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6" r:id="rId12"/>
    <p:sldId id="269" r:id="rId13"/>
    <p:sldId id="267" r:id="rId14"/>
    <p:sldId id="268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52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AF223-38FA-45FA-9E40-F945861037A4}" type="datetimeFigureOut">
              <a:rPr lang="ru-RU" smtClean="0"/>
              <a:pPr/>
              <a:t>23.11.2008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B21D-42DE-4624-B467-B97CE188CBD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0" y="4643446"/>
            <a:ext cx="9001156" cy="714380"/>
            <a:chOff x="0" y="6000768"/>
            <a:chExt cx="9001156" cy="714380"/>
          </a:xfrm>
        </p:grpSpPr>
        <p:sp>
          <p:nvSpPr>
            <p:cNvPr id="16" name="TextBox 15"/>
            <p:cNvSpPr txBox="1"/>
            <p:nvPr/>
          </p:nvSpPr>
          <p:spPr>
            <a:xfrm>
              <a:off x="142844" y="6000768"/>
              <a:ext cx="8858312" cy="707886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Автор: Жемчюговайте Полина</a:t>
              </a:r>
              <a:endParaRPr lang="ru-RU" sz="40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0" y="6000768"/>
              <a:ext cx="142844" cy="7143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0" y="5500702"/>
            <a:ext cx="9001156" cy="714380"/>
            <a:chOff x="0" y="5929330"/>
            <a:chExt cx="9001156" cy="714380"/>
          </a:xfrm>
        </p:grpSpPr>
        <p:sp>
          <p:nvSpPr>
            <p:cNvPr id="19" name="TextBox 18"/>
            <p:cNvSpPr txBox="1"/>
            <p:nvPr/>
          </p:nvSpPr>
          <p:spPr>
            <a:xfrm>
              <a:off x="142844" y="5929330"/>
              <a:ext cx="8858312" cy="707886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Руководитель: М.В. Мехнина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0" y="5929330"/>
              <a:ext cx="142844" cy="71438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000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0" y="857232"/>
            <a:ext cx="9144000" cy="2124000"/>
            <a:chOff x="0" y="1571612"/>
            <a:chExt cx="9144000" cy="2124000"/>
          </a:xfrm>
        </p:grpSpPr>
        <p:sp>
          <p:nvSpPr>
            <p:cNvPr id="7" name="TextBox 6"/>
            <p:cNvSpPr txBox="1"/>
            <p:nvPr/>
          </p:nvSpPr>
          <p:spPr>
            <a:xfrm>
              <a:off x="142844" y="1571613"/>
              <a:ext cx="8858312" cy="2123658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4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КОЛИЧЕСТВЕННОЕ ОПРЕДЕЛЕНИЕ  ФЛАВОНОИДОВ В ПЛОДАХ РАСТЕНИЙ МУРМАНСКОЙ ОБЛАСТИ</a:t>
              </a:r>
              <a:endParaRPr lang="ru-RU" sz="44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0" y="1571612"/>
              <a:ext cx="142844" cy="212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9001156" y="1571612"/>
              <a:ext cx="142844" cy="212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1285860"/>
            <a:ext cx="9001156" cy="2308324"/>
            <a:chOff x="0" y="6000768"/>
            <a:chExt cx="9001156" cy="2308324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2308324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Рутин </a:t>
              </a:r>
              <a:r>
                <a:rPr lang="ru-RU" sz="3200" b="1" dirty="0" smtClean="0">
                  <a:solidFill>
                    <a:schemeClr val="accent4">
                      <a:lumMod val="75000"/>
                    </a:schemeClr>
                  </a:solidFill>
                </a:rPr>
                <a:t>представляет собой гликозид и относится к Р- витаминам.</a:t>
              </a:r>
            </a:p>
            <a:p>
              <a:pPr algn="ctr"/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228601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285728"/>
            <a:ext cx="9001156" cy="986400"/>
            <a:chOff x="0" y="6000768"/>
            <a:chExt cx="9001156" cy="986400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84885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Экспериментальная часть: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864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453634"/>
            <a:ext cx="9001156" cy="5053825"/>
            <a:chOff x="0" y="1851075"/>
            <a:chExt cx="9001156" cy="505382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5047536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300" b="1" dirty="0" smtClean="0">
                  <a:solidFill>
                    <a:schemeClr val="accent4">
                      <a:lumMod val="75000"/>
                    </a:schemeClr>
                  </a:solidFill>
                </a:rPr>
                <a:t>В колбу вместимостью 50 мл помещаю 5 г измельченных плодов растений, прибавляю 30 мл 50%-го этилового спирта. Присоединяю колбу к обратному холодильнику и нагреваю на кипящей водяной бане в течение 45 мин. Затем экстракт фильтрую в мерную колбу вместимостью 50 мл. Операцию выделения флавоноидов повторяю с 20 мл 50%-го этилового спирта. Полученную выжимку фильтрую в ту же колбу и довожу ее объем до метки 50%-м этанолом. В мерную колбу (25 мл) помещаю 5 мл профильтрованного водно-спиртового экстракта из плодов, добавляю 5 мл 2%-го раствора алюминия хлорида, 0,5 мл 33%-го раствора уксусной кислоты и довожу объем колбы 90%-м этанолом до метки. Через 30 мин измеряю оптическую плотность испытуемого раствора и раствора стандартного образца рутина</a:t>
              </a:r>
              <a:r>
                <a:rPr lang="ru-RU" sz="2300" dirty="0" smtClean="0"/>
                <a:t> </a:t>
              </a:r>
              <a:r>
                <a:rPr lang="ru-RU" sz="2300" b="1" dirty="0" smtClean="0">
                  <a:solidFill>
                    <a:schemeClr val="accent4">
                      <a:lumMod val="75000"/>
                    </a:schemeClr>
                  </a:solidFill>
                </a:rPr>
                <a:t>при длине волны 410 нм в кювете с толщиной слоя 10 мм.</a:t>
              </a:r>
              <a:endParaRPr lang="ru-RU" sz="23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51075"/>
              <a:ext cx="142844" cy="50472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3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P92300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7166"/>
            <a:ext cx="3744000" cy="280800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1" name="Рисунок 10" descr="IMG_2040.jpg"/>
          <p:cNvPicPr>
            <a:picLocks noChangeAspect="1"/>
          </p:cNvPicPr>
          <p:nvPr/>
        </p:nvPicPr>
        <p:blipFill>
          <a:blip r:embed="rId3"/>
          <a:srcRect l="3076" t="4539" r="1538"/>
          <a:stretch>
            <a:fillRect/>
          </a:stretch>
        </p:blipFill>
        <p:spPr>
          <a:xfrm>
            <a:off x="4682280" y="4143415"/>
            <a:ext cx="4176000" cy="2357419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3" name="Рисунок 12" descr="IMG_205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73804"/>
            <a:ext cx="4176000" cy="2355526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4" name="Рисунок 13" descr="P923000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857232"/>
            <a:ext cx="3744000" cy="2808000"/>
          </a:xfrm>
          <a:prstGeom prst="rect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285728"/>
            <a:ext cx="9001156" cy="523220"/>
            <a:chOff x="0" y="6000768"/>
            <a:chExt cx="9001156" cy="523220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52322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Содержание флавоноидов (%) в исследуемых плодах</a:t>
              </a:r>
              <a:endParaRPr lang="ru-RU" sz="28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522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4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14280" y="1000108"/>
          <a:ext cx="8715438" cy="346975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452573"/>
                <a:gridCol w="1452573"/>
                <a:gridCol w="1452573"/>
                <a:gridCol w="1452573"/>
                <a:gridCol w="1452573"/>
                <a:gridCol w="1452573"/>
              </a:tblGrid>
              <a:tr h="529589">
                <a:tc>
                  <a:txBody>
                    <a:bodyPr/>
                    <a:lstStyle/>
                    <a:p>
                      <a:pPr algn="ctr"/>
                      <a:r>
                        <a:rPr lang="ru-RU" sz="1600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Вид</a:t>
                      </a:r>
                      <a:r>
                        <a:rPr lang="ru-RU" sz="1600" spc="-10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образца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spc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Д</a:t>
                      </a:r>
                      <a:r>
                        <a:rPr lang="ru-RU" sz="1600" kern="1200" spc="0" baseline="-25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х</a:t>
                      </a:r>
                      <a:endParaRPr lang="ru-RU" sz="1600" b="1" spc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spc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Д</a:t>
                      </a:r>
                      <a:r>
                        <a:rPr lang="ru-RU" sz="1600" kern="1200" spc="0" baseline="-25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о</a:t>
                      </a:r>
                      <a:endParaRPr lang="ru-RU" sz="1600" b="1" spc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spc="0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m</a:t>
                      </a:r>
                      <a:r>
                        <a:rPr lang="en-US" sz="1600" kern="1200" spc="0" baseline="-25000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x</a:t>
                      </a:r>
                      <a:endParaRPr lang="ru-RU" sz="1600" b="1" spc="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W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Содержание </a:t>
                      </a:r>
                      <a:r>
                        <a:rPr lang="ru-RU" sz="1600" kern="1200" spc="-100" dirty="0" err="1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флавоноидов,%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1.Черемуха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0,10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0,33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10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2,12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2. Вороника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0,17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0,25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84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2,95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3. Рябина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0,21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0,56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78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kern="1200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1,19·2=2,38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4. Морошка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0,15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0,50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84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1,31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5. Клюква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0,21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0,63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88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1,94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6. Брусника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0,13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0,56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1,08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7. Черника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0,31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0,52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82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2,24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61329"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8. Голубика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0,36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0,60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86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spc="-1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3,0</a:t>
                      </a:r>
                      <a:endParaRPr lang="ru-RU" sz="1600" b="1" spc="-1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23" name="Группа 22"/>
          <p:cNvGrpSpPr/>
          <p:nvPr/>
        </p:nvGrpSpPr>
        <p:grpSpPr>
          <a:xfrm>
            <a:off x="-32" y="4643446"/>
            <a:ext cx="9001188" cy="1940400"/>
            <a:chOff x="-72604" y="4857760"/>
            <a:chExt cx="9144032" cy="1940400"/>
          </a:xfrm>
        </p:grpSpPr>
        <p:sp>
          <p:nvSpPr>
            <p:cNvPr id="19" name="TextBox 18"/>
            <p:cNvSpPr txBox="1"/>
            <p:nvPr/>
          </p:nvSpPr>
          <p:spPr>
            <a:xfrm>
              <a:off x="72540" y="4857760"/>
              <a:ext cx="8998888" cy="1938992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Д</a:t>
              </a:r>
              <a:r>
                <a:rPr lang="ru-RU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х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- оптическая плотность исследуемого раствора, Д</a:t>
              </a:r>
              <a:r>
                <a:rPr lang="ru-RU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о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- оптическая плотность РСО рутина, </a:t>
              </a:r>
              <a:r>
                <a:rPr lang="en-US" sz="20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m</a:t>
              </a:r>
              <a:r>
                <a:rPr lang="en-US" sz="2000" b="1" baseline="-25000" dirty="0" err="1" smtClean="0">
                  <a:solidFill>
                    <a:schemeClr val="accent4">
                      <a:lumMod val="75000"/>
                    </a:schemeClr>
                  </a:solidFill>
                </a:rPr>
                <a:t>x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- масса сырья (г), </a:t>
              </a: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m</a:t>
              </a:r>
              <a:r>
                <a:rPr lang="en-US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0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- масса рутина в РСО (г), W - потеря в массе при высушивании (%).</a:t>
              </a:r>
              <a:endParaRPr lang="en-US" sz="2000" b="1" dirty="0" smtClean="0">
                <a:solidFill>
                  <a:schemeClr val="accent4">
                    <a:lumMod val="75000"/>
                  </a:schemeClr>
                </a:solidFill>
              </a:endParaRPr>
            </a:p>
            <a:p>
              <a:pPr algn="ctr"/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Содержание флавоноидов (%) в плодах вычисляла по формуле:</a:t>
              </a:r>
            </a:p>
            <a:p>
              <a:pPr algn="ctr"/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Х = Д</a:t>
              </a:r>
              <a:r>
                <a:rPr lang="ru-RU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х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·</a:t>
              </a: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m</a:t>
              </a:r>
              <a:r>
                <a:rPr lang="en-US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0 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· 50 · 100 · 100 / Д</a:t>
              </a:r>
              <a:r>
                <a:rPr lang="ru-RU" sz="2000" b="1" baseline="-25000" dirty="0" smtClean="0">
                  <a:solidFill>
                    <a:schemeClr val="accent4">
                      <a:lumMod val="75000"/>
                    </a:schemeClr>
                  </a:solidFill>
                </a:rPr>
                <a:t>о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· </a:t>
              </a:r>
              <a:r>
                <a:rPr lang="en-US" sz="20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m</a:t>
              </a:r>
              <a:r>
                <a:rPr lang="en-US" sz="2000" b="1" baseline="-25000" dirty="0" err="1" smtClean="0">
                  <a:solidFill>
                    <a:schemeClr val="accent4">
                      <a:lumMod val="75000"/>
                    </a:schemeClr>
                  </a:solidFill>
                </a:rPr>
                <a:t>x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 · 100 · (100 – </a:t>
              </a:r>
              <a:r>
                <a:rPr lang="en-US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W</a:t>
              </a:r>
              <a:r>
                <a:rPr lang="ru-RU" sz="2000" b="1" dirty="0" smtClean="0">
                  <a:solidFill>
                    <a:schemeClr val="accent4">
                      <a:lumMod val="75000"/>
                    </a:schemeClr>
                  </a:solidFill>
                </a:rPr>
                <a:t>)</a:t>
              </a:r>
            </a:p>
            <a:p>
              <a:endParaRPr lang="ru-RU" sz="2000" b="1" dirty="0" smtClean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-72604" y="4857760"/>
              <a:ext cx="142844" cy="19404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357166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ВЫВОД: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571612"/>
            <a:ext cx="9001156" cy="4905221"/>
            <a:chOff x="0" y="1845790"/>
            <a:chExt cx="9001156" cy="490522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4893647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подобрана наиболее приемлемая методика определения </a:t>
              </a:r>
              <a:r>
                <a:rPr lang="ru-RU" sz="2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флованоидов</a:t>
              </a: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: </a:t>
              </a:r>
            </a:p>
            <a:p>
              <a:pPr lvl="0" algn="ctr">
                <a:buFont typeface="Arial" pitchFamily="34" charset="0"/>
                <a:buChar char="•"/>
              </a:pP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в качестве стандартного образца выбран рутин, аналитическая длина волны </a:t>
              </a:r>
              <a:r>
                <a:rPr lang="en-US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λ</a:t>
              </a: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=409 нм; </a:t>
              </a:r>
            </a:p>
            <a:p>
              <a:pPr lvl="0" algn="ctr">
                <a:buFont typeface="Arial" pitchFamily="34" charset="0"/>
                <a:buChar char="•"/>
              </a:pP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в качестве </a:t>
              </a:r>
              <a:r>
                <a:rPr lang="ru-RU" sz="2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экстрагента</a:t>
              </a: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использован спирт этиловый 50 % и двукратная  экстракция;  </a:t>
              </a:r>
            </a:p>
            <a:p>
              <a:pPr lvl="0" algn="ctr">
                <a:buFont typeface="Arial" pitchFamily="34" charset="0"/>
                <a:buChar char="•"/>
              </a:pP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количество 2 % раствора хлорида алюминия составляет  5 мл;</a:t>
              </a:r>
            </a:p>
            <a:p>
              <a:pPr lvl="0" algn="ctr">
                <a:buFont typeface="Arial" pitchFamily="34" charset="0"/>
                <a:buChar char="•"/>
              </a:pP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 реакция </a:t>
              </a:r>
              <a:r>
                <a:rPr lang="ru-RU" sz="2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комплексообразования</a:t>
              </a: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 развивается в течение 30 мин и сохраняет стабильность 30 мин. </a:t>
              </a:r>
            </a:p>
            <a:p>
              <a:pPr algn="ctr"/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Согласно данной методике  в школьной лаборатории получены  спиртовые экстракты исследуемых образцов и определены количественные  показатели  флавоноидов методом дифференциальной </a:t>
              </a:r>
              <a:r>
                <a:rPr lang="ru-RU" sz="24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спектрофотометрии</a:t>
              </a:r>
              <a:r>
                <a:rPr lang="ru-RU" sz="2400" b="1" dirty="0" smtClean="0">
                  <a:solidFill>
                    <a:schemeClr val="accent4">
                      <a:lumMod val="75000"/>
                    </a:schemeClr>
                  </a:solidFill>
                </a:rPr>
                <a:t>. 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48924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357166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ВЫВОД: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643050"/>
            <a:ext cx="9001156" cy="2227565"/>
            <a:chOff x="0" y="1845790"/>
            <a:chExt cx="9001156" cy="2227565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2215991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300" b="1" dirty="0" smtClean="0">
                  <a:solidFill>
                    <a:schemeClr val="accent4">
                      <a:lumMod val="75000"/>
                    </a:schemeClr>
                  </a:solidFill>
                </a:rPr>
                <a:t>Во всех исследуемых образцах обнаружены </a:t>
              </a:r>
              <a:r>
                <a:rPr lang="ru-RU" sz="2300" b="1" dirty="0" err="1" smtClean="0">
                  <a:solidFill>
                    <a:schemeClr val="accent4">
                      <a:lumMod val="75000"/>
                    </a:schemeClr>
                  </a:solidFill>
                </a:rPr>
                <a:t>флавоноиды</a:t>
              </a:r>
              <a:r>
                <a:rPr lang="ru-RU" sz="2300" b="1" dirty="0" smtClean="0">
                  <a:solidFill>
                    <a:schemeClr val="accent4">
                      <a:lumMod val="75000"/>
                    </a:schemeClr>
                  </a:solidFill>
                </a:rPr>
                <a:t>.   Наибольшее их количество  определено в плодах вороники (2,95%) и  черемухи (2,12%), черники(2,24%), голубики (3,0%), рябины (2,38%).   Данные исследований показывают возможность использования этих  растений в производстве биологически активных добавок и других видов лекарственных препаратов.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2217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341635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АКТУАЛЬНОСТЬ: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4422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0" y="1658606"/>
            <a:ext cx="9001156" cy="4413600"/>
            <a:chOff x="0" y="1845790"/>
            <a:chExt cx="9001156" cy="44136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4401205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Здоровый человек живет полноценной жизнью и приносит большую пользу обществу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.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Особенно вопрос о здоровье актуален для нас – жителей Заполярья.  В настоящее время 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одна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из самых значимых  проблем медицины - это исследование и разработка новых более эффективных лекарственных препаратов на основе доступного местного растительного сырья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. Мною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проведены исследования по возможности получения  новых лечебных 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препаратов из растений произрастающих на территории Мурманской области.</a:t>
              </a:r>
              <a:endParaRPr lang="ru-RU" sz="28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4413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357166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ЦЕЛЬ: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737643"/>
            <a:ext cx="9001156" cy="3120117"/>
            <a:chOff x="0" y="1845790"/>
            <a:chExt cx="9001156" cy="3120117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3108543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Получить  водно-спиртовые  экстракты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флавоноидов различных растений в условиях школьной 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лаборатории;</a:t>
              </a:r>
            </a:p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определить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их </a:t>
              </a:r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количественное содержание и провести сравнительный анализ; </a:t>
              </a:r>
            </a:p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предложить создание </a:t>
              </a:r>
              <a:r>
                <a:rPr lang="ru-RU" sz="2800" b="1" dirty="0">
                  <a:solidFill>
                    <a:schemeClr val="accent4">
                      <a:lumMod val="75000"/>
                    </a:schemeClr>
                  </a:solidFill>
                </a:rPr>
                <a:t>новых препаратов, содержащих флавониоды.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31176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484511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Объект</a:t>
              </a:r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ы</a:t>
              </a:r>
              <a:r>
                <a:rPr lang="en-US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исследования</a:t>
              </a:r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891815"/>
            <a:ext cx="9001156" cy="965681"/>
            <a:chOff x="0" y="1845790"/>
            <a:chExt cx="9001156" cy="96568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954107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плоды растений вороники, брусники, морошки, черемухи, клюквы, рябины, черники, голубики. </a:t>
              </a:r>
              <a:endParaRPr lang="ru-RU" sz="28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4" name="Группа 12"/>
          <p:cNvGrpSpPr/>
          <p:nvPr/>
        </p:nvGrpSpPr>
        <p:grpSpPr>
          <a:xfrm>
            <a:off x="0" y="5392277"/>
            <a:ext cx="9001156" cy="965681"/>
            <a:chOff x="0" y="1845790"/>
            <a:chExt cx="9001156" cy="965681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42844" y="1857364"/>
              <a:ext cx="8858312" cy="954107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сравнительно-аналитический,</a:t>
              </a:r>
              <a:endParaRPr lang="ru-RU" sz="2800" b="1" dirty="0" smtClean="0">
                <a:solidFill>
                  <a:schemeClr val="accent4">
                    <a:lumMod val="75000"/>
                  </a:schemeClr>
                </a:solidFill>
              </a:endParaRPr>
            </a:p>
            <a:p>
              <a:pPr algn="ctr"/>
              <a:r>
                <a:rPr lang="en-US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 экспериментальный. </a:t>
              </a:r>
              <a:endParaRPr lang="ru-RU" sz="2800" b="1" dirty="0" smtClean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0" y="1845790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7" name="Группа 4"/>
          <p:cNvGrpSpPr/>
          <p:nvPr/>
        </p:nvGrpSpPr>
        <p:grpSpPr>
          <a:xfrm>
            <a:off x="0" y="4000504"/>
            <a:ext cx="9001156" cy="954107"/>
            <a:chOff x="0" y="6000768"/>
            <a:chExt cx="9001156" cy="954107"/>
          </a:xfrm>
        </p:grpSpPr>
        <p:sp>
          <p:nvSpPr>
            <p:cNvPr id="18" name="TextBox 17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Методы исследования: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56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0" y="413073"/>
            <a:ext cx="9001156" cy="954107"/>
            <a:chOff x="0" y="6000768"/>
            <a:chExt cx="9001156" cy="954107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954107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Задач</a:t>
              </a:r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и:</a:t>
              </a:r>
              <a:endParaRPr lang="ru-RU" sz="5600" b="1" dirty="0">
                <a:ln w="12700">
                  <a:solidFill>
                    <a:schemeClr val="accent4">
                      <a:lumMod val="50000"/>
                    </a:schemeClr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95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0" y="1802302"/>
            <a:ext cx="9001156" cy="4412780"/>
            <a:chOff x="0" y="1845789"/>
            <a:chExt cx="9001156" cy="441278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4401205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Обзор информации по данному вопросу в литературе по органической и биологической химии;</a:t>
              </a:r>
            </a:p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приготовление водно-спиртовых экстрактов флавоноидов;</a:t>
              </a:r>
            </a:p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количественное определение содержания флавоноидов (рутина) в растениях;</a:t>
              </a:r>
            </a:p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сравнительный анализ содержания флавоноидов в растениях; </a:t>
              </a:r>
            </a:p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составление новых препаратов содержащих флавониоды.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89"/>
              <a:ext cx="142844" cy="4412779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0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-32" y="822388"/>
            <a:ext cx="9001156" cy="4464000"/>
            <a:chOff x="0" y="6000768"/>
            <a:chExt cx="9001156" cy="4464000"/>
          </a:xfrm>
        </p:grpSpPr>
        <p:sp>
          <p:nvSpPr>
            <p:cNvPr id="6" name="TextBox 5"/>
            <p:cNvSpPr txBox="1"/>
            <p:nvPr/>
          </p:nvSpPr>
          <p:spPr>
            <a:xfrm>
              <a:off x="142844" y="6000768"/>
              <a:ext cx="8858312" cy="4462760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5600" b="1" dirty="0" smtClean="0">
                  <a:ln w="12700">
                    <a:solidFill>
                      <a:schemeClr val="accent4">
                        <a:lumMod val="50000"/>
                      </a:schemeClr>
                    </a:solidFill>
                    <a:prstDash val="solid"/>
                  </a:ln>
                  <a:solidFill>
                    <a:schemeClr val="accent4">
                      <a:lumMod val="40000"/>
                      <a:lumOff val="6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Флавоноиды -</a:t>
              </a:r>
            </a:p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многочисленная группа как водорастворимых, так и липофильных природных фенольных соединений. Представляют собой гетероциклические кислородсодержащие соединения преимущественно желтого, оранжевого, красного цвета.</a:t>
              </a:r>
            </a:p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Эти соединения объединены в одну группу в соответствии с их общим свойством способностью укреплять стенку капилляров.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0" y="6000768"/>
              <a:ext cx="142844" cy="4464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2428868"/>
            <a:ext cx="142844" cy="31104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31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4"/>
          <p:cNvGrpSpPr/>
          <p:nvPr/>
        </p:nvGrpSpPr>
        <p:grpSpPr>
          <a:xfrm>
            <a:off x="0" y="413071"/>
            <a:ext cx="9001156" cy="1386000"/>
            <a:chOff x="0" y="6000766"/>
            <a:chExt cx="9001156" cy="1386000"/>
          </a:xfrm>
        </p:grpSpPr>
        <p:sp>
          <p:nvSpPr>
            <p:cNvPr id="11" name="TextBox 10"/>
            <p:cNvSpPr txBox="1"/>
            <p:nvPr/>
          </p:nvSpPr>
          <p:spPr>
            <a:xfrm>
              <a:off x="142844" y="6000768"/>
              <a:ext cx="8858312" cy="1384995"/>
            </a:xfrm>
            <a:prstGeom prst="rect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Источники флавоноидов -  цедра цитрусовых, другие фрукты и ягоды, лук, зелёный чай, красные вина, облепиха и чёрный шоколад (70 % какао и выше).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0" y="6000766"/>
              <a:ext cx="142844" cy="1386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0" dirty="0">
                <a:ln>
                  <a:solidFill>
                    <a:schemeClr val="accent4">
                      <a:lumMod val="50000"/>
                    </a:schemeClr>
                  </a:solidFill>
                </a:ln>
              </a:endParaRPr>
            </a:p>
          </p:txBody>
        </p:sp>
      </p:grpSp>
      <p:pic>
        <p:nvPicPr>
          <p:cNvPr id="1030" name="Picture 6" descr="F:\Полина\ХИМИЯ\картинки\6\1207890340_x_567936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4340834"/>
            <a:ext cx="1963636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031" name="Picture 7" descr="F:\Полина\ХИМИЯ\картинки\4\photo-77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340834"/>
            <a:ext cx="2014468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4" name="Picture 2" descr="F:\Полина\ХИМИЯ\картинки\2\340885163_5f48b6c53c_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000240"/>
            <a:ext cx="2879999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5" name="Picture 4" descr="F:\Полина\ХИМИЯ\картинки\3\luk karme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2000240"/>
            <a:ext cx="1805516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6" name="Picture 5" descr="F:\Полина\ХИМИЯ\картинки\1\23656149_16_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71364" y="2000240"/>
            <a:ext cx="1972602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  <p:pic>
        <p:nvPicPr>
          <p:cNvPr id="17" name="Picture 8" descr="F:\Полина\ХИМИЯ\картинки\5\74242f8e8e8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340834"/>
            <a:ext cx="1903083" cy="216000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2"/>
          <p:cNvGrpSpPr/>
          <p:nvPr/>
        </p:nvGrpSpPr>
        <p:grpSpPr>
          <a:xfrm>
            <a:off x="0" y="1500174"/>
            <a:ext cx="9001156" cy="3551004"/>
            <a:chOff x="0" y="1845790"/>
            <a:chExt cx="9001156" cy="3551004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42844" y="1857364"/>
              <a:ext cx="8858312" cy="3539430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Флавоноиды  обладают исключительно широким спектром фармакологической активности, включая кардиопротекторное, антиаритмическое, гипотензивное, спазмолитическое, противовоспалительное, радиопротекторное, антиаллергическое, гепатопротекторное, желчегонное, антисклеротическое, диуретическое и другие виды действия. 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0" y="1845790"/>
              <a:ext cx="142844" cy="35388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 w="63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12"/>
          <p:cNvGrpSpPr/>
          <p:nvPr/>
        </p:nvGrpSpPr>
        <p:grpSpPr>
          <a:xfrm>
            <a:off x="0" y="928670"/>
            <a:ext cx="9001156" cy="2687190"/>
            <a:chOff x="0" y="1845790"/>
            <a:chExt cx="9001156" cy="3262077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42844" y="1857364"/>
              <a:ext cx="8858312" cy="3250503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Методики  определения флавоноидов в растениях широко описаны в литературе. Изучив их, я пришла к выводу, что наиболее приемлемым методом суммарного содержания флавоноидов является метод,  разработанный на кафедре радиохимии Московского университета. 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0" y="1845790"/>
              <a:ext cx="142844" cy="325140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4" name="Группа 12"/>
          <p:cNvGrpSpPr/>
          <p:nvPr/>
        </p:nvGrpSpPr>
        <p:grpSpPr>
          <a:xfrm>
            <a:off x="0" y="4143380"/>
            <a:ext cx="9001156" cy="1822659"/>
            <a:chOff x="0" y="1857364"/>
            <a:chExt cx="9001156" cy="182265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42844" y="1857364"/>
              <a:ext cx="8858312" cy="1815882"/>
            </a:xfrm>
            <a:prstGeom prst="rect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chemeClr val="accent4">
                      <a:lumMod val="75000"/>
                    </a:schemeClr>
                  </a:solidFill>
                </a:rPr>
                <a:t>Флавонол рутин дает желтое окрашивание с хлоридом алюминия, что позволяет использовать для его обнаружения   метод спектрофотометрии. Даная методика проста, и обладает достаточной точностью.</a:t>
              </a:r>
              <a:endParaRPr lang="ru-RU" sz="28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0" y="1862023"/>
              <a:ext cx="142844" cy="1818000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>
            <a:lumMod val="75000"/>
          </a:schemeClr>
        </a:solidFill>
        <a:ln w="3175">
          <a:solidFill>
            <a:schemeClr val="accent4">
              <a:lumMod val="75000"/>
            </a:schemeClr>
          </a:solidFill>
        </a:ln>
      </a:spPr>
      <a:bodyPr rtlCol="0" anchor="ctr"/>
      <a:lstStyle>
        <a:defPPr algn="ctr">
          <a:defRPr sz="2800" b="1" dirty="0">
            <a:solidFill>
              <a:schemeClr val="accent4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797</Words>
  <Application>Microsoft Office PowerPoint</Application>
  <PresentationFormat>Экран (4:3)</PresentationFormat>
  <Paragraphs>97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</dc:creator>
  <cp:lastModifiedBy>User</cp:lastModifiedBy>
  <cp:revision>33</cp:revision>
  <dcterms:created xsi:type="dcterms:W3CDTF">2008-10-21T11:45:55Z</dcterms:created>
  <dcterms:modified xsi:type="dcterms:W3CDTF">2008-11-23T17:23:14Z</dcterms:modified>
</cp:coreProperties>
</file>