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8" r:id="rId4"/>
    <p:sldId id="274" r:id="rId5"/>
    <p:sldId id="268" r:id="rId6"/>
    <p:sldId id="264" r:id="rId7"/>
    <p:sldId id="280" r:id="rId8"/>
    <p:sldId id="259" r:id="rId9"/>
    <p:sldId id="270" r:id="rId10"/>
    <p:sldId id="276" r:id="rId11"/>
    <p:sldId id="281" r:id="rId12"/>
    <p:sldId id="286" r:id="rId13"/>
    <p:sldId id="287" r:id="rId14"/>
    <p:sldId id="262" r:id="rId15"/>
    <p:sldId id="261" r:id="rId16"/>
    <p:sldId id="279" r:id="rId17"/>
    <p:sldId id="27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336600"/>
    <a:srgbClr val="663300"/>
    <a:srgbClr val="66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55" autoAdjust="0"/>
    <p:restoredTop sz="93839" autoAdjust="0"/>
  </p:normalViewPr>
  <p:slideViewPr>
    <p:cSldViewPr>
      <p:cViewPr varScale="1">
        <p:scale>
          <a:sx n="70" d="100"/>
          <a:sy n="70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648B2-9A36-4A38-A06D-99FA4D7FAC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5EE85E-D5C0-4FC5-B5DB-DEE544EF8E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95AD1-B495-4B10-A6A5-53D000CF7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8BDEC-460F-480A-AE65-D55A1263DE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3F1B6-1451-45C7-A28D-10EAD2A09E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C8F5B-50FB-492E-BBDF-01BDF0F581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A126D-F3D5-4B2B-9490-8D50DD760F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2E0D9-8B84-4CFC-9B91-8DB792A48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8FC5A9-2B7B-4428-A246-52B67894A7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2898C-4BA5-46F0-A7DC-18ED741CB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51165-1C36-43CA-BE94-B97B077F7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30E3D71-0195-44D5-B70C-7DD108F459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newslab.ru/images/review/likbez/223553/1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kaz-pushkina.ru/" TargetMode="External"/><Relationship Id="rId2" Type="http://schemas.openxmlformats.org/officeDocument/2006/relationships/hyperlink" Target="http://www.praeger.narod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art.rin.ru/images/gal927_6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tmn.fio.ru/works/09x/308/images/m3_4.gif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5" descr="Коричневый мрамор"/>
          <p:cNvSpPr>
            <a:spLocks noChangeArrowheads="1" noChangeShapeType="1" noTextEdit="1"/>
          </p:cNvSpPr>
          <p:nvPr/>
        </p:nvSpPr>
        <p:spPr bwMode="auto">
          <a:xfrm>
            <a:off x="642910" y="1000108"/>
            <a:ext cx="7858179" cy="2733687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7200" kern="10" dirty="0" smtClean="0">
                <a:ln w="9525">
                  <a:round/>
                  <a:headEnd/>
                  <a:tailEnd/>
                </a:ln>
                <a:solidFill>
                  <a:srgbClr val="7030A0"/>
                </a:solidFill>
                <a:latin typeface="Bookman Old Style" pitchFamily="18" charset="0"/>
                <a:cs typeface="Arial"/>
              </a:rPr>
              <a:t>Древние </a:t>
            </a:r>
          </a:p>
          <a:p>
            <a:pPr algn="ctr"/>
            <a:r>
              <a:rPr lang="ru-RU" sz="7200" kern="10" dirty="0" smtClean="0">
                <a:ln w="9525">
                  <a:round/>
                  <a:headEnd/>
                  <a:tailEnd/>
                </a:ln>
                <a:solidFill>
                  <a:srgbClr val="7030A0"/>
                </a:solidFill>
                <a:latin typeface="Bookman Old Style" pitchFamily="18" charset="0"/>
                <a:cs typeface="Arial"/>
              </a:rPr>
              <a:t>меры </a:t>
            </a:r>
            <a:r>
              <a:rPr lang="ru-RU" sz="7200" kern="10" dirty="0">
                <a:ln w="9525">
                  <a:round/>
                  <a:headEnd/>
                  <a:tailEnd/>
                </a:ln>
                <a:solidFill>
                  <a:srgbClr val="7030A0"/>
                </a:solidFill>
                <a:latin typeface="Bookman Old Style" pitchFamily="18" charset="0"/>
                <a:cs typeface="Arial"/>
              </a:rPr>
              <a:t>длины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43042" y="3786190"/>
            <a:ext cx="7215206" cy="21431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Выполнил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Иванов Егор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atin typeface="Bookman Old Style" pitchFamily="18" charset="0"/>
                <a:ea typeface="+mj-ea"/>
                <a:cs typeface="+mj-cs"/>
              </a:rPr>
              <a:t>ученик 5 класса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dirty="0" smtClean="0">
              <a:latin typeface="Bookman Old Style" pitchFamily="18" charset="0"/>
              <a:ea typeface="+mj-ea"/>
              <a:cs typeface="+mj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учитель математики и информатики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 Банькова Наталья Валерьевна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МУНИЦИПАЛЬНОЕ БЮДЖЕТНОЕ ОБРАЗОВАТЕЛЬНОЕ УЧРЕЖДЕНИЕ</a:t>
            </a:r>
            <a:br>
              <a:rPr kumimoji="0" lang="ru-RU" sz="1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</a:br>
            <a:r>
              <a:rPr kumimoji="0" lang="ru-RU" sz="1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ПОГОРЕЛЬСКАЯ ОСНОВНАЯ ОБЩЕОБРАЗОВАТЕЛЬНАЯ ШКОЛА</a:t>
            </a:r>
            <a:r>
              <a: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/>
            </a:r>
            <a:br>
              <a: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</a:b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592933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err="1" smtClean="0">
                <a:latin typeface="Bookman Old Style" pitchFamily="18" charset="0"/>
                <a:ea typeface="+mj-ea"/>
                <a:cs typeface="+mj-cs"/>
              </a:rPr>
              <a:t>д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.Погорелье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Bookman Old Style" pitchFamily="18" charset="0"/>
                <a:ea typeface="+mj-ea"/>
                <a:cs typeface="+mj-cs"/>
              </a:rPr>
              <a:t>2011/2012 </a:t>
            </a:r>
            <a:r>
              <a:rPr lang="ru-RU" dirty="0" err="1" smtClean="0">
                <a:latin typeface="Bookman Old Style" pitchFamily="18" charset="0"/>
                <a:ea typeface="+mj-ea"/>
                <a:cs typeface="+mj-cs"/>
              </a:rPr>
              <a:t>уч.год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/>
          <a:srcRect l="1435" t="3247" r="2731" b="3002"/>
          <a:stretch>
            <a:fillRect/>
          </a:stretch>
        </p:blipFill>
        <p:spPr bwMode="auto">
          <a:xfrm>
            <a:off x="1071538" y="214290"/>
            <a:ext cx="7072362" cy="5227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0" y="5688449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«Сына бог им дал с аршин»</a:t>
            </a:r>
          </a:p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А.С. Пушкин «Сказка о царе Салтане»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M:\ПОРТФОЛИО 2011-2012\древние меры длины\3048668.png"/>
          <p:cNvPicPr>
            <a:picLocks noChangeAspect="1" noChangeArrowheads="1"/>
          </p:cNvPicPr>
          <p:nvPr/>
        </p:nvPicPr>
        <p:blipFill>
          <a:blip r:embed="rId2"/>
          <a:srcRect l="45293" t="54532"/>
          <a:stretch>
            <a:fillRect/>
          </a:stretch>
        </p:blipFill>
        <p:spPr bwMode="auto">
          <a:xfrm>
            <a:off x="1500167" y="1571612"/>
            <a:ext cx="7643834" cy="4357718"/>
          </a:xfrm>
          <a:prstGeom prst="rect">
            <a:avLst/>
          </a:prstGeom>
          <a:noFill/>
        </p:spPr>
      </p:pic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0" y="0"/>
            <a:ext cx="9144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Фут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0" y="557214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450850" algn="ctr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Длина фута - 30,48 см </a:t>
            </a:r>
          </a:p>
          <a:p>
            <a:pPr indent="450850" algn="ctr"/>
            <a:endParaRPr lang="ru-RU" sz="2800" b="1" dirty="0">
              <a:solidFill>
                <a:srgbClr val="663300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M:\ПОРТФОЛИО 2011-2012\древние меры длины\3048668.png"/>
          <p:cNvPicPr>
            <a:picLocks noChangeAspect="1" noChangeArrowheads="1"/>
          </p:cNvPicPr>
          <p:nvPr/>
        </p:nvPicPr>
        <p:blipFill>
          <a:blip r:embed="rId2"/>
          <a:srcRect l="45293" b="45468"/>
          <a:stretch>
            <a:fillRect/>
          </a:stretch>
        </p:blipFill>
        <p:spPr bwMode="auto">
          <a:xfrm>
            <a:off x="1643042" y="1285860"/>
            <a:ext cx="5795781" cy="4000528"/>
          </a:xfrm>
          <a:prstGeom prst="rect">
            <a:avLst/>
          </a:prstGeom>
          <a:noFill/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Дюйм</a:t>
            </a:r>
            <a:endParaRPr lang="ru-RU" sz="66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557214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450850" algn="ctr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Длина </a:t>
            </a:r>
            <a:r>
              <a:rPr lang="ru-RU" sz="2800" b="1" dirty="0" smtClean="0">
                <a:solidFill>
                  <a:srgbClr val="002060"/>
                </a:solidFill>
                <a:latin typeface="Verdana" pitchFamily="34" charset="0"/>
              </a:rPr>
              <a:t>дюйма</a:t>
            </a:r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Verdana" pitchFamily="34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= 2,54 см </a:t>
            </a:r>
            <a:endParaRPr lang="ru-RU" sz="2800" dirty="0">
              <a:solidFill>
                <a:srgbClr val="002060"/>
              </a:solidFill>
              <a:latin typeface="Verdana" pitchFamily="34" charset="0"/>
            </a:endParaRPr>
          </a:p>
          <a:p>
            <a:pPr indent="450850" algn="ctr"/>
            <a:endParaRPr lang="ru-RU" sz="2800" b="1" dirty="0">
              <a:solidFill>
                <a:srgbClr val="663300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«</a:t>
            </a:r>
            <a:r>
              <a:rPr lang="ru-RU" sz="36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Дюймовочка</a:t>
            </a: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»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pic>
        <p:nvPicPr>
          <p:cNvPr id="41986" name="Picture 2" descr="M:\ПОРТФОЛИО 2011-2012\древние меры длины\duim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8072494" cy="544130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Поприще - верста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0" y="5380672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endParaRPr lang="ru-RU" b="1" dirty="0">
              <a:solidFill>
                <a:srgbClr val="663300"/>
              </a:solidFill>
              <a:latin typeface="Verdana" pitchFamily="34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Verdana" pitchFamily="34" charset="0"/>
              </a:rPr>
              <a:t>В Воскресенском списке летописи под 1167 г. </a:t>
            </a:r>
            <a:endParaRPr lang="en-US" b="1" dirty="0">
              <a:solidFill>
                <a:srgbClr val="002060"/>
              </a:solidFill>
              <a:latin typeface="Verdana" pitchFamily="34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Verdana" pitchFamily="34" charset="0"/>
              </a:rPr>
              <a:t>рассказывается о том, </a:t>
            </a:r>
            <a:endParaRPr lang="en-US" b="1" dirty="0">
              <a:solidFill>
                <a:srgbClr val="002060"/>
              </a:solidFill>
              <a:latin typeface="Verdana" pitchFamily="34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Verdana" pitchFamily="34" charset="0"/>
              </a:rPr>
              <a:t>как жители Смоленска вышли </a:t>
            </a:r>
            <a:endParaRPr lang="en-US" b="1" dirty="0">
              <a:solidFill>
                <a:srgbClr val="002060"/>
              </a:solidFill>
              <a:latin typeface="Verdana" pitchFamily="34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Verdana" pitchFamily="34" charset="0"/>
              </a:rPr>
              <a:t>встречать князя Ростислава за 300 поприщ</a:t>
            </a:r>
            <a:r>
              <a:rPr lang="ru-RU" dirty="0">
                <a:solidFill>
                  <a:srgbClr val="002060"/>
                </a:solidFill>
                <a:latin typeface="Verdana" pitchFamily="34" charset="0"/>
              </a:rPr>
              <a:t>. </a:t>
            </a:r>
          </a:p>
        </p:txBody>
      </p:sp>
      <p:pic>
        <p:nvPicPr>
          <p:cNvPr id="18438" name="Picture 6" descr="F:\Картинки\Города\Смоленск\PICT075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33707"/>
          <a:stretch>
            <a:fillRect/>
          </a:stretch>
        </p:blipFill>
        <p:spPr bwMode="auto">
          <a:xfrm>
            <a:off x="571472" y="785794"/>
            <a:ext cx="8044545" cy="492922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Картинка 9 из 2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00108"/>
            <a:ext cx="4214842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0"/>
            <a:ext cx="9144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Верста</a:t>
            </a:r>
          </a:p>
        </p:txBody>
      </p:sp>
      <p:sp>
        <p:nvSpPr>
          <p:cNvPr id="19460" name="Rectangle 11"/>
          <p:cNvSpPr>
            <a:spLocks noChangeArrowheads="1"/>
          </p:cNvSpPr>
          <p:nvPr/>
        </p:nvSpPr>
        <p:spPr bwMode="auto">
          <a:xfrm>
            <a:off x="323850" y="32591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461" name="Rectangle 13"/>
          <p:cNvSpPr>
            <a:spLocks noChangeArrowheads="1"/>
          </p:cNvSpPr>
          <p:nvPr/>
        </p:nvSpPr>
        <p:spPr bwMode="auto">
          <a:xfrm>
            <a:off x="4143372" y="1500174"/>
            <a:ext cx="471011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Verdana" pitchFamily="34" charset="0"/>
              </a:rPr>
              <a:t>Верста - русская мера длины,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Verdana" pitchFamily="34" charset="0"/>
              </a:rPr>
              <a:t> равная пятистам саженям,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Verdana" pitchFamily="34" charset="0"/>
              </a:rPr>
              <a:t>что в метрической системе составляет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Verdana" pitchFamily="34" charset="0"/>
              </a:rPr>
              <a:t>чуть больше километра. 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995738" y="4643446"/>
            <a:ext cx="514826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Verdana" pitchFamily="34" charset="0"/>
              </a:rPr>
              <a:t>Вёрстами в народе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Verdana" pitchFamily="34" charset="0"/>
              </a:rPr>
              <a:t>назывались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Verdana" pitchFamily="34" charset="0"/>
              </a:rPr>
              <a:t>и дорожные столбы,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Verdana" pitchFamily="34" charset="0"/>
              </a:rPr>
              <a:t>отмерявшие указанное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Verdana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Verdana" pitchFamily="34" charset="0"/>
              </a:rPr>
              <a:t>расстояние. </a:t>
            </a:r>
            <a:endParaRPr lang="ru-RU" sz="2400" b="1" dirty="0">
              <a:solidFill>
                <a:srgbClr val="002060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0" y="928670"/>
            <a:ext cx="8786842" cy="5247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0850" algn="ctr"/>
            <a:endParaRPr lang="ru-RU" sz="2800" b="1" dirty="0">
              <a:solidFill>
                <a:srgbClr val="663300"/>
              </a:solidFill>
              <a:latin typeface="Tahoma" pitchFamily="34" charset="0"/>
            </a:endParaRPr>
          </a:p>
          <a:p>
            <a:pPr indent="450850" algn="ctr"/>
            <a:endParaRPr lang="ru-RU" sz="2800" b="1" dirty="0">
              <a:solidFill>
                <a:srgbClr val="663300"/>
              </a:solidFill>
              <a:latin typeface="Tahoma" pitchFamily="34" charset="0"/>
            </a:endParaRPr>
          </a:p>
          <a:p>
            <a:pPr indent="450850" algn="ctr"/>
            <a:r>
              <a:rPr lang="ru-RU" sz="2800" b="1" dirty="0">
                <a:solidFill>
                  <a:srgbClr val="663300"/>
                </a:solidFill>
                <a:latin typeface="Tahoma" pitchFamily="34" charset="0"/>
              </a:rPr>
              <a:t>     </a:t>
            </a:r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1 вершок = 4,45 сантиметра</a:t>
            </a:r>
          </a:p>
          <a:p>
            <a:pPr indent="450850" algn="ctr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     1 четверть – 17,78 см</a:t>
            </a:r>
          </a:p>
          <a:p>
            <a:pPr indent="450850" algn="ctr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     1 пядь - 19-23 см</a:t>
            </a:r>
          </a:p>
          <a:p>
            <a:pPr indent="450850" algn="ctr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     1 локоть- 38-46 см</a:t>
            </a:r>
          </a:p>
          <a:p>
            <a:pPr indent="450850" algn="ctr"/>
            <a:endParaRPr lang="ru-RU" sz="900" b="1" dirty="0">
              <a:solidFill>
                <a:srgbClr val="002060"/>
              </a:solidFill>
              <a:latin typeface="Verdana" pitchFamily="34" charset="0"/>
            </a:endParaRPr>
          </a:p>
          <a:p>
            <a:pPr indent="450850" algn="ctr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     1 аршин = 16 вершкам = 71 сантиметру </a:t>
            </a:r>
          </a:p>
          <a:p>
            <a:pPr indent="450850" algn="ctr"/>
            <a:endParaRPr lang="ru-RU" sz="900" b="1" dirty="0" smtClean="0">
              <a:solidFill>
                <a:srgbClr val="002060"/>
              </a:solidFill>
              <a:latin typeface="Verdana" pitchFamily="34" charset="0"/>
            </a:endParaRPr>
          </a:p>
          <a:p>
            <a:pPr indent="450850" algn="ctr"/>
            <a:r>
              <a:rPr lang="ru-RU" sz="2800" b="1" dirty="0" smtClean="0">
                <a:solidFill>
                  <a:srgbClr val="002060"/>
                </a:solidFill>
                <a:latin typeface="Verdana" pitchFamily="34" charset="0"/>
              </a:rPr>
              <a:t>     1 </a:t>
            </a:r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сажень = 3 аршинам = 2,13 метра </a:t>
            </a:r>
          </a:p>
          <a:p>
            <a:pPr indent="450850" algn="ctr"/>
            <a:endParaRPr lang="ru-RU" sz="900" b="1" dirty="0">
              <a:solidFill>
                <a:srgbClr val="002060"/>
              </a:solidFill>
              <a:latin typeface="Verdana" pitchFamily="34" charset="0"/>
            </a:endParaRPr>
          </a:p>
          <a:p>
            <a:pPr indent="450850" algn="ctr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     1 верста = 500 саженям = 1,06 км</a:t>
            </a:r>
          </a:p>
          <a:p>
            <a:pPr indent="450850" algn="ctr" eaLnBrk="0" hangingPunct="0"/>
            <a:endParaRPr lang="ru-RU" sz="2800" b="1" dirty="0">
              <a:solidFill>
                <a:srgbClr val="663300"/>
              </a:solidFill>
              <a:latin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42852"/>
            <a:ext cx="8429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ctr"/>
            <a:r>
              <a:rPr lang="ru-RU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Таблица перевода</a:t>
            </a:r>
            <a:endParaRPr lang="ru-RU" sz="5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0" y="214290"/>
            <a:ext cx="9144000" cy="6031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ИСТОЧНИКИ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ctr"/>
            <a:endParaRPr lang="ru-RU" sz="3200" b="1" dirty="0">
              <a:solidFill>
                <a:srgbClr val="663300"/>
              </a:solidFill>
              <a:latin typeface="Times New Roman" pitchFamily="18" charset="0"/>
            </a:endParaRPr>
          </a:p>
          <a:p>
            <a:pPr lvl="1">
              <a:buFontTx/>
              <a:buChar char="•"/>
            </a:pPr>
            <a:r>
              <a:rPr lang="ru-RU" sz="2800" b="1" dirty="0" err="1">
                <a:solidFill>
                  <a:srgbClr val="663300"/>
                </a:solidFill>
                <a:latin typeface="Verdana" pitchFamily="34" charset="0"/>
              </a:rPr>
              <a:t>www.alviv.okis.ru</a:t>
            </a:r>
            <a:r>
              <a:rPr lang="ru-RU" sz="2800" b="1" dirty="0">
                <a:solidFill>
                  <a:srgbClr val="663300"/>
                </a:solidFill>
                <a:latin typeface="Verdana" pitchFamily="34" charset="0"/>
              </a:rPr>
              <a:t> </a:t>
            </a:r>
            <a:endParaRPr lang="en-US" sz="2800" b="1" dirty="0" smtClean="0">
              <a:solidFill>
                <a:srgbClr val="663300"/>
              </a:solidFill>
              <a:latin typeface="Verdana" pitchFamily="34" charset="0"/>
            </a:endParaRPr>
          </a:p>
          <a:p>
            <a:pPr lvl="1"/>
            <a:endParaRPr lang="ru-RU" sz="2800" b="1" dirty="0">
              <a:solidFill>
                <a:srgbClr val="663300"/>
              </a:solidFill>
              <a:latin typeface="Verdana" pitchFamily="34" charset="0"/>
            </a:endParaRPr>
          </a:p>
          <a:p>
            <a:pPr lvl="1">
              <a:buFontTx/>
              <a:buChar char="•"/>
            </a:pPr>
            <a:r>
              <a:rPr lang="en-US" sz="2800" b="1" dirty="0" smtClean="0">
                <a:solidFill>
                  <a:srgbClr val="663300"/>
                </a:solidFill>
                <a:latin typeface="Verdana" pitchFamily="34" charset="0"/>
                <a:hlinkClick r:id="rId2"/>
              </a:rPr>
              <a:t>www.</a:t>
            </a:r>
            <a:r>
              <a:rPr lang="ru-RU" sz="2800" b="1" dirty="0" err="1" smtClean="0">
                <a:solidFill>
                  <a:srgbClr val="663300"/>
                </a:solidFill>
                <a:latin typeface="Verdana" pitchFamily="34" charset="0"/>
                <a:hlinkClick r:id="rId2"/>
              </a:rPr>
              <a:t>praeger.narod.ru</a:t>
            </a:r>
            <a:endParaRPr lang="en-US" sz="2800" b="1" dirty="0" smtClean="0">
              <a:solidFill>
                <a:srgbClr val="663300"/>
              </a:solidFill>
              <a:latin typeface="Verdana" pitchFamily="34" charset="0"/>
            </a:endParaRPr>
          </a:p>
          <a:p>
            <a:pPr lvl="1"/>
            <a:endParaRPr lang="ru-RU" sz="2800" b="1" dirty="0">
              <a:solidFill>
                <a:srgbClr val="663300"/>
              </a:solidFill>
              <a:latin typeface="Verdana" pitchFamily="34" charset="0"/>
            </a:endParaRPr>
          </a:p>
          <a:p>
            <a:pPr lvl="1">
              <a:buFontTx/>
              <a:buChar char="•"/>
            </a:pPr>
            <a:r>
              <a:rPr lang="en-US" sz="2800" b="1" dirty="0" smtClean="0">
                <a:solidFill>
                  <a:srgbClr val="663300"/>
                </a:solidFill>
                <a:latin typeface="Verdana" pitchFamily="34" charset="0"/>
              </a:rPr>
              <a:t>www.</a:t>
            </a:r>
            <a:r>
              <a:rPr lang="ru-RU" sz="2800" b="1" dirty="0" err="1" smtClean="0">
                <a:solidFill>
                  <a:srgbClr val="663300"/>
                </a:solidFill>
                <a:latin typeface="Verdana" pitchFamily="34" charset="0"/>
              </a:rPr>
              <a:t>dia-films.ru</a:t>
            </a:r>
            <a:r>
              <a:rPr lang="ru-RU" sz="2800" b="1" dirty="0" smtClean="0">
                <a:solidFill>
                  <a:srgbClr val="663300"/>
                </a:solidFill>
                <a:latin typeface="Verdana" pitchFamily="34" charset="0"/>
              </a:rPr>
              <a:t> </a:t>
            </a:r>
            <a:endParaRPr lang="en-US" sz="2800" b="1" dirty="0" smtClean="0">
              <a:solidFill>
                <a:srgbClr val="663300"/>
              </a:solidFill>
              <a:latin typeface="Verdana" pitchFamily="34" charset="0"/>
            </a:endParaRPr>
          </a:p>
          <a:p>
            <a:pPr lvl="1"/>
            <a:endParaRPr lang="ru-RU" sz="2800" b="1" dirty="0">
              <a:solidFill>
                <a:srgbClr val="663300"/>
              </a:solidFill>
              <a:latin typeface="Verdana" pitchFamily="34" charset="0"/>
            </a:endParaRPr>
          </a:p>
          <a:p>
            <a:pPr lvl="1">
              <a:buFontTx/>
              <a:buChar char="•"/>
            </a:pPr>
            <a:r>
              <a:rPr lang="en-US" sz="2800" b="1" dirty="0" smtClean="0">
                <a:solidFill>
                  <a:srgbClr val="663300"/>
                </a:solidFill>
                <a:latin typeface="Verdana" pitchFamily="34" charset="0"/>
                <a:hlinkClick r:id="rId3"/>
              </a:rPr>
              <a:t>www.</a:t>
            </a:r>
            <a:r>
              <a:rPr lang="ru-RU" sz="2800" b="1" dirty="0" err="1" smtClean="0">
                <a:solidFill>
                  <a:srgbClr val="663300"/>
                </a:solidFill>
                <a:latin typeface="Verdana" pitchFamily="34" charset="0"/>
                <a:hlinkClick r:id="rId3"/>
              </a:rPr>
              <a:t>skaz-pushkina.ru</a:t>
            </a:r>
            <a:endParaRPr lang="en-US" sz="2800" b="1" dirty="0" smtClean="0">
              <a:solidFill>
                <a:srgbClr val="663300"/>
              </a:solidFill>
              <a:latin typeface="Verdana" pitchFamily="34" charset="0"/>
            </a:endParaRPr>
          </a:p>
          <a:p>
            <a:pPr lvl="1"/>
            <a:r>
              <a:rPr lang="ru-RU" sz="2800" b="1" dirty="0" smtClean="0">
                <a:solidFill>
                  <a:srgbClr val="663300"/>
                </a:solidFill>
                <a:latin typeface="Verdana" pitchFamily="34" charset="0"/>
              </a:rPr>
              <a:t> </a:t>
            </a:r>
            <a:endParaRPr lang="ru-RU" sz="2800" b="1" dirty="0">
              <a:solidFill>
                <a:srgbClr val="663300"/>
              </a:solidFill>
              <a:latin typeface="Verdana" pitchFamily="34" charset="0"/>
            </a:endParaRPr>
          </a:p>
          <a:p>
            <a:pPr lvl="1">
              <a:buFontTx/>
              <a:buChar char="•"/>
            </a:pPr>
            <a:r>
              <a:rPr lang="ru-RU" sz="2800" b="1" dirty="0" err="1" smtClean="0">
                <a:solidFill>
                  <a:srgbClr val="663300"/>
                </a:solidFill>
                <a:latin typeface="Verdana" pitchFamily="34" charset="0"/>
              </a:rPr>
              <a:t>www.diary.ru</a:t>
            </a:r>
            <a:endParaRPr lang="ru-RU" sz="2800" b="1" dirty="0">
              <a:solidFill>
                <a:srgbClr val="663300"/>
              </a:solidFill>
              <a:latin typeface="Verdana" pitchFamily="34" charset="0"/>
            </a:endParaRPr>
          </a:p>
          <a:p>
            <a:pPr marL="1143000" lvl="2" indent="-228600"/>
            <a:endParaRPr lang="ru-RU" sz="2800" b="1" dirty="0">
              <a:solidFill>
                <a:srgbClr val="663300"/>
              </a:solidFill>
              <a:latin typeface="Times New Roman" pitchFamily="18" charset="0"/>
            </a:endParaRPr>
          </a:p>
          <a:p>
            <a:pPr marL="1143000" lvl="2" indent="-228600" algn="ctr"/>
            <a:endParaRPr lang="ru-RU" sz="2800" b="1" dirty="0">
              <a:solidFill>
                <a:srgbClr val="663300"/>
              </a:solidFill>
              <a:latin typeface="Times New Roman" pitchFamily="18" charset="0"/>
            </a:endParaRPr>
          </a:p>
        </p:txBody>
      </p:sp>
      <p:sp>
        <p:nvSpPr>
          <p:cNvPr id="23556" name="Rectangle 11"/>
          <p:cNvSpPr>
            <a:spLocks noChangeArrowheads="1"/>
          </p:cNvSpPr>
          <p:nvPr/>
        </p:nvSpPr>
        <p:spPr bwMode="auto">
          <a:xfrm>
            <a:off x="468313" y="5949950"/>
            <a:ext cx="18415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800" b="1">
              <a:solidFill>
                <a:srgbClr val="66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/>
          <a:srcRect l="1680" r="1681" b="3163"/>
          <a:stretch>
            <a:fillRect/>
          </a:stretch>
        </p:blipFill>
        <p:spPr bwMode="auto">
          <a:xfrm>
            <a:off x="-1" y="0"/>
            <a:ext cx="917061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214646" y="142852"/>
            <a:ext cx="5929354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2000" b="1" dirty="0">
                <a:solidFill>
                  <a:schemeClr val="bg1"/>
                </a:solidFill>
                <a:latin typeface="Verdana" pitchFamily="34" charset="0"/>
              </a:rPr>
              <a:t>Наш предок пытаясь найти  пещеру, </a:t>
            </a:r>
          </a:p>
          <a:p>
            <a:pPr algn="ctr" eaLnBrk="0" hangingPunct="0"/>
            <a:r>
              <a:rPr lang="ru-RU" sz="2000" b="1" dirty="0">
                <a:solidFill>
                  <a:schemeClr val="bg1"/>
                </a:solidFill>
                <a:latin typeface="Verdana" pitchFamily="34" charset="0"/>
              </a:rPr>
              <a:t>вынужден был соразмерить длину,</a:t>
            </a:r>
          </a:p>
          <a:p>
            <a:pPr algn="ctr" eaLnBrk="0" hangingPunct="0"/>
            <a:r>
              <a:rPr lang="ru-RU" sz="2000" b="1" dirty="0" smtClean="0">
                <a:solidFill>
                  <a:schemeClr val="bg1"/>
                </a:solidFill>
                <a:latin typeface="Verdana" pitchFamily="34" charset="0"/>
              </a:rPr>
              <a:t>ширину </a:t>
            </a:r>
            <a:r>
              <a:rPr lang="ru-RU" sz="2000" b="1" dirty="0">
                <a:solidFill>
                  <a:schemeClr val="bg1"/>
                </a:solidFill>
                <a:latin typeface="Verdana" pitchFamily="34" charset="0"/>
              </a:rPr>
              <a:t>и высоту своего будущего </a:t>
            </a:r>
          </a:p>
          <a:p>
            <a:pPr algn="ctr" eaLnBrk="0" hangingPunct="0"/>
            <a:r>
              <a:rPr lang="ru-RU" sz="2000" b="1" dirty="0">
                <a:solidFill>
                  <a:schemeClr val="bg1"/>
                </a:solidFill>
                <a:latin typeface="Verdana" pitchFamily="34" charset="0"/>
              </a:rPr>
              <a:t>убежища с собственным ростом. </a:t>
            </a:r>
          </a:p>
          <a:p>
            <a:pPr eaLnBrk="0" hangingPunct="0"/>
            <a:r>
              <a:rPr lang="ru-RU" dirty="0"/>
              <a:t>,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928926" y="0"/>
            <a:ext cx="3469219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Локоть</a:t>
            </a:r>
          </a:p>
        </p:txBody>
      </p:sp>
      <p:sp>
        <p:nvSpPr>
          <p:cNvPr id="5123" name="Rectangle 8"/>
          <p:cNvSpPr>
            <a:spLocks noChangeArrowheads="1"/>
          </p:cNvSpPr>
          <p:nvPr/>
        </p:nvSpPr>
        <p:spPr bwMode="auto">
          <a:xfrm>
            <a:off x="3857620" y="2285992"/>
            <a:ext cx="4915128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Расстояние от конца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вытянутого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среднего пальца руки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до локтевого сгиба,</a:t>
            </a:r>
          </a:p>
          <a:p>
            <a:pPr algn="ctr"/>
            <a:endParaRPr lang="ru-RU" sz="2800" b="1" dirty="0">
              <a:solidFill>
                <a:srgbClr val="002060"/>
              </a:solidFill>
              <a:latin typeface="Verdana" pitchFamily="34" charset="0"/>
            </a:endParaRP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Verdana" pitchFamily="34" charset="0"/>
              </a:rPr>
              <a:t>38-46 см</a:t>
            </a:r>
          </a:p>
        </p:txBody>
      </p:sp>
      <p:pic>
        <p:nvPicPr>
          <p:cNvPr id="5126" name="Picture 6" descr="M:\ПОРТФОЛИО 2011-2012\древние меры длины\3048668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36" r="48431"/>
          <a:stretch>
            <a:fillRect/>
          </a:stretch>
        </p:blipFill>
        <p:spPr bwMode="auto">
          <a:xfrm>
            <a:off x="214282" y="1071546"/>
            <a:ext cx="3357586" cy="52921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2"/>
          <a:srcRect l="1685" t="2588" r="3760" b="8418"/>
          <a:stretch>
            <a:fillRect/>
          </a:stretch>
        </p:blipFill>
        <p:spPr bwMode="auto">
          <a:xfrm>
            <a:off x="285720" y="214290"/>
            <a:ext cx="857256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147" name="Rectangle 6"/>
          <p:cNvSpPr>
            <a:spLocks noChangeArrowheads="1"/>
          </p:cNvSpPr>
          <p:nvPr/>
        </p:nvSpPr>
        <p:spPr bwMode="auto">
          <a:xfrm>
            <a:off x="1" y="5842337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Verdana" pitchFamily="34" charset="0"/>
              </a:rPr>
              <a:t>Эта длина была получена путем сравнения измерений 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Verdana" pitchFamily="34" charset="0"/>
              </a:rPr>
              <a:t>в Ново-Иерусалимском монастыре на реке</a:t>
            </a:r>
            <a:r>
              <a:rPr lang="ru-RU" sz="2000" dirty="0">
                <a:solidFill>
                  <a:srgbClr val="002060"/>
                </a:solidFill>
                <a:latin typeface="Verdana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Verdana" pitchFamily="34" charset="0"/>
              </a:rPr>
              <a:t>Истре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Verdana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Verdana" pitchFamily="34" charset="0"/>
              </a:rPr>
              <a:t>игуменом </a:t>
            </a:r>
            <a:r>
              <a:rPr lang="ru-RU" sz="2000" b="1" dirty="0" smtClean="0">
                <a:solidFill>
                  <a:srgbClr val="002060"/>
                </a:solidFill>
                <a:latin typeface="Verdana" pitchFamily="34" charset="0"/>
              </a:rPr>
              <a:t>Даниилом.</a:t>
            </a:r>
            <a:endParaRPr lang="ru-RU" sz="2000" b="1" dirty="0">
              <a:solidFill>
                <a:srgbClr val="002060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786050" y="0"/>
            <a:ext cx="366478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Сажень</a:t>
            </a:r>
          </a:p>
        </p:txBody>
      </p:sp>
      <p:sp>
        <p:nvSpPr>
          <p:cNvPr id="7171" name="Rectangle 7"/>
          <p:cNvSpPr>
            <a:spLocks noChangeArrowheads="1"/>
          </p:cNvSpPr>
          <p:nvPr/>
        </p:nvSpPr>
        <p:spPr bwMode="auto">
          <a:xfrm>
            <a:off x="2339975" y="364490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 b="1">
              <a:solidFill>
                <a:srgbClr val="663300"/>
              </a:solidFill>
              <a:latin typeface="Tahoma" pitchFamily="34" charset="0"/>
            </a:endParaRPr>
          </a:p>
        </p:txBody>
      </p:sp>
      <p:sp>
        <p:nvSpPr>
          <p:cNvPr id="7172" name="Rectangle 9"/>
          <p:cNvSpPr>
            <a:spLocks noChangeArrowheads="1"/>
          </p:cNvSpPr>
          <p:nvPr/>
        </p:nvSpPr>
        <p:spPr bwMode="auto">
          <a:xfrm>
            <a:off x="1042988" y="50133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800" b="1">
              <a:solidFill>
                <a:srgbClr val="663300"/>
              </a:solidFill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85720" y="6000768"/>
            <a:ext cx="84296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Происходит от славянского </a:t>
            </a:r>
            <a:r>
              <a:rPr lang="ru-RU" sz="2800" b="1" dirty="0" err="1">
                <a:solidFill>
                  <a:srgbClr val="002060"/>
                </a:solidFill>
                <a:latin typeface="Verdana" pitchFamily="34" charset="0"/>
              </a:rPr>
              <a:t>сяг</a:t>
            </a:r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 - </a:t>
            </a:r>
            <a:r>
              <a:rPr lang="ru-RU" sz="3200" b="1" dirty="0">
                <a:solidFill>
                  <a:srgbClr val="002060"/>
                </a:solidFill>
                <a:latin typeface="Verdana" pitchFamily="34" charset="0"/>
              </a:rPr>
              <a:t>шаг</a:t>
            </a:r>
          </a:p>
        </p:txBody>
      </p:sp>
      <p:pic>
        <p:nvPicPr>
          <p:cNvPr id="7178" name="Picture 10" descr="M:\ПОРТФОЛИО 2011-2012\древние меры длины\000150.jpg"/>
          <p:cNvPicPr>
            <a:picLocks noChangeAspect="1" noChangeArrowheads="1"/>
          </p:cNvPicPr>
          <p:nvPr/>
        </p:nvPicPr>
        <p:blipFill>
          <a:blip r:embed="rId2"/>
          <a:srcRect l="4500" t="4934" r="3999" b="6249"/>
          <a:stretch>
            <a:fillRect/>
          </a:stretch>
        </p:blipFill>
        <p:spPr bwMode="auto">
          <a:xfrm>
            <a:off x="1785918" y="928670"/>
            <a:ext cx="5715040" cy="5059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Картинка 9 из 5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7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5557762" y="6027003"/>
            <a:ext cx="35862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 dirty="0" err="1">
                <a:solidFill>
                  <a:srgbClr val="002060"/>
                </a:solidFill>
                <a:latin typeface="Verdana" pitchFamily="34" charset="0"/>
              </a:rPr>
              <a:t>Мамврийский</a:t>
            </a:r>
            <a:r>
              <a:rPr lang="ru-RU" sz="2400" b="1" dirty="0">
                <a:solidFill>
                  <a:srgbClr val="002060"/>
                </a:solidFill>
                <a:latin typeface="Verdana" pitchFamily="34" charset="0"/>
              </a:rPr>
              <a:t> дуб,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Verdana" pitchFamily="34" charset="0"/>
              </a:rPr>
              <a:t>толщина 2 сажени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9" name="Picture 11" descr="M:\ПОРТФОЛИО 2011-2012\древние меры длины\Старинная_мера_длины.jpg"/>
          <p:cNvPicPr>
            <a:picLocks noChangeAspect="1" noChangeArrowheads="1"/>
          </p:cNvPicPr>
          <p:nvPr/>
        </p:nvPicPr>
        <p:blipFill>
          <a:blip r:embed="rId2"/>
          <a:srcRect r="43224"/>
          <a:stretch>
            <a:fillRect/>
          </a:stretch>
        </p:blipFill>
        <p:spPr bwMode="auto">
          <a:xfrm>
            <a:off x="214282" y="642918"/>
            <a:ext cx="4071966" cy="5031287"/>
          </a:xfrm>
          <a:prstGeom prst="rect">
            <a:avLst/>
          </a:prstGeom>
          <a:noFill/>
        </p:spPr>
      </p:pic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Четверть</a:t>
            </a:r>
          </a:p>
          <a:p>
            <a:pPr algn="ctr"/>
            <a:endParaRPr lang="ru-RU" sz="6600" b="1" dirty="0">
              <a:solidFill>
                <a:srgbClr val="6666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4214810" y="2143116"/>
            <a:ext cx="464184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Расстояние между</a:t>
            </a:r>
          </a:p>
          <a:p>
            <a:pPr algn="ctr" eaLnBrk="0" hangingPunct="0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 раздвинутыми </a:t>
            </a:r>
          </a:p>
          <a:p>
            <a:pPr algn="ctr" eaLnBrk="0" hangingPunct="0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большим и указательным</a:t>
            </a:r>
          </a:p>
          <a:p>
            <a:pPr algn="ctr" eaLnBrk="0" hangingPunct="0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 пальцами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586163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 sz="4400" b="1">
              <a:solidFill>
                <a:srgbClr val="6666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3000364" y="0"/>
            <a:ext cx="252825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Пядь</a:t>
            </a:r>
          </a:p>
        </p:txBody>
      </p:sp>
      <p:sp>
        <p:nvSpPr>
          <p:cNvPr id="13316" name="Rectangle 9"/>
          <p:cNvSpPr>
            <a:spLocks noChangeArrowheads="1"/>
          </p:cNvSpPr>
          <p:nvPr/>
        </p:nvSpPr>
        <p:spPr bwMode="auto">
          <a:xfrm>
            <a:off x="3910013" y="31083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600" b="1">
              <a:solidFill>
                <a:srgbClr val="663300"/>
              </a:solidFill>
              <a:latin typeface="Tahoma" pitchFamily="34" charset="0"/>
            </a:endParaRPr>
          </a:p>
        </p:txBody>
      </p:sp>
      <p:pic>
        <p:nvPicPr>
          <p:cNvPr id="13318" name="Picture 13" descr="Картинка 3 из 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14422"/>
            <a:ext cx="4603750" cy="519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3536950" y="1285860"/>
            <a:ext cx="560705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Расстояние от конца </a:t>
            </a:r>
          </a:p>
          <a:p>
            <a:pPr algn="ctr" eaLnBrk="0" hangingPunct="0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большого пальца </a:t>
            </a:r>
          </a:p>
          <a:p>
            <a:pPr algn="ctr" eaLnBrk="0" hangingPunct="0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до конца мизинца </a:t>
            </a:r>
          </a:p>
          <a:p>
            <a:pPr algn="ctr" eaLnBrk="0" hangingPunct="0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при наибольшем </a:t>
            </a:r>
          </a:p>
          <a:p>
            <a:pPr algn="ctr" eaLnBrk="0" hangingPunct="0"/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возможном их раздвижении</a:t>
            </a:r>
          </a:p>
          <a:p>
            <a:pPr algn="ctr" eaLnBrk="0" hangingPunct="0"/>
            <a:r>
              <a:rPr lang="ru-RU" sz="3200" b="1" dirty="0">
                <a:solidFill>
                  <a:srgbClr val="002060"/>
                </a:solidFill>
                <a:latin typeface="Verdana" pitchFamily="34" charset="0"/>
              </a:rPr>
              <a:t>19-23 см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t="3824" r="1871" b="5507"/>
          <a:stretch>
            <a:fillRect/>
          </a:stretch>
        </p:blipFill>
        <p:spPr>
          <a:xfrm>
            <a:off x="500034" y="1357298"/>
            <a:ext cx="8075613" cy="4460877"/>
          </a:xfrm>
          <a:noFill/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643174" y="142852"/>
            <a:ext cx="335861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Аршин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500166" y="5929330"/>
            <a:ext cx="60229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Длина аршина – </a:t>
            </a:r>
            <a:r>
              <a:rPr lang="ru-RU" sz="3200" b="1" dirty="0">
                <a:solidFill>
                  <a:srgbClr val="002060"/>
                </a:solidFill>
                <a:latin typeface="Verdana" pitchFamily="34" charset="0"/>
              </a:rPr>
              <a:t>71</a:t>
            </a:r>
            <a:r>
              <a:rPr lang="ru-RU" sz="2800" b="1" dirty="0">
                <a:solidFill>
                  <a:srgbClr val="002060"/>
                </a:solidFill>
                <a:latin typeface="Verdana" pitchFamily="34" charset="0"/>
              </a:rPr>
              <a:t> см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ры длины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меры длины</Template>
  <TotalTime>68</TotalTime>
  <Words>249</Words>
  <Application>Microsoft Office PowerPoint</Application>
  <PresentationFormat>Экран (4:3)</PresentationFormat>
  <Paragraphs>90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Tahoma</vt:lpstr>
      <vt:lpstr>Times New Roman</vt:lpstr>
      <vt:lpstr>меры длины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«Дюймовочка»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13</cp:revision>
  <dcterms:created xsi:type="dcterms:W3CDTF">2012-01-22T13:45:24Z</dcterms:created>
  <dcterms:modified xsi:type="dcterms:W3CDTF">2012-01-22T14:53:46Z</dcterms:modified>
</cp:coreProperties>
</file>