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9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3A691-1FB1-4508-B7DD-616529BCAB13}" type="datetimeFigureOut">
              <a:rPr lang="ru-RU" smtClean="0"/>
              <a:pPr/>
              <a:t>09.11.2011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AB75E2-1B73-472F-BADA-9064BF7337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3A691-1FB1-4508-B7DD-616529BCAB13}" type="datetimeFigureOut">
              <a:rPr lang="ru-RU" smtClean="0"/>
              <a:pPr/>
              <a:t>09.11.2011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B75E2-1B73-472F-BADA-9064BF7337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3A691-1FB1-4508-B7DD-616529BCAB13}" type="datetimeFigureOut">
              <a:rPr lang="ru-RU" smtClean="0"/>
              <a:pPr/>
              <a:t>09.11.2011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B75E2-1B73-472F-BADA-9064BF7337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3A691-1FB1-4508-B7DD-616529BCAB13}" type="datetimeFigureOut">
              <a:rPr lang="ru-RU" smtClean="0"/>
              <a:pPr/>
              <a:t>09.11.2011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B75E2-1B73-472F-BADA-9064BF7337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3A691-1FB1-4508-B7DD-616529BCAB13}" type="datetimeFigureOut">
              <a:rPr lang="ru-RU" smtClean="0"/>
              <a:pPr/>
              <a:t>09.11.2011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B75E2-1B73-472F-BADA-9064BF7337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3A691-1FB1-4508-B7DD-616529BCAB13}" type="datetimeFigureOut">
              <a:rPr lang="ru-RU" smtClean="0"/>
              <a:pPr/>
              <a:t>09.11.2011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B75E2-1B73-472F-BADA-9064BF7337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3A691-1FB1-4508-B7DD-616529BCAB13}" type="datetimeFigureOut">
              <a:rPr lang="ru-RU" smtClean="0"/>
              <a:pPr/>
              <a:t>09.11.2011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B75E2-1B73-472F-BADA-9064BF7337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3A691-1FB1-4508-B7DD-616529BCAB13}" type="datetimeFigureOut">
              <a:rPr lang="ru-RU" smtClean="0"/>
              <a:pPr/>
              <a:t>09.11.2011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B75E2-1B73-472F-BADA-9064BF7337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3A691-1FB1-4508-B7DD-616529BCAB13}" type="datetimeFigureOut">
              <a:rPr lang="ru-RU" smtClean="0"/>
              <a:pPr/>
              <a:t>09.11.2011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B75E2-1B73-472F-BADA-9064BF7337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3A691-1FB1-4508-B7DD-616529BCAB13}" type="datetimeFigureOut">
              <a:rPr lang="ru-RU" smtClean="0"/>
              <a:pPr/>
              <a:t>09.11.2011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B75E2-1B73-472F-BADA-9064BF7337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3A691-1FB1-4508-B7DD-616529BCAB13}" type="datetimeFigureOut">
              <a:rPr lang="ru-RU" smtClean="0"/>
              <a:pPr/>
              <a:t>09.11.2011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B75E2-1B73-472F-BADA-9064BF7337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2EC3A691-1FB1-4508-B7DD-616529BCAB13}" type="datetimeFigureOut">
              <a:rPr lang="ru-RU" smtClean="0"/>
              <a:pPr/>
              <a:t>09.11.2011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9EAB75E2-1B73-472F-BADA-9064BF7337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642918"/>
            <a:ext cx="8001056" cy="2714644"/>
          </a:xfrm>
        </p:spPr>
        <p:txBody>
          <a:bodyPr>
            <a:normAutofit/>
          </a:bodyPr>
          <a:lstStyle/>
          <a:p>
            <a:pPr algn="ctr"/>
            <a:r>
              <a:rPr lang="ru-RU" sz="5400" b="1" i="1" dirty="0" smtClean="0"/>
              <a:t>Золотая пропорция</a:t>
            </a:r>
            <a:br>
              <a:rPr lang="ru-RU" sz="5400" b="1" i="1" dirty="0" smtClean="0"/>
            </a:br>
            <a:r>
              <a:rPr lang="ru-RU" sz="5400" b="1" i="1" dirty="0" smtClean="0"/>
              <a:t>в архитектуре </a:t>
            </a:r>
            <a:r>
              <a:rPr lang="ru-RU" sz="5400" b="1" i="1" dirty="0" err="1" smtClean="0"/>
              <a:t>г.Лангепас</a:t>
            </a:r>
            <a:endParaRPr lang="ru-RU" sz="54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4678" y="3857628"/>
            <a:ext cx="5643602" cy="2571768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Автор:</a:t>
            </a:r>
          </a:p>
          <a:p>
            <a:pPr algn="r"/>
            <a:r>
              <a:rPr lang="ru-RU" dirty="0" smtClean="0"/>
              <a:t>Коломиец Елизавета Владимировна</a:t>
            </a:r>
          </a:p>
          <a:p>
            <a:pPr algn="r"/>
            <a:r>
              <a:rPr lang="ru-RU" dirty="0" smtClean="0"/>
              <a:t>МОУ СОШ №3, </a:t>
            </a:r>
            <a:r>
              <a:rPr lang="ru-RU" dirty="0" smtClean="0"/>
              <a:t>4А </a:t>
            </a:r>
            <a:r>
              <a:rPr lang="ru-RU" dirty="0" smtClean="0"/>
              <a:t>класс</a:t>
            </a:r>
          </a:p>
          <a:p>
            <a:pPr algn="r"/>
            <a:r>
              <a:rPr lang="ru-RU" dirty="0" smtClean="0"/>
              <a:t>Научный руководитель:</a:t>
            </a:r>
          </a:p>
          <a:p>
            <a:pPr algn="r"/>
            <a:r>
              <a:rPr lang="ru-RU" dirty="0" smtClean="0"/>
              <a:t>Ефимова Елена Михайловна</a:t>
            </a:r>
          </a:p>
          <a:p>
            <a:pPr algn="r"/>
            <a:r>
              <a:rPr lang="ru-RU" dirty="0" smtClean="0"/>
              <a:t>Учитель математики, МОУ СОШ №3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710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188640"/>
            <a:ext cx="7315200" cy="6480719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marL="45720" indent="0" algn="ctr">
              <a:buNone/>
            </a:pPr>
            <a:r>
              <a:rPr lang="ru-RU" dirty="0" smtClean="0"/>
              <a:t>Дом правосудия</a:t>
            </a:r>
            <a:endParaRPr lang="ru-RU" dirty="0"/>
          </a:p>
        </p:txBody>
      </p:sp>
      <p:pic>
        <p:nvPicPr>
          <p:cNvPr id="5" name="Рисунок 4" descr="D:\Documents and Settings\Admin\Рабочий стол\Золотая пропорция\Золотая пропорция\фото\DSC03327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504" y="37504"/>
            <a:ext cx="8964488" cy="5788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07978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1268760"/>
            <a:ext cx="7315200" cy="5472607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45720" indent="0" algn="ctr">
              <a:buNone/>
            </a:pPr>
            <a:r>
              <a:rPr lang="ru-RU" dirty="0" smtClean="0"/>
              <a:t>Водно-спортивный </a:t>
            </a:r>
            <a:r>
              <a:rPr lang="ru-RU" dirty="0"/>
              <a:t>комплекс «Дельфин»</a:t>
            </a:r>
          </a:p>
          <a:p>
            <a:endParaRPr lang="ru-RU" dirty="0"/>
          </a:p>
        </p:txBody>
      </p:sp>
      <p:pic>
        <p:nvPicPr>
          <p:cNvPr id="4" name="Рисунок 3" descr="D:\Documents and Settings\Admin\Рабочий стол\Золотая пропорция\Золотая пропорция\фото\DSC0334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304" y="0"/>
            <a:ext cx="9121696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1960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2769833"/>
            <a:ext cx="7315200" cy="3971535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endParaRPr lang="ru-RU" dirty="0" smtClean="0"/>
          </a:p>
          <a:p>
            <a:pPr marL="45720" indent="0" algn="ctr">
              <a:buNone/>
            </a:pPr>
            <a:r>
              <a:rPr lang="ru-RU" dirty="0" smtClean="0"/>
              <a:t>Мечеть</a:t>
            </a:r>
            <a:endParaRPr lang="ru-RU" dirty="0"/>
          </a:p>
        </p:txBody>
      </p:sp>
      <p:pic>
        <p:nvPicPr>
          <p:cNvPr id="4" name="Рисунок 3" descr="D:\Documents and Settings\Admin\Рабочий стол\Золотая пропорция\Золотая пропорция\фото\DSC0334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889"/>
            <a:ext cx="9144000" cy="6012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92392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9"/>
            <a:ext cx="8640960" cy="6048712"/>
          </a:xfrm>
        </p:spPr>
        <p:txBody>
          <a:bodyPr>
            <a:normAutofit/>
          </a:bodyPr>
          <a:lstStyle/>
          <a:p>
            <a:pPr algn="just"/>
            <a:r>
              <a:rPr lang="ru-RU" sz="2400" i="1" dirty="0"/>
              <a:t>Понимание и использование принципа золотого </a:t>
            </a:r>
            <a:endParaRPr lang="ru-RU" sz="2400" i="1" dirty="0" smtClean="0"/>
          </a:p>
          <a:p>
            <a:pPr marL="45720" indent="0" algn="just">
              <a:buNone/>
            </a:pPr>
            <a:r>
              <a:rPr lang="ru-RU" sz="2400" i="1" dirty="0" smtClean="0"/>
              <a:t>сечения </a:t>
            </a:r>
            <a:r>
              <a:rPr lang="ru-RU" sz="2400" i="1" dirty="0"/>
              <a:t>не должно быть уделом некой элиты – </a:t>
            </a:r>
            <a:endParaRPr lang="ru-RU" sz="2400" i="1" dirty="0" smtClean="0"/>
          </a:p>
          <a:p>
            <a:pPr marL="45720" indent="0" algn="just">
              <a:buNone/>
            </a:pPr>
            <a:r>
              <a:rPr lang="ru-RU" sz="2400" i="1" dirty="0" smtClean="0"/>
              <a:t>это </a:t>
            </a:r>
            <a:r>
              <a:rPr lang="ru-RU" sz="2400" i="1" dirty="0"/>
              <a:t>самое базовое знание, с которого начинаются бесконечно сложные законы гармонии и соизмерения. Нет границ </a:t>
            </a:r>
            <a:r>
              <a:rPr lang="ru-RU" sz="2400" i="1" dirty="0" smtClean="0"/>
              <a:t>применению </a:t>
            </a:r>
            <a:r>
              <a:rPr lang="ru-RU" sz="2400" i="1" dirty="0"/>
              <a:t>этих законов </a:t>
            </a:r>
            <a:r>
              <a:rPr lang="ru-RU" sz="2400" i="1" dirty="0" smtClean="0"/>
              <a:t>в </a:t>
            </a:r>
            <a:r>
              <a:rPr lang="ru-RU" sz="2400" i="1" dirty="0"/>
              <a:t>жизни каждого дня</a:t>
            </a:r>
            <a:r>
              <a:rPr lang="ru-RU" sz="2400" i="1" dirty="0" smtClean="0"/>
              <a:t>.</a:t>
            </a:r>
          </a:p>
          <a:p>
            <a:pPr marL="45720" indent="0" algn="just">
              <a:buNone/>
            </a:pPr>
            <a:r>
              <a:rPr lang="ru-RU" sz="2400" i="1" dirty="0" smtClean="0"/>
              <a:t> </a:t>
            </a:r>
            <a:r>
              <a:rPr lang="ru-RU" sz="2400" i="1" dirty="0"/>
              <a:t>Выделение главного и второстепенного по отношению к целому может касаться чего угодно. Это и распределение своего времени, и творческий процесс, включая все виды искусства, литературу, </a:t>
            </a:r>
            <a:r>
              <a:rPr lang="ru-RU" sz="2400" i="1" dirty="0" smtClean="0"/>
              <a:t>музыку. </a:t>
            </a:r>
            <a:r>
              <a:rPr lang="ru-RU" sz="2400" i="1" dirty="0"/>
              <a:t>Это и есть золотой срединный путь, о котором говорили древние. </a:t>
            </a:r>
            <a:endParaRPr lang="ru-RU" sz="2400" i="1" dirty="0" smtClean="0"/>
          </a:p>
          <a:p>
            <a:pPr marL="45720" indent="0" algn="just">
              <a:buNone/>
            </a:pPr>
            <a:r>
              <a:rPr lang="ru-RU" sz="2400" i="1" dirty="0" smtClean="0"/>
              <a:t>Не </a:t>
            </a:r>
            <a:r>
              <a:rPr lang="ru-RU" sz="2400" i="1" dirty="0"/>
              <a:t>может быть свободы в невежестве. Грубость и неразборчивость вкуса должна преодолеваться. </a:t>
            </a:r>
          </a:p>
        </p:txBody>
      </p:sp>
    </p:spTree>
    <p:extLst>
      <p:ext uri="{BB962C8B-B14F-4D97-AF65-F5344CB8AC3E}">
        <p14:creationId xmlns:p14="http://schemas.microsoft.com/office/powerpoint/2010/main" val="3738485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685801"/>
            <a:ext cx="8352928" cy="5407495"/>
          </a:xfrm>
        </p:spPr>
        <p:txBody>
          <a:bodyPr>
            <a:normAutofit fontScale="85000" lnSpcReduction="20000"/>
          </a:bodyPr>
          <a:lstStyle/>
          <a:p>
            <a:r>
              <a:rPr lang="ru-RU" sz="4000" b="1" u="sng" dirty="0">
                <a:effectLst/>
              </a:rPr>
              <a:t>Цель работы</a:t>
            </a:r>
            <a:r>
              <a:rPr lang="ru-RU" sz="4000" b="1" dirty="0">
                <a:effectLst/>
              </a:rPr>
              <a:t>:</a:t>
            </a:r>
            <a:r>
              <a:rPr lang="ru-RU" sz="3200" b="1" dirty="0">
                <a:effectLst/>
              </a:rPr>
              <a:t> </a:t>
            </a:r>
            <a:r>
              <a:rPr lang="ru-RU" sz="3200" dirty="0">
                <a:effectLst/>
              </a:rPr>
              <a:t>установить закономерности, которые описывают основы красоты в архитектуре </a:t>
            </a:r>
            <a:r>
              <a:rPr lang="ru-RU" sz="3200" dirty="0" smtClean="0">
                <a:effectLst/>
              </a:rPr>
              <a:t>города.</a:t>
            </a:r>
          </a:p>
          <a:p>
            <a:endParaRPr lang="ru-RU" sz="3200" dirty="0" smtClean="0">
              <a:effectLst/>
            </a:endParaRPr>
          </a:p>
          <a:p>
            <a:r>
              <a:rPr lang="ru-RU" sz="3200" b="1" i="1" dirty="0" smtClean="0"/>
              <a:t>Гипотеза исследования:</a:t>
            </a:r>
            <a:r>
              <a:rPr lang="ru-RU" sz="3200" i="1" dirty="0" smtClean="0"/>
              <a:t> в форме красивых зданий в большинстве случаев присутствуют закономерности «золотой» пропорции.</a:t>
            </a:r>
          </a:p>
          <a:p>
            <a:endParaRPr lang="ru-RU" sz="3200" dirty="0">
              <a:effectLst/>
            </a:endParaRPr>
          </a:p>
          <a:p>
            <a:pPr marL="18288" indent="0">
              <a:buNone/>
            </a:pPr>
            <a:r>
              <a:rPr lang="ru-RU" sz="3200" b="1" dirty="0">
                <a:effectLst/>
              </a:rPr>
              <a:t> </a:t>
            </a:r>
            <a:r>
              <a:rPr lang="ru-RU" sz="3200" b="1" dirty="0" smtClean="0">
                <a:effectLst/>
              </a:rPr>
              <a:t>   </a:t>
            </a:r>
            <a:r>
              <a:rPr lang="ru-RU" sz="3200" b="1" i="1" dirty="0" smtClean="0">
                <a:effectLst/>
              </a:rPr>
              <a:t>Объект </a:t>
            </a:r>
            <a:r>
              <a:rPr lang="ru-RU" sz="3200" b="1" i="1" dirty="0"/>
              <a:t>исследования</a:t>
            </a:r>
            <a:r>
              <a:rPr lang="ru-RU" sz="3200" dirty="0"/>
              <a:t> </a:t>
            </a:r>
            <a:r>
              <a:rPr lang="ru-RU" sz="3200" dirty="0" smtClean="0">
                <a:effectLst/>
              </a:rPr>
              <a:t> </a:t>
            </a:r>
            <a:r>
              <a:rPr lang="ru-RU" sz="3200" dirty="0">
                <a:effectLst/>
              </a:rPr>
              <a:t>– </a:t>
            </a:r>
            <a:endParaRPr lang="ru-RU" sz="3200" dirty="0" smtClean="0">
              <a:effectLst/>
            </a:endParaRPr>
          </a:p>
          <a:p>
            <a:pPr marL="18288" indent="0">
              <a:buNone/>
            </a:pPr>
            <a:r>
              <a:rPr lang="ru-RU" sz="3200" dirty="0" smtClean="0">
                <a:effectLst/>
              </a:rPr>
              <a:t>«</a:t>
            </a:r>
            <a:r>
              <a:rPr lang="ru-RU" sz="3200" dirty="0">
                <a:effectLst/>
              </a:rPr>
              <a:t>золотая пропорция» в архитектуре</a:t>
            </a:r>
            <a:r>
              <a:rPr lang="ru-RU" sz="3200" dirty="0" smtClean="0">
                <a:effectLst/>
              </a:rPr>
              <a:t>.</a:t>
            </a:r>
          </a:p>
          <a:p>
            <a:pPr marL="18288" indent="0">
              <a:buNone/>
            </a:pPr>
            <a:endParaRPr lang="ru-RU" sz="3200" dirty="0">
              <a:effectLst/>
            </a:endParaRPr>
          </a:p>
          <a:p>
            <a:pPr marL="18288" indent="0">
              <a:buNone/>
            </a:pPr>
            <a:r>
              <a:rPr lang="ru-RU" sz="3200" b="1" dirty="0" smtClean="0">
                <a:effectLst/>
              </a:rPr>
              <a:t>    </a:t>
            </a:r>
            <a:r>
              <a:rPr lang="ru-RU" sz="3200" b="1" i="1" dirty="0" smtClean="0">
                <a:effectLst/>
              </a:rPr>
              <a:t>Предмет </a:t>
            </a:r>
            <a:r>
              <a:rPr lang="ru-RU" sz="3200" b="1" i="1" dirty="0"/>
              <a:t>исследования</a:t>
            </a:r>
            <a:r>
              <a:rPr lang="ru-RU" sz="3200" dirty="0"/>
              <a:t> </a:t>
            </a:r>
            <a:r>
              <a:rPr lang="ru-RU" sz="3200" dirty="0" smtClean="0">
                <a:effectLst/>
              </a:rPr>
              <a:t> </a:t>
            </a:r>
            <a:r>
              <a:rPr lang="ru-RU" sz="3200" dirty="0">
                <a:effectLst/>
              </a:rPr>
              <a:t>– архитектура г. </a:t>
            </a:r>
            <a:r>
              <a:rPr lang="ru-RU" sz="3200" dirty="0" err="1">
                <a:effectLst/>
              </a:rPr>
              <a:t>Лангепаса</a:t>
            </a:r>
            <a:r>
              <a:rPr lang="ru-RU" sz="3200" dirty="0">
                <a:effectLst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281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404664"/>
            <a:ext cx="7690048" cy="5904696"/>
          </a:xfrm>
        </p:spPr>
        <p:txBody>
          <a:bodyPr>
            <a:normAutofit/>
          </a:bodyPr>
          <a:lstStyle/>
          <a:p>
            <a:r>
              <a:rPr lang="ru-RU" sz="2800" b="1" dirty="0"/>
              <a:t>Задачи работы: </a:t>
            </a:r>
            <a:endParaRPr lang="ru-RU" sz="2800" b="1" dirty="0" smtClean="0"/>
          </a:p>
          <a:p>
            <a:pPr>
              <a:buNone/>
            </a:pPr>
            <a:endParaRPr lang="ru-RU" sz="2800" b="1" dirty="0" smtClean="0"/>
          </a:p>
          <a:p>
            <a:pPr>
              <a:buFont typeface="Wingdings" pitchFamily="2" charset="2"/>
              <a:buChar char="ü"/>
            </a:pPr>
            <a:r>
              <a:rPr lang="ru-RU" sz="2400" i="1" dirty="0" smtClean="0"/>
              <a:t>провести анкетирование учащихся нашей школы и установить, выбрали ли учащиеся в качестве красивых те здания, в форме которых содержится «золотая» пропорция.</a:t>
            </a:r>
            <a:endParaRPr lang="ru-RU" sz="2400" dirty="0"/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 </a:t>
            </a:r>
            <a:r>
              <a:rPr lang="ru-RU" sz="2400" i="1" dirty="0" smtClean="0"/>
              <a:t>изучить </a:t>
            </a:r>
            <a:r>
              <a:rPr lang="ru-RU" sz="2400" i="1" dirty="0"/>
              <a:t>литературу по теме «Золотая пропорция</a:t>
            </a:r>
            <a:r>
              <a:rPr lang="ru-RU" sz="2400" i="1" dirty="0" smtClean="0"/>
              <a:t>»;</a:t>
            </a:r>
          </a:p>
          <a:p>
            <a:pPr>
              <a:buFont typeface="Wingdings" pitchFamily="2" charset="2"/>
              <a:buChar char="ü"/>
            </a:pPr>
            <a:r>
              <a:rPr lang="ru-RU" sz="2400" i="1" dirty="0" smtClean="0"/>
              <a:t>выявить </a:t>
            </a:r>
            <a:r>
              <a:rPr lang="ru-RU" sz="2400" i="1" dirty="0"/>
              <a:t>причины, почему именно такая пропорция положена в основу формы красивых зданий; </a:t>
            </a:r>
            <a:endParaRPr lang="ru-RU" sz="2400" i="1" dirty="0" smtClean="0"/>
          </a:p>
          <a:p>
            <a:pPr>
              <a:buFont typeface="Wingdings" pitchFamily="2" charset="2"/>
              <a:buChar char="ü"/>
            </a:pPr>
            <a:r>
              <a:rPr lang="ru-RU" sz="2400" i="1" dirty="0" smtClean="0"/>
              <a:t>исследовать</a:t>
            </a:r>
            <a:r>
              <a:rPr lang="ru-RU" sz="2400" i="1" dirty="0"/>
              <a:t>, в форме каких зданий города </a:t>
            </a:r>
            <a:r>
              <a:rPr lang="ru-RU" sz="2400" i="1" dirty="0" err="1"/>
              <a:t>Лангепаса</a:t>
            </a:r>
            <a:r>
              <a:rPr lang="ru-RU" sz="2400" i="1" dirty="0"/>
              <a:t> содержится «золотая» пропорция; </a:t>
            </a:r>
            <a:r>
              <a:rPr lang="ru-RU" sz="2400" i="1" dirty="0" smtClean="0"/>
              <a:t> </a:t>
            </a:r>
          </a:p>
          <a:p>
            <a:pPr marL="45720" indent="0">
              <a:buNone/>
            </a:pPr>
            <a:endParaRPr lang="ru-RU" sz="2400" i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1727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"/>
            <a:ext cx="7315200" cy="836712"/>
          </a:xfrm>
        </p:spPr>
        <p:txBody>
          <a:bodyPr/>
          <a:lstStyle/>
          <a:p>
            <a:r>
              <a:rPr lang="ru-RU" dirty="0" smtClean="0"/>
              <a:t>Результаты анкетирования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1988839"/>
            <a:ext cx="7315200" cy="4320521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Вопрос</a:t>
            </a:r>
            <a:r>
              <a:rPr lang="ru-RU" sz="3200" b="1" dirty="0" smtClean="0"/>
              <a:t>: </a:t>
            </a:r>
            <a:r>
              <a:rPr lang="ru-RU" sz="3200" b="1" i="1" dirty="0" smtClean="0"/>
              <a:t>Считаете </a:t>
            </a:r>
            <a:r>
              <a:rPr lang="ru-RU" sz="3200" b="1" i="1" dirty="0"/>
              <a:t>ли вы город </a:t>
            </a:r>
            <a:r>
              <a:rPr lang="ru-RU" sz="3200" b="1" i="1" dirty="0" err="1"/>
              <a:t>Лангепас</a:t>
            </a:r>
            <a:r>
              <a:rPr lang="ru-RU" sz="3200" b="1" i="1" dirty="0"/>
              <a:t> красивым</a:t>
            </a:r>
            <a:r>
              <a:rPr lang="ru-RU" sz="3200" b="1" i="1" dirty="0" smtClean="0"/>
              <a:t>?</a:t>
            </a:r>
          </a:p>
          <a:p>
            <a:endParaRPr lang="ru-RU" sz="3200" b="1" i="1" dirty="0" smtClean="0"/>
          </a:p>
          <a:p>
            <a:pPr algn="r"/>
            <a:r>
              <a:rPr lang="ru-RU" sz="3200" b="1" dirty="0" smtClean="0"/>
              <a:t>Да </a:t>
            </a:r>
            <a:r>
              <a:rPr lang="ru-RU" sz="3200" b="1" dirty="0"/>
              <a:t>– 96%</a:t>
            </a:r>
            <a:endParaRPr lang="ru-RU" sz="3200" dirty="0"/>
          </a:p>
          <a:p>
            <a:pPr algn="r"/>
            <a:r>
              <a:rPr lang="ru-RU" sz="3200" b="1" dirty="0"/>
              <a:t>Нет – 4%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589001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404665"/>
            <a:ext cx="7315200" cy="5904696"/>
          </a:xfrm>
        </p:spPr>
        <p:txBody>
          <a:bodyPr/>
          <a:lstStyle/>
          <a:p>
            <a:r>
              <a:rPr lang="ru-RU" b="1" dirty="0"/>
              <a:t>Какое здание города вы считаете красивым</a:t>
            </a:r>
            <a:r>
              <a:rPr lang="ru-RU" b="1" dirty="0" smtClean="0"/>
              <a:t>?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38" y="998538"/>
            <a:ext cx="7705725" cy="4865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0074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260649"/>
            <a:ext cx="7315200" cy="6048712"/>
          </a:xfrm>
        </p:spPr>
        <p:txBody>
          <a:bodyPr/>
          <a:lstStyle/>
          <a:p>
            <a:r>
              <a:rPr lang="ru-RU" sz="2800" b="1" dirty="0"/>
              <a:t>В чём вы видите красоту здания</a:t>
            </a:r>
            <a:r>
              <a:rPr lang="ru-RU" sz="2800" b="1" dirty="0" smtClean="0"/>
              <a:t>?</a:t>
            </a:r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b="1" dirty="0"/>
              <a:t>Современный дизайн                                        </a:t>
            </a:r>
            <a:r>
              <a:rPr lang="ru-RU" b="1" dirty="0" smtClean="0"/>
              <a:t>       </a:t>
            </a:r>
            <a:r>
              <a:rPr lang="ru-RU" b="1" dirty="0"/>
              <a:t>20</a:t>
            </a:r>
            <a:endParaRPr lang="ru-RU" dirty="0"/>
          </a:p>
          <a:p>
            <a:r>
              <a:rPr lang="ru-RU" b="1" dirty="0"/>
              <a:t>Необычная форма                                              </a:t>
            </a:r>
            <a:r>
              <a:rPr lang="ru-RU" b="1" dirty="0" smtClean="0"/>
              <a:t>       </a:t>
            </a:r>
            <a:r>
              <a:rPr lang="ru-RU" b="1" dirty="0"/>
              <a:t>18</a:t>
            </a:r>
            <a:endParaRPr lang="ru-RU" dirty="0"/>
          </a:p>
          <a:p>
            <a:r>
              <a:rPr lang="ru-RU" b="1" dirty="0"/>
              <a:t>Красивое оформление                                      </a:t>
            </a:r>
            <a:r>
              <a:rPr lang="ru-RU" b="1" dirty="0" smtClean="0"/>
              <a:t>       </a:t>
            </a:r>
            <a:r>
              <a:rPr lang="ru-RU" b="1" dirty="0"/>
              <a:t>16</a:t>
            </a:r>
            <a:endParaRPr lang="ru-RU" dirty="0"/>
          </a:p>
          <a:p>
            <a:r>
              <a:rPr lang="ru-RU" b="1" dirty="0"/>
              <a:t>Размер здания                                                      </a:t>
            </a:r>
            <a:r>
              <a:rPr lang="ru-RU" b="1" dirty="0" smtClean="0"/>
              <a:t>      </a:t>
            </a:r>
            <a:r>
              <a:rPr lang="ru-RU" b="1" dirty="0"/>
              <a:t>15</a:t>
            </a:r>
            <a:endParaRPr lang="ru-RU" dirty="0"/>
          </a:p>
          <a:p>
            <a:r>
              <a:rPr lang="ru-RU" b="1" dirty="0"/>
              <a:t>Яркие цвета                                                         </a:t>
            </a:r>
            <a:r>
              <a:rPr lang="ru-RU" b="1" dirty="0" smtClean="0"/>
              <a:t>       </a:t>
            </a:r>
            <a:r>
              <a:rPr lang="ru-RU" b="1" dirty="0"/>
              <a:t>14</a:t>
            </a:r>
            <a:endParaRPr lang="ru-RU" dirty="0"/>
          </a:p>
          <a:p>
            <a:r>
              <a:rPr lang="ru-RU" b="1" dirty="0"/>
              <a:t>Большие окна                                                       </a:t>
            </a:r>
            <a:r>
              <a:rPr lang="ru-RU" b="1" dirty="0" smtClean="0"/>
              <a:t>       </a:t>
            </a:r>
            <a:r>
              <a:rPr lang="ru-RU" b="1" dirty="0"/>
              <a:t>7</a:t>
            </a:r>
            <a:endParaRPr lang="ru-RU" dirty="0"/>
          </a:p>
          <a:p>
            <a:r>
              <a:rPr lang="ru-RU" b="1" dirty="0"/>
              <a:t>Ровные стены                                               </a:t>
            </a:r>
            <a:r>
              <a:rPr lang="ru-RU" b="1" dirty="0" smtClean="0"/>
              <a:t>              </a:t>
            </a:r>
            <a:r>
              <a:rPr lang="ru-RU" b="1" dirty="0"/>
              <a:t>6</a:t>
            </a:r>
            <a:endParaRPr lang="ru-RU" dirty="0"/>
          </a:p>
          <a:p>
            <a:r>
              <a:rPr lang="ru-RU" b="1" dirty="0"/>
              <a:t>Пропорциональность                                        </a:t>
            </a:r>
            <a:r>
              <a:rPr lang="ru-RU" b="1" dirty="0" smtClean="0"/>
              <a:t>        </a:t>
            </a:r>
            <a:r>
              <a:rPr lang="ru-RU" b="1" dirty="0"/>
              <a:t>4</a:t>
            </a:r>
            <a:endParaRPr lang="ru-RU" dirty="0"/>
          </a:p>
          <a:p>
            <a:endParaRPr lang="ru-RU" b="1" dirty="0" smtClean="0"/>
          </a:p>
        </p:txBody>
      </p:sp>
    </p:spTree>
    <p:extLst>
      <p:ext uri="{BB962C8B-B14F-4D97-AF65-F5344CB8AC3E}">
        <p14:creationId xmlns:p14="http://schemas.microsoft.com/office/powerpoint/2010/main" val="3999992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620687"/>
            <a:ext cx="7315200" cy="5688673"/>
          </a:xfrm>
        </p:spPr>
        <p:txBody>
          <a:bodyPr/>
          <a:lstStyle/>
          <a:p>
            <a:r>
              <a:rPr lang="ru-RU" sz="2800" b="1" dirty="0"/>
              <a:t>Пропорцией</a:t>
            </a:r>
            <a:r>
              <a:rPr lang="ru-RU" sz="2800" dirty="0"/>
              <a:t> </a:t>
            </a:r>
            <a:r>
              <a:rPr lang="ru-RU" sz="2800" i="1" dirty="0"/>
              <a:t>называют равенство отношений двух или нескольких пар чисел </a:t>
            </a:r>
            <a:r>
              <a:rPr lang="ru-RU" sz="2800" i="1" dirty="0" smtClean="0"/>
              <a:t>или величин</a:t>
            </a:r>
            <a:r>
              <a:rPr lang="ru-RU" sz="2800" i="1" dirty="0"/>
              <a:t> </a:t>
            </a:r>
            <a:r>
              <a:rPr lang="en-US" sz="2800" i="1" dirty="0"/>
              <a:t>a</a:t>
            </a:r>
            <a:r>
              <a:rPr lang="ru-RU" sz="2800" i="1" dirty="0"/>
              <a:t> : </a:t>
            </a:r>
            <a:r>
              <a:rPr lang="en-US" sz="2800" i="1" dirty="0"/>
              <a:t>b</a:t>
            </a:r>
            <a:r>
              <a:rPr lang="ru-RU" sz="2800" i="1" dirty="0"/>
              <a:t> = </a:t>
            </a:r>
            <a:r>
              <a:rPr lang="en-US" sz="2800" i="1" dirty="0"/>
              <a:t>c</a:t>
            </a:r>
            <a:r>
              <a:rPr lang="ru-RU" sz="2800" i="1" dirty="0"/>
              <a:t> : </a:t>
            </a:r>
            <a:r>
              <a:rPr lang="en-US" sz="2800" i="1" dirty="0"/>
              <a:t>d</a:t>
            </a:r>
            <a:r>
              <a:rPr lang="ru-RU" sz="2800" i="1" dirty="0"/>
              <a:t>. </a:t>
            </a:r>
            <a:endParaRPr lang="ru-RU" sz="2800" i="1" dirty="0" smtClean="0"/>
          </a:p>
          <a:p>
            <a:endParaRPr lang="ru-RU" sz="2800" i="1" dirty="0"/>
          </a:p>
          <a:p>
            <a:pPr marL="45720" indent="0">
              <a:buNone/>
            </a:pPr>
            <a:endParaRPr lang="ru-RU" sz="2800" i="1" dirty="0" smtClean="0"/>
          </a:p>
          <a:p>
            <a:r>
              <a:rPr lang="ru-RU" sz="2800" i="1" dirty="0" smtClean="0"/>
              <a:t>Величины</a:t>
            </a:r>
            <a:r>
              <a:rPr lang="ru-RU" sz="2800" i="1" dirty="0"/>
              <a:t> </a:t>
            </a:r>
            <a:r>
              <a:rPr lang="en-US" sz="2800" i="1" dirty="0"/>
              <a:t>a</a:t>
            </a:r>
            <a:r>
              <a:rPr lang="ru-RU" sz="2800" i="1" dirty="0"/>
              <a:t>, </a:t>
            </a:r>
            <a:r>
              <a:rPr lang="en-US" sz="2800" i="1" dirty="0" smtClean="0"/>
              <a:t>b</a:t>
            </a:r>
            <a:r>
              <a:rPr lang="ru-RU" sz="2800" i="1" dirty="0"/>
              <a:t>, </a:t>
            </a:r>
            <a:r>
              <a:rPr lang="en-US" sz="2800" i="1" dirty="0"/>
              <a:t>c</a:t>
            </a:r>
            <a:r>
              <a:rPr lang="ru-RU" sz="2800" i="1" dirty="0"/>
              <a:t>, </a:t>
            </a:r>
            <a:r>
              <a:rPr lang="en-US" sz="2800" i="1" dirty="0" smtClean="0"/>
              <a:t>d</a:t>
            </a:r>
            <a:r>
              <a:rPr lang="ru-RU" sz="2800" i="1" dirty="0" smtClean="0"/>
              <a:t> </a:t>
            </a:r>
            <a:r>
              <a:rPr lang="ru-RU" sz="2800" i="1" dirty="0"/>
              <a:t>называют членами пропорции</a:t>
            </a:r>
            <a:r>
              <a:rPr lang="ru-RU" sz="2800" i="1" dirty="0" smtClean="0"/>
              <a:t>,</a:t>
            </a:r>
            <a:r>
              <a:rPr lang="en-US" sz="2800" i="1" dirty="0"/>
              <a:t> a</a:t>
            </a:r>
            <a:r>
              <a:rPr lang="ru-RU" sz="2800" i="1" dirty="0"/>
              <a:t> и </a:t>
            </a:r>
            <a:r>
              <a:rPr lang="en-US" sz="2800" i="1" dirty="0"/>
              <a:t>d </a:t>
            </a:r>
            <a:r>
              <a:rPr lang="ru-RU" sz="2800" i="1" dirty="0"/>
              <a:t> - крайними,  </a:t>
            </a:r>
            <a:r>
              <a:rPr lang="en-US" sz="2800" i="1" dirty="0"/>
              <a:t>b</a:t>
            </a:r>
            <a:r>
              <a:rPr lang="ru-RU" sz="2800" i="1" dirty="0"/>
              <a:t> и </a:t>
            </a:r>
            <a:r>
              <a:rPr lang="en-US" sz="2800" i="1" dirty="0"/>
              <a:t>c</a:t>
            </a:r>
            <a:r>
              <a:rPr lang="ru-RU" sz="2800" i="1" dirty="0"/>
              <a:t> –</a:t>
            </a:r>
            <a:r>
              <a:rPr lang="ru-RU" sz="2800" i="1" dirty="0" smtClean="0"/>
              <a:t>средними</a:t>
            </a:r>
            <a:r>
              <a:rPr lang="ru-RU" sz="2800" i="1" smtClean="0"/>
              <a:t>, причём</a:t>
            </a:r>
            <a:r>
              <a:rPr lang="ru-RU" sz="2800" i="1" dirty="0"/>
              <a:t> </a:t>
            </a:r>
            <a:r>
              <a:rPr lang="en-US" sz="2800" i="1" dirty="0" smtClean="0"/>
              <a:t>b≠0</a:t>
            </a:r>
            <a:r>
              <a:rPr lang="ru-RU" sz="2800" i="1" dirty="0" smtClean="0"/>
              <a:t>; </a:t>
            </a:r>
            <a:r>
              <a:rPr lang="en-US" sz="2800" i="1" dirty="0"/>
              <a:t>d</a:t>
            </a:r>
            <a:r>
              <a:rPr lang="en-US" sz="2800" i="1" dirty="0" smtClean="0"/>
              <a:t>≠0</a:t>
            </a:r>
            <a:r>
              <a:rPr lang="ru-RU" sz="2800" i="1" dirty="0" smtClean="0"/>
              <a:t>.</a:t>
            </a:r>
            <a:r>
              <a:rPr lang="ru-RU" sz="2800" i="1" dirty="0"/>
              <a:t> </a:t>
            </a:r>
            <a:endParaRPr lang="ru-RU" i="1" dirty="0"/>
          </a:p>
          <a:p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61575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548681"/>
            <a:ext cx="7330008" cy="5760680"/>
          </a:xfrm>
        </p:spPr>
        <p:txBody>
          <a:bodyPr>
            <a:normAutofit/>
          </a:bodyPr>
          <a:lstStyle/>
          <a:p>
            <a:endParaRPr lang="ru-RU" sz="3200" b="1" dirty="0" smtClean="0"/>
          </a:p>
          <a:p>
            <a:endParaRPr lang="ru-RU" sz="3200" b="1" dirty="0"/>
          </a:p>
          <a:p>
            <a:r>
              <a:rPr lang="ru-RU" sz="3200" b="1" dirty="0" smtClean="0"/>
              <a:t>«Золотым» </a:t>
            </a:r>
            <a:r>
              <a:rPr lang="ru-RU" sz="3200" i="1" dirty="0" smtClean="0"/>
              <a:t>прямоугольником называется такой прямоугольник, в котором отношение длины </a:t>
            </a:r>
            <a:r>
              <a:rPr lang="ru-RU" sz="3200" i="1" dirty="0" smtClean="0"/>
              <a:t>меньшей </a:t>
            </a:r>
            <a:r>
              <a:rPr lang="ru-RU" sz="3200" i="1" dirty="0"/>
              <a:t>стороны </a:t>
            </a:r>
            <a:r>
              <a:rPr lang="ru-RU" sz="3200" i="1" smtClean="0"/>
              <a:t>к </a:t>
            </a:r>
            <a:r>
              <a:rPr lang="ru-RU" sz="3200" i="1" smtClean="0"/>
              <a:t>длине большей  </a:t>
            </a:r>
            <a:r>
              <a:rPr lang="ru-RU" sz="3200" i="1" dirty="0" smtClean="0"/>
              <a:t>равно </a:t>
            </a:r>
            <a:r>
              <a:rPr lang="ru-RU" sz="3200" i="1" dirty="0" smtClean="0"/>
              <a:t>0,618</a:t>
            </a: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val="194728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Радость</a:t>
            </a:r>
            <a:r>
              <a:rPr lang="ru-RU" b="1" dirty="0"/>
              <a:t>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 descr="D:\Documents and Settings\Admin\Рабочий стол\Золотая пропорция\Золотая пропорция\фото\DSC03334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3528" y="188640"/>
            <a:ext cx="5040560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364088" y="3105835"/>
            <a:ext cx="37663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Храм в честь иконы Божией матери «Всех скорбящих Радость»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999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ерспектив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ерспектив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179</TotalTime>
  <Words>227</Words>
  <Application>Microsoft Office PowerPoint</Application>
  <PresentationFormat>Экран (4:3)</PresentationFormat>
  <Paragraphs>94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Перспектива</vt:lpstr>
      <vt:lpstr>Золотая пропорция в архитектуре г.Лангепас</vt:lpstr>
      <vt:lpstr>Презентация PowerPoint</vt:lpstr>
      <vt:lpstr>Презентация PowerPoint</vt:lpstr>
      <vt:lpstr>Результаты анкетирования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Радость»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Золотая пропорция</dc:title>
  <dc:creator>Вова</dc:creator>
  <cp:lastModifiedBy>Вова</cp:lastModifiedBy>
  <cp:revision>16</cp:revision>
  <dcterms:created xsi:type="dcterms:W3CDTF">2011-05-07T09:52:50Z</dcterms:created>
  <dcterms:modified xsi:type="dcterms:W3CDTF">2011-11-09T11:35:13Z</dcterms:modified>
</cp:coreProperties>
</file>