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59" r:id="rId6"/>
    <p:sldId id="264" r:id="rId7"/>
    <p:sldId id="260" r:id="rId8"/>
    <p:sldId id="265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59" autoAdjust="0"/>
  </p:normalViewPr>
  <p:slideViewPr>
    <p:cSldViewPr>
      <p:cViewPr varScale="1">
        <p:scale>
          <a:sx n="75" d="100"/>
          <a:sy n="75" d="100"/>
        </p:scale>
        <p:origin x="-9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2AF6A-01CA-4058-B8DA-1C90F8880AF4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B5131-1FDD-49E8-9C7F-4B028B796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E17F6-0C03-4BF9-93E2-7B7629A62520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70596-4E0E-4A49-B6FF-151716A35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DCA19-D9F8-435E-BB06-8AF09983656B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7A259-60A0-4FAD-92E2-F2CC599CE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EFE91-87E9-4C56-979B-37DBC264F0CB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3EC8C-F28D-4DBC-9D2D-3A1F9D27B7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78CA8-6737-489A-842B-0B10F5D80F29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788A6-5450-4C0D-BD1A-153B6650E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C295F-2E71-43CF-9848-FBA8B031462B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6E813-AC60-4500-80B1-976D68456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3CB01-1574-496F-BEFE-6D70E7B52114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B3B8A-08F2-4D3C-8998-1A48D4EDA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798CC-B6B0-4AFD-BDDF-3B12D2ACA353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F4D88-D7E3-44AA-9116-1BDE3566B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AF41D-02C3-489A-8FCF-AC75FEA82AB6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EEB7F-DFE8-4161-A13A-CE7F1035D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78611-1374-4D6D-91F9-4C021B293141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04C96-5861-4441-BD95-10C5853B4A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A5C21-AB0C-44BB-B49E-76E6415E13EF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64637-D1A0-4456-99FF-E503CA92F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16DA50-FD73-488A-88CB-CD7CB735E7A0}" type="datetimeFigureOut">
              <a:rPr lang="ru-RU"/>
              <a:pPr>
                <a:defRPr/>
              </a:pPr>
              <a:t>30.01.2013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2221E0-FD5F-4D58-BC68-50E3AB8E5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рямоугольник 6"/>
          <p:cNvSpPr>
            <a:spLocks noChangeArrowheads="1"/>
          </p:cNvSpPr>
          <p:nvPr/>
        </p:nvSpPr>
        <p:spPr bwMode="auto">
          <a:xfrm>
            <a:off x="0" y="142875"/>
            <a:ext cx="8929688" cy="661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Тема: </a:t>
            </a:r>
            <a:r>
              <a:rPr lang="ru-RU" sz="3200">
                <a:latin typeface="Calibri" pitchFamily="34" charset="0"/>
              </a:rPr>
              <a:t>«Какая она - река Чусовая?»</a:t>
            </a:r>
          </a:p>
          <a:p>
            <a:pPr algn="ctr"/>
            <a:r>
              <a:rPr lang="ru-RU" sz="2400">
                <a:latin typeface="Calibri" pitchFamily="34" charset="0"/>
              </a:rPr>
              <a:t/>
            </a:r>
            <a:br>
              <a:rPr lang="ru-RU" sz="2400">
                <a:latin typeface="Calibri" pitchFamily="34" charset="0"/>
              </a:rPr>
            </a:br>
            <a:r>
              <a:rPr lang="ru-RU" sz="2400">
                <a:latin typeface="Calibri" pitchFamily="34" charset="0"/>
              </a:rPr>
              <a:t>Долганов Никита</a:t>
            </a:r>
            <a:r>
              <a:rPr lang="ru-RU" sz="2000">
                <a:latin typeface="Calibri" pitchFamily="34" charset="0"/>
              </a:rPr>
              <a:t>,</a:t>
            </a:r>
          </a:p>
          <a:p>
            <a:pPr algn="ctr"/>
            <a:r>
              <a:rPr lang="ru-RU" sz="2000">
                <a:latin typeface="Calibri" pitchFamily="34" charset="0"/>
              </a:rPr>
              <a:t>МБОУ гимназия №18, г. Нижний Тагил</a:t>
            </a:r>
          </a:p>
          <a:p>
            <a:pPr algn="ctr"/>
            <a:r>
              <a:rPr lang="ru-RU" sz="2000">
                <a:latin typeface="Calibri" pitchFamily="34" charset="0"/>
              </a:rPr>
              <a:t>3 класс</a:t>
            </a:r>
          </a:p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  <a:p>
            <a:pPr algn="r"/>
            <a:r>
              <a:rPr lang="ru-RU" sz="2400" b="1">
                <a:latin typeface="Calibri" pitchFamily="34" charset="0"/>
              </a:rPr>
              <a:t>Научный </a:t>
            </a:r>
            <a:endParaRPr lang="ru-RU" sz="2400" b="1"/>
          </a:p>
          <a:p>
            <a:pPr algn="r"/>
            <a:r>
              <a:rPr lang="ru-RU" sz="2400" b="1">
                <a:latin typeface="Calibri" pitchFamily="34" charset="0"/>
              </a:rPr>
              <a:t>руководитель</a:t>
            </a:r>
            <a:r>
              <a:rPr lang="ru-RU" sz="2400">
                <a:latin typeface="Calibri" pitchFamily="34" charset="0"/>
              </a:rPr>
              <a:t>:</a:t>
            </a:r>
            <a:br>
              <a:rPr lang="ru-RU" sz="2400">
                <a:latin typeface="Calibri" pitchFamily="34" charset="0"/>
              </a:rPr>
            </a:br>
            <a:r>
              <a:rPr lang="ru-RU" sz="2000">
                <a:latin typeface="Calibri" pitchFamily="34" charset="0"/>
              </a:rPr>
              <a:t>Акимова А.А.,</a:t>
            </a:r>
          </a:p>
          <a:p>
            <a:pPr algn="r"/>
            <a:r>
              <a:rPr lang="ru-RU" sz="2000">
                <a:latin typeface="Calibri" pitchFamily="34" charset="0"/>
              </a:rPr>
              <a:t>учитель начальных классов</a:t>
            </a:r>
          </a:p>
          <a:p>
            <a:pPr algn="r"/>
            <a:r>
              <a:rPr lang="ru-RU" sz="2000">
                <a:latin typeface="Calibri" pitchFamily="34" charset="0"/>
              </a:rPr>
              <a:t>первой категории</a:t>
            </a:r>
          </a:p>
          <a:p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r>
              <a:rPr lang="ru-RU">
                <a:latin typeface="Calibri" pitchFamily="34" charset="0"/>
              </a:rPr>
              <a:t/>
            </a:r>
            <a:br>
              <a:rPr lang="ru-RU">
                <a:latin typeface="Calibri" pitchFamily="34" charset="0"/>
              </a:rPr>
            </a:br>
            <a:endParaRPr lang="ru-RU">
              <a:latin typeface="Calibri" pitchFamily="34" charset="0"/>
            </a:endParaRPr>
          </a:p>
          <a:p>
            <a:pPr algn="ctr"/>
            <a:r>
              <a:rPr lang="ru-RU" sz="2000">
                <a:latin typeface="Calibri" pitchFamily="34" charset="0"/>
              </a:rPr>
              <a:t>г. </a:t>
            </a:r>
            <a:r>
              <a:rPr lang="ru-RU" sz="2000"/>
              <a:t>Нижний Тагил</a:t>
            </a:r>
            <a:r>
              <a:rPr lang="ru-RU" sz="2000">
                <a:latin typeface="Calibri" pitchFamily="34" charset="0"/>
              </a:rPr>
              <a:t>, 201</a:t>
            </a:r>
            <a:r>
              <a:rPr lang="en-US" sz="2000">
                <a:latin typeface="Calibri" pitchFamily="34" charset="0"/>
              </a:rPr>
              <a:t>2</a:t>
            </a:r>
            <a:r>
              <a:rPr lang="ru-RU" sz="2000">
                <a:latin typeface="Calibri" pitchFamily="34" charset="0"/>
              </a:rPr>
              <a:t>/201</a:t>
            </a:r>
            <a:r>
              <a:rPr lang="en-US" sz="2000">
                <a:latin typeface="Calibri" pitchFamily="34" charset="0"/>
              </a:rPr>
              <a:t>3</a:t>
            </a:r>
            <a:r>
              <a:rPr lang="ru-RU" sz="2000">
                <a:latin typeface="Calibri" pitchFamily="34" charset="0"/>
              </a:rPr>
              <a:t> учебный год</a:t>
            </a:r>
          </a:p>
        </p:txBody>
      </p:sp>
      <p:pic>
        <p:nvPicPr>
          <p:cNvPr id="13314" name="Рисунок 7" descr="DSCN050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25"/>
            <a:ext cx="5357812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43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DSCN058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8501063" cy="623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3143250" y="500063"/>
            <a:ext cx="564356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7030A0"/>
                </a:solidFill>
                <a:latin typeface="Arial Black" pitchFamily="34" charset="0"/>
              </a:rPr>
              <a:t>Необходимо позаботиться об очистке</a:t>
            </a:r>
          </a:p>
          <a:p>
            <a:pPr algn="ctr"/>
            <a:r>
              <a:rPr lang="ru-RU" sz="2800" b="1">
                <a:solidFill>
                  <a:srgbClr val="7030A0"/>
                </a:solidFill>
                <a:latin typeface="Arial Black" pitchFamily="34" charset="0"/>
              </a:rPr>
              <a:t>воды в реке!</a:t>
            </a:r>
          </a:p>
        </p:txBody>
      </p:sp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3071813" y="5929313"/>
            <a:ext cx="5429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alibri" pitchFamily="34" charset="0"/>
              </a:rPr>
              <a:t>Чусовая – ценная часть природы!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5750" y="2143125"/>
            <a:ext cx="4214813" cy="3108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Собирать мусор по берегам рек (а лучше не бросать его)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Привлечь внимание, чтобы заводы не сбрасывали отходы в реку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Tm="4446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4313"/>
            <a:ext cx="7772400" cy="12858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ЦЕЛЬ ИССЛЕДОВАНИЯ:</a:t>
            </a:r>
            <a:b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</a:b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познакомиться с рекой Чусовая.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500" y="5143500"/>
            <a:ext cx="8001000" cy="1500188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8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ГИПОТЕЗА ИССЛЕДОВАНИЯ: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8600" dirty="0" smtClean="0">
                <a:solidFill>
                  <a:schemeClr val="accent1">
                    <a:lumMod val="75000"/>
                  </a:schemeClr>
                </a:solidFill>
              </a:rPr>
              <a:t>река Чусовая является ценной частью природы и требует бережного к себе отношения.</a:t>
            </a:r>
            <a:endParaRPr lang="ru-RU" sz="8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8" y="1571625"/>
            <a:ext cx="8501062" cy="317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МЕТОДЫ ИССЛЕДОВАНИЯ: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изучение и анализ научной и справочной литературы по теме исследования;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работа с Интернет - ресурсами;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опрос населения;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интервью у дедушки;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наблюдение за рекой в осенний период.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 advTm="1578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71438"/>
            <a:ext cx="8258175" cy="1346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dirty="0" smtClean="0">
                <a:solidFill>
                  <a:srgbClr val="7030A0"/>
                </a:solidFill>
              </a:rPr>
              <a:t>Первое упоминание о реке в русских летописях относится к 1936 году.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Чусовая - единственная река, пробившая себе проход с одного склона Уральских гор на другой.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 реке Чусовой шел покорять Сибирь Ермак, благодаря чему началось присоединение к России обширных территорий.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Чусовая сыграла большую роль в истории России, так как соединила Европу и Азию.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 advTm="3389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75" y="357188"/>
            <a:ext cx="7715250" cy="2800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Общая протяженность реки Чусовая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592 км.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latin typeface="+mn-lt"/>
              <a:cs typeface="+mn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3644107" y="3999706"/>
            <a:ext cx="1428750" cy="1587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786438" y="3143250"/>
            <a:ext cx="1285875" cy="1143000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4313" y="4786313"/>
            <a:ext cx="25717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Челябинская область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20 км.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86063" y="4857750"/>
            <a:ext cx="271462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Свердловская область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377 км.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6500" y="4929188"/>
            <a:ext cx="235743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Пермский</a:t>
            </a:r>
            <a:r>
              <a:rPr lang="ru-RU" sz="28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край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 195 км.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1571625" y="3214688"/>
            <a:ext cx="1357313" cy="1285875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5187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9286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Питание реки</a:t>
            </a:r>
            <a:endParaRPr lang="ru-RU" sz="4800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4429919" y="1427957"/>
            <a:ext cx="428625" cy="1587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86125" y="1714500"/>
            <a:ext cx="27146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6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Смешанное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2714625" y="2357438"/>
            <a:ext cx="857250" cy="785812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4217194" y="2926557"/>
            <a:ext cx="854075" cy="1587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643563" y="2357438"/>
            <a:ext cx="1000125" cy="714375"/>
          </a:xfrm>
          <a:prstGeom prst="straightConnector1">
            <a:avLst/>
          </a:prstGeom>
          <a:ln w="34925">
            <a:solidFill>
              <a:schemeClr val="tx1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4375" y="3214688"/>
            <a:ext cx="235743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Снеговое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55 %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71875" y="3286125"/>
            <a:ext cx="2286000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Дождевое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29 %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375" y="3286125"/>
            <a:ext cx="2214563" cy="10779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Подземное 16 %</a:t>
            </a:r>
            <a:endParaRPr lang="ru-RU" sz="32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advTm="16125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688" cy="1143000"/>
          </a:xfrm>
        </p:spPr>
        <p:txBody>
          <a:bodyPr/>
          <a:lstStyle/>
          <a:p>
            <a:r>
              <a:rPr lang="ru-RU" sz="4000" smtClean="0"/>
              <a:t>Река Чусовая горная или равнинная</a:t>
            </a:r>
          </a:p>
        </p:txBody>
      </p:sp>
      <p:graphicFrame>
        <p:nvGraphicFramePr>
          <p:cNvPr id="1843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49263" y="1520825"/>
          <a:ext cx="8288337" cy="4573588"/>
        </p:xfrm>
        <a:graphic>
          <a:graphicData uri="http://schemas.openxmlformats.org/presentationml/2006/ole">
            <p:oleObj spid="_x0000_s18434" r:id="rId3" imgW="8285182" imgH="4578493" progId="Excel.Chart.8">
              <p:embed/>
            </p:oleObj>
          </a:graphicData>
        </a:graphic>
      </p:graphicFrame>
    </p:spTree>
  </p:cSld>
  <p:clrMapOvr>
    <a:masterClrMapping/>
  </p:clrMapOvr>
  <p:transition advTm="10562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«Природные монументы»</a:t>
            </a:r>
          </a:p>
        </p:txBody>
      </p:sp>
      <p:pic>
        <p:nvPicPr>
          <p:cNvPr id="19458" name="Рисунок 2" descr="DSCN055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357313"/>
            <a:ext cx="4071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4" descr="DSCN052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357313"/>
            <a:ext cx="435768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Box 7"/>
          <p:cNvSpPr txBox="1">
            <a:spLocks noChangeArrowheads="1"/>
          </p:cNvSpPr>
          <p:nvPr/>
        </p:nvSpPr>
        <p:spPr bwMode="auto">
          <a:xfrm>
            <a:off x="214313" y="5429250"/>
            <a:ext cx="8286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latin typeface="Calibri" pitchFamily="34" charset="0"/>
              </a:rPr>
              <a:t>Скалы сложены известняками, реже доломитами и сланцами. Подвержены размыву, химическому растворению и выветриванию.</a:t>
            </a:r>
          </a:p>
        </p:txBody>
      </p:sp>
    </p:spTree>
  </p:cSld>
  <p:clrMapOvr>
    <a:masterClrMapping/>
  </p:clrMapOvr>
  <p:transition advTm="25531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4" descr="DSCN049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88" y="3517900"/>
            <a:ext cx="485775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TextBox 8"/>
          <p:cNvSpPr txBox="1">
            <a:spLocks noChangeArrowheads="1"/>
          </p:cNvSpPr>
          <p:nvPr/>
        </p:nvSpPr>
        <p:spPr bwMode="auto">
          <a:xfrm>
            <a:off x="0" y="6286500"/>
            <a:ext cx="22145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Камень Омутной</a:t>
            </a:r>
          </a:p>
        </p:txBody>
      </p:sp>
      <p:sp>
        <p:nvSpPr>
          <p:cNvPr id="20483" name="TextBox 9"/>
          <p:cNvSpPr txBox="1">
            <a:spLocks noChangeArrowheads="1"/>
          </p:cNvSpPr>
          <p:nvPr/>
        </p:nvSpPr>
        <p:spPr bwMode="auto">
          <a:xfrm>
            <a:off x="7000875" y="3500438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Камень Великан</a:t>
            </a:r>
          </a:p>
        </p:txBody>
      </p:sp>
      <p:pic>
        <p:nvPicPr>
          <p:cNvPr id="20484" name="Picture 2" descr="http://nashural.ru/Starina/images/pg-chusovaya-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42862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Box 11"/>
          <p:cNvSpPr txBox="1">
            <a:spLocks noChangeArrowheads="1"/>
          </p:cNvSpPr>
          <p:nvPr/>
        </p:nvSpPr>
        <p:spPr bwMode="auto">
          <a:xfrm>
            <a:off x="142875" y="3500438"/>
            <a:ext cx="1857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Камень Столбы</a:t>
            </a:r>
          </a:p>
        </p:txBody>
      </p:sp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214313" y="4572000"/>
            <a:ext cx="161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7030A0"/>
                </a:solidFill>
                <a:latin typeface="Calibri" pitchFamily="34" charset="0"/>
              </a:rPr>
              <a:t>  </a:t>
            </a:r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Камни</a:t>
            </a:r>
          </a:p>
        </p:txBody>
      </p:sp>
      <p:sp>
        <p:nvSpPr>
          <p:cNvPr id="20487" name="TextBox 10"/>
          <p:cNvSpPr txBox="1">
            <a:spLocks noChangeArrowheads="1"/>
          </p:cNvSpPr>
          <p:nvPr/>
        </p:nvSpPr>
        <p:spPr bwMode="auto">
          <a:xfrm flipH="1">
            <a:off x="7072313" y="4714875"/>
            <a:ext cx="1857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7030A0"/>
                </a:solidFill>
                <a:latin typeface="Calibri" pitchFamily="34" charset="0"/>
              </a:rPr>
              <a:t>«Бойцы»</a:t>
            </a:r>
          </a:p>
        </p:txBody>
      </p:sp>
      <p:pic>
        <p:nvPicPr>
          <p:cNvPr id="20488" name="Рисунок 12" descr="DSCN057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214313"/>
            <a:ext cx="4310063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1609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DSCN050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442912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2" descr="DSCN058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75"/>
            <a:ext cx="435768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572125" y="357188"/>
            <a:ext cx="285750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latin typeface="Constantia" pitchFamily="18" charset="0"/>
                <a:cs typeface="+mn-cs"/>
              </a:rPr>
              <a:t>Визитная карточка Урала</a:t>
            </a:r>
            <a:endParaRPr lang="ru-RU" sz="4000" b="1" dirty="0">
              <a:solidFill>
                <a:schemeClr val="accent5">
                  <a:lumMod val="50000"/>
                </a:schemeClr>
              </a:solidFill>
              <a:latin typeface="Constantia" pitchFamily="18" charset="0"/>
              <a:cs typeface="+mn-cs"/>
            </a:endParaRP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214313" y="4500563"/>
            <a:ext cx="2825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Камень Дыроватый</a:t>
            </a: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1857375" y="6357938"/>
            <a:ext cx="2500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Камень Стеновой</a:t>
            </a:r>
          </a:p>
        </p:txBody>
      </p:sp>
    </p:spTree>
  </p:cSld>
  <p:clrMapOvr>
    <a:masterClrMapping/>
  </p:clrMapOvr>
  <p:transition advTm="7129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</TotalTime>
  <Words>224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Calibri</vt:lpstr>
      <vt:lpstr>Arial</vt:lpstr>
      <vt:lpstr>Franklin Gothic Medium</vt:lpstr>
      <vt:lpstr>Constantia</vt:lpstr>
      <vt:lpstr>Arial Black</vt:lpstr>
      <vt:lpstr>Тема Office</vt:lpstr>
      <vt:lpstr>Диаграмма Microsoft Excel</vt:lpstr>
      <vt:lpstr>Слайд 1</vt:lpstr>
      <vt:lpstr>ЦЕЛЬ ИССЛЕДОВАНИЯ:  познакомиться с рекой Чусовая.</vt:lpstr>
      <vt:lpstr> Первое упоминание о реке в русских летописях относится к 1936 году.  </vt:lpstr>
      <vt:lpstr>Слайд 4</vt:lpstr>
      <vt:lpstr>Питание реки</vt:lpstr>
      <vt:lpstr>Река Чусовая горная или равнинная</vt:lpstr>
      <vt:lpstr>«Природные монументы»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Река Чусовая </dc:title>
  <dc:creator>Admin</dc:creator>
  <cp:lastModifiedBy>Пользователь</cp:lastModifiedBy>
  <cp:revision>53</cp:revision>
  <dcterms:created xsi:type="dcterms:W3CDTF">2012-12-30T05:09:27Z</dcterms:created>
  <dcterms:modified xsi:type="dcterms:W3CDTF">2013-01-29T19:14:01Z</dcterms:modified>
</cp:coreProperties>
</file>