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9" r:id="rId3"/>
    <p:sldId id="259" r:id="rId4"/>
    <p:sldId id="284" r:id="rId5"/>
    <p:sldId id="262" r:id="rId6"/>
    <p:sldId id="281" r:id="rId7"/>
    <p:sldId id="274" r:id="rId8"/>
    <p:sldId id="28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E463"/>
    <a:srgbClr val="00FF00"/>
    <a:srgbClr val="FFFFCC"/>
    <a:srgbClr val="A2F395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C742A-3D67-46E0-BAE5-09BEB03591ED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8EDDA-F378-4F67-9DF7-E97E3755A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0C9B-8216-4348-90E7-20424D0026DA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6341-246D-436A-A6CA-1B4F50DF1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0C9B-8216-4348-90E7-20424D0026DA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6341-246D-436A-A6CA-1B4F50DF1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0C9B-8216-4348-90E7-20424D0026DA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6341-246D-436A-A6CA-1B4F50DF1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0C9B-8216-4348-90E7-20424D0026DA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6341-246D-436A-A6CA-1B4F50DF1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0C9B-8216-4348-90E7-20424D0026DA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6341-246D-436A-A6CA-1B4F50DF1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0C9B-8216-4348-90E7-20424D0026DA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6341-246D-436A-A6CA-1B4F50DF1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0C9B-8216-4348-90E7-20424D0026DA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6341-246D-436A-A6CA-1B4F50DF1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0C9B-8216-4348-90E7-20424D0026DA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6341-246D-436A-A6CA-1B4F50DF1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0C9B-8216-4348-90E7-20424D0026DA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6341-246D-436A-A6CA-1B4F50DF1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0C9B-8216-4348-90E7-20424D0026DA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6341-246D-436A-A6CA-1B4F50DF1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0C9B-8216-4348-90E7-20424D0026DA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6341-246D-436A-A6CA-1B4F50DF1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C0C9B-8216-4348-90E7-20424D0026DA}" type="datetimeFigureOut">
              <a:rPr lang="ru-RU" smtClean="0"/>
              <a:pPr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66341-246D-436A-A6CA-1B4F50DF1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gradFill flip="none" rotWithShape="1">
            <a:gsLst>
              <a:gs pos="0">
                <a:srgbClr val="DDEBCF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00042"/>
            <a:ext cx="8358246" cy="607223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2000" b="1" dirty="0" smtClean="0">
                <a:solidFill>
                  <a:srgbClr val="003300"/>
                </a:solidFill>
                <a:latin typeface="Batang" pitchFamily="18" charset="-127"/>
                <a:ea typeface="Batang" pitchFamily="18" charset="-127"/>
              </a:rPr>
              <a:t>   </a:t>
            </a:r>
            <a:r>
              <a:rPr lang="ru-RU" sz="2800" b="1" dirty="0" smtClean="0">
                <a:solidFill>
                  <a:srgbClr val="003300"/>
                </a:solidFill>
                <a:latin typeface="Cambria" pitchFamily="18" charset="0"/>
                <a:ea typeface="Batang" pitchFamily="18" charset="-127"/>
              </a:rPr>
              <a:t>УЧЕБНЫЙ   ПРОЕКТ   ПО   ФИЗИКЕ</a:t>
            </a:r>
            <a:endParaRPr lang="ru-RU" sz="2000" b="1" dirty="0" smtClean="0">
              <a:solidFill>
                <a:srgbClr val="003300"/>
              </a:solidFill>
              <a:latin typeface="Cambria" pitchFamily="18" charset="0"/>
              <a:ea typeface="Batang" pitchFamily="18" charset="-127"/>
            </a:endParaRPr>
          </a:p>
          <a:p>
            <a:endParaRPr lang="ru-RU" sz="2800" b="1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  <a:p>
            <a:endParaRPr lang="ru-RU" sz="2800" b="1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                             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                    </a:t>
            </a:r>
            <a:endParaRPr lang="ru-RU" sz="31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                    </a:t>
            </a:r>
            <a:endParaRPr lang="ru-RU" sz="31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  </a:t>
            </a:r>
            <a:r>
              <a:rPr lang="ru-RU" sz="33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ОПЫТНАЯ ПРОВЕРКА ГАЗОВЫХ ЗАКОНОВ</a:t>
            </a:r>
            <a:endParaRPr lang="ru-RU" sz="31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endParaRPr lang="ru-RU" sz="28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r"/>
            <a:r>
              <a:rPr lang="ru-RU" sz="2400" b="1" dirty="0" smtClean="0">
                <a:solidFill>
                  <a:srgbClr val="FFFFCC"/>
                </a:solidFill>
                <a:latin typeface="Cambria" pitchFamily="18" charset="0"/>
                <a:ea typeface="Batang" pitchFamily="18" charset="-127"/>
              </a:rPr>
              <a:t>Разработан </a:t>
            </a:r>
          </a:p>
          <a:p>
            <a:pPr algn="r"/>
            <a:r>
              <a:rPr lang="ru-RU" sz="2400" b="1" dirty="0" smtClean="0">
                <a:solidFill>
                  <a:srgbClr val="FFFFCC"/>
                </a:solidFill>
                <a:latin typeface="Cambria" pitchFamily="18" charset="0"/>
                <a:ea typeface="Batang" pitchFamily="18" charset="-127"/>
              </a:rPr>
              <a:t>ученицей 11 класса </a:t>
            </a:r>
          </a:p>
          <a:p>
            <a:pPr algn="r"/>
            <a:r>
              <a:rPr lang="ru-RU" sz="2400" b="1" dirty="0" smtClean="0">
                <a:solidFill>
                  <a:srgbClr val="FFFFCC"/>
                </a:solidFill>
                <a:latin typeface="Cambria" pitchFamily="18" charset="0"/>
                <a:ea typeface="Batang" pitchFamily="18" charset="-127"/>
              </a:rPr>
              <a:t>Снегиревой Дарьей</a:t>
            </a:r>
            <a:endParaRPr lang="ru-RU" sz="2400" b="1" dirty="0" smtClean="0">
              <a:solidFill>
                <a:srgbClr val="FFFFCC"/>
              </a:solidFill>
              <a:latin typeface="Cambria" pitchFamily="18" charset="0"/>
              <a:ea typeface="Batang" pitchFamily="18" charset="-127"/>
            </a:endParaRPr>
          </a:p>
          <a:p>
            <a:pPr algn="r"/>
            <a:endParaRPr lang="ru-RU" sz="2400" b="1" dirty="0" smtClean="0">
              <a:solidFill>
                <a:srgbClr val="FFFFCC"/>
              </a:solidFill>
              <a:latin typeface="Cambria" pitchFamily="18" charset="0"/>
              <a:ea typeface="Batang" pitchFamily="18" charset="-127"/>
            </a:endParaRPr>
          </a:p>
          <a:p>
            <a:pPr algn="r"/>
            <a:r>
              <a:rPr lang="ru-RU" sz="2400" b="1" dirty="0" smtClean="0">
                <a:solidFill>
                  <a:srgbClr val="FFFFCC"/>
                </a:solidFill>
                <a:latin typeface="Cambria" pitchFamily="18" charset="0"/>
                <a:ea typeface="Batang" pitchFamily="18" charset="-127"/>
              </a:rPr>
              <a:t>Руководитель</a:t>
            </a:r>
            <a:r>
              <a:rPr lang="ru-RU" sz="2400" b="1" dirty="0" smtClean="0">
                <a:solidFill>
                  <a:srgbClr val="FFFFCC"/>
                </a:solidFill>
                <a:latin typeface="Cambria" pitchFamily="18" charset="0"/>
                <a:ea typeface="Batang" pitchFamily="18" charset="-127"/>
              </a:rPr>
              <a:t>:</a:t>
            </a:r>
          </a:p>
          <a:p>
            <a:pPr algn="r"/>
            <a:r>
              <a:rPr lang="ru-RU" sz="2400" b="1" dirty="0">
                <a:solidFill>
                  <a:srgbClr val="FFFFCC"/>
                </a:solidFill>
                <a:latin typeface="Cambria" pitchFamily="18" charset="0"/>
                <a:ea typeface="Batang" pitchFamily="18" charset="-127"/>
              </a:rPr>
              <a:t>у</a:t>
            </a:r>
            <a:r>
              <a:rPr lang="ru-RU" sz="2400" b="1" dirty="0" smtClean="0">
                <a:solidFill>
                  <a:srgbClr val="FFFFCC"/>
                </a:solidFill>
                <a:latin typeface="Cambria" pitchFamily="18" charset="0"/>
                <a:ea typeface="Batang" pitchFamily="18" charset="-127"/>
              </a:rPr>
              <a:t>читель физики</a:t>
            </a:r>
          </a:p>
          <a:p>
            <a:pPr algn="r"/>
            <a:r>
              <a:rPr lang="ru-RU" sz="2400" b="1" dirty="0" smtClean="0">
                <a:solidFill>
                  <a:srgbClr val="FFFFCC"/>
                </a:solidFill>
                <a:latin typeface="Cambria" pitchFamily="18" charset="0"/>
                <a:ea typeface="Batang" pitchFamily="18" charset="-127"/>
              </a:rPr>
              <a:t>Белякова М.В.</a:t>
            </a:r>
          </a:p>
          <a:p>
            <a:endParaRPr lang="ru-RU" sz="2000" b="1" dirty="0" smtClean="0">
              <a:solidFill>
                <a:srgbClr val="003300"/>
              </a:solidFill>
              <a:latin typeface="Cambria" pitchFamily="18" charset="0"/>
              <a:ea typeface="Batang" pitchFamily="18" charset="-127"/>
            </a:endParaRPr>
          </a:p>
          <a:p>
            <a:endParaRPr lang="ru-RU" sz="2000" b="1" dirty="0">
              <a:solidFill>
                <a:srgbClr val="003300"/>
              </a:solidFill>
              <a:latin typeface="Cambria" pitchFamily="18" charset="0"/>
              <a:ea typeface="Batang" pitchFamily="18" charset="-127"/>
            </a:endParaRPr>
          </a:p>
          <a:p>
            <a:pPr algn="r"/>
            <a:r>
              <a:rPr lang="ru-RU" sz="2400" b="1" dirty="0" smtClean="0">
                <a:solidFill>
                  <a:srgbClr val="003300"/>
                </a:solidFill>
                <a:latin typeface="Cambria" pitchFamily="18" charset="0"/>
                <a:ea typeface="Batang" pitchFamily="18" charset="-127"/>
              </a:rPr>
              <a:t>                            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МОУ СОШ № 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40 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г. Тверь, 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2015 </a:t>
            </a:r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г.</a:t>
            </a:r>
            <a:endParaRPr lang="ru-RU" sz="2100" b="1" dirty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57166"/>
            <a:ext cx="300039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286124"/>
            <a:ext cx="2094967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gradFill flip="none" rotWithShape="1">
            <a:gsLst>
              <a:gs pos="0">
                <a:srgbClr val="DDEBCF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142852"/>
            <a:ext cx="4071966" cy="3857652"/>
          </a:xfrm>
        </p:spPr>
        <p:txBody>
          <a:bodyPr>
            <a:normAutofit/>
          </a:bodyPr>
          <a:lstStyle/>
          <a:p>
            <a:endParaRPr lang="ru-RU" sz="2800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  <a:p>
            <a:pPr algn="r"/>
            <a:r>
              <a:rPr lang="ru-RU" sz="2800" b="1" dirty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	</a:t>
            </a:r>
            <a:endParaRPr lang="ru-RU" sz="2800" b="1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  <a:p>
            <a:endParaRPr lang="ru-RU" sz="2800" b="1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3571876"/>
            <a:ext cx="8643998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АКТУАЛЬНОСТЬ ПРОЕКТА</a:t>
            </a:r>
            <a:endParaRPr lang="ru-RU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28926" y="4214818"/>
            <a:ext cx="6000792" cy="228601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003300"/>
                </a:solidFill>
              </a:rPr>
              <a:t>	</a:t>
            </a:r>
            <a:r>
              <a:rPr lang="ru-RU" dirty="0" smtClean="0"/>
              <a:t> </a:t>
            </a:r>
            <a:r>
              <a:rPr lang="ru-RU" sz="2000" dirty="0" smtClean="0">
                <a:latin typeface="Cambria" pitchFamily="18" charset="0"/>
              </a:rPr>
              <a:t>С</a:t>
            </a:r>
            <a:r>
              <a:rPr lang="ru-RU" sz="2000" dirty="0" smtClean="0">
                <a:latin typeface="Cambria" pitchFamily="18" charset="0"/>
              </a:rPr>
              <a:t>остоит </a:t>
            </a:r>
            <a:r>
              <a:rPr lang="ru-RU" sz="2000" dirty="0" smtClean="0">
                <a:latin typeface="Cambria" pitchFamily="18" charset="0"/>
              </a:rPr>
              <a:t>в желании и возможности экспериментально с помощью лабораторного оборудования школьного кабинета физики воспроизвести эксперименты ученых и доказать справедливость газовых законов для реального газа – воздуха.</a:t>
            </a:r>
            <a:endParaRPr lang="ru-RU" dirty="0" smtClean="0">
              <a:solidFill>
                <a:srgbClr val="003300"/>
              </a:solidFill>
              <a:latin typeface="Cambr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214290"/>
            <a:ext cx="8643998" cy="3143272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 smtClean="0">
                <a:latin typeface="Cambria" pitchFamily="18" charset="0"/>
              </a:rPr>
              <a:t>Процессы, в которых масса газа и один из параметров - давление, объем или температура - остается постоянным, а изменяются только остальные два, называют </a:t>
            </a:r>
            <a:r>
              <a:rPr lang="ru-RU" sz="2000" b="1" dirty="0" err="1" smtClean="0">
                <a:latin typeface="Cambria" pitchFamily="18" charset="0"/>
              </a:rPr>
              <a:t>изопроцессами</a:t>
            </a:r>
            <a:r>
              <a:rPr lang="ru-RU" sz="2000" dirty="0" smtClean="0">
                <a:latin typeface="Cambria" pitchFamily="18" charset="0"/>
              </a:rPr>
              <a:t>. </a:t>
            </a:r>
          </a:p>
          <a:p>
            <a:r>
              <a:rPr lang="ru-RU" sz="2000" dirty="0" smtClean="0">
                <a:latin typeface="Cambria" pitchFamily="18" charset="0"/>
              </a:rPr>
              <a:t>Процесс изменения состояния системы при </a:t>
            </a:r>
            <a:r>
              <a:rPr lang="ru-RU" sz="2000" b="1" dirty="0" smtClean="0">
                <a:latin typeface="Cambria" pitchFamily="18" charset="0"/>
              </a:rPr>
              <a:t>постоянной температуре</a:t>
            </a:r>
            <a:r>
              <a:rPr lang="ru-RU" sz="2000" dirty="0" smtClean="0">
                <a:latin typeface="Cambria" pitchFamily="18" charset="0"/>
              </a:rPr>
              <a:t> называется  </a:t>
            </a:r>
            <a:r>
              <a:rPr lang="ru-RU" sz="2000" b="1" dirty="0" smtClean="0">
                <a:latin typeface="Cambria" pitchFamily="18" charset="0"/>
              </a:rPr>
              <a:t>изотермическим </a:t>
            </a:r>
            <a:r>
              <a:rPr lang="ru-RU" sz="2000" dirty="0" smtClean="0">
                <a:latin typeface="Cambria" pitchFamily="18" charset="0"/>
              </a:rPr>
              <a:t>процессом. Процесс изменения состояния системы при </a:t>
            </a:r>
            <a:r>
              <a:rPr lang="ru-RU" sz="2000" b="1" dirty="0" smtClean="0">
                <a:latin typeface="Cambria" pitchFamily="18" charset="0"/>
              </a:rPr>
              <a:t>постоянном объеме</a:t>
            </a:r>
            <a:r>
              <a:rPr lang="ru-RU" sz="2000" dirty="0" smtClean="0">
                <a:latin typeface="Cambria" pitchFamily="18" charset="0"/>
              </a:rPr>
              <a:t>  - </a:t>
            </a:r>
            <a:r>
              <a:rPr lang="ru-RU" sz="2000" b="1" dirty="0" smtClean="0">
                <a:latin typeface="Cambria" pitchFamily="18" charset="0"/>
              </a:rPr>
              <a:t>изохорным.</a:t>
            </a:r>
            <a:r>
              <a:rPr lang="ru-RU" sz="2000" dirty="0" smtClean="0">
                <a:latin typeface="Cambria" pitchFamily="18" charset="0"/>
              </a:rPr>
              <a:t> Процесс изменения состояния системы при </a:t>
            </a:r>
            <a:r>
              <a:rPr lang="ru-RU" sz="2000" b="1" dirty="0" smtClean="0">
                <a:latin typeface="Cambria" pitchFamily="18" charset="0"/>
              </a:rPr>
              <a:t>постоянном давлении</a:t>
            </a:r>
            <a:r>
              <a:rPr lang="ru-RU" sz="2000" dirty="0" smtClean="0">
                <a:latin typeface="Cambria" pitchFamily="18" charset="0"/>
              </a:rPr>
              <a:t>  - </a:t>
            </a:r>
            <a:r>
              <a:rPr lang="ru-RU" sz="2000" b="1" dirty="0" smtClean="0">
                <a:latin typeface="Cambria" pitchFamily="18" charset="0"/>
              </a:rPr>
              <a:t>изобарным</a:t>
            </a:r>
            <a:r>
              <a:rPr lang="ru-RU" sz="2000" dirty="0" smtClean="0">
                <a:latin typeface="Cambria" pitchFamily="18" charset="0"/>
              </a:rPr>
              <a:t>. </a:t>
            </a:r>
          </a:p>
          <a:p>
            <a:r>
              <a:rPr lang="ru-RU" sz="2000" dirty="0" smtClean="0">
                <a:latin typeface="Cambria" pitchFamily="18" charset="0"/>
              </a:rPr>
              <a:t>Экспериментально газовые законы для этих условий изменения состояния газа были открыты учеными физиками в </a:t>
            </a:r>
            <a:r>
              <a:rPr lang="en-US" sz="2000" dirty="0" smtClean="0">
                <a:latin typeface="Cambria" pitchFamily="18" charset="0"/>
              </a:rPr>
              <a:t>XVII </a:t>
            </a:r>
            <a:r>
              <a:rPr lang="ru-RU" sz="2000" dirty="0" smtClean="0">
                <a:latin typeface="Cambria" pitchFamily="18" charset="0"/>
              </a:rPr>
              <a:t>– </a:t>
            </a:r>
            <a:r>
              <a:rPr lang="en-US" sz="2000" dirty="0" smtClean="0">
                <a:latin typeface="Cambria" pitchFamily="18" charset="0"/>
              </a:rPr>
              <a:t>XIX</a:t>
            </a:r>
            <a:r>
              <a:rPr lang="ru-RU" sz="2000" dirty="0" smtClean="0">
                <a:latin typeface="Cambria" pitchFamily="18" charset="0"/>
              </a:rPr>
              <a:t> веках.</a:t>
            </a:r>
            <a:endParaRPr lang="ru-RU" sz="2000" dirty="0">
              <a:latin typeface="Cambria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4174149"/>
            <a:ext cx="2571768" cy="243988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gradFill flip="none" rotWithShape="1">
            <a:gsLst>
              <a:gs pos="0">
                <a:srgbClr val="DDEBCF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714356"/>
            <a:ext cx="5072098" cy="2286016"/>
          </a:xfrm>
        </p:spPr>
        <p:txBody>
          <a:bodyPr>
            <a:normAutofit/>
          </a:bodyPr>
          <a:lstStyle/>
          <a:p>
            <a:pPr algn="just"/>
            <a:endParaRPr lang="ru-RU" sz="2800" i="1" dirty="0" smtClean="0">
              <a:solidFill>
                <a:srgbClr val="003300"/>
              </a:solidFill>
            </a:endParaRPr>
          </a:p>
          <a:p>
            <a:pPr algn="just"/>
            <a:r>
              <a:rPr lang="ru-RU" sz="2800" i="1" dirty="0">
                <a:solidFill>
                  <a:srgbClr val="003300"/>
                </a:solidFill>
              </a:rPr>
              <a:t>	</a:t>
            </a:r>
            <a:endParaRPr lang="ru-RU" sz="2600" dirty="0" smtClean="0">
              <a:solidFill>
                <a:srgbClr val="003300"/>
              </a:solidFill>
            </a:endParaRPr>
          </a:p>
          <a:p>
            <a:pPr algn="just"/>
            <a:r>
              <a:rPr lang="ru-RU" sz="2600" b="1" dirty="0">
                <a:solidFill>
                  <a:srgbClr val="003300"/>
                </a:solidFill>
                <a:latin typeface="Batang" pitchFamily="18" charset="-127"/>
                <a:ea typeface="Batang" pitchFamily="18" charset="-127"/>
              </a:rPr>
              <a:t>	</a:t>
            </a:r>
            <a:endParaRPr lang="ru-RU" sz="2600" b="1" dirty="0" smtClean="0">
              <a:solidFill>
                <a:srgbClr val="0033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5720" y="214290"/>
            <a:ext cx="8501122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ПРОБЛЕМА ПРОЕКТА</a:t>
            </a:r>
            <a:endParaRPr lang="ru-RU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7158" y="3571876"/>
            <a:ext cx="8429684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ЦЕЛЬ  ПРОЕКТА</a:t>
            </a:r>
            <a:endParaRPr lang="ru-RU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143240" y="714356"/>
            <a:ext cx="5643602" cy="257176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i="1" dirty="0" smtClean="0">
                <a:solidFill>
                  <a:srgbClr val="003300"/>
                </a:solidFill>
              </a:rPr>
              <a:t>	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Cambria" pitchFamily="18" charset="0"/>
              </a:rPr>
              <a:t>Экспериментальное </a:t>
            </a:r>
            <a:r>
              <a:rPr lang="ru-RU" sz="2000" dirty="0" smtClean="0">
                <a:latin typeface="Cambria" pitchFamily="18" charset="0"/>
              </a:rPr>
              <a:t>исследование газовых законов различными способами, получение графических зависимостей: </a:t>
            </a:r>
            <a:r>
              <a:rPr lang="ru-RU" sz="2000" dirty="0" err="1" smtClean="0">
                <a:latin typeface="Cambria" pitchFamily="18" charset="0"/>
              </a:rPr>
              <a:t>р</a:t>
            </a:r>
            <a:r>
              <a:rPr lang="ru-RU" sz="2000" dirty="0" smtClean="0">
                <a:latin typeface="Cambria" pitchFamily="18" charset="0"/>
              </a:rPr>
              <a:t>(</a:t>
            </a:r>
            <a:r>
              <a:rPr lang="en-US" sz="2000" dirty="0" smtClean="0">
                <a:latin typeface="Cambria" pitchFamily="18" charset="0"/>
              </a:rPr>
              <a:t>V</a:t>
            </a:r>
            <a:r>
              <a:rPr lang="ru-RU" sz="2000" dirty="0" smtClean="0">
                <a:latin typeface="Cambria" pitchFamily="18" charset="0"/>
              </a:rPr>
              <a:t>) при изотермическом, </a:t>
            </a:r>
            <a:r>
              <a:rPr lang="ru-RU" sz="2000" dirty="0" err="1" smtClean="0">
                <a:latin typeface="Cambria" pitchFamily="18" charset="0"/>
              </a:rPr>
              <a:t>р</a:t>
            </a:r>
            <a:r>
              <a:rPr lang="ru-RU" sz="2000" dirty="0" smtClean="0">
                <a:latin typeface="Cambria" pitchFamily="18" charset="0"/>
              </a:rPr>
              <a:t>(Т) при изохорном, </a:t>
            </a:r>
            <a:r>
              <a:rPr lang="en-US" sz="2000" dirty="0" smtClean="0">
                <a:latin typeface="Cambria" pitchFamily="18" charset="0"/>
              </a:rPr>
              <a:t>V</a:t>
            </a:r>
            <a:r>
              <a:rPr lang="ru-RU" sz="2000" dirty="0" smtClean="0">
                <a:latin typeface="Cambria" pitchFamily="18" charset="0"/>
              </a:rPr>
              <a:t>(Т) при изобарном процессах на основании экспериментальных данных и доказательство справедливости газовых законов для реального газа – воздуха</a:t>
            </a:r>
            <a:r>
              <a:rPr lang="ru-RU" sz="2000" dirty="0" smtClean="0">
                <a:latin typeface="Cambria" pitchFamily="18" charset="0"/>
              </a:rPr>
              <a:t>.</a:t>
            </a:r>
            <a:endParaRPr lang="ru-RU" sz="2000" dirty="0" smtClean="0">
              <a:latin typeface="Cambria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7158" y="4357694"/>
            <a:ext cx="8358246" cy="2000264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i="1" dirty="0" smtClean="0">
                <a:solidFill>
                  <a:srgbClr val="003300"/>
                </a:solidFill>
              </a:rPr>
              <a:t>	</a:t>
            </a:r>
            <a:r>
              <a:rPr lang="ru-RU" sz="2000" dirty="0" smtClean="0">
                <a:latin typeface="Cambria" pitchFamily="18" charset="0"/>
              </a:rPr>
              <a:t> </a:t>
            </a:r>
            <a:r>
              <a:rPr lang="ru-RU" sz="2000" dirty="0" smtClean="0">
                <a:latin typeface="Cambria" pitchFamily="18" charset="0"/>
              </a:rPr>
              <a:t>Опытная проверка справедливости </a:t>
            </a:r>
            <a:r>
              <a:rPr lang="ru-RU" sz="2000" dirty="0" smtClean="0">
                <a:latin typeface="Cambria" pitchFamily="18" charset="0"/>
              </a:rPr>
              <a:t>газовых законов: Бойля-Мариотта, Шарля и Гей-Люссака.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19397" b="9482"/>
          <a:stretch>
            <a:fillRect/>
          </a:stretch>
        </p:blipFill>
        <p:spPr bwMode="auto">
          <a:xfrm>
            <a:off x="142844" y="928670"/>
            <a:ext cx="2952750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gradFill flip="none" rotWithShape="1">
            <a:gsLst>
              <a:gs pos="0">
                <a:srgbClr val="DDEBCF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714356"/>
            <a:ext cx="5072098" cy="2286016"/>
          </a:xfrm>
        </p:spPr>
        <p:txBody>
          <a:bodyPr>
            <a:normAutofit/>
          </a:bodyPr>
          <a:lstStyle/>
          <a:p>
            <a:pPr algn="just"/>
            <a:endParaRPr lang="ru-RU" sz="2800" i="1" dirty="0" smtClean="0">
              <a:solidFill>
                <a:srgbClr val="003300"/>
              </a:solidFill>
            </a:endParaRPr>
          </a:p>
          <a:p>
            <a:pPr algn="just"/>
            <a:r>
              <a:rPr lang="ru-RU" sz="2800" i="1" dirty="0">
                <a:solidFill>
                  <a:srgbClr val="003300"/>
                </a:solidFill>
              </a:rPr>
              <a:t>	</a:t>
            </a:r>
            <a:endParaRPr lang="ru-RU" sz="2600" dirty="0" smtClean="0">
              <a:solidFill>
                <a:srgbClr val="003300"/>
              </a:solidFill>
            </a:endParaRPr>
          </a:p>
          <a:p>
            <a:pPr algn="just"/>
            <a:r>
              <a:rPr lang="ru-RU" sz="2600" b="1" dirty="0">
                <a:solidFill>
                  <a:srgbClr val="003300"/>
                </a:solidFill>
                <a:latin typeface="Batang" pitchFamily="18" charset="-127"/>
                <a:ea typeface="Batang" pitchFamily="18" charset="-127"/>
              </a:rPr>
              <a:t>	</a:t>
            </a:r>
            <a:endParaRPr lang="ru-RU" sz="2600" b="1" dirty="0" smtClean="0">
              <a:solidFill>
                <a:srgbClr val="0033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5720" y="214290"/>
            <a:ext cx="8501122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ЗАДАЧИ </a:t>
            </a: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ПРОЕКТА</a:t>
            </a:r>
            <a:endParaRPr lang="ru-RU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7158" y="714356"/>
            <a:ext cx="8429684" cy="5929354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dirty="0" smtClean="0">
              <a:latin typeface="Cambria" pitchFamily="18" charset="0"/>
            </a:endParaRPr>
          </a:p>
          <a:p>
            <a:r>
              <a:rPr lang="ru-RU" sz="2000" dirty="0" smtClean="0">
                <a:latin typeface="Cambria" pitchFamily="18" charset="0"/>
              </a:rPr>
              <a:t>1. используя первоисточники, сформировать представление о газовых законах;</a:t>
            </a:r>
          </a:p>
          <a:p>
            <a:r>
              <a:rPr lang="ru-RU" sz="2000" dirty="0" smtClean="0">
                <a:latin typeface="Cambria" pitchFamily="18" charset="0"/>
              </a:rPr>
              <a:t>2. выполнить эксперименты № 1, 2 «Опытная проверка закона Бойля-Мариотта»;</a:t>
            </a:r>
          </a:p>
          <a:p>
            <a:r>
              <a:rPr lang="ru-RU" sz="2000" dirty="0" smtClean="0">
                <a:latin typeface="Cambria" pitchFamily="18" charset="0"/>
              </a:rPr>
              <a:t>3. сравнить полученные результаты, представить результаты измерений с помощью таблицы и графика;</a:t>
            </a:r>
          </a:p>
          <a:p>
            <a:r>
              <a:rPr lang="ru-RU" sz="2000" dirty="0" smtClean="0">
                <a:latin typeface="Cambria" pitchFamily="18" charset="0"/>
              </a:rPr>
              <a:t>4. выполнить эксперименты № 3, 4 «Опытная проверка закона Шарля</a:t>
            </a:r>
            <a:r>
              <a:rPr lang="ru-RU" sz="2000" dirty="0" smtClean="0">
                <a:latin typeface="Cambria" pitchFamily="18" charset="0"/>
              </a:rPr>
              <a:t>»;</a:t>
            </a:r>
            <a:r>
              <a:rPr lang="ru-RU" sz="2000" dirty="0" smtClean="0">
                <a:latin typeface="Cambria" pitchFamily="18" charset="0"/>
              </a:rPr>
              <a:t> 5. сравнить полученные результаты, представить результаты измерений с помощью таблицы и графика;</a:t>
            </a:r>
          </a:p>
          <a:p>
            <a:r>
              <a:rPr lang="ru-RU" sz="2000" dirty="0" smtClean="0">
                <a:latin typeface="Cambria" pitchFamily="18" charset="0"/>
              </a:rPr>
              <a:t>6. выполнить эксперименты № 5, 6 «Опытная проверка закона Гей-Люссака»;</a:t>
            </a:r>
          </a:p>
          <a:p>
            <a:r>
              <a:rPr lang="ru-RU" sz="2000" dirty="0" smtClean="0">
                <a:latin typeface="Cambria" pitchFamily="18" charset="0"/>
              </a:rPr>
              <a:t>7. сравнить полученные результаты, представить результаты измерений с помощью таблицы и графика;</a:t>
            </a:r>
          </a:p>
          <a:p>
            <a:r>
              <a:rPr lang="ru-RU" sz="2000" dirty="0" smtClean="0">
                <a:latin typeface="Cambria" pitchFamily="18" charset="0"/>
              </a:rPr>
              <a:t>8. сделать вывод о справедливости газовых законов для реального газа – воздуха;</a:t>
            </a:r>
          </a:p>
          <a:p>
            <a:r>
              <a:rPr lang="ru-RU" sz="2000" dirty="0" smtClean="0">
                <a:latin typeface="Cambria" pitchFamily="18" charset="0"/>
              </a:rPr>
              <a:t>9. познакомить одноклассников со способами исследования газовых законов, не описанных в учебнике, и результатами экспериментов.</a:t>
            </a:r>
          </a:p>
          <a:p>
            <a:endParaRPr lang="ru-RU" sz="2000" dirty="0" smtClean="0"/>
          </a:p>
          <a:p>
            <a:pPr algn="just"/>
            <a:endParaRPr lang="ru-RU" sz="2000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gradFill flip="none" rotWithShape="1">
            <a:gsLst>
              <a:gs pos="0">
                <a:srgbClr val="DDEBCF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42852"/>
            <a:ext cx="8429684" cy="6072230"/>
          </a:xfrm>
        </p:spPr>
        <p:txBody>
          <a:bodyPr>
            <a:normAutofit/>
          </a:bodyPr>
          <a:lstStyle/>
          <a:p>
            <a:pPr lvl="0" algn="just"/>
            <a:endParaRPr lang="ru-RU" sz="2800" dirty="0" smtClean="0">
              <a:solidFill>
                <a:srgbClr val="003300"/>
              </a:solidFill>
            </a:endParaRPr>
          </a:p>
          <a:p>
            <a:pPr lvl="0" algn="just"/>
            <a:endParaRPr lang="ru-RU" sz="2800" dirty="0">
              <a:solidFill>
                <a:srgbClr val="003300"/>
              </a:solidFill>
            </a:endParaRPr>
          </a:p>
          <a:p>
            <a:pPr lvl="0" algn="l"/>
            <a:endParaRPr lang="ru-RU" sz="1800" b="1" dirty="0" smtClean="0">
              <a:solidFill>
                <a:srgbClr val="0033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214290"/>
            <a:ext cx="8429684" cy="3571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                                              </a:t>
            </a: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ПРАКТИЧЕСКАЯ ЗНАЧИМОСТЬ  ПРОЕКТА</a:t>
            </a:r>
            <a:endParaRPr lang="ru-RU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785794"/>
            <a:ext cx="5214974" cy="142876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buFont typeface="Wingdings" pitchFamily="2" charset="2"/>
              <a:buChar char="Ø"/>
            </a:pPr>
            <a:endParaRPr lang="ru-RU" sz="2000" dirty="0" smtClean="0">
              <a:solidFill>
                <a:srgbClr val="003300"/>
              </a:solidFill>
              <a:latin typeface="Cambria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</a:rPr>
              <a:t>Пополнение дидактического материала кабинета физики разработкой «Способы экспериментального исследования и проверки газовых законов</a:t>
            </a:r>
            <a:r>
              <a:rPr lang="ru-RU" sz="2000" dirty="0" smtClean="0">
                <a:latin typeface="Cambria" pitchFamily="18" charset="0"/>
              </a:rPr>
              <a:t>»</a:t>
            </a:r>
            <a:endParaRPr lang="ru-RU" sz="2000" dirty="0" smtClean="0">
              <a:latin typeface="Cambria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2643182"/>
            <a:ext cx="5214974" cy="1357322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</a:rPr>
              <a:t>Привлечение внимания учащихся к освоению действий, связанных с </a:t>
            </a:r>
            <a:r>
              <a:rPr lang="ru-RU" sz="2000" dirty="0" smtClean="0">
                <a:latin typeface="Cambria" pitchFamily="18" charset="0"/>
              </a:rPr>
              <a:t>экспериментом</a:t>
            </a:r>
            <a:endParaRPr lang="ru-RU" sz="2000" dirty="0" smtClean="0">
              <a:latin typeface="Cambria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ru-RU" sz="2000" dirty="0">
              <a:latin typeface="Cambr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4500570"/>
            <a:ext cx="4357718" cy="1143008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buFont typeface="Wingdings" pitchFamily="2" charset="2"/>
              <a:buChar char="Ø"/>
            </a:pPr>
            <a:endParaRPr lang="ru-RU" sz="2000" dirty="0" smtClean="0">
              <a:solidFill>
                <a:srgbClr val="003300"/>
              </a:solidFill>
              <a:latin typeface="Cambria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latin typeface="Cambria" pitchFamily="18" charset="0"/>
              </a:rPr>
              <a:t>Развитие </a:t>
            </a:r>
            <a:r>
              <a:rPr lang="ru-RU" sz="2000" dirty="0" smtClean="0">
                <a:latin typeface="Cambria" pitchFamily="18" charset="0"/>
              </a:rPr>
              <a:t>интереса к предмету </a:t>
            </a:r>
            <a:r>
              <a:rPr lang="ru-RU" sz="2000" dirty="0" smtClean="0">
                <a:latin typeface="Cambria" pitchFamily="18" charset="0"/>
              </a:rPr>
              <a:t>физика</a:t>
            </a:r>
            <a:endParaRPr lang="ru-RU" sz="2000" dirty="0" smtClean="0">
              <a:latin typeface="Cambr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5405" t="24324" r="5405" b="16216"/>
          <a:stretch>
            <a:fillRect/>
          </a:stretch>
        </p:blipFill>
        <p:spPr bwMode="auto">
          <a:xfrm>
            <a:off x="5000628" y="4214818"/>
            <a:ext cx="385765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gradFill flip="none" rotWithShape="1">
            <a:gsLst>
              <a:gs pos="0">
                <a:srgbClr val="DDEBCF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642918"/>
            <a:ext cx="8715436" cy="6215082"/>
          </a:xfrm>
        </p:spPr>
        <p:txBody>
          <a:bodyPr>
            <a:normAutofit fontScale="92500" lnSpcReduction="20000"/>
          </a:bodyPr>
          <a:lstStyle/>
          <a:p>
            <a:pPr algn="just"/>
            <a:endParaRPr lang="ru-RU" sz="2800" b="1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  <a:p>
            <a:pPr algn="just"/>
            <a:endParaRPr lang="ru-RU" sz="2800" dirty="0" smtClean="0">
              <a:solidFill>
                <a:srgbClr val="003300"/>
              </a:solidFill>
            </a:endParaRPr>
          </a:p>
          <a:p>
            <a:pPr algn="just"/>
            <a:r>
              <a:rPr lang="ru-RU" sz="2800" b="1" dirty="0" smtClean="0">
                <a:solidFill>
                  <a:srgbClr val="003300"/>
                </a:solidFill>
                <a:latin typeface="Batang" pitchFamily="18" charset="-127"/>
                <a:ea typeface="Batang" pitchFamily="18" charset="-127"/>
              </a:rPr>
              <a:t>	</a:t>
            </a:r>
            <a:endParaRPr lang="ru-RU" sz="2400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/>
            <a:endParaRPr lang="ru-RU" sz="2400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/>
            <a:endParaRPr lang="ru-RU" sz="2400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endParaRPr lang="ru-RU" sz="2400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  </a:t>
            </a:r>
          </a:p>
          <a:p>
            <a:pPr algn="just">
              <a:spcBef>
                <a:spcPts val="0"/>
              </a:spcBef>
            </a:pPr>
            <a:endParaRPr lang="ru-RU" sz="20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endParaRPr lang="ru-RU" sz="20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r>
              <a:rPr lang="ru-RU" sz="22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Изучение инструкций и </a:t>
            </a:r>
          </a:p>
          <a:p>
            <a:pPr algn="just">
              <a:spcBef>
                <a:spcPts val="0"/>
              </a:spcBef>
            </a:pPr>
            <a:r>
              <a:rPr lang="ru-RU" sz="22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проведение эксперимента</a:t>
            </a:r>
            <a:endParaRPr lang="ru-RU" sz="22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   </a:t>
            </a: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 </a:t>
            </a:r>
            <a:endParaRPr lang="ru-RU" sz="20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endParaRPr lang="ru-RU" sz="2000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endParaRPr lang="ru-RU" sz="2000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endParaRPr lang="ru-RU" sz="2000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                                                                                 </a:t>
            </a:r>
          </a:p>
          <a:p>
            <a:pPr algn="just">
              <a:spcBef>
                <a:spcPts val="0"/>
              </a:spcBef>
            </a:pPr>
            <a:endParaRPr lang="ru-RU" sz="20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endParaRPr lang="ru-RU" sz="20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endParaRPr lang="ru-RU" sz="20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endParaRPr lang="ru-RU" sz="20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endParaRPr lang="ru-RU" sz="20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endParaRPr lang="ru-RU" sz="20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  <a:p>
            <a:pPr algn="just">
              <a:spcBef>
                <a:spcPts val="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  <a:ea typeface="Batang" pitchFamily="18" charset="-127"/>
              </a:rPr>
              <a:t>                                                              </a:t>
            </a:r>
            <a:endParaRPr lang="ru-RU" sz="2000" b="1" dirty="0" smtClean="0">
              <a:solidFill>
                <a:srgbClr val="C00000"/>
              </a:solidFill>
              <a:latin typeface="Cambria" pitchFamily="18" charset="0"/>
              <a:ea typeface="Batang" pitchFamily="18" charset="-127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214290"/>
            <a:ext cx="8643998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>
                <a:latin typeface="Cambria" pitchFamily="18" charset="0"/>
              </a:rPr>
              <a:t>                                              </a:t>
            </a:r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ЭТАПЫ РАБОТЫ НАД ПРОЕКТОМ</a:t>
            </a:r>
            <a:endParaRPr lang="ru-RU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5122" name="Picture 2" descr="H:\МОУ СОШ №34\мое 2011-2013\Фотосессия с оборудованием\SNC00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00" y="-5715000"/>
            <a:ext cx="5184000" cy="3888000"/>
          </a:xfrm>
          <a:prstGeom prst="rect">
            <a:avLst/>
          </a:prstGeom>
          <a:noFill/>
        </p:spPr>
      </p:pic>
      <p:pic>
        <p:nvPicPr>
          <p:cNvPr id="11" name="Рисунок 10" descr="H:\МОУ СОШ №34\мое 2011-2013\Фотосессия с оборудованием\SNC00137.jpg"/>
          <p:cNvPicPr/>
          <p:nvPr/>
        </p:nvPicPr>
        <p:blipFill>
          <a:blip r:embed="rId3" cstate="print"/>
          <a:srcRect l="8338" t="18803" r="7002"/>
          <a:stretch>
            <a:fillRect/>
          </a:stretch>
        </p:blipFill>
        <p:spPr bwMode="auto">
          <a:xfrm>
            <a:off x="1285852" y="928670"/>
            <a:ext cx="3157542" cy="21669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H:\МОУ СОШ №34\мое 2011-2013\Фотосессия с оборудованием\SNC0015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071942"/>
            <a:ext cx="2571768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H:\МОУ СОШ №34\мое 2011-2013\Фотосессия с оборудованием\SNC00151.jpg"/>
          <p:cNvPicPr/>
          <p:nvPr/>
        </p:nvPicPr>
        <p:blipFill>
          <a:blip r:embed="rId5" cstate="print"/>
          <a:srcRect l="15393" t="10256" r="11170"/>
          <a:stretch>
            <a:fillRect/>
          </a:stretch>
        </p:blipFill>
        <p:spPr bwMode="auto">
          <a:xfrm>
            <a:off x="2857488" y="4071942"/>
            <a:ext cx="2786082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H:\МОУ СОШ №34\мое 2011-2013\Фотосессия с оборудованием\SNC00141.jpg"/>
          <p:cNvPicPr/>
          <p:nvPr/>
        </p:nvPicPr>
        <p:blipFill>
          <a:blip r:embed="rId6" cstate="print"/>
          <a:srcRect l="9941" t="8547" r="14538" b="3632"/>
          <a:stretch>
            <a:fillRect/>
          </a:stretch>
        </p:blipFill>
        <p:spPr bwMode="auto">
          <a:xfrm>
            <a:off x="5929322" y="4071942"/>
            <a:ext cx="285752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H:\МОУ СОШ №34\мое 2011-2013\Фотосессия с оборудованием\SNC00144.jpg"/>
          <p:cNvPicPr/>
          <p:nvPr/>
        </p:nvPicPr>
        <p:blipFill>
          <a:blip r:embed="rId7" cstate="print"/>
          <a:srcRect l="17157" t="26923" r="16131"/>
          <a:stretch>
            <a:fillRect/>
          </a:stretch>
        </p:blipFill>
        <p:spPr bwMode="auto">
          <a:xfrm>
            <a:off x="5072066" y="928670"/>
            <a:ext cx="2965443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gradFill flip="none" rotWithShape="1">
            <a:gsLst>
              <a:gs pos="0">
                <a:srgbClr val="DDEBCF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42852"/>
            <a:ext cx="8429684" cy="6072230"/>
          </a:xfrm>
        </p:spPr>
        <p:txBody>
          <a:bodyPr>
            <a:normAutofit/>
          </a:bodyPr>
          <a:lstStyle/>
          <a:p>
            <a:pPr lvl="0" algn="just"/>
            <a:endParaRPr lang="ru-RU" sz="2800" dirty="0" smtClean="0">
              <a:solidFill>
                <a:srgbClr val="003300"/>
              </a:solidFill>
            </a:endParaRPr>
          </a:p>
          <a:p>
            <a:pPr lvl="0" algn="just"/>
            <a:endParaRPr lang="ru-RU" sz="2800" dirty="0">
              <a:solidFill>
                <a:srgbClr val="003300"/>
              </a:solidFill>
            </a:endParaRPr>
          </a:p>
          <a:p>
            <a:pPr lvl="0" algn="l"/>
            <a:endParaRPr lang="ru-RU" sz="1800" b="1" dirty="0" smtClean="0">
              <a:solidFill>
                <a:srgbClr val="0033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142852"/>
            <a:ext cx="8286808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ПРОЕКТНЫЙ ПРОДУКТ</a:t>
            </a:r>
            <a:endParaRPr lang="ru-RU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642918"/>
            <a:ext cx="8429684" cy="60007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71868" y="785794"/>
            <a:ext cx="49292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Дидактический материал для школьного кабинета физики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357290" y="5786454"/>
            <a:ext cx="65722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Демонстрационный эксперимент по физике «Опытная проверка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газовых законов»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643050"/>
            <a:ext cx="5986481" cy="4057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714356"/>
            <a:ext cx="2928958" cy="411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  <a:gradFill flip="none" rotWithShape="1">
            <a:gsLst>
              <a:gs pos="0">
                <a:srgbClr val="DDEBCF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42852"/>
            <a:ext cx="8429684" cy="6072230"/>
          </a:xfrm>
        </p:spPr>
        <p:txBody>
          <a:bodyPr>
            <a:normAutofit/>
          </a:bodyPr>
          <a:lstStyle/>
          <a:p>
            <a:pPr lvl="0" algn="just"/>
            <a:endParaRPr lang="ru-RU" sz="2800" dirty="0" smtClean="0">
              <a:solidFill>
                <a:srgbClr val="003300"/>
              </a:solidFill>
            </a:endParaRPr>
          </a:p>
          <a:p>
            <a:pPr lvl="0" algn="just"/>
            <a:endParaRPr lang="ru-RU" sz="2800" dirty="0">
              <a:solidFill>
                <a:srgbClr val="003300"/>
              </a:solidFill>
            </a:endParaRPr>
          </a:p>
          <a:p>
            <a:pPr lvl="0" algn="l"/>
            <a:endParaRPr lang="ru-RU" sz="1800" b="1" dirty="0" smtClean="0">
              <a:solidFill>
                <a:srgbClr val="0033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142852"/>
            <a:ext cx="8286808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Cambria" pitchFamily="18" charset="0"/>
              </a:rPr>
              <a:t>ПРОЕКТНЫЙ ПРОДУКТ</a:t>
            </a:r>
            <a:endParaRPr lang="ru-RU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642918"/>
            <a:ext cx="8429684" cy="60007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357818" y="714356"/>
            <a:ext cx="335758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Дидактический материал для школьного кабинета физики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85786" y="4572008"/>
            <a:ext cx="278608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Демонстрационный эксперимент по физике «Опытная проверка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газовых законов»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3214686"/>
            <a:ext cx="4869911" cy="32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928670"/>
            <a:ext cx="4852997" cy="328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331</Words>
  <Application>Microsoft Office PowerPoint</Application>
  <PresentationFormat>Экран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33</cp:lastModifiedBy>
  <cp:revision>61</cp:revision>
  <dcterms:created xsi:type="dcterms:W3CDTF">2011-08-05T05:40:39Z</dcterms:created>
  <dcterms:modified xsi:type="dcterms:W3CDTF">2015-01-18T17:04:30Z</dcterms:modified>
</cp:coreProperties>
</file>