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2"/>
  </p:notesMasterIdLst>
  <p:handoutMasterIdLst>
    <p:handoutMasterId r:id="rId13"/>
  </p:handoutMasterIdLst>
  <p:sldIdLst>
    <p:sldId id="257" r:id="rId3"/>
    <p:sldId id="279" r:id="rId4"/>
    <p:sldId id="280" r:id="rId5"/>
    <p:sldId id="289" r:id="rId6"/>
    <p:sldId id="281" r:id="rId7"/>
    <p:sldId id="295" r:id="rId8"/>
    <p:sldId id="293" r:id="rId9"/>
    <p:sldId id="282" r:id="rId10"/>
    <p:sldId id="29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71" d="100"/>
          <a:sy n="71" d="100"/>
        </p:scale>
        <p:origin x="125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8" d="100"/>
        <a:sy n="128" d="100"/>
      </p:scale>
      <p:origin x="0" y="-180"/>
    </p:cViewPr>
  </p:sorterViewPr>
  <p:notesViewPr>
    <p:cSldViewPr snapToGrid="0">
      <p:cViewPr varScale="1">
        <p:scale>
          <a:sx n="76" d="100"/>
          <a:sy n="76" d="100"/>
        </p:scale>
        <p:origin x="12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45BA1-980A-4507-BE5A-5C1E7C2FFD8F}" type="datetimeFigureOut">
              <a:rPr lang="ru-RU" smtClean="0"/>
              <a:t>15.02.2015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03411-58E2-43FD-AE1D-AD77DFF8CB2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416D-7FED-43BC-AA7C-D92DBA01ED64}" type="datetimeFigureOut">
              <a:rPr lang="ru-RU" smtClean="0"/>
              <a:t>15.02.2015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C57A8-AE18-4654-B6AF-04B3577165B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99208" y="1752600"/>
            <a:ext cx="5143502" cy="1828800"/>
          </a:xfrm>
        </p:spPr>
        <p:txBody>
          <a:bodyPr anchor="b">
            <a:normAutofit/>
          </a:bodyPr>
          <a:lstStyle>
            <a:lvl1pPr algn="l">
              <a:defRPr sz="405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99207" y="3733800"/>
            <a:ext cx="51435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15.02.2015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84" name="Группа 83"/>
          <p:cNvGrpSpPr>
            <a:grpSpLocks noChangeAspect="1"/>
          </p:cNvGrpSpPr>
          <p:nvPr/>
        </p:nvGrpSpPr>
        <p:grpSpPr>
          <a:xfrm rot="16200000" flipV="1">
            <a:off x="-425972" y="1653786"/>
            <a:ext cx="5053664" cy="3308889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86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87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89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90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91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92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93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94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95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96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</p:grpSp>
      <p:sp>
        <p:nvSpPr>
          <p:cNvPr id="97" name="Рисунок 33"/>
          <p:cNvSpPr>
            <a:spLocks noGrp="1"/>
          </p:cNvSpPr>
          <p:nvPr>
            <p:ph type="pic" sz="quarter" idx="17"/>
          </p:nvPr>
        </p:nvSpPr>
        <p:spPr>
          <a:xfrm>
            <a:off x="630596" y="1020193"/>
            <a:ext cx="291465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grpSp>
        <p:nvGrpSpPr>
          <p:cNvPr id="98" name="Группа 97"/>
          <p:cNvGrpSpPr/>
          <p:nvPr/>
        </p:nvGrpSpPr>
        <p:grpSpPr>
          <a:xfrm>
            <a:off x="3991867" y="319177"/>
            <a:ext cx="2542205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00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01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02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03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04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05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06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07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08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09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10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</p:grpSp>
      <p:sp>
        <p:nvSpPr>
          <p:cNvPr id="111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4160085" y="529603"/>
            <a:ext cx="2245025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grpSp>
        <p:nvGrpSpPr>
          <p:cNvPr id="112" name="Группа 111"/>
          <p:cNvGrpSpPr/>
          <p:nvPr/>
        </p:nvGrpSpPr>
        <p:grpSpPr>
          <a:xfrm>
            <a:off x="3991867" y="3436140"/>
            <a:ext cx="2542205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1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1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1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1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1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1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2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2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2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2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2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</p:grpSp>
      <p:sp>
        <p:nvSpPr>
          <p:cNvPr id="125" name="Рисунок 33"/>
          <p:cNvSpPr>
            <a:spLocks noGrp="1" noChangeAspect="1"/>
          </p:cNvSpPr>
          <p:nvPr>
            <p:ph type="pic" sz="quarter" idx="19"/>
          </p:nvPr>
        </p:nvSpPr>
        <p:spPr>
          <a:xfrm>
            <a:off x="4160085" y="3646566"/>
            <a:ext cx="2245025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26" name="Текст 3"/>
          <p:cNvSpPr>
            <a:spLocks noGrp="1"/>
          </p:cNvSpPr>
          <p:nvPr>
            <p:ph type="body" sz="half" idx="21"/>
          </p:nvPr>
        </p:nvSpPr>
        <p:spPr>
          <a:xfrm>
            <a:off x="6799661" y="2048894"/>
            <a:ext cx="17145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200"/>
              </a:spcBef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3799" y="1330347"/>
            <a:ext cx="2880360" cy="2103120"/>
          </a:xfrm>
        </p:spPr>
        <p:txBody>
          <a:bodyPr anchor="b">
            <a:normAutofit/>
          </a:bodyPr>
          <a:lstStyle>
            <a:lvl1pPr>
              <a:defRPr sz="27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7460" y="914400"/>
            <a:ext cx="4629151" cy="5029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33799" y="3555524"/>
            <a:ext cx="2880360" cy="2388077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56708" y="6019801"/>
            <a:ext cx="1047195" cy="228600"/>
          </a:xfrm>
        </p:spPr>
        <p:txBody>
          <a:bodyPr/>
          <a:lstStyle/>
          <a:p>
            <a:fld id="{4CF99945-0A15-4715-AB6C-F5E56CF20F70}" type="datetimeFigureOut">
              <a:rPr lang="ru-RU" smtClean="0"/>
              <a:t>15.02.2015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98910" y="6019801"/>
            <a:ext cx="571500" cy="228600"/>
          </a:xfrm>
        </p:spPr>
        <p:txBody>
          <a:bodyPr/>
          <a:lstStyle>
            <a:lvl1pPr algn="l">
              <a:defRPr/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446659" y="781399"/>
            <a:ext cx="4825049" cy="5053665"/>
            <a:chOff x="5162444" y="781398"/>
            <a:chExt cx="6433398" cy="5053665"/>
          </a:xfrm>
        </p:grpSpPr>
        <p:sp>
          <p:nvSpPr>
            <p:cNvPr id="9" name="Полилиния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0" name="Полилиния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Полилиния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350" dirty="0"/>
              </a:p>
            </p:txBody>
          </p:sp>
          <p:sp>
            <p:nvSpPr>
              <p:cNvPr id="21" name="Полилиния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350" dirty="0"/>
              </a:p>
            </p:txBody>
          </p:sp>
        </p:grpSp>
        <p:sp>
          <p:nvSpPr>
            <p:cNvPr id="12" name="Полилиния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3" name="Полилиния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4" name="Полилиния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5" name="Полилиния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6" name="Полилиния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7" name="Полилиния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8" name="Полилиния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9" name="Полилиния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9668" y="1330347"/>
            <a:ext cx="2880360" cy="2103120"/>
          </a:xfrm>
        </p:spPr>
        <p:txBody>
          <a:bodyPr anchor="b">
            <a:normAutofit/>
          </a:bodyPr>
          <a:lstStyle>
            <a:lvl1pPr>
              <a:defRPr sz="27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27460" y="1031195"/>
            <a:ext cx="44577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19668" y="3555522"/>
            <a:ext cx="2880360" cy="2168517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15.02.2015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15.02.2015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18202" y="304800"/>
            <a:ext cx="1297148" cy="5676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04800"/>
            <a:ext cx="6475253" cy="5676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15.02.2015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15.02.2015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9210" y="1828800"/>
            <a:ext cx="5143502" cy="1828800"/>
          </a:xfrm>
        </p:spPr>
        <p:txBody>
          <a:bodyPr anchor="b">
            <a:normAutofit/>
          </a:bodyPr>
          <a:lstStyle>
            <a:lvl1pPr>
              <a:defRPr sz="33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99207" y="3733800"/>
            <a:ext cx="51435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98909" y="1825625"/>
            <a:ext cx="3715941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713561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15.02.2015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2386" y="1681163"/>
            <a:ext cx="3717036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02386" y="2505076"/>
            <a:ext cx="3717036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717036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6"/>
            <a:ext cx="3717036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15.02.2015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15.02.2015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t>15.02.2015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е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15.02.2015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430824" y="724620"/>
            <a:ext cx="3989234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1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2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2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713841" y="724620"/>
            <a:ext cx="3989234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2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2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2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2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2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2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3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3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3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3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3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</p:grpSp>
      <p:sp>
        <p:nvSpPr>
          <p:cNvPr id="36" name="Рисунок 33"/>
          <p:cNvSpPr>
            <a:spLocks noGrp="1" noChangeAspect="1"/>
          </p:cNvSpPr>
          <p:nvPr>
            <p:ph type="pic" sz="quarter" idx="17"/>
          </p:nvPr>
        </p:nvSpPr>
        <p:spPr>
          <a:xfrm>
            <a:off x="625215" y="1020195"/>
            <a:ext cx="360045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7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4908232" y="1020195"/>
            <a:ext cx="360045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39" name="Текст 3"/>
          <p:cNvSpPr>
            <a:spLocks noGrp="1"/>
          </p:cNvSpPr>
          <p:nvPr>
            <p:ph type="body" sz="half" idx="2"/>
          </p:nvPr>
        </p:nvSpPr>
        <p:spPr>
          <a:xfrm>
            <a:off x="789317" y="4648200"/>
            <a:ext cx="3276735" cy="12954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0" name="Текст 3"/>
          <p:cNvSpPr>
            <a:spLocks noGrp="1"/>
          </p:cNvSpPr>
          <p:nvPr>
            <p:ph type="body" sz="half" idx="19"/>
          </p:nvPr>
        </p:nvSpPr>
        <p:spPr>
          <a:xfrm>
            <a:off x="5057181" y="4648200"/>
            <a:ext cx="3276735" cy="12954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9945-0A15-4715-AB6C-F5E56CF20F70}" type="datetimeFigureOut">
              <a:rPr lang="ru-RU" smtClean="0"/>
              <a:pPr/>
              <a:t>15.02.2015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35" name="Группа 34"/>
          <p:cNvGrpSpPr>
            <a:grpSpLocks noChangeAspect="1"/>
          </p:cNvGrpSpPr>
          <p:nvPr/>
        </p:nvGrpSpPr>
        <p:grpSpPr>
          <a:xfrm rot="5400000">
            <a:off x="2508625" y="1070637"/>
            <a:ext cx="4116828" cy="253746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8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4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4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4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4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4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4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4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4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4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5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5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</p:grpSp>
      <p:grpSp>
        <p:nvGrpSpPr>
          <p:cNvPr id="52" name="Группа 51"/>
          <p:cNvGrpSpPr>
            <a:grpSpLocks noChangeAspect="1"/>
          </p:cNvGrpSpPr>
          <p:nvPr/>
        </p:nvGrpSpPr>
        <p:grpSpPr>
          <a:xfrm rot="5400000">
            <a:off x="-317047" y="1550435"/>
            <a:ext cx="4114800" cy="2536211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5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5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5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5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5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5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6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6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6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6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6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</p:grpSp>
      <p:grpSp>
        <p:nvGrpSpPr>
          <p:cNvPr id="65" name="Группа 64"/>
          <p:cNvGrpSpPr>
            <a:grpSpLocks noChangeAspect="1"/>
          </p:cNvGrpSpPr>
          <p:nvPr/>
        </p:nvGrpSpPr>
        <p:grpSpPr>
          <a:xfrm rot="5400000">
            <a:off x="5338579" y="1550440"/>
            <a:ext cx="4114800" cy="253621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66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67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68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69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70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71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72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73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74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75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76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  <p:sp>
          <p:nvSpPr>
            <p:cNvPr id="77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350" dirty="0"/>
            </a:p>
          </p:txBody>
        </p:sp>
      </p:grpSp>
      <p:sp>
        <p:nvSpPr>
          <p:cNvPr id="78" name="Рисунок 33"/>
          <p:cNvSpPr>
            <a:spLocks noGrp="1"/>
          </p:cNvSpPr>
          <p:nvPr>
            <p:ph type="pic" sz="quarter" idx="18"/>
          </p:nvPr>
        </p:nvSpPr>
        <p:spPr>
          <a:xfrm>
            <a:off x="3449914" y="533400"/>
            <a:ext cx="222885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79" name="Рисунок 33"/>
          <p:cNvSpPr>
            <a:spLocks noGrp="1"/>
          </p:cNvSpPr>
          <p:nvPr>
            <p:ph type="pic" sz="quarter" idx="19"/>
          </p:nvPr>
        </p:nvSpPr>
        <p:spPr>
          <a:xfrm>
            <a:off x="625928" y="1013590"/>
            <a:ext cx="222885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80" name="Рисунок 33"/>
          <p:cNvSpPr>
            <a:spLocks noGrp="1"/>
          </p:cNvSpPr>
          <p:nvPr>
            <p:ph type="pic" sz="quarter" idx="20"/>
          </p:nvPr>
        </p:nvSpPr>
        <p:spPr>
          <a:xfrm>
            <a:off x="6281554" y="1013591"/>
            <a:ext cx="222885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81" name="Текст 3"/>
          <p:cNvSpPr>
            <a:spLocks noGrp="1"/>
          </p:cNvSpPr>
          <p:nvPr>
            <p:ph type="body" sz="half" idx="2"/>
          </p:nvPr>
        </p:nvSpPr>
        <p:spPr>
          <a:xfrm>
            <a:off x="711653" y="5018002"/>
            <a:ext cx="2057400" cy="9144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2" name="Текст 3"/>
          <p:cNvSpPr>
            <a:spLocks noGrp="1"/>
          </p:cNvSpPr>
          <p:nvPr>
            <p:ph type="body" sz="half" idx="21"/>
          </p:nvPr>
        </p:nvSpPr>
        <p:spPr>
          <a:xfrm>
            <a:off x="3530406" y="4582378"/>
            <a:ext cx="2057400" cy="9144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3" name="Текст 3"/>
          <p:cNvSpPr>
            <a:spLocks noGrp="1"/>
          </p:cNvSpPr>
          <p:nvPr>
            <p:ph type="body" sz="half" idx="22"/>
          </p:nvPr>
        </p:nvSpPr>
        <p:spPr>
          <a:xfrm>
            <a:off x="6367279" y="5018002"/>
            <a:ext cx="2057400" cy="9144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8909" y="304800"/>
            <a:ext cx="75438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8911" y="1752600"/>
            <a:ext cx="75438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56708" y="6019801"/>
            <a:ext cx="104719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/>
                </a:solidFill>
              </a:defRPr>
            </a:lvl1pPr>
          </a:lstStyle>
          <a:p>
            <a:fld id="{4CF99945-0A15-4715-AB6C-F5E56CF20F70}" type="datetimeFigureOut">
              <a:rPr lang="ru-RU" smtClean="0"/>
              <a:pPr/>
              <a:t>15.02.2015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484710" y="6019801"/>
            <a:ext cx="44577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98910" y="6019801"/>
            <a:ext cx="5715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/>
                </a:solidFill>
              </a:defRPr>
            </a:lvl1pPr>
          </a:lstStyle>
          <a:p>
            <a:fld id="{022B156B-59AE-415F-B24B-8756D48BB9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60604" indent="-260604" algn="l" defTabSz="685800" rtl="0" eaLnBrk="1" latinLnBrk="0" hangingPunct="1">
        <a:lnSpc>
          <a:spcPct val="100000"/>
        </a:lnSpc>
        <a:spcBef>
          <a:spcPts val="13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55498" indent="-212598" algn="l" defTabSz="6858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00000"/>
        </a:lnSpc>
        <a:spcBef>
          <a:spcPts val="4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00000"/>
        </a:lnSpc>
        <a:spcBef>
          <a:spcPts val="4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99207" y="1932989"/>
            <a:ext cx="5143502" cy="1371600"/>
          </a:xfrm>
        </p:spPr>
        <p:txBody>
          <a:bodyPr/>
          <a:lstStyle/>
          <a:p>
            <a:pPr>
              <a:spcBef>
                <a:spcPts val="1"/>
              </a:spcBef>
            </a:pPr>
            <a:r>
              <a:rPr lang="ru-RU" b="1" dirty="0">
                <a:solidFill>
                  <a:srgbClr val="9A5315">
                    <a:lumMod val="50000"/>
                  </a:srgbClr>
                </a:solidFill>
                <a:latin typeface="Segoe Print"/>
              </a:rPr>
              <a:t>«Здоровье и труд рядом идут»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02769" y="3644153"/>
            <a:ext cx="3658793" cy="1253939"/>
          </a:xfrm>
        </p:spPr>
        <p:txBody>
          <a:bodyPr>
            <a:noAutofit/>
          </a:bodyPr>
          <a:lstStyle/>
          <a:p>
            <a:r>
              <a:rPr lang="ru-RU" b="1" dirty="0" smtClean="0"/>
              <a:t>Автор: Дутов Данила</a:t>
            </a:r>
          </a:p>
          <a:p>
            <a:r>
              <a:rPr lang="ru-RU" b="1" dirty="0" smtClean="0"/>
              <a:t>4 класс</a:t>
            </a:r>
          </a:p>
          <a:p>
            <a:r>
              <a:rPr lang="ru-RU" b="1" dirty="0" smtClean="0"/>
              <a:t>МАОУ СОШ № 4 г. Абинск, </a:t>
            </a:r>
          </a:p>
          <a:p>
            <a:r>
              <a:rPr lang="ru-RU" b="1" dirty="0" smtClean="0"/>
              <a:t>Краснодарский край 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5196007"/>
            <a:ext cx="4326592" cy="166199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cs typeface="Times New Roman" panose="02020603050405020304" pitchFamily="18" charset="0"/>
              </a:rPr>
              <a:t>Общероссийский фестиваль  исследовательских и творческих работ учащихся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cs typeface="Times New Roman" panose="02020603050405020304" pitchFamily="18" charset="0"/>
              </a:rPr>
              <a:t>«Портфолио ученика»</a:t>
            </a:r>
            <a:endParaRPr lang="ru-RU" sz="2400" dirty="0">
              <a:solidFill>
                <a:schemeClr val="accent1">
                  <a:lumMod val="20000"/>
                  <a:lumOff val="80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cs typeface="Times New Roman" panose="02020603050405020304" pitchFamily="18" charset="0"/>
              </a:rPr>
              <a:t>Разделы фестиваля: Социология</a:t>
            </a:r>
            <a:r>
              <a:rPr lang="ru-RU" sz="14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cs typeface="Times New Roman" panose="02020603050405020304" pitchFamily="18" charset="0"/>
              </a:rPr>
              <a:t>. </a:t>
            </a:r>
            <a:r>
              <a:rPr lang="ru-RU" sz="14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cs typeface="Times New Roman" panose="02020603050405020304" pitchFamily="18" charset="0"/>
              </a:rPr>
              <a:t>Здоровье человека.</a:t>
            </a:r>
            <a:endParaRPr lang="ru-RU" sz="1400" dirty="0">
              <a:solidFill>
                <a:schemeClr val="accent1">
                  <a:lumMod val="20000"/>
                  <a:lumOff val="80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7997" y="1240491"/>
            <a:ext cx="633356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Конкурс «УЧЕБНЫЙ ПРОЕКТ»</a:t>
            </a:r>
            <a:endParaRPr lang="ru-RU" sz="2700" b="1" dirty="0">
              <a:solidFill>
                <a:srgbClr val="002060"/>
              </a:solidFill>
              <a:latin typeface="+mj-lt"/>
            </a:endParaRPr>
          </a:p>
          <a:p>
            <a:endParaRPr lang="ru-RU" sz="1350" dirty="0"/>
          </a:p>
        </p:txBody>
      </p:sp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6" r="17586"/>
          <a:stretch>
            <a:fillRect/>
          </a:stretch>
        </p:blipFill>
        <p:spPr>
          <a:xfrm>
            <a:off x="228600" y="276102"/>
            <a:ext cx="3146611" cy="32272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42445" y="241096"/>
            <a:ext cx="5015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/>
              <a:t>АКТУАЛЬНОСТЬ ВЫБРАННОЙ ТЕМЫ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442444" y="542518"/>
            <a:ext cx="508298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2">
                    <a:lumMod val="10000"/>
                  </a:schemeClr>
                </a:solidFill>
              </a:rPr>
              <a:t>Человек, Здоровье и Труд – тема вечная. Эта тема не случайно выбрана для исследовательской работы, так как вопросы формирования здорового образа жизни, уважительного отношения к человеку труда в настоящее время очень актуальны в нашей стране. Ведь от нашего здоровья и от нашего труда зависит будущее России.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50025" y="2906043"/>
            <a:ext cx="5136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/>
              <a:t>ЦЕЛЬ </a:t>
            </a:r>
            <a:r>
              <a:rPr lang="ru-RU" b="1" u="sng" dirty="0"/>
              <a:t>ИССЛЕДОВАТЕЛЬСКОЙ РАБОТЫ:</a:t>
            </a:r>
            <a:r>
              <a:rPr lang="ru-RU" b="1" dirty="0"/>
              <a:t> </a:t>
            </a:r>
            <a:endParaRPr lang="ru-RU" b="1" dirty="0" smtClean="0"/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узнать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самому и рассказать другим, как труд влияет на здоровье и благополучие человека.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301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621" y="244770"/>
            <a:ext cx="2660691" cy="17690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312" y="244770"/>
            <a:ext cx="2645299" cy="17588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" t="10461" r="12242"/>
          <a:stretch/>
        </p:blipFill>
        <p:spPr>
          <a:xfrm>
            <a:off x="6546275" y="2003612"/>
            <a:ext cx="2334336" cy="19632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79" b="-2091"/>
          <a:stretch/>
        </p:blipFill>
        <p:spPr>
          <a:xfrm>
            <a:off x="6325289" y="3966883"/>
            <a:ext cx="2541431" cy="18787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5" b="-1527"/>
          <a:stretch/>
        </p:blipFill>
        <p:spPr>
          <a:xfrm>
            <a:off x="4020671" y="1998487"/>
            <a:ext cx="2525604" cy="19871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1" r="33431"/>
          <a:stretch/>
        </p:blipFill>
        <p:spPr>
          <a:xfrm>
            <a:off x="4409528" y="3952104"/>
            <a:ext cx="1981266" cy="18550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758" y="252880"/>
            <a:ext cx="3955913" cy="453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/>
              <a:t>Выполняя практическую часть проекта,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я встречался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</a:rPr>
              <a:t>с людьми, занимающимися вопросами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здоровья: медработниками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</a:rPr>
              <a:t>, психологом,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инструкторами по спорту,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</a:rPr>
              <a:t>руководителем Школы Здоровья, работниками правоохранительных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органов;</a:t>
            </a:r>
            <a:endParaRPr lang="ru-RU" sz="1600" dirty="0">
              <a:solidFill>
                <a:schemeClr val="bg2">
                  <a:lumMod val="10000"/>
                </a:schemeClr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</a:rPr>
              <a:t>проводил анкетирование учащихся 4-10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классов; </a:t>
            </a:r>
            <a:endParaRPr lang="ru-RU" sz="1600" dirty="0">
              <a:solidFill>
                <a:schemeClr val="bg2">
                  <a:lumMod val="10000"/>
                </a:schemeClr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</a:rPr>
              <a:t>социологический опрос граждан нашего города;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</a:rPr>
              <a:t>анализировал учебники, документы (публикации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</a:rPr>
              <a:t>).</a:t>
            </a:r>
            <a:endParaRPr lang="ru-RU" sz="16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1" t="-3746" r="8677" b="22131"/>
          <a:stretch/>
        </p:blipFill>
        <p:spPr>
          <a:xfrm>
            <a:off x="386677" y="4660389"/>
            <a:ext cx="2882591" cy="199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674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44906" y="161365"/>
            <a:ext cx="8359700" cy="1495094"/>
          </a:xfrm>
        </p:spPr>
        <p:txBody>
          <a:bodyPr>
            <a:normAutofit fontScale="90000"/>
          </a:bodyPr>
          <a:lstStyle/>
          <a:p>
            <a:r>
              <a:rPr lang="ru-RU" dirty="0"/>
              <a:t>Я проанализировал </a:t>
            </a:r>
            <a:r>
              <a:rPr lang="ru-RU" b="1" dirty="0">
                <a:solidFill>
                  <a:srgbClr val="C00000"/>
                </a:solidFill>
              </a:rPr>
              <a:t>13</a:t>
            </a:r>
            <a:r>
              <a:rPr lang="ru-RU" dirty="0"/>
              <a:t> учебников, </a:t>
            </a:r>
            <a:r>
              <a:rPr lang="ru-RU" b="1" dirty="0">
                <a:solidFill>
                  <a:srgbClr val="C00000"/>
                </a:solidFill>
              </a:rPr>
              <a:t>193</a:t>
            </a:r>
            <a:r>
              <a:rPr lang="ru-RU" dirty="0"/>
              <a:t> </a:t>
            </a:r>
            <a:r>
              <a:rPr lang="ru-RU" dirty="0" smtClean="0"/>
              <a:t>задачи, чтобы сравнить, </a:t>
            </a:r>
            <a:br>
              <a:rPr lang="ru-RU" dirty="0" smtClean="0"/>
            </a:br>
            <a:r>
              <a:rPr lang="ru-RU" b="1" dirty="0">
                <a:solidFill>
                  <a:srgbClr val="C00000"/>
                </a:solidFill>
              </a:rPr>
              <a:t>к</a:t>
            </a:r>
            <a:r>
              <a:rPr lang="ru-RU" b="1" dirty="0" smtClean="0">
                <a:solidFill>
                  <a:srgbClr val="C00000"/>
                </a:solidFill>
              </a:rPr>
              <a:t>аким </a:t>
            </a:r>
            <a:r>
              <a:rPr lang="ru-RU" b="1" dirty="0">
                <a:solidFill>
                  <a:srgbClr val="C00000"/>
                </a:solidFill>
              </a:rPr>
              <a:t>трудом заняты в задачах девочки и мальчики , а также их </a:t>
            </a:r>
            <a:r>
              <a:rPr lang="ru-RU" b="1" dirty="0" smtClean="0">
                <a:solidFill>
                  <a:srgbClr val="C00000"/>
                </a:solidFill>
              </a:rPr>
              <a:t>родители</a:t>
            </a:r>
            <a:endParaRPr lang="ru-RU" b="1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0" y="4602487"/>
            <a:ext cx="4424756" cy="208070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1600" b="1" u="sng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Девочки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 почти в 2 раза чаще заняты в задачах учёбой и трудом, чем мальчики. </a:t>
            </a:r>
            <a:r>
              <a:rPr lang="ru-RU" sz="1600" b="1" u="sng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Мамы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пекут пирожки, шьют наволочки, лепят вареники, вяжут носки, покупают продукты; заготавливают на зиму варенье; </a:t>
            </a:r>
            <a:r>
              <a:rPr lang="ru-RU" sz="1600" b="1" dirty="0">
                <a:solidFill>
                  <a:srgbClr val="C00000"/>
                </a:solidFill>
                <a:cs typeface="Times New Roman" panose="02020603050405020304" pitchFamily="18" charset="0"/>
              </a:rPr>
              <a:t>никогда не отдыхают, не путешествуют, не ходят в кино</a:t>
            </a:r>
            <a:r>
              <a:rPr lang="ru-RU" sz="16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.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930" y="1832807"/>
            <a:ext cx="2816440" cy="27696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370" y="1832807"/>
            <a:ext cx="2830896" cy="271484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573920" y="4602487"/>
            <a:ext cx="429797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b="1" u="sng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Мальчики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 в 3 раза чаще, чем девочки, отдыхают, занимаются спортом, путешествуют, играют в игры, ходят в походы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. </a:t>
            </a:r>
            <a:r>
              <a:rPr lang="ru-RU" sz="1600" b="1" u="sng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Папы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копают на даче картошку, печатают фотографии, ходят</a:t>
            </a: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на рыбалку вместе с детьми, путешествуют. </a:t>
            </a:r>
            <a:endParaRPr lang="ru-RU" dirty="0"/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012602"/>
              </p:ext>
            </p:extLst>
          </p:nvPr>
        </p:nvGraphicFramePr>
        <p:xfrm>
          <a:off x="132743" y="1832807"/>
          <a:ext cx="3123174" cy="2578632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909230"/>
                <a:gridCol w="640937"/>
                <a:gridCol w="785844"/>
                <a:gridCol w="787163"/>
              </a:tblGrid>
              <a:tr h="3840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b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b="0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Учёба</a:t>
                      </a:r>
                      <a:r>
                        <a:rPr lang="ru-RU" sz="1200" b="1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200" b="1" dirty="0" smtClean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 </a:t>
                      </a:r>
                      <a:endParaRPr lang="ru-RU" sz="1200" b="1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Отдых, спорт</a:t>
                      </a:r>
                      <a:endParaRPr lang="ru-RU" sz="1200" b="1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задач:</a:t>
                      </a:r>
                      <a:endParaRPr lang="ru-RU" sz="1200" b="1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299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Девочки </a:t>
                      </a:r>
                      <a:endParaRPr lang="ru-RU" sz="1200" b="1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800" b="1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800" b="1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800" b="1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2299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Мальчики </a:t>
                      </a:r>
                      <a:endParaRPr lang="ru-RU" sz="1200" b="1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800" b="1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800" b="1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800" b="1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3591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 обоего пола </a:t>
                      </a:r>
                      <a:endParaRPr lang="ru-RU" sz="1200" b="1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800" b="1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800" b="1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800" b="1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Мама (мама с </a:t>
                      </a:r>
                      <a:r>
                        <a:rPr lang="ru-RU" sz="1200" b="1" dirty="0" smtClean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детьми)</a:t>
                      </a:r>
                      <a:endParaRPr lang="ru-RU" sz="1200" b="1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800" b="1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1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800" b="1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3396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Папа (папа с детьми)</a:t>
                      </a:r>
                      <a:endParaRPr lang="ru-RU" sz="1200" b="1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1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800" b="1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800" b="1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  <a:tr h="3613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ln>
                            <a:noFill/>
                          </a:ln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задач:</a:t>
                      </a:r>
                      <a:endParaRPr lang="ru-RU" sz="1200" b="1" dirty="0">
                        <a:ln>
                          <a:noFill/>
                        </a:ln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800" b="1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800" b="1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sz="1800" b="1" dirty="0">
                        <a:ln>
                          <a:noFill/>
                        </a:ln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310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423" y="2030855"/>
            <a:ext cx="2366353" cy="1573373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13900"/>
              </p:ext>
            </p:extLst>
          </p:nvPr>
        </p:nvGraphicFramePr>
        <p:xfrm>
          <a:off x="161364" y="1981393"/>
          <a:ext cx="6288085" cy="2823276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3112843"/>
                <a:gridCol w="417994"/>
                <a:gridCol w="519732"/>
                <a:gridCol w="519732"/>
                <a:gridCol w="519732"/>
                <a:gridCol w="587074"/>
                <a:gridCol w="610978"/>
              </a:tblGrid>
              <a:tr h="33617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00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Во время болезни  </a:t>
                      </a:r>
                      <a:endParaRPr lang="ru-RU" sz="12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</a:rPr>
                        <a:t>Девочек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</a:rPr>
                        <a:t>Мальчиков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</a:rPr>
                        <a:t>чел.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</a:tr>
              <a:tr h="29644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Количество учащихся</a:t>
                      </a:r>
                      <a:endParaRPr lang="ru-RU" sz="1200" b="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135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127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Book Antiqua" panose="02040602050305030304" pitchFamily="18" charset="0"/>
                        </a:rPr>
                        <a:t>262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</a:tr>
              <a:tr h="29644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Не учат </a:t>
                      </a:r>
                      <a:r>
                        <a:rPr lang="ru-RU" sz="12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уроки                    </a:t>
                      </a:r>
                      <a:endParaRPr lang="ru-RU" sz="1200" b="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39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29%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36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28%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75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29%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</a:tr>
              <a:tr h="36185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Продолжают</a:t>
                      </a:r>
                      <a:r>
                        <a:rPr lang="ru-RU" sz="1200" b="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общаться с друзьями</a:t>
                      </a:r>
                      <a:endParaRPr lang="ru-RU" sz="1200" b="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59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44%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57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45%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116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44%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</a:tr>
              <a:tr h="29644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Смотрят </a:t>
                      </a:r>
                      <a:r>
                        <a:rPr lang="ru-RU" sz="12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телевизор</a:t>
                      </a:r>
                      <a:endParaRPr lang="ru-RU" sz="1200" b="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102</a:t>
                      </a:r>
                      <a:endParaRPr lang="ru-RU" sz="120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76%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102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80%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204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78%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</a:tr>
              <a:tr h="33666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Играют </a:t>
                      </a:r>
                      <a:r>
                        <a:rPr lang="ru-RU" sz="12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в компьютерные игры</a:t>
                      </a:r>
                      <a:endParaRPr lang="ru-RU" sz="1200" b="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51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38%</a:t>
                      </a:r>
                      <a:endParaRPr lang="ru-RU" sz="120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73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57%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124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47%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</a:tr>
              <a:tr h="29644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Не убирают </a:t>
                      </a:r>
                      <a:r>
                        <a:rPr lang="ru-RU" sz="12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в комнате</a:t>
                      </a:r>
                      <a:endParaRPr lang="ru-RU" sz="1200" b="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45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33%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61</a:t>
                      </a:r>
                      <a:endParaRPr lang="ru-RU" sz="120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48%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106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40%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</a:tr>
              <a:tr h="30637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Им </a:t>
                      </a:r>
                      <a:r>
                        <a:rPr lang="ru-RU" sz="12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покупают </a:t>
                      </a:r>
                      <a:r>
                        <a:rPr lang="ru-RU" sz="12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«вкусненькое»</a:t>
                      </a:r>
                      <a:endParaRPr lang="ru-RU" sz="1200" b="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121</a:t>
                      </a:r>
                      <a:endParaRPr lang="ru-RU" sz="120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90%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96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76%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217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83%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</a:tr>
              <a:tr h="29644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Любят</a:t>
                      </a:r>
                      <a:r>
                        <a:rPr lang="ru-RU" sz="1200" b="0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поболеть</a:t>
                      </a:r>
                      <a:endParaRPr lang="ru-RU" sz="1200" b="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55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41%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52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Book Antiqua" panose="02040602050305030304" pitchFamily="18" charset="0"/>
                        </a:rPr>
                        <a:t>41%</a:t>
                      </a:r>
                      <a:endParaRPr lang="ru-RU" sz="12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Book Antiqua" panose="02040602050305030304" pitchFamily="18" charset="0"/>
                        </a:rPr>
                        <a:t>107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C00000"/>
                          </a:solidFill>
                          <a:effectLst/>
                          <a:latin typeface="Book Antiqua" panose="02040602050305030304" pitchFamily="18" charset="0"/>
                        </a:rPr>
                        <a:t>41%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Book Antiqua" panose="0204060205030503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797" marR="44797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668665" y="395935"/>
            <a:ext cx="21918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cs typeface="Times New Roman" panose="02020603050405020304" pitchFamily="18" charset="0"/>
              </a:rPr>
              <a:t>В анкетировании приняли участие </a:t>
            </a:r>
            <a:endParaRPr lang="ru-RU" sz="1600" dirty="0" smtClean="0"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135 </a:t>
            </a:r>
            <a:r>
              <a:rPr lang="ru-RU" sz="1600" dirty="0">
                <a:cs typeface="Times New Roman" panose="02020603050405020304" pitchFamily="18" charset="0"/>
              </a:rPr>
              <a:t>девочек и </a:t>
            </a:r>
          </a:p>
          <a:p>
            <a:r>
              <a:rPr lang="ru-RU" sz="1600" dirty="0">
                <a:solidFill>
                  <a:srgbClr val="C00000"/>
                </a:solidFill>
                <a:cs typeface="Times New Roman" panose="02020603050405020304" pitchFamily="18" charset="0"/>
              </a:rPr>
              <a:t>127</a:t>
            </a:r>
            <a:r>
              <a:rPr lang="ru-RU" sz="1600" dirty="0">
                <a:cs typeface="Times New Roman" panose="02020603050405020304" pitchFamily="18" charset="0"/>
              </a:rPr>
              <a:t> мальчиков </a:t>
            </a:r>
          </a:p>
          <a:p>
            <a:r>
              <a:rPr lang="ru-RU" sz="1600" dirty="0">
                <a:cs typeface="Times New Roman" panose="02020603050405020304" pitchFamily="18" charset="0"/>
              </a:rPr>
              <a:t>4-10 классов.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96188" y="3727451"/>
            <a:ext cx="17077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cs typeface="Times New Roman" panose="02020603050405020304" pitchFamily="18" charset="0"/>
              </a:rPr>
              <a:t>Мы обработали </a:t>
            </a:r>
            <a:r>
              <a:rPr lang="ru-RU" sz="1600" b="1" dirty="0">
                <a:solidFill>
                  <a:srgbClr val="C00000"/>
                </a:solidFill>
                <a:cs typeface="Times New Roman" panose="02020603050405020304" pitchFamily="18" charset="0"/>
              </a:rPr>
              <a:t>262 </a:t>
            </a:r>
          </a:p>
          <a:p>
            <a:r>
              <a:rPr lang="ru-RU" sz="1600" dirty="0">
                <a:cs typeface="Times New Roman" panose="02020603050405020304" pitchFamily="18" charset="0"/>
              </a:rPr>
              <a:t>анкеты</a:t>
            </a:r>
            <a:r>
              <a:rPr lang="ru-RU" sz="1600" dirty="0" smtClean="0">
                <a:cs typeface="Times New Roman" panose="02020603050405020304" pitchFamily="18" charset="0"/>
              </a:rPr>
              <a:t>!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3387" y="303601"/>
            <a:ext cx="646803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</a:rPr>
              <a:t>Я попытался 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</a:rPr>
              <a:t>разобраться, </a:t>
            </a:r>
            <a:r>
              <a:rPr lang="ru-RU" sz="2400" b="1" dirty="0" smtClean="0">
                <a:solidFill>
                  <a:srgbClr val="C00000"/>
                </a:solidFill>
              </a:rPr>
              <a:t>почему </a:t>
            </a:r>
            <a:r>
              <a:rPr lang="ru-RU" sz="2400" b="1" dirty="0">
                <a:solidFill>
                  <a:srgbClr val="C00000"/>
                </a:solidFill>
              </a:rPr>
              <a:t>н</a:t>
            </a:r>
            <a:r>
              <a:rPr lang="ru-RU" sz="2400" b="1" dirty="0" smtClean="0">
                <a:solidFill>
                  <a:srgbClr val="C00000"/>
                </a:solidFill>
                <a:ea typeface="Calibri" panose="020F0502020204030204" pitchFamily="34" charset="0"/>
              </a:rPr>
              <a:t>екоторые </a:t>
            </a:r>
            <a:r>
              <a:rPr lang="ru-RU" sz="2400" b="1" dirty="0">
                <a:solidFill>
                  <a:srgbClr val="C00000"/>
                </a:solidFill>
                <a:ea typeface="Calibri" panose="020F0502020204030204" pitchFamily="34" charset="0"/>
              </a:rPr>
              <a:t>дети просто обожают болеть и </a:t>
            </a:r>
            <a:r>
              <a:rPr lang="ru-RU" sz="2400" b="1" dirty="0" smtClean="0">
                <a:solidFill>
                  <a:srgbClr val="C00000"/>
                </a:solidFill>
                <a:ea typeface="Calibri" panose="020F0502020204030204" pitchFamily="34" charset="0"/>
              </a:rPr>
              <a:t>лечиться?  </a:t>
            </a: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ea typeface="Calibri" panose="020F0502020204030204" pitchFamily="34" charset="0"/>
              </a:rPr>
              <a:t> 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3387" y="4927668"/>
            <a:ext cx="8390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К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огда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ребёнок заболевает, видимое (внешнее) отношение к нему должно становиться хуже, строже. Внимание и заботу в большей степени ребёнок должен получать, когда здоров!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2999" y="1511426"/>
            <a:ext cx="6201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Анкетирование среди учащихся 4-10 классов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01889" y="5850998"/>
            <a:ext cx="6279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Не хочу учиться – хочу болеть! </a:t>
            </a:r>
            <a:r>
              <a:rPr lang="ru-RU" sz="2800" b="1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41%</a:t>
            </a:r>
          </a:p>
        </p:txBody>
      </p:sp>
    </p:spTree>
    <p:extLst>
      <p:ext uri="{BB962C8B-B14F-4D97-AF65-F5344CB8AC3E}">
        <p14:creationId xmlns:p14="http://schemas.microsoft.com/office/powerpoint/2010/main" val="62720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22996" r="858" b="12511"/>
          <a:stretch/>
        </p:blipFill>
        <p:spPr>
          <a:xfrm>
            <a:off x="772052" y="1368029"/>
            <a:ext cx="7304059" cy="343101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1024" y="167700"/>
            <a:ext cx="86061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Я проверил распространённое мнение о том, что люди, которые не работают, дольше сохраняют здоровье и молодость: </a:t>
            </a:r>
            <a:r>
              <a:rPr lang="ru-RU" sz="2400" dirty="0">
                <a:solidFill>
                  <a:srgbClr val="C00000"/>
                </a:solidFill>
              </a:rPr>
              <a:t>оно ошибочное</a:t>
            </a:r>
            <a:r>
              <a:rPr lang="ru-RU" sz="2400" dirty="0"/>
              <a:t>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5390384"/>
            <a:ext cx="90656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Е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сли при любых жизненных условиях продолжать работать над собой, вы будете выглядеть значительно моложе и здоровее своих сверстников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cs typeface="Times New Roman" panose="02020603050405020304" pitchFamily="18" charset="0"/>
              </a:rPr>
              <a:t>», - считают члены группы Здоровья.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37344" y="4910047"/>
            <a:ext cx="49776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cs typeface="Times New Roman" panose="02020603050405020304" pitchFamily="18" charset="0"/>
              </a:rPr>
              <a:t>В 60 лет на шпагат? Легко!</a:t>
            </a:r>
          </a:p>
        </p:txBody>
      </p:sp>
    </p:spTree>
    <p:extLst>
      <p:ext uri="{BB962C8B-B14F-4D97-AF65-F5344CB8AC3E}">
        <p14:creationId xmlns:p14="http://schemas.microsoft.com/office/powerpoint/2010/main" val="39964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5" t="4469" r="9571"/>
          <a:stretch/>
        </p:blipFill>
        <p:spPr>
          <a:xfrm>
            <a:off x="134471" y="1307822"/>
            <a:ext cx="5082989" cy="39458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4471" y="261258"/>
            <a:ext cx="50829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/>
              <a:t>Проектный продукт № 1</a:t>
            </a:r>
            <a:br>
              <a:rPr lang="ru-RU" sz="2700" b="1" dirty="0"/>
            </a:br>
            <a:r>
              <a:rPr lang="ru-RU" sz="2700" b="1" dirty="0" smtClean="0">
                <a:solidFill>
                  <a:srgbClr val="C00000"/>
                </a:solidFill>
              </a:rPr>
              <a:t>Буклеты-памятки </a:t>
            </a:r>
            <a:endParaRPr lang="ru-RU" sz="2700" b="1" dirty="0" smtClean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78825" y="523722"/>
            <a:ext cx="346934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Я думаю, что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мне удалось достичь цели проекта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 </a:t>
            </a: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dirty="0" smtClean="0"/>
              <a:t>я </a:t>
            </a:r>
            <a:r>
              <a:rPr lang="ru-RU" dirty="0"/>
              <a:t>узнал </a:t>
            </a:r>
            <a:r>
              <a:rPr lang="ru-RU" b="1" dirty="0"/>
              <a:t>САМ</a:t>
            </a:r>
            <a:r>
              <a:rPr lang="ru-RU" dirty="0"/>
              <a:t> и рассказал другим,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как труд влияет на здоровье и благополучие человека. Свой проект я представил своим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одноклассникам.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Им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я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раздал </a:t>
            </a:r>
            <a:r>
              <a:rPr lang="ru-RU" dirty="0"/>
              <a:t>цветные буклеты- памятки. </a:t>
            </a:r>
            <a:endParaRPr lang="ru-RU" dirty="0" smtClean="0"/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С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этой темой я выступил на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перед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учениками 5-ых и 8-ых классов нашей школы.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Также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свою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работу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я представил на школьной научно-практической конференции. </a:t>
            </a:r>
            <a:endParaRPr lang="ru-RU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Планируется выступление на родительском собрании.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4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14035"/>
            <a:ext cx="49888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/>
              <a:t>Проектный продукт № 2</a:t>
            </a:r>
          </a:p>
          <a:p>
            <a:r>
              <a:rPr lang="ru-RU" sz="2700" b="1" dirty="0" smtClean="0">
                <a:solidFill>
                  <a:srgbClr val="C00000"/>
                </a:solidFill>
              </a:rPr>
              <a:t>«По труду и честь!»</a:t>
            </a:r>
            <a:endParaRPr lang="ru-RU" sz="27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633" y="1037365"/>
            <a:ext cx="4725562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/>
          </a:p>
          <a:p>
            <a:r>
              <a:rPr lang="ru-RU" dirty="0" smtClean="0"/>
              <a:t>Я обратился </a:t>
            </a:r>
            <a:r>
              <a:rPr lang="ru-RU" dirty="0"/>
              <a:t>к главе Абинского городского поселения </a:t>
            </a:r>
            <a:r>
              <a:rPr lang="ru-RU" dirty="0" smtClean="0"/>
              <a:t>В. В. Кухареву</a:t>
            </a:r>
          </a:p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с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предложением установить в городе пилоны с портретами людей, лучших по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профессии.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059" y="114035"/>
            <a:ext cx="3620986" cy="24075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47" b="1524"/>
          <a:stretch/>
        </p:blipFill>
        <p:spPr>
          <a:xfrm>
            <a:off x="87695" y="3583113"/>
            <a:ext cx="2688489" cy="20344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769" y="3583114"/>
            <a:ext cx="3058831" cy="203446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965779" y="2861239"/>
            <a:ext cx="6156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Вместе с моим научным руководителем мы подготовили эскизы, сделали фотографии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104502" y="5811102"/>
            <a:ext cx="57393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Так могут выглядеть улицы нашего города</a:t>
            </a:r>
            <a:endParaRPr lang="ru-RU" sz="1600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3" t="354" b="-1"/>
          <a:stretch/>
        </p:blipFill>
        <p:spPr>
          <a:xfrm>
            <a:off x="6020185" y="3583113"/>
            <a:ext cx="2921739" cy="204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50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6" t="-207" r="14559" b="-1"/>
          <a:stretch/>
        </p:blipFill>
        <p:spPr>
          <a:xfrm>
            <a:off x="5822575" y="1352431"/>
            <a:ext cx="3213848" cy="29837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2531" y="152102"/>
            <a:ext cx="88263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Я подтвердил выдвинутые</a:t>
            </a:r>
            <a:r>
              <a:rPr lang="ru-RU" dirty="0"/>
              <a:t> </a:t>
            </a:r>
            <a:r>
              <a:rPr lang="ru-RU" b="1" dirty="0"/>
              <a:t>гипотезы по проблеме исследования: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Труд полезен для здоровья и долголетия.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Безделье и тунеядство опасны для самого человека и окружающих его людей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482666" y="1352431"/>
            <a:ext cx="344748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Для себя я сделал главный вывод: </a:t>
            </a:r>
            <a:endParaRPr lang="ru-RU" sz="2000" b="1" dirty="0" smtClean="0"/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труд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помогает сохранить людям здоровье, а у здорового человека больше возможностей быть счастливым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94560" y="4599473"/>
            <a:ext cx="48812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</a:rPr>
              <a:t>«Здоровье и труд рядом идут». </a:t>
            </a:r>
            <a:endParaRPr lang="ru-RU" sz="2000" dirty="0" smtClean="0">
              <a:solidFill>
                <a:srgbClr val="C00000"/>
              </a:solidFill>
            </a:endParaRPr>
          </a:p>
          <a:p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Это 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</a:rPr>
              <a:t>правда. Нужно любить труд, тогда и здоровье будет хорошее</a:t>
            </a:r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</a:rPr>
              <a:t>!</a:t>
            </a:r>
            <a:endParaRPr lang="ru-RU" sz="2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05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Цветная презентация, посвященная природе, представленная в альбомной ориентации (широкоэкранный формат)" id="{1EEFF389-B9EC-4790-B831-65538DE6AA7E}" vid="{5972B3D1-E971-4AAB-9EDA-2C44F90BC118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67F96A-C2ED-4D5B-8EFB-A18C6982D3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Цветная презентация, посвященная природе, представленная в альбомной ориентации (широкоэкранный формат)</Template>
  <TotalTime>0</TotalTime>
  <Words>748</Words>
  <Application>Microsoft Office PowerPoint</Application>
  <PresentationFormat>Экран (4:3)</PresentationFormat>
  <Paragraphs>141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Book Antiqua</vt:lpstr>
      <vt:lpstr>Calibri</vt:lpstr>
      <vt:lpstr>Segoe Print</vt:lpstr>
      <vt:lpstr>Times New Roman</vt:lpstr>
      <vt:lpstr>Nature Illustration 16x9</vt:lpstr>
      <vt:lpstr>«Здоровье и труд рядом идут»</vt:lpstr>
      <vt:lpstr>Презентация PowerPoint</vt:lpstr>
      <vt:lpstr>Презентация PowerPoint</vt:lpstr>
      <vt:lpstr>Я проанализировал 13 учебников, 193 задачи, чтобы сравнить,  каким трудом заняты в задачах девочки и мальчики , а также их родители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2015-02-04T19:16:43Z</dcterms:created>
  <dcterms:modified xsi:type="dcterms:W3CDTF">2015-02-14T21:19:28Z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TC034313779991</vt:lpwstr>
  </property>
</Properties>
</file>