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68" r:id="rId5"/>
    <p:sldId id="273" r:id="rId6"/>
    <p:sldId id="259" r:id="rId7"/>
    <p:sldId id="257" r:id="rId8"/>
    <p:sldId id="271" r:id="rId9"/>
    <p:sldId id="264" r:id="rId10"/>
    <p:sldId id="274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475773812215803E-2"/>
          <c:y val="0.41957165290079557"/>
          <c:w val="0.35393214737046824"/>
          <c:h val="0.6435580670898115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-0.15803133886857632"/>
                  <c:y val="-8.6886039532291043E-2"/>
                </c:manualLayout>
              </c:layout>
              <c:tx>
                <c:rich>
                  <a:bodyPr/>
                  <a:lstStyle/>
                  <a:p>
                    <a:r>
                      <a:rPr lang="ru-RU" smtClean="0">
                        <a:latin typeface="Arial" pitchFamily="34" charset="0"/>
                        <a:cs typeface="Arial" pitchFamily="34" charset="0"/>
                      </a:rPr>
                      <a:t>6</a:t>
                    </a:r>
                    <a:r>
                      <a:rPr lang="ru-RU" smtClean="0"/>
                      <a:t>0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8.5042069749136723E-2"/>
                  <c:y val="9.015232771328812E-5"/>
                </c:manualLayout>
              </c:layout>
              <c:tx>
                <c:rich>
                  <a:bodyPr/>
                  <a:lstStyle/>
                  <a:p>
                    <a:r>
                      <a:rPr lang="ru-RU" smtClean="0">
                        <a:latin typeface="Arial" pitchFamily="34" charset="0"/>
                        <a:cs typeface="Arial" pitchFamily="34" charset="0"/>
                      </a:rPr>
                      <a:t>3</a:t>
                    </a:r>
                    <a:r>
                      <a:rPr lang="ru-RU" smtClean="0"/>
                      <a:t>8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6.1570494780786113E-2"/>
                  <c:y val="0.13197270553013921"/>
                </c:manualLayout>
              </c:layout>
              <c:tx>
                <c:rich>
                  <a:bodyPr/>
                  <a:lstStyle/>
                  <a:p>
                    <a:r>
                      <a:rPr lang="ru-RU" smtClean="0">
                        <a:latin typeface="Arial" pitchFamily="34" charset="0"/>
                        <a:cs typeface="Arial" pitchFamily="34" charset="0"/>
                      </a:rPr>
                      <a:t>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все понятно</c:v>
                </c:pt>
                <c:pt idx="1">
                  <c:v>более-менее</c:v>
                </c:pt>
                <c:pt idx="2">
                  <c:v>ничего не понял</c:v>
                </c:pt>
              </c:strCache>
            </c:strRef>
          </c:cat>
          <c:val>
            <c:numRef>
              <c:f>Лист1!$B$2:$B$4</c:f>
              <c:numCache>
                <c:formatCode>dd/mmm</c:formatCode>
                <c:ptCount val="3"/>
                <c:pt idx="0" formatCode="General">
                  <c:v>6</c:v>
                </c:pt>
                <c:pt idx="1">
                  <c:v>3</c:v>
                </c:pt>
                <c:pt idx="2" formatCode="General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все понятно</c:v>
                </c:pt>
                <c:pt idx="1">
                  <c:v>более-менее</c:v>
                </c:pt>
                <c:pt idx="2">
                  <c:v>ничего не понял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все понятно</c:v>
                </c:pt>
                <c:pt idx="1">
                  <c:v>более-менее</c:v>
                </c:pt>
                <c:pt idx="2">
                  <c:v>ничего не понял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t"/>
      <c:layout>
        <c:manualLayout>
          <c:xMode val="edge"/>
          <c:yMode val="edge"/>
          <c:x val="0.45287558610941886"/>
          <c:y val="0.42249970939909076"/>
          <c:w val="0.50949246149154748"/>
          <c:h val="0.48010432332164754"/>
        </c:manualLayout>
      </c:layout>
      <c:overlay val="0"/>
      <c:txPr>
        <a:bodyPr/>
        <a:lstStyle/>
        <a:p>
          <a:pPr>
            <a:defRPr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91126827596786E-2"/>
          <c:y val="0.27892173788615482"/>
          <c:w val="0.35393214737046824"/>
          <c:h val="0.6435580670898115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>
                        <a:latin typeface="Arial" pitchFamily="34" charset="0"/>
                        <a:cs typeface="Arial" pitchFamily="34" charset="0"/>
                      </a:rPr>
                      <a:t>8</a:t>
                    </a:r>
                    <a:r>
                      <a:rPr lang="ru-RU" dirty="0" smtClean="0"/>
                      <a:t>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>
                        <a:latin typeface="Arial" pitchFamily="34" charset="0"/>
                        <a:cs typeface="Arial" pitchFamily="34" charset="0"/>
                      </a:rPr>
                      <a:t>2</a:t>
                    </a:r>
                    <a:r>
                      <a:rPr lang="ru-RU" dirty="0" smtClean="0"/>
                      <a:t>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ru-RU" smtClean="0">
                        <a:latin typeface="Arial" pitchFamily="34" charset="0"/>
                        <a:cs typeface="Arial" pitchFamily="34" charset="0"/>
                      </a:rPr>
                      <a:t>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намного лучше</c:v>
                </c:pt>
                <c:pt idx="1">
                  <c:v>ничего не изменилось</c:v>
                </c:pt>
              </c:strCache>
            </c:strRef>
          </c:cat>
          <c:val>
            <c:numRef>
              <c:f>Лист1!$B$2:$B$3</c:f>
              <c:numCache>
                <c:formatCode>dd/mmm</c:formatCode>
                <c:ptCount val="2"/>
                <c:pt idx="0" formatCode="General">
                  <c:v>8</c:v>
                </c:pt>
                <c:pt idx="1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намного лучше</c:v>
                </c:pt>
                <c:pt idx="1">
                  <c:v>ничего не изменилось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намного лучше</c:v>
                </c:pt>
                <c:pt idx="1">
                  <c:v>ничего не изменилось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t"/>
      <c:layout>
        <c:manualLayout>
          <c:xMode val="edge"/>
          <c:yMode val="edge"/>
          <c:x val="0.48982294900453505"/>
          <c:y val="0.35496903297653593"/>
          <c:w val="0.38185598937560083"/>
          <c:h val="0.47633862671877786"/>
        </c:manualLayout>
      </c:layout>
      <c:overlay val="0"/>
      <c:txPr>
        <a:bodyPr/>
        <a:lstStyle/>
        <a:p>
          <a:pPr>
            <a:defRPr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8A62AA-853C-4C28-AEE3-881DDC5ED87B}" type="doc">
      <dgm:prSet loTypeId="urn:microsoft.com/office/officeart/2005/8/layout/h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B80772-A591-4AB3-8099-0BC6A9F3D7D8}">
      <dgm:prSet phldrT="[Текст]" custT="1"/>
      <dgm:spPr/>
      <dgm:t>
        <a:bodyPr/>
        <a:lstStyle/>
        <a:p>
          <a:endParaRPr lang="ru-RU" sz="4800" dirty="0" smtClean="0">
            <a:solidFill>
              <a:schemeClr val="tx1"/>
            </a:solidFill>
          </a:endParaRPr>
        </a:p>
        <a:p>
          <a:r>
            <a:rPr lang="ru-RU" sz="4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Задачи</a:t>
          </a:r>
        </a:p>
        <a:p>
          <a:endParaRPr lang="ru-RU" sz="3000" dirty="0"/>
        </a:p>
      </dgm:t>
    </dgm:pt>
    <dgm:pt modelId="{BD49B185-6ED5-4674-AE9D-7BE90D5EB5A7}" type="parTrans" cxnId="{394B5235-2F69-4F39-AFF5-27620F2A4536}">
      <dgm:prSet/>
      <dgm:spPr/>
      <dgm:t>
        <a:bodyPr/>
        <a:lstStyle/>
        <a:p>
          <a:endParaRPr lang="ru-RU"/>
        </a:p>
      </dgm:t>
    </dgm:pt>
    <dgm:pt modelId="{5B36B552-5914-444B-9186-D3B66AB4888F}" type="sibTrans" cxnId="{394B5235-2F69-4F39-AFF5-27620F2A4536}">
      <dgm:prSet/>
      <dgm:spPr/>
      <dgm:t>
        <a:bodyPr/>
        <a:lstStyle/>
        <a:p>
          <a:endParaRPr lang="ru-RU"/>
        </a:p>
      </dgm:t>
    </dgm:pt>
    <dgm:pt modelId="{15896F70-E964-40CF-B3BA-671512D2CF4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 помощью анкетирования выяснить, насколько помог электронный учебник ученикам</a:t>
          </a:r>
          <a:endParaRPr lang="ru-RU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8354D62-DF44-47B4-88A2-5DAE6B4924EF}" type="parTrans" cxnId="{AC6AAC6B-72DB-4C5C-A8AE-93CEE360DCA0}">
      <dgm:prSet/>
      <dgm:spPr/>
      <dgm:t>
        <a:bodyPr/>
        <a:lstStyle/>
        <a:p>
          <a:endParaRPr lang="ru-RU"/>
        </a:p>
      </dgm:t>
    </dgm:pt>
    <dgm:pt modelId="{C890A840-686B-4CE2-BBA5-9C51BC3E9721}" type="sibTrans" cxnId="{AC6AAC6B-72DB-4C5C-A8AE-93CEE360DCA0}">
      <dgm:prSet/>
      <dgm:spPr/>
      <dgm:t>
        <a:bodyPr/>
        <a:lstStyle/>
        <a:p>
          <a:endParaRPr lang="ru-RU"/>
        </a:p>
      </dgm:t>
    </dgm:pt>
    <dgm:pt modelId="{FC05E7D0-5CD0-4076-85AA-964D039F2901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Разобрать задачи, используя доказанные теоремы</a:t>
          </a:r>
          <a:endParaRPr lang="ru-RU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C9068F4-BD43-4254-9DAE-82EA70591AD2}" type="parTrans" cxnId="{AC7B6244-5056-4064-BD1F-0B7FA7B8E452}">
      <dgm:prSet/>
      <dgm:spPr/>
      <dgm:t>
        <a:bodyPr/>
        <a:lstStyle/>
        <a:p>
          <a:endParaRPr lang="ru-RU"/>
        </a:p>
      </dgm:t>
    </dgm:pt>
    <dgm:pt modelId="{0B923E64-3182-4119-8257-2878F6BCFE02}" type="sibTrans" cxnId="{AC7B6244-5056-4064-BD1F-0B7FA7B8E452}">
      <dgm:prSet/>
      <dgm:spPr/>
      <dgm:t>
        <a:bodyPr/>
        <a:lstStyle/>
        <a:p>
          <a:endParaRPr lang="ru-RU"/>
        </a:p>
      </dgm:t>
    </dgm:pt>
    <dgm:pt modelId="{BB03190F-A6E0-4C6E-9067-F50CD128606D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Выяснить, как признаки подобия используется в доказательствах теорем и решении задач</a:t>
          </a:r>
          <a:endParaRPr lang="ru-RU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77D8265A-611F-4DE6-B825-46D696A02B66}" type="parTrans" cxnId="{2D2C58A4-DC08-48F5-8A35-4DA0FAE5AF43}">
      <dgm:prSet/>
      <dgm:spPr/>
      <dgm:t>
        <a:bodyPr/>
        <a:lstStyle/>
        <a:p>
          <a:endParaRPr lang="ru-RU"/>
        </a:p>
      </dgm:t>
    </dgm:pt>
    <dgm:pt modelId="{B37101EF-A20E-43A5-9DC8-AE3FFF567749}" type="sibTrans" cxnId="{2D2C58A4-DC08-48F5-8A35-4DA0FAE5AF43}">
      <dgm:prSet/>
      <dgm:spPr/>
      <dgm:t>
        <a:bodyPr/>
        <a:lstStyle/>
        <a:p>
          <a:endParaRPr lang="ru-RU"/>
        </a:p>
      </dgm:t>
    </dgm:pt>
    <dgm:pt modelId="{D3BDE6D5-A615-4955-A3BA-E719784E8785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Собрать все теоремы в один электронный учебник</a:t>
          </a:r>
          <a:endParaRPr lang="ru-RU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3674B03-8466-4CFC-AF7D-9D9F54600A7B}" type="parTrans" cxnId="{41081A4B-82C9-4FEE-B834-1DB590B994AF}">
      <dgm:prSet/>
      <dgm:spPr/>
      <dgm:t>
        <a:bodyPr/>
        <a:lstStyle/>
        <a:p>
          <a:endParaRPr lang="ru-RU"/>
        </a:p>
      </dgm:t>
    </dgm:pt>
    <dgm:pt modelId="{840F347B-2C07-4814-8800-237280962B69}" type="sibTrans" cxnId="{41081A4B-82C9-4FEE-B834-1DB590B994AF}">
      <dgm:prSet/>
      <dgm:spPr/>
      <dgm:t>
        <a:bodyPr/>
        <a:lstStyle/>
        <a:p>
          <a:endParaRPr lang="ru-RU"/>
        </a:p>
      </dgm:t>
    </dgm:pt>
    <dgm:pt modelId="{DD04D77D-EB4E-4F26-A287-4CF0DE2EE6CF}" type="pres">
      <dgm:prSet presAssocID="{368A62AA-853C-4C28-AEE3-881DDC5ED87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157790-2593-4900-8D34-64E0BCC2C676}" type="pres">
      <dgm:prSet presAssocID="{4BB80772-A591-4AB3-8099-0BC6A9F3D7D8}" presName="roof" presStyleLbl="dkBgShp" presStyleIdx="0" presStyleCnt="2"/>
      <dgm:spPr/>
      <dgm:t>
        <a:bodyPr/>
        <a:lstStyle/>
        <a:p>
          <a:endParaRPr lang="ru-RU"/>
        </a:p>
      </dgm:t>
    </dgm:pt>
    <dgm:pt modelId="{8FA00300-DCD3-431C-94FC-8E7EB52D35C4}" type="pres">
      <dgm:prSet presAssocID="{4BB80772-A591-4AB3-8099-0BC6A9F3D7D8}" presName="pillars" presStyleCnt="0"/>
      <dgm:spPr/>
    </dgm:pt>
    <dgm:pt modelId="{779D5E8D-E581-4920-A2D2-D5D053AA3EA2}" type="pres">
      <dgm:prSet presAssocID="{4BB80772-A591-4AB3-8099-0BC6A9F3D7D8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DEED7-3D4D-4D79-8CD0-2216511E79DB}" type="pres">
      <dgm:prSet presAssocID="{FC05E7D0-5CD0-4076-85AA-964D039F2901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069399-3B5F-47E9-A775-AB08F5D105B0}" type="pres">
      <dgm:prSet presAssocID="{D3BDE6D5-A615-4955-A3BA-E719784E8785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9BB97C-6010-4329-8EF9-2724FC48F0F7}" type="pres">
      <dgm:prSet presAssocID="{15896F70-E964-40CF-B3BA-671512D2CF4E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EB3B6-6AD7-4830-A2F6-90A5A65D2778}" type="pres">
      <dgm:prSet presAssocID="{4BB80772-A591-4AB3-8099-0BC6A9F3D7D8}" presName="base" presStyleLbl="dkBgShp" presStyleIdx="1" presStyleCnt="2"/>
      <dgm:spPr/>
    </dgm:pt>
  </dgm:ptLst>
  <dgm:cxnLst>
    <dgm:cxn modelId="{AC6AAC6B-72DB-4C5C-A8AE-93CEE360DCA0}" srcId="{4BB80772-A591-4AB3-8099-0BC6A9F3D7D8}" destId="{15896F70-E964-40CF-B3BA-671512D2CF4E}" srcOrd="3" destOrd="0" parTransId="{38354D62-DF44-47B4-88A2-5DAE6B4924EF}" sibTransId="{C890A840-686B-4CE2-BBA5-9C51BC3E9721}"/>
    <dgm:cxn modelId="{75A0C50B-F0E5-4DEB-9B46-7CDD7F199F45}" type="presOf" srcId="{368A62AA-853C-4C28-AEE3-881DDC5ED87B}" destId="{DD04D77D-EB4E-4F26-A287-4CF0DE2EE6CF}" srcOrd="0" destOrd="0" presId="urn:microsoft.com/office/officeart/2005/8/layout/hList3"/>
    <dgm:cxn modelId="{9ACF888E-8F71-41F1-A496-EDF6A7A7A779}" type="presOf" srcId="{FC05E7D0-5CD0-4076-85AA-964D039F2901}" destId="{3E4DEED7-3D4D-4D79-8CD0-2216511E79DB}" srcOrd="0" destOrd="0" presId="urn:microsoft.com/office/officeart/2005/8/layout/hList3"/>
    <dgm:cxn modelId="{AC7B6244-5056-4064-BD1F-0B7FA7B8E452}" srcId="{4BB80772-A591-4AB3-8099-0BC6A9F3D7D8}" destId="{FC05E7D0-5CD0-4076-85AA-964D039F2901}" srcOrd="1" destOrd="0" parTransId="{4C9068F4-BD43-4254-9DAE-82EA70591AD2}" sibTransId="{0B923E64-3182-4119-8257-2878F6BCFE02}"/>
    <dgm:cxn modelId="{271F0CC5-1C89-4BEA-9F77-7278363EFB69}" type="presOf" srcId="{4BB80772-A591-4AB3-8099-0BC6A9F3D7D8}" destId="{61157790-2593-4900-8D34-64E0BCC2C676}" srcOrd="0" destOrd="0" presId="urn:microsoft.com/office/officeart/2005/8/layout/hList3"/>
    <dgm:cxn modelId="{95175CC0-DC79-444D-A6DA-7BB689E59E73}" type="presOf" srcId="{D3BDE6D5-A615-4955-A3BA-E719784E8785}" destId="{60069399-3B5F-47E9-A775-AB08F5D105B0}" srcOrd="0" destOrd="0" presId="urn:microsoft.com/office/officeart/2005/8/layout/hList3"/>
    <dgm:cxn modelId="{B400C91C-D7E0-4C85-88CD-F8E2D89EC348}" type="presOf" srcId="{15896F70-E964-40CF-B3BA-671512D2CF4E}" destId="{B59BB97C-6010-4329-8EF9-2724FC48F0F7}" srcOrd="0" destOrd="0" presId="urn:microsoft.com/office/officeart/2005/8/layout/hList3"/>
    <dgm:cxn modelId="{2D2C58A4-DC08-48F5-8A35-4DA0FAE5AF43}" srcId="{4BB80772-A591-4AB3-8099-0BC6A9F3D7D8}" destId="{BB03190F-A6E0-4C6E-9067-F50CD128606D}" srcOrd="0" destOrd="0" parTransId="{77D8265A-611F-4DE6-B825-46D696A02B66}" sibTransId="{B37101EF-A20E-43A5-9DC8-AE3FFF567749}"/>
    <dgm:cxn modelId="{3B3B4882-B670-4806-BE04-145D7C8BFEDF}" type="presOf" srcId="{BB03190F-A6E0-4C6E-9067-F50CD128606D}" destId="{779D5E8D-E581-4920-A2D2-D5D053AA3EA2}" srcOrd="0" destOrd="0" presId="urn:microsoft.com/office/officeart/2005/8/layout/hList3"/>
    <dgm:cxn modelId="{394B5235-2F69-4F39-AFF5-27620F2A4536}" srcId="{368A62AA-853C-4C28-AEE3-881DDC5ED87B}" destId="{4BB80772-A591-4AB3-8099-0BC6A9F3D7D8}" srcOrd="0" destOrd="0" parTransId="{BD49B185-6ED5-4674-AE9D-7BE90D5EB5A7}" sibTransId="{5B36B552-5914-444B-9186-D3B66AB4888F}"/>
    <dgm:cxn modelId="{41081A4B-82C9-4FEE-B834-1DB590B994AF}" srcId="{4BB80772-A591-4AB3-8099-0BC6A9F3D7D8}" destId="{D3BDE6D5-A615-4955-A3BA-E719784E8785}" srcOrd="2" destOrd="0" parTransId="{13674B03-8466-4CFC-AF7D-9D9F54600A7B}" sibTransId="{840F347B-2C07-4814-8800-237280962B69}"/>
    <dgm:cxn modelId="{338B6E15-7E6B-40C4-8BB7-CE0DF6E75228}" type="presParOf" srcId="{DD04D77D-EB4E-4F26-A287-4CF0DE2EE6CF}" destId="{61157790-2593-4900-8D34-64E0BCC2C676}" srcOrd="0" destOrd="0" presId="urn:microsoft.com/office/officeart/2005/8/layout/hList3"/>
    <dgm:cxn modelId="{BB81C2E4-997F-47D0-8212-03E9EF10F2A7}" type="presParOf" srcId="{DD04D77D-EB4E-4F26-A287-4CF0DE2EE6CF}" destId="{8FA00300-DCD3-431C-94FC-8E7EB52D35C4}" srcOrd="1" destOrd="0" presId="urn:microsoft.com/office/officeart/2005/8/layout/hList3"/>
    <dgm:cxn modelId="{9F9D57CC-31E8-48B5-A9BD-6C439A794855}" type="presParOf" srcId="{8FA00300-DCD3-431C-94FC-8E7EB52D35C4}" destId="{779D5E8D-E581-4920-A2D2-D5D053AA3EA2}" srcOrd="0" destOrd="0" presId="urn:microsoft.com/office/officeart/2005/8/layout/hList3"/>
    <dgm:cxn modelId="{CDE85DEC-AC06-4E43-982A-037621170EF4}" type="presParOf" srcId="{8FA00300-DCD3-431C-94FC-8E7EB52D35C4}" destId="{3E4DEED7-3D4D-4D79-8CD0-2216511E79DB}" srcOrd="1" destOrd="0" presId="urn:microsoft.com/office/officeart/2005/8/layout/hList3"/>
    <dgm:cxn modelId="{B62B39DB-BAD6-4B62-8D7F-4908EF73BA05}" type="presParOf" srcId="{8FA00300-DCD3-431C-94FC-8E7EB52D35C4}" destId="{60069399-3B5F-47E9-A775-AB08F5D105B0}" srcOrd="2" destOrd="0" presId="urn:microsoft.com/office/officeart/2005/8/layout/hList3"/>
    <dgm:cxn modelId="{77F2EB81-56D2-4C47-8E0F-8455AC6ABF1B}" type="presParOf" srcId="{8FA00300-DCD3-431C-94FC-8E7EB52D35C4}" destId="{B59BB97C-6010-4329-8EF9-2724FC48F0F7}" srcOrd="3" destOrd="0" presId="urn:microsoft.com/office/officeart/2005/8/layout/hList3"/>
    <dgm:cxn modelId="{042FFB19-EAFF-4A5E-A92B-E50F21FD2AE0}" type="presParOf" srcId="{DD04D77D-EB4E-4F26-A287-4CF0DE2EE6CF}" destId="{C97EB3B6-6AD7-4830-A2F6-90A5A65D277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157790-2593-4900-8D34-64E0BCC2C676}">
      <dsp:nvSpPr>
        <dsp:cNvPr id="0" name=""/>
        <dsp:cNvSpPr/>
      </dsp:nvSpPr>
      <dsp:spPr>
        <a:xfrm>
          <a:off x="0" y="0"/>
          <a:ext cx="8501065" cy="1243012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shade val="80000"/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800" kern="1200" dirty="0" smtClean="0">
            <a:solidFill>
              <a:schemeClr val="tx1"/>
            </a:solidFill>
          </a:endParaRPr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Задачи</a:t>
          </a:r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>
        <a:off x="0" y="0"/>
        <a:ext cx="8501065" cy="1243012"/>
      </dsp:txXfrm>
    </dsp:sp>
    <dsp:sp modelId="{779D5E8D-E581-4920-A2D2-D5D053AA3EA2}">
      <dsp:nvSpPr>
        <dsp:cNvPr id="0" name=""/>
        <dsp:cNvSpPr/>
      </dsp:nvSpPr>
      <dsp:spPr>
        <a:xfrm>
          <a:off x="0" y="1243012"/>
          <a:ext cx="2125266" cy="26103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Выяснить, как признаки подобия используется в доказательствах теорем и решении задач</a:t>
          </a:r>
          <a:endParaRPr lang="ru-RU" sz="20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0" y="1243012"/>
        <a:ext cx="2125266" cy="2610326"/>
      </dsp:txXfrm>
    </dsp:sp>
    <dsp:sp modelId="{3E4DEED7-3D4D-4D79-8CD0-2216511E79DB}">
      <dsp:nvSpPr>
        <dsp:cNvPr id="0" name=""/>
        <dsp:cNvSpPr/>
      </dsp:nvSpPr>
      <dsp:spPr>
        <a:xfrm>
          <a:off x="2125266" y="1243012"/>
          <a:ext cx="2125266" cy="26103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Разобрать задачи, используя доказанные теоремы</a:t>
          </a:r>
          <a:endParaRPr lang="ru-RU" sz="20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125266" y="1243012"/>
        <a:ext cx="2125266" cy="2610326"/>
      </dsp:txXfrm>
    </dsp:sp>
    <dsp:sp modelId="{60069399-3B5F-47E9-A775-AB08F5D105B0}">
      <dsp:nvSpPr>
        <dsp:cNvPr id="0" name=""/>
        <dsp:cNvSpPr/>
      </dsp:nvSpPr>
      <dsp:spPr>
        <a:xfrm>
          <a:off x="4250532" y="1243012"/>
          <a:ext cx="2125266" cy="26103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Собрать все теоремы в один электронный учебник</a:t>
          </a:r>
          <a:endParaRPr lang="ru-RU" sz="20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250532" y="1243012"/>
        <a:ext cx="2125266" cy="2610326"/>
      </dsp:txXfrm>
    </dsp:sp>
    <dsp:sp modelId="{B59BB97C-6010-4329-8EF9-2724FC48F0F7}">
      <dsp:nvSpPr>
        <dsp:cNvPr id="0" name=""/>
        <dsp:cNvSpPr/>
      </dsp:nvSpPr>
      <dsp:spPr>
        <a:xfrm>
          <a:off x="6375798" y="1243012"/>
          <a:ext cx="2125266" cy="26103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 помощью анкетирования выяснить, насколько помог электронный учебник ученикам</a:t>
          </a:r>
          <a:endParaRPr lang="ru-RU" sz="20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6375798" y="1243012"/>
        <a:ext cx="2125266" cy="2610326"/>
      </dsp:txXfrm>
    </dsp:sp>
    <dsp:sp modelId="{C97EB3B6-6AD7-4830-A2F6-90A5A65D2778}">
      <dsp:nvSpPr>
        <dsp:cNvPr id="0" name=""/>
        <dsp:cNvSpPr/>
      </dsp:nvSpPr>
      <dsp:spPr>
        <a:xfrm>
          <a:off x="0" y="3853338"/>
          <a:ext cx="8501065" cy="29003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shade val="80000"/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0.15625</cdr:x>
      <cdr:y>0.04735</cdr:y>
    </cdr:from>
    <cdr:to>
      <cdr:x>0.51216</cdr:x>
      <cdr:y>0.17362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14314"/>
          <a:ext cx="292895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0.00833</cdr:x>
      <cdr:y>0.0326</cdr:y>
    </cdr:from>
    <cdr:to>
      <cdr:x>1</cdr:x>
      <cdr:y>0.26181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72008" y="140848"/>
          <a:ext cx="8568952" cy="9902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just"/>
          <a:r>
            <a:rPr lang="ru-RU" sz="2800" b="1" dirty="0" smtClean="0">
              <a:latin typeface="Arial" pitchFamily="34" charset="0"/>
              <a:cs typeface="Arial" pitchFamily="34" charset="0"/>
            </a:rPr>
            <a:t>Насколько  хорошо Вы поняли тему  </a:t>
          </a:r>
          <a:r>
            <a:rPr lang="ru-RU" sz="2800" b="1" dirty="0">
              <a:latin typeface="Arial" pitchFamily="34" charset="0"/>
              <a:cs typeface="Arial" pitchFamily="34" charset="0"/>
            </a:rPr>
            <a:t>«Применение подобия в решении задач» на уроке?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0.15625</cdr:x>
      <cdr:y>0.04735</cdr:y>
    </cdr:from>
    <cdr:to>
      <cdr:x>0.51216</cdr:x>
      <cdr:y>0.17362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14314"/>
          <a:ext cx="292895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</cdr:x>
      <cdr:y>0</cdr:y>
    </cdr:from>
    <cdr:to>
      <cdr:x>0.96491</cdr:x>
      <cdr:y>0.29787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0" y="0"/>
          <a:ext cx="3929090" cy="10001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just"/>
          <a:r>
            <a:rPr lang="ru-RU" sz="2800" b="1" dirty="0" smtClean="0">
              <a:latin typeface="Arial" pitchFamily="34" charset="0"/>
              <a:cs typeface="Arial" pitchFamily="34" charset="0"/>
            </a:rPr>
            <a:t>Насколько  хорошо Вы поняли тему  </a:t>
          </a:r>
          <a:r>
            <a:rPr lang="ru-RU" sz="2800" b="1" dirty="0">
              <a:latin typeface="Arial" pitchFamily="34" charset="0"/>
              <a:cs typeface="Arial" pitchFamily="34" charset="0"/>
            </a:rPr>
            <a:t>«Применение подобия в решении задач» после изучения электронного пособия?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CAC2F95-40B7-4887-9A89-652AE0CF265D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0F20BD6-7DE5-46F6-BE7D-0CD99BB6F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2F95-40B7-4887-9A89-652AE0CF265D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0BD6-7DE5-46F6-BE7D-0CD99BB6F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2F95-40B7-4887-9A89-652AE0CF265D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0BD6-7DE5-46F6-BE7D-0CD99BB6F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2F95-40B7-4887-9A89-652AE0CF265D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0BD6-7DE5-46F6-BE7D-0CD99BB6F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2F95-40B7-4887-9A89-652AE0CF265D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0BD6-7DE5-46F6-BE7D-0CD99BB6F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2F95-40B7-4887-9A89-652AE0CF265D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0BD6-7DE5-46F6-BE7D-0CD99BB6F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CAC2F95-40B7-4887-9A89-652AE0CF265D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0F20BD6-7DE5-46F6-BE7D-0CD99BB6FF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CAC2F95-40B7-4887-9A89-652AE0CF265D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0F20BD6-7DE5-46F6-BE7D-0CD99BB6F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2F95-40B7-4887-9A89-652AE0CF265D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0BD6-7DE5-46F6-BE7D-0CD99BB6F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2F95-40B7-4887-9A89-652AE0CF265D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0BD6-7DE5-46F6-BE7D-0CD99BB6F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C2F95-40B7-4887-9A89-652AE0CF265D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0BD6-7DE5-46F6-BE7D-0CD99BB6F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CAC2F95-40B7-4887-9A89-652AE0CF265D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0F20BD6-7DE5-46F6-BE7D-0CD99BB6F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solventa.ru/demo/training.htm" TargetMode="External"/><Relationship Id="rId2" Type="http://schemas.openxmlformats.org/officeDocument/2006/relationships/hyperlink" Target="http://interneturok.ru/ru/school/geometry/8-klass/povtorenie-kursa-geometrii-8-go-klassa/primenenie-podobiya-k-dokazatelstvu-teorem-i-resheniyu-zadach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k.com/doc285561874_437178521?hash=64b4657f36aa0296ea&amp;dl=f0645e30a3a0f8187c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458200" cy="1470025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Arial" pitchFamily="34" charset="0"/>
                <a:cs typeface="Arial" pitchFamily="34" charset="0"/>
              </a:rPr>
              <a:t>Работа над учебным проектом 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44824"/>
            <a:ext cx="8686800" cy="100811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«Применение подобия к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доказательству теорем и решению задач»</a:t>
            </a:r>
          </a:p>
          <a:p>
            <a:pPr algn="just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79512" y="4509120"/>
            <a:ext cx="8676456" cy="2071687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50000">
                <a:schemeClr val="tx2"/>
              </a:gs>
              <a:gs pos="100000">
                <a:schemeClr val="tx1"/>
              </a:gs>
            </a:gsLst>
            <a:lin ang="5400000" scaled="1"/>
          </a:gradFill>
          <a:ln>
            <a:solidFill>
              <a:schemeClr val="accent2">
                <a:lumMod val="75000"/>
              </a:schemeClr>
            </a:solidFill>
          </a:ln>
        </p:spPr>
        <p:txBody>
          <a:bodyPr vert="horz" lIns="0" rIns="18288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Выполнили проектную работу: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ученицы 8 Б класса МБОУ «Гимназия № 9»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г. Усолье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– Сибирское, Иркутская область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lang="ru-RU" sz="2200" b="1" dirty="0" err="1" smtClean="0">
                <a:solidFill>
                  <a:schemeClr val="bg1"/>
                </a:solidFill>
                <a:latin typeface="Arial" charset="0"/>
              </a:rPr>
              <a:t>Браценюк</a:t>
            </a:r>
            <a:r>
              <a:rPr lang="ru-RU" sz="2200" b="1" dirty="0" smtClean="0">
                <a:solidFill>
                  <a:schemeClr val="bg1"/>
                </a:solidFill>
                <a:latin typeface="Arial" charset="0"/>
              </a:rPr>
              <a:t> Екатерина, Воеводина Ольга, Иванова Татьяна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Руководитель: учитель Сизых Т.В.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0" y="476672"/>
            <a:ext cx="9144000" cy="132343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Используемые источники информации</a:t>
            </a: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0" y="1844824"/>
            <a:ext cx="9144000" cy="5509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Геометрия, 7-9.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Л.С.Атанасян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В.Ф.Бутузов, С.В.Кадомцев и др.-М.: Просвещение, 2008.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Глейзер Г.И. История математики в школе 7-8 классы: Пособие для учителей.- М.: Просвещение, 1982 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Зив Б.Г. Дидактические материалы по геометрии для 8 класса. - М.: Дрофа, 2004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Зив Б.Г.,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Мейлер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В.М.,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Баханский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А.Т. Задачи по геометрии. - М.: Просвещение, 2000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Кукарцев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Г.И. Сборник задач по геометрии в рисунках и тестах для 7-9 классов. - М.: Аквариум, 1999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Никольский С.Н. Подобные треугольники. – М.//1-ое сентября, приложения «Математика», 1999, №3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CD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-диск  «Открытая математика (планиметрия)» </a:t>
            </a:r>
            <a:endParaRPr lang="ru-RU" sz="2000" dirty="0">
              <a:latin typeface="Times New Roman" pitchFamily="18" charset="0"/>
            </a:endParaRPr>
          </a:p>
          <a:p>
            <a:r>
              <a:rPr lang="ru-RU" sz="2000" dirty="0"/>
              <a:t>     </a:t>
            </a:r>
          </a:p>
          <a:p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323528" y="476672"/>
            <a:ext cx="8429625" cy="132343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Используемые источники информации</a:t>
            </a: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251520" y="1844824"/>
            <a:ext cx="8572500" cy="458587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Интернет-ресурсы</a:t>
            </a:r>
          </a:p>
          <a:p>
            <a:pPr algn="just"/>
            <a:r>
              <a:rPr lang="ru-RU" sz="2800" u="sng" dirty="0" smtClean="0">
                <a:hlinkClick r:id="rId2"/>
              </a:rPr>
              <a:t>http://interneturok.ru/ru/school/geometry/8-klass/povtorenie-kursa-geometrii-8-go-klassa/primenenie-podobiya-k-dokazatelstvu-teorem-i-resheniyu-zadach</a:t>
            </a:r>
            <a:endParaRPr lang="ru-RU" sz="2800" dirty="0" smtClean="0"/>
          </a:p>
          <a:p>
            <a:pPr algn="just"/>
            <a:r>
              <a:rPr lang="ru-RU" sz="2800" u="sng" dirty="0" smtClean="0">
                <a:hlinkClick r:id="rId3"/>
              </a:rPr>
              <a:t>http://www.resolventa.ru/demo/training.htm</a:t>
            </a:r>
            <a:r>
              <a:rPr lang="ru-RU" sz="2800" dirty="0" smtClean="0"/>
              <a:t> </a:t>
            </a:r>
          </a:p>
          <a:p>
            <a:pPr algn="just"/>
            <a:r>
              <a:rPr lang="ru-RU" sz="2800" u="sng" dirty="0" smtClean="0">
                <a:hlinkClick r:id="rId4"/>
              </a:rPr>
              <a:t>https://vk.com/doc285561874_437178521?hash=64b4657f36aa0296ea&amp;dl=f0645e30a3a0f8187c</a:t>
            </a:r>
            <a:endParaRPr lang="ru-RU" sz="2800" dirty="0" smtClean="0"/>
          </a:p>
          <a:p>
            <a:endParaRPr lang="ru-RU" sz="2800" dirty="0">
              <a:latin typeface="Arial" pitchFamily="34" charset="0"/>
              <a:cs typeface="Arial" pitchFamily="34" charset="0"/>
            </a:endParaRPr>
          </a:p>
          <a:p>
            <a:r>
              <a:rPr lang="ru-RU" sz="2000" dirty="0"/>
              <a:t>     </a:t>
            </a:r>
          </a:p>
          <a:p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285875"/>
          </a:xfrm>
        </p:spPr>
        <p:txBody>
          <a:bodyPr/>
          <a:lstStyle/>
          <a:p>
            <a:pPr algn="ctr" eaLnBrk="1" hangingPunct="1"/>
            <a:r>
              <a:rPr lang="ru-RU" sz="4800" b="1" dirty="0" smtClean="0">
                <a:solidFill>
                  <a:srgbClr val="003399"/>
                </a:solidFill>
                <a:latin typeface="Arial" charset="0"/>
                <a:cs typeface="Arial" charset="0"/>
              </a:rPr>
              <a:t>Актуальность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666232" cy="5133160"/>
          </a:xfrm>
          <a:solidFill>
            <a:schemeClr val="accent5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 eaLnBrk="1" hangingPunct="1">
              <a:lnSpc>
                <a:spcPct val="110000"/>
              </a:lnSpc>
              <a:buClr>
                <a:srgbClr val="003399"/>
              </a:buClr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Идея подобия треугольников дает эффективный метод решения большого класса задач на доказательство, построение, вычисление.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0000"/>
              </a:lnSpc>
              <a:buClr>
                <a:srgbClr val="003399"/>
              </a:buClr>
              <a:buFont typeface="Wingdings" pitchFamily="2" charset="2"/>
              <a:buChar char="q"/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Доказательство теорем с привлечением подобия значительно проще доказательств, основанных на признаках равенства треугольников.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sz="half" idx="1"/>
          </p:nvPr>
        </p:nvSpPr>
        <p:spPr>
          <a:xfrm>
            <a:off x="0" y="476672"/>
            <a:ext cx="8858250" cy="1944216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3600" b="1" dirty="0" smtClean="0">
                <a:solidFill>
                  <a:srgbClr val="003399"/>
                </a:solidFill>
                <a:latin typeface="Arial" charset="0"/>
                <a:cs typeface="Arial" charset="0"/>
              </a:rPr>
              <a:t>  Цель проекта</a:t>
            </a:r>
            <a:r>
              <a:rPr lang="ru-RU" sz="4000" dirty="0" smtClean="0">
                <a:solidFill>
                  <a:srgbClr val="003399"/>
                </a:solidFill>
                <a:latin typeface="Arial" charset="0"/>
                <a:cs typeface="Arial" charset="0"/>
              </a:rPr>
              <a:t>:</a:t>
            </a:r>
            <a:r>
              <a:rPr lang="ru-RU" sz="2800" dirty="0" smtClean="0">
                <a:latin typeface="Arial" charset="0"/>
                <a:cs typeface="Arial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Собрать все теоремы с доказательствами, касающиеся темы о подобии, в один электронный учебник, подобрать к ним соответствующие задачи, чтобы наглядно объяснить их применение.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sz="2800" b="1" dirty="0" smtClean="0">
              <a:latin typeface="Arial" charset="0"/>
              <a:cs typeface="Arial" charset="0"/>
            </a:endParaRPr>
          </a:p>
          <a:p>
            <a:pPr eaLnBrk="1" hangingPunct="1"/>
            <a:endParaRPr lang="ru-RU" b="1" dirty="0" smtClean="0">
              <a:latin typeface="Arial" charset="0"/>
              <a:cs typeface="Arial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285720" y="2357430"/>
          <a:ext cx="8501065" cy="4143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4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План работы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endParaRPr lang="ru-RU" sz="4400" b="1" dirty="0" smtClean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chemeClr val="tx2"/>
              </a:buClr>
              <a:buNone/>
              <a:defRPr/>
            </a:pPr>
            <a:endParaRPr lang="ru-RU" sz="28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sz="28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340768"/>
          <a:ext cx="9143999" cy="5517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1"/>
                <a:gridCol w="5486398"/>
                <a:gridCol w="3048000"/>
              </a:tblGrid>
              <a:tr h="770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Выбор темы, уточнение названия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1-10 октября 2015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770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Определение цели и задач проекта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10-20 октября 2015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414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Выяснение что такое подобие - поиск сведений в библиотеках, в сети Интернет.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Ноябрь 2015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770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Поиск теорем и их доказательств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Декабрь, январь 2015 - 2016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7706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4.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Работа над электронной книгой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Январь 2016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019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5.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Проведение анкетирования среди обучающихся гимназии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20- 30 января 2016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44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План работы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endParaRPr lang="ru-RU" sz="4400" b="1" dirty="0" smtClean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chemeClr val="tx2"/>
              </a:buClr>
              <a:buNone/>
              <a:defRPr/>
            </a:pPr>
            <a:endParaRPr lang="ru-RU" sz="28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sz="28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678565"/>
              </p:ext>
            </p:extLst>
          </p:nvPr>
        </p:nvGraphicFramePr>
        <p:xfrm>
          <a:off x="0" y="1340768"/>
          <a:ext cx="9144000" cy="4514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7584"/>
                <a:gridCol w="5268416"/>
                <a:gridCol w="3048000"/>
              </a:tblGrid>
              <a:tr h="1003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6.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Написание исследовательской работы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Февраль 2016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003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7.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Оформление презентации проекта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Февраль 2016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504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8.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Защита проекта на научно-исследовательских конференциях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Март 2016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003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9.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Написание отчёта о реализации проекта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Февраль 2016</a:t>
                      </a:r>
                      <a:endParaRPr lang="ru-RU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9144000" cy="106984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Arial" pitchFamily="34" charset="0"/>
                <a:cs typeface="Arial" pitchFamily="34" charset="0"/>
              </a:rPr>
              <a:t>Реализация намеченного плана 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2060848"/>
            <a:ext cx="82809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/>
              <a:t>Геометрия, 7-9. </a:t>
            </a:r>
            <a:r>
              <a:rPr lang="ru-RU" b="1" dirty="0" err="1"/>
              <a:t>Л.С.Атанасян</a:t>
            </a:r>
            <a:r>
              <a:rPr lang="ru-RU" b="1" dirty="0"/>
              <a:t>, </a:t>
            </a:r>
            <a:r>
              <a:rPr lang="ru-RU" b="1" dirty="0" err="1"/>
              <a:t>В.Ф.Бутузов</a:t>
            </a:r>
            <a:r>
              <a:rPr lang="ru-RU" b="1" dirty="0"/>
              <a:t>, </a:t>
            </a:r>
            <a:r>
              <a:rPr lang="ru-RU" b="1" dirty="0" err="1"/>
              <a:t>С.В.Кадомцев</a:t>
            </a:r>
            <a:r>
              <a:rPr lang="ru-RU" b="1" dirty="0"/>
              <a:t> и др.-М.: Просвещение, 2008.</a:t>
            </a:r>
            <a:endParaRPr lang="ru-RU" dirty="0"/>
          </a:p>
          <a:p>
            <a:pPr lvl="0"/>
            <a:r>
              <a:rPr lang="ru-RU" b="1" dirty="0"/>
              <a:t>Глейзер Г.И. История математики в школе 7-8 классы: Пособие для учителей.- М.: Просвещение, 1982 </a:t>
            </a:r>
            <a:endParaRPr lang="ru-RU" dirty="0"/>
          </a:p>
          <a:p>
            <a:pPr lvl="0"/>
            <a:r>
              <a:rPr lang="ru-RU" b="1" dirty="0"/>
              <a:t>Зив Б.Г. Дидактические материалы по геометрии для 8 класса. - М.: Дрофа, 2004</a:t>
            </a:r>
            <a:endParaRPr lang="ru-RU" dirty="0"/>
          </a:p>
          <a:p>
            <a:pPr lvl="0"/>
            <a:r>
              <a:rPr lang="ru-RU" b="1" dirty="0"/>
              <a:t>Зив Б.Г., </a:t>
            </a:r>
            <a:r>
              <a:rPr lang="ru-RU" b="1" dirty="0" err="1"/>
              <a:t>Мейлер</a:t>
            </a:r>
            <a:r>
              <a:rPr lang="ru-RU" b="1" dirty="0"/>
              <a:t> В.М., </a:t>
            </a:r>
            <a:r>
              <a:rPr lang="ru-RU" b="1" dirty="0" err="1"/>
              <a:t>Баханский</a:t>
            </a:r>
            <a:r>
              <a:rPr lang="ru-RU" b="1" dirty="0"/>
              <a:t> А.Т. Задачи по геометрии. - М.: Просвещение, 2000</a:t>
            </a:r>
            <a:endParaRPr lang="ru-RU" dirty="0"/>
          </a:p>
          <a:p>
            <a:pPr lvl="0"/>
            <a:r>
              <a:rPr lang="ru-RU" b="1" dirty="0" err="1"/>
              <a:t>Кукарцев</a:t>
            </a:r>
            <a:r>
              <a:rPr lang="ru-RU" b="1" dirty="0"/>
              <a:t> Г.И. Сборник задач по геометрии в рисунках и тестах для 7-9 классов. - М.: Аквариум, 1999</a:t>
            </a:r>
            <a:endParaRPr lang="ru-RU" dirty="0"/>
          </a:p>
          <a:p>
            <a:pPr lvl="0"/>
            <a:r>
              <a:rPr lang="ru-RU" b="1" dirty="0"/>
              <a:t>Никольский С.Н. Подобные треугольники. – М.//1-ое сентября, приложения «Математика», 1999, №3</a:t>
            </a:r>
            <a:endParaRPr lang="ru-RU" dirty="0"/>
          </a:p>
          <a:p>
            <a:pPr lvl="0"/>
            <a:r>
              <a:rPr lang="en-US" b="1" dirty="0"/>
              <a:t>CD</a:t>
            </a:r>
            <a:r>
              <a:rPr lang="ru-RU" b="1" dirty="0"/>
              <a:t>-диск  «Открытая математика (планиметрия)» .</a:t>
            </a:r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836712"/>
            <a:ext cx="8784976" cy="137613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Arial" pitchFamily="34" charset="0"/>
                <a:cs typeface="Arial" pitchFamily="34" charset="0"/>
              </a:rPr>
              <a:t>Сбор и анализ информации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79512" y="2204864"/>
          <a:ext cx="864096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76672"/>
            <a:ext cx="9144000" cy="6381328"/>
          </a:xfrm>
          <a:solidFill>
            <a:schemeClr val="accent5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40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Результаты проекта</a:t>
            </a:r>
          </a:p>
          <a:p>
            <a:pPr algn="just">
              <a:buClr>
                <a:srgbClr val="003399"/>
              </a:buClr>
              <a:buFont typeface="Wingdings" pitchFamily="2" charset="2"/>
              <a:buChar char="q"/>
              <a:defRPr/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Работа над проектом очень увлекла нас и многому научила. В результате проделанной работы мы изучили теоремы о применении подобия, научились применять их на примерах.</a:t>
            </a:r>
          </a:p>
          <a:p>
            <a:pPr algn="just">
              <a:buClr>
                <a:srgbClr val="003399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Разобрались, для чего нужны данные теоремы, дополнили свои знания по геометрии. </a:t>
            </a:r>
          </a:p>
          <a:p>
            <a:pPr algn="just">
              <a:buClr>
                <a:srgbClr val="003399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Мы собрали информацию в один электронный учебник и надеемся, что он поможет другим ученикам получить дополнительные знания по теме «Подобие».</a:t>
            </a:r>
          </a:p>
          <a:p>
            <a:pPr eaLnBrk="1" hangingPunct="1">
              <a:buClr>
                <a:srgbClr val="003399"/>
              </a:buClr>
              <a:buFont typeface="Wingdings" pitchFamily="2" charset="2"/>
              <a:buChar char="q"/>
              <a:defRPr/>
            </a:pPr>
            <a:endParaRPr lang="ru-RU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984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Сбор и анализ информации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79512" y="1772816"/>
          <a:ext cx="8640960" cy="4437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C6D9F0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342</TotalTime>
  <Words>646</Words>
  <Application>Microsoft Office PowerPoint</Application>
  <PresentationFormat>Экран (4:3)</PresentationFormat>
  <Paragraphs>92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Работа над учебным проектом </vt:lpstr>
      <vt:lpstr>Актуальность</vt:lpstr>
      <vt:lpstr>Презентация PowerPoint</vt:lpstr>
      <vt:lpstr>Презентация PowerPoint</vt:lpstr>
      <vt:lpstr>Презентация PowerPoint</vt:lpstr>
      <vt:lpstr>Реализация намеченного плана </vt:lpstr>
      <vt:lpstr>Сбор и анализ информации</vt:lpstr>
      <vt:lpstr>Презентация PowerPoint</vt:lpstr>
      <vt:lpstr>Сбор и анализ информации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над учебным проектом</dc:title>
  <dc:creator>1</dc:creator>
  <cp:lastModifiedBy>k203</cp:lastModifiedBy>
  <cp:revision>41</cp:revision>
  <dcterms:created xsi:type="dcterms:W3CDTF">2015-02-17T18:12:13Z</dcterms:created>
  <dcterms:modified xsi:type="dcterms:W3CDTF">2016-02-29T08:58:32Z</dcterms:modified>
</cp:coreProperties>
</file>