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942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295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0182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820563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7928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2/27/2016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3595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2/27/2016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059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8188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290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105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78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8194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2/27/2016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5894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2/27/2016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630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2/27/2016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59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320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2/27/2016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776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2/27/2016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437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31316" y="0"/>
            <a:ext cx="8689976" cy="1815921"/>
          </a:xfrm>
        </p:spPr>
        <p:txBody>
          <a:bodyPr>
            <a:normAutofit/>
          </a:bodyPr>
          <a:lstStyle/>
          <a:p>
            <a:r>
              <a:rPr lang="ru-RU" sz="4000" dirty="0" smtClean="0"/>
              <a:t>«</a:t>
            </a:r>
            <a:r>
              <a:rPr lang="ru-RU" sz="4000" dirty="0"/>
              <a:t>Софизмы»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52981" y="4028429"/>
            <a:ext cx="8689976" cy="1371599"/>
          </a:xfrm>
        </p:spPr>
        <p:txBody>
          <a:bodyPr>
            <a:noAutofit/>
          </a:bodyPr>
          <a:lstStyle/>
          <a:p>
            <a:r>
              <a:rPr lang="ru-RU" sz="1600" dirty="0">
                <a:solidFill>
                  <a:schemeClr val="tx1"/>
                </a:solidFill>
                <a:latin typeface="+mj-lt"/>
                <a:cs typeface="Aharoni" panose="02010803020104030203" pitchFamily="2" charset="-79"/>
              </a:rPr>
              <a:t>Выполнила Ученица 10 класса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+mj-lt"/>
                <a:cs typeface="Aharoni" panose="02010803020104030203" pitchFamily="2" charset="-79"/>
              </a:rPr>
              <a:t>                 Головина </a:t>
            </a:r>
            <a:r>
              <a:rPr lang="ru-RU" sz="1600" dirty="0">
                <a:solidFill>
                  <a:schemeClr val="tx1"/>
                </a:solidFill>
                <a:latin typeface="+mj-lt"/>
                <a:cs typeface="Aharoni" panose="02010803020104030203" pitchFamily="2" charset="-79"/>
              </a:rPr>
              <a:t>Анастасия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+mj-lt"/>
                <a:cs typeface="Aharoni" panose="02010803020104030203" pitchFamily="2" charset="-79"/>
              </a:rPr>
              <a:t>                            Руководитель</a:t>
            </a:r>
            <a:endParaRPr lang="ru-RU" sz="1600" dirty="0">
              <a:solidFill>
                <a:schemeClr val="tx1"/>
              </a:solidFill>
              <a:latin typeface="+mj-lt"/>
              <a:cs typeface="Aharoni" panose="02010803020104030203" pitchFamily="2" charset="-79"/>
            </a:endParaRPr>
          </a:p>
          <a:p>
            <a:r>
              <a:rPr lang="ru-RU" sz="1600" dirty="0">
                <a:solidFill>
                  <a:schemeClr val="tx1"/>
                </a:solidFill>
                <a:latin typeface="+mj-lt"/>
                <a:cs typeface="Aharoni" panose="02010803020104030203" pitchFamily="2" charset="-79"/>
              </a:rPr>
              <a:t>Багина Татьяна Александровна</a:t>
            </a:r>
          </a:p>
          <a:p>
            <a:endParaRPr lang="ru-RU" sz="1600" dirty="0">
              <a:solidFill>
                <a:schemeClr val="tx1"/>
              </a:solidFill>
              <a:cs typeface="Aharoni" panose="02010803020104030203" pitchFamily="2" charset="-79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02530" y="6067047"/>
            <a:ext cx="14423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/>
              <a:t>Г. Челябинск</a:t>
            </a:r>
          </a:p>
        </p:txBody>
      </p:sp>
    </p:spTree>
    <p:extLst>
      <p:ext uri="{BB962C8B-B14F-4D97-AF65-F5344CB8AC3E}">
        <p14:creationId xmlns:p14="http://schemas.microsoft.com/office/powerpoint/2010/main" val="188055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8344" y="0"/>
            <a:ext cx="3013656" cy="252951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91673" y="592428"/>
            <a:ext cx="7697274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1.  Отрезки параллельных прямых, заключенные между сторонами угла, равны. </a:t>
            </a:r>
          </a:p>
          <a:p>
            <a:r>
              <a:rPr lang="ru-RU" sz="2000" dirty="0"/>
              <a:t>Рассмотрим произвольный угол с вершиной в точке В и пересечем его стороны двумя параллельными прямыми, отрезки которых CA и ED заключены между сторонами этого угла.</a:t>
            </a:r>
          </a:p>
          <a:p>
            <a:r>
              <a:rPr lang="ru-RU" sz="2000" dirty="0"/>
              <a:t>Как известно, параллельные осекают от сторон угла пропорциональные отрезки, следовательно, СВ/ЕВ=АВ/ДВ, откуда СВ×DB=AB×EB. (1) </a:t>
            </a:r>
          </a:p>
          <a:p>
            <a:r>
              <a:rPr lang="ru-RU" sz="2000" dirty="0"/>
              <a:t>Умножив обе части последнего неравенства на отличную от нуля разность (СА-ЕD), запишем </a:t>
            </a:r>
          </a:p>
          <a:p>
            <a:r>
              <a:rPr lang="ru-RU" sz="2000" dirty="0"/>
              <a:t>СВ×DB×CA-CB× DB×EB=AB×EB×CЕ-AB×EB×ED. </a:t>
            </a:r>
          </a:p>
          <a:p>
            <a:r>
              <a:rPr lang="ru-RU" sz="2000" dirty="0"/>
              <a:t>Перенося первый член правой части влево, а второй член левой части вправо, получим </a:t>
            </a:r>
          </a:p>
          <a:p>
            <a:r>
              <a:rPr lang="ru-RU" sz="2000" dirty="0"/>
              <a:t>СВ×DB×CA- AB× EB× CA= СВ×DB× ED- AB× EB×ED или </a:t>
            </a:r>
          </a:p>
          <a:p>
            <a:r>
              <a:rPr lang="ru-RU" sz="2000" dirty="0"/>
              <a:t>CA (СВ× DB- AB× EB) = ED (СВ× DB- AB× EB) (2). </a:t>
            </a:r>
          </a:p>
          <a:p>
            <a:r>
              <a:rPr lang="ru-RU" sz="2000" dirty="0"/>
              <a:t>Разделив обе части неравенства на СВ× DB- AB× EB, получим равенство CA= ED</a:t>
            </a:r>
          </a:p>
        </p:txBody>
      </p:sp>
    </p:spTree>
    <p:extLst>
      <p:ext uri="{BB962C8B-B14F-4D97-AF65-F5344CB8AC3E}">
        <p14:creationId xmlns:p14="http://schemas.microsoft.com/office/powerpoint/2010/main" val="394685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08609" y="2442470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Разбор софизма. </a:t>
            </a:r>
          </a:p>
          <a:p>
            <a:r>
              <a:rPr lang="ru-RU" sz="2000" dirty="0"/>
              <a:t>Здесь ошибка кроется в том, что верное равенство (2) делится на величину СВ× DB- AB× EB, которая согласно равенству (1) равна нуля что недопустимо. </a:t>
            </a:r>
          </a:p>
        </p:txBody>
      </p:sp>
    </p:spTree>
    <p:extLst>
      <p:ext uri="{BB962C8B-B14F-4D97-AF65-F5344CB8AC3E}">
        <p14:creationId xmlns:p14="http://schemas.microsoft.com/office/powerpoint/2010/main" val="3014941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8097" y="0"/>
            <a:ext cx="2313904" cy="236971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06321" y="322439"/>
            <a:ext cx="8671776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2. В любой окружности хорда, не проходящая через её центр, равна её диаметру. </a:t>
            </a:r>
          </a:p>
          <a:p>
            <a:r>
              <a:rPr lang="ru-RU" sz="2000" dirty="0"/>
              <a:t>В произвольной окружности проводим диаметр АВ и хорду АС.</a:t>
            </a:r>
          </a:p>
          <a:p>
            <a:r>
              <a:rPr lang="ru-RU" sz="2000" dirty="0"/>
              <a:t>Через середину </a:t>
            </a:r>
            <a:r>
              <a:rPr lang="en-US" sz="2000" dirty="0"/>
              <a:t>D </a:t>
            </a:r>
            <a:r>
              <a:rPr lang="ru-RU" sz="2000" dirty="0"/>
              <a:t>этой хорды и точку В проводим хорду ВЕ. Соединив точки С и Е, получаем ∆ </a:t>
            </a:r>
            <a:r>
              <a:rPr lang="en-US" sz="2000" dirty="0"/>
              <a:t>ABD </a:t>
            </a:r>
            <a:r>
              <a:rPr lang="ru-RU" sz="2000" dirty="0"/>
              <a:t>и ∆ </a:t>
            </a:r>
            <a:r>
              <a:rPr lang="en-US" sz="2000" dirty="0"/>
              <a:t>CDE.</a:t>
            </a:r>
          </a:p>
          <a:p>
            <a:r>
              <a:rPr lang="en-US" sz="2000" dirty="0"/>
              <a:t>  </a:t>
            </a:r>
            <a:r>
              <a:rPr lang="ar-AE" sz="2000" dirty="0"/>
              <a:t>ﮮ</a:t>
            </a:r>
            <a:r>
              <a:rPr lang="ru-RU" sz="2000" dirty="0"/>
              <a:t>ВАС = </a:t>
            </a:r>
            <a:r>
              <a:rPr lang="ar-AE" sz="2000" dirty="0"/>
              <a:t>ﮮ </a:t>
            </a:r>
            <a:r>
              <a:rPr lang="ru-RU" sz="2000" dirty="0"/>
              <a:t>СЕВ как углы, опирающиеся на одну и ту же дугу; </a:t>
            </a:r>
          </a:p>
          <a:p>
            <a:r>
              <a:rPr lang="ru-RU" sz="2000" dirty="0"/>
              <a:t>  </a:t>
            </a:r>
            <a:r>
              <a:rPr lang="ar-AE" sz="2000" dirty="0"/>
              <a:t>ﮮ </a:t>
            </a:r>
            <a:r>
              <a:rPr lang="en-US" sz="2000" dirty="0"/>
              <a:t>ADB = </a:t>
            </a:r>
            <a:r>
              <a:rPr lang="ar-AE" sz="2000" dirty="0"/>
              <a:t>ﮮ</a:t>
            </a:r>
            <a:r>
              <a:rPr lang="en-US" sz="2000" dirty="0"/>
              <a:t>CDE </a:t>
            </a:r>
            <a:r>
              <a:rPr lang="ru-RU" sz="2000" dirty="0"/>
              <a:t>как вертикальные; </a:t>
            </a:r>
          </a:p>
          <a:p>
            <a:r>
              <a:rPr lang="ru-RU" sz="2000" dirty="0"/>
              <a:t>   </a:t>
            </a:r>
            <a:r>
              <a:rPr lang="en-US" sz="2000" dirty="0"/>
              <a:t>AD = CD </a:t>
            </a:r>
            <a:r>
              <a:rPr lang="ru-RU" sz="2000" dirty="0"/>
              <a:t>по построению.</a:t>
            </a:r>
          </a:p>
          <a:p>
            <a:r>
              <a:rPr lang="ru-RU" sz="2000" dirty="0"/>
              <a:t>Следовательно, ∆ </a:t>
            </a:r>
            <a:r>
              <a:rPr lang="en-US" sz="2000" dirty="0"/>
              <a:t>ABD = ∆ CDE (</a:t>
            </a:r>
            <a:r>
              <a:rPr lang="ru-RU" sz="2000" dirty="0"/>
              <a:t>по стороне и двум углам). Но стороны равных треугольников, лежащие против равных углов, сами равны, а потому АВ = СЕ, т.е. диаметр круга оказывается равным некоторой (не проходящей через центр окружности) хорде, что противоречит утверждению о том, что диаметр больше всякой не проходящей через центр окружности хорды. </a:t>
            </a:r>
          </a:p>
        </p:txBody>
      </p:sp>
    </p:spTree>
    <p:extLst>
      <p:ext uri="{BB962C8B-B14F-4D97-AF65-F5344CB8AC3E}">
        <p14:creationId xmlns:p14="http://schemas.microsoft.com/office/powerpoint/2010/main" val="1134251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7999" y="2136339"/>
            <a:ext cx="7255099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Разбор софизма. </a:t>
            </a:r>
          </a:p>
          <a:p>
            <a:r>
              <a:rPr lang="ru-RU" sz="2000" dirty="0"/>
              <a:t>В софизме доказывается, что два треугольника ABD и CDE равны, ссылаясь при этом на признак равенства треугольников по стороне и двум углам. Однако такого признака нет.  Правильно сформулированный признак равенства треугольников гласит: если сторона и прилежащие к ней углы одного треугольника равны соответственно стороне и прилежащим к ней углам другого треугольника, то такие треугольники равны.</a:t>
            </a:r>
          </a:p>
        </p:txBody>
      </p:sp>
    </p:spTree>
    <p:extLst>
      <p:ext uri="{BB962C8B-B14F-4D97-AF65-F5344CB8AC3E}">
        <p14:creationId xmlns:p14="http://schemas.microsoft.com/office/powerpoint/2010/main" val="287380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94006" y="0"/>
            <a:ext cx="2197994" cy="206062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17431" y="670697"/>
            <a:ext cx="8783392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3. Окружность имеет два центра. </a:t>
            </a:r>
          </a:p>
          <a:p>
            <a:r>
              <a:rPr lang="ru-RU" sz="2000" dirty="0"/>
              <a:t>Построим произвольный угол ABC и, взяв на его сторонах две произвольные точки D и Е, восстановим из них перпендикуляры к сторонам угла. Перпендикуляры эти должны пересечься (если бы они были параллельны, параллельны были бы и стороны АВ и СВ). Обозначим их точку пересечения буквой F.</a:t>
            </a:r>
          </a:p>
          <a:p>
            <a:r>
              <a:rPr lang="ru-RU" sz="2000" dirty="0"/>
              <a:t>Через три точки D, E, F проводим окружность, что всегда возможно, так как эти три точки не лежат на одной прямой. Соединив точки Н и G (точки пересечения сторон угла ABC с окружностью) с точкой F, получим два вписанных в окружность прямых угла GDF и HEF.</a:t>
            </a:r>
          </a:p>
          <a:p>
            <a:r>
              <a:rPr lang="ru-RU" sz="2000" dirty="0"/>
              <a:t>Итак, мы получили две хорды GF и HF, на которые опираются вписанные в окружность прямые углы GDF и HEF. Но в окружности вписанный прямой угол всегда опирается на ее диаметр, следовательно, хорды GF и HF представляют собой два диаметра, имеющие общую точку F, лежащую на окружности.</a:t>
            </a:r>
          </a:p>
          <a:p>
            <a:r>
              <a:rPr lang="ru-RU" sz="2000" dirty="0"/>
              <a:t>Поскольку эти две хорды, являющиеся, как мы установили, диаметрами, не совпадают, то, следовательно, точки О и О1, делящие отрезки GF и HF пополам, представляют собой не что иное, как два центра одной </a:t>
            </a:r>
            <a:r>
              <a:rPr lang="ru-RU" sz="2000" dirty="0" smtClean="0"/>
              <a:t>окружности.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84023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22231" y="886469"/>
            <a:ext cx="914400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Разбор софизма. </a:t>
            </a:r>
          </a:p>
          <a:p>
            <a:r>
              <a:rPr lang="ru-RU" sz="2000" dirty="0"/>
              <a:t>Ошибка здесь кроется в неправильно построенном чертеже. На самом деле окружность, проведенная через точки Е, F и, обязательно пройдет через вершину В угла ABC, т. е. точки В, Е, F и D обязательно должны лежать на одной окружности. Тогда, конечно, никакого софизма не возникает.</a:t>
            </a:r>
          </a:p>
          <a:p>
            <a:r>
              <a:rPr lang="ru-RU" sz="2000" dirty="0"/>
              <a:t>Действительно, восстановив перпендикуляры в точках Е и D к прямым ВС и ВА соответственно и продолжив их до взаимного пересечения в точке F, получаем четырехугольник BEFD. У этого четырехугольника сумма двух его противоположных углов BEF и BDF равна 180°. Но согласно известному в геометрии утверждению вокруг четырехугольника можно описать окружность тогда и только тогда, когда сумма двух его противоположных углов равна 180°.</a:t>
            </a:r>
          </a:p>
          <a:p>
            <a:endParaRPr lang="ru-RU" sz="2000" dirty="0"/>
          </a:p>
          <a:p>
            <a:r>
              <a:rPr lang="ru-RU" sz="2000" dirty="0"/>
              <a:t>Отсюда следует, что все вершины четырехугольника BEFD должны принадлежать одной окружности. Поэтому точки G и Н совпадут с точкой В и у окружности окажется, как и должно быть, один </a:t>
            </a:r>
            <a:r>
              <a:rPr lang="ru-RU" sz="2000" dirty="0" smtClean="0"/>
              <a:t>центр.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825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5273" y="0"/>
            <a:ext cx="3188484" cy="183505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19199" y="561741"/>
            <a:ext cx="790607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4. Через точку на прямую можно опустить два перпендикуляра.    </a:t>
            </a:r>
          </a:p>
          <a:p>
            <a:r>
              <a:rPr lang="ru-RU" sz="2000" dirty="0"/>
              <a:t>  Построим ∆ АВС. На сторонах АВ и ВС этого</a:t>
            </a:r>
          </a:p>
          <a:p>
            <a:r>
              <a:rPr lang="ru-RU" sz="2000" dirty="0"/>
              <a:t>  треугольника, как на диаметрах, построим полуокружности. Пусть эти полуокружности пересекаются  со  стороной АС в точках Е и </a:t>
            </a:r>
            <a:r>
              <a:rPr lang="en-US" sz="2000" dirty="0"/>
              <a:t>D. </a:t>
            </a:r>
            <a:r>
              <a:rPr lang="ru-RU" sz="2000" dirty="0"/>
              <a:t>Соединим точку Е и точку </a:t>
            </a:r>
            <a:r>
              <a:rPr lang="en-US" sz="2000" dirty="0"/>
              <a:t>D </a:t>
            </a:r>
            <a:r>
              <a:rPr lang="ru-RU" sz="2000" dirty="0"/>
              <a:t>прямыми с точкой В.</a:t>
            </a:r>
          </a:p>
          <a:p>
            <a:r>
              <a:rPr lang="ru-RU" sz="2000" dirty="0"/>
              <a:t>  </a:t>
            </a:r>
            <a:r>
              <a:rPr lang="ar-AE" sz="2000" dirty="0"/>
              <a:t>ﮮ</a:t>
            </a:r>
            <a:r>
              <a:rPr lang="ru-RU" sz="2000" dirty="0"/>
              <a:t>АЕВ прямой как вписанный, опирающийся на диаметр; </a:t>
            </a:r>
            <a:r>
              <a:rPr lang="ar-AE" sz="2000" dirty="0"/>
              <a:t>ﮮ</a:t>
            </a:r>
            <a:r>
              <a:rPr lang="ru-RU" sz="2000" dirty="0"/>
              <a:t>В</a:t>
            </a:r>
            <a:r>
              <a:rPr lang="en-US" sz="2000" dirty="0"/>
              <a:t>DC </a:t>
            </a:r>
            <a:r>
              <a:rPr lang="ru-RU" sz="2000" dirty="0"/>
              <a:t>также прямой.</a:t>
            </a:r>
          </a:p>
          <a:p>
            <a:r>
              <a:rPr lang="ru-RU" sz="2000" dirty="0"/>
              <a:t>Следовательно, ВЕ </a:t>
            </a:r>
            <a:r>
              <a:rPr lang="ru-RU" sz="2000" dirty="0" smtClean="0"/>
              <a:t>перпендикулярен    </a:t>
            </a:r>
            <a:r>
              <a:rPr lang="ru-RU" sz="2000" dirty="0"/>
              <a:t>АС и </a:t>
            </a:r>
            <a:r>
              <a:rPr lang="en-US" sz="2000" dirty="0"/>
              <a:t>BD </a:t>
            </a:r>
            <a:r>
              <a:rPr lang="ru-RU" sz="2000" dirty="0"/>
              <a:t>перпендикулярен   </a:t>
            </a:r>
            <a:r>
              <a:rPr lang="en-US" sz="2000" dirty="0"/>
              <a:t>AC. </a:t>
            </a:r>
            <a:r>
              <a:rPr lang="ru-RU" sz="2000" dirty="0"/>
              <a:t>Значит через точку проходят два перпендикуляра к прямой АС.       </a:t>
            </a:r>
          </a:p>
        </p:txBody>
      </p:sp>
    </p:spTree>
    <p:extLst>
      <p:ext uri="{BB962C8B-B14F-4D97-AF65-F5344CB8AC3E}">
        <p14:creationId xmlns:p14="http://schemas.microsoft.com/office/powerpoint/2010/main" val="55284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22242" y="2310307"/>
            <a:ext cx="6096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/>
              <a:t>Разбор софизма.        </a:t>
            </a:r>
          </a:p>
          <a:p>
            <a:r>
              <a:rPr lang="ru-RU" sz="2000" dirty="0"/>
              <a:t>Рассуждения, о том, что из точки на прямой можно опустить два перпендикуляра, опирались на ошибочный чертеж. В действительности полуокружности пересекаются со стороной АС в одной точке, т.е. ВЕ совпадает с ВD.  Значит, из одной точки на прямую нельзя опустить два   перпендикуляра. 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3396" y="12879"/>
            <a:ext cx="3501026" cy="2665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32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5972" y="123012"/>
            <a:ext cx="2547378" cy="227245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51774" y="664772"/>
            <a:ext cx="8530107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2800" dirty="0"/>
              <a:t>5. Все треугольники равнобедренные.    </a:t>
            </a:r>
          </a:p>
          <a:p>
            <a:r>
              <a:rPr lang="ru-RU" dirty="0"/>
              <a:t>                                                                         </a:t>
            </a:r>
          </a:p>
          <a:p>
            <a:r>
              <a:rPr lang="ru-RU" dirty="0"/>
              <a:t>      </a:t>
            </a:r>
            <a:r>
              <a:rPr lang="ru-RU" sz="2000" dirty="0"/>
              <a:t>Построим произвольный ∆ АВС. Проведём в нём биссектрису </a:t>
            </a:r>
            <a:r>
              <a:rPr lang="ar-AE" sz="2000" dirty="0"/>
              <a:t>ﮮ</a:t>
            </a:r>
            <a:r>
              <a:rPr lang="ru-RU" sz="2000" dirty="0"/>
              <a:t>В и серединный </a:t>
            </a:r>
          </a:p>
          <a:p>
            <a:r>
              <a:rPr lang="ru-RU" sz="2000" dirty="0"/>
              <a:t>   перпендикуляр к стороне АС. Точку их пересечения обозначим через О. Из точки О проведём </a:t>
            </a:r>
            <a:r>
              <a:rPr lang="en-US" sz="2000" dirty="0"/>
              <a:t>OD    </a:t>
            </a:r>
            <a:r>
              <a:rPr lang="ru-RU" sz="2000" dirty="0"/>
              <a:t>АВ и ОЕ     ВС.  Очевидно, что ОА = ОС и </a:t>
            </a:r>
            <a:r>
              <a:rPr lang="en-US" sz="2000" dirty="0"/>
              <a:t>OD = OE. </a:t>
            </a:r>
            <a:r>
              <a:rPr lang="ru-RU" sz="2000" dirty="0"/>
              <a:t>Но тогда </a:t>
            </a:r>
            <a:r>
              <a:rPr lang="el-GR" sz="2000" dirty="0"/>
              <a:t>Δ </a:t>
            </a:r>
            <a:r>
              <a:rPr lang="ru-RU" sz="2000" dirty="0"/>
              <a:t>АО</a:t>
            </a:r>
            <a:r>
              <a:rPr lang="en-US" sz="2000" dirty="0"/>
              <a:t>D = </a:t>
            </a:r>
            <a:r>
              <a:rPr lang="el-GR" sz="2000" dirty="0"/>
              <a:t>Δ </a:t>
            </a:r>
            <a:r>
              <a:rPr lang="ru-RU" sz="2000" dirty="0"/>
              <a:t>СОЕ по катету и гипотенузе, поэтому </a:t>
            </a:r>
            <a:r>
              <a:rPr lang="ar-AE" sz="2000" dirty="0"/>
              <a:t>ﮮ</a:t>
            </a:r>
            <a:r>
              <a:rPr lang="en-US" sz="2000" dirty="0"/>
              <a:t>CDE= </a:t>
            </a:r>
            <a:r>
              <a:rPr lang="ar-AE" sz="2000" dirty="0"/>
              <a:t>ﮮ</a:t>
            </a:r>
            <a:r>
              <a:rPr lang="en-US" sz="2000" dirty="0"/>
              <a:t>ECO. </a:t>
            </a:r>
            <a:r>
              <a:rPr lang="ru-RU" sz="2000" dirty="0"/>
              <a:t>В то же время </a:t>
            </a:r>
            <a:r>
              <a:rPr lang="ar-AE" sz="2000" dirty="0"/>
              <a:t>ﮮ</a:t>
            </a:r>
            <a:r>
              <a:rPr lang="ru-RU" sz="2000" dirty="0"/>
              <a:t>ОАС= </a:t>
            </a:r>
            <a:r>
              <a:rPr lang="ar-AE" sz="2000" dirty="0"/>
              <a:t>ﮮ</a:t>
            </a:r>
            <a:r>
              <a:rPr lang="ru-RU" sz="2000" dirty="0"/>
              <a:t>ОСА, так как ∆ АОС – равнобедренный. Получаем: </a:t>
            </a:r>
            <a:r>
              <a:rPr lang="ar-AE" sz="2000" dirty="0"/>
              <a:t>ﮮ</a:t>
            </a:r>
            <a:r>
              <a:rPr lang="ru-RU" sz="2000" dirty="0"/>
              <a:t>ВАС = </a:t>
            </a:r>
            <a:r>
              <a:rPr lang="ar-AE" sz="2000" dirty="0"/>
              <a:t>ﮮ</a:t>
            </a:r>
            <a:r>
              <a:rPr lang="en-US" sz="2000" dirty="0"/>
              <a:t>DAO + </a:t>
            </a:r>
            <a:r>
              <a:rPr lang="ar-AE" sz="2000" dirty="0"/>
              <a:t>ﮮ</a:t>
            </a:r>
            <a:r>
              <a:rPr lang="en-US" sz="2000" dirty="0"/>
              <a:t>OAC = </a:t>
            </a:r>
            <a:r>
              <a:rPr lang="ar-AE" sz="2000" dirty="0"/>
              <a:t>ﮮ</a:t>
            </a:r>
            <a:r>
              <a:rPr lang="en-US" sz="2000" dirty="0"/>
              <a:t>ECO + </a:t>
            </a:r>
            <a:r>
              <a:rPr lang="ar-AE" sz="2000" dirty="0"/>
              <a:t>ﮮ</a:t>
            </a:r>
            <a:r>
              <a:rPr lang="en-US" sz="2000" dirty="0"/>
              <a:t>OCA= = </a:t>
            </a:r>
            <a:r>
              <a:rPr lang="ar-AE" sz="2000" dirty="0"/>
              <a:t>ﮮ </a:t>
            </a:r>
            <a:r>
              <a:rPr lang="en-US" sz="2000" dirty="0"/>
              <a:t>BCA. </a:t>
            </a:r>
            <a:r>
              <a:rPr lang="ru-RU" sz="2000" dirty="0"/>
              <a:t>Итак, </a:t>
            </a:r>
            <a:r>
              <a:rPr lang="ar-AE" sz="2000" dirty="0"/>
              <a:t>ﮮ</a:t>
            </a:r>
            <a:r>
              <a:rPr lang="ru-RU" sz="2000" dirty="0"/>
              <a:t>ВАС = </a:t>
            </a:r>
            <a:r>
              <a:rPr lang="ar-AE" sz="2000" dirty="0"/>
              <a:t>ﮮ</a:t>
            </a:r>
            <a:r>
              <a:rPr lang="ru-RU" sz="2000" dirty="0"/>
              <a:t>ВСА, следовательно, ∆ АВС –равнобедренный, значит, АВ = ВС   </a:t>
            </a:r>
          </a:p>
        </p:txBody>
      </p:sp>
    </p:spTree>
    <p:extLst>
      <p:ext uri="{BB962C8B-B14F-4D97-AF65-F5344CB8AC3E}">
        <p14:creationId xmlns:p14="http://schemas.microsoft.com/office/powerpoint/2010/main" val="326722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61252" y="2067484"/>
            <a:ext cx="6096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/>
              <a:t>Разбор софизма.                                                                                                                            </a:t>
            </a:r>
            <a:r>
              <a:rPr lang="ru-RU" sz="2000" dirty="0"/>
              <a:t>Здесь ошибка в чертеже.  Серединный перпендикуляр к стороне и биссектриса противоположного ей угла для неравнобедренного треугольника пересекаются вне этого треугольника. Точка о находится вне плоскости треугольника АВС.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63864" y="344729"/>
            <a:ext cx="3128135" cy="302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52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3465" y="0"/>
            <a:ext cx="11728174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/>
              <a:t>Введение  </a:t>
            </a:r>
            <a:endParaRPr lang="ru-RU" sz="5400" dirty="0"/>
          </a:p>
          <a:p>
            <a:r>
              <a:rPr lang="ru-RU" sz="2800" dirty="0" smtClean="0"/>
              <a:t>Гипотеза</a:t>
            </a:r>
            <a:r>
              <a:rPr lang="ru-RU" sz="2800" dirty="0"/>
              <a:t>: составление и разбор софизмов - увлекательное занятие, способствующее логическому мышлению</a:t>
            </a:r>
            <a:r>
              <a:rPr lang="ru-RU" sz="2800" dirty="0"/>
              <a:t>. Обобщение и систематизация методов доказательства софизмов способствует повышению качества знаний и вооружает новыми методами решения нестандартных задач.</a:t>
            </a:r>
            <a:endParaRPr lang="ru-RU" sz="2800" dirty="0"/>
          </a:p>
          <a:p>
            <a:endParaRPr lang="ru-RU" sz="2800" dirty="0" smtClean="0"/>
          </a:p>
          <a:p>
            <a:r>
              <a:rPr lang="ru-RU" sz="2800" dirty="0" smtClean="0"/>
              <a:t>Актуальность </a:t>
            </a:r>
            <a:r>
              <a:rPr lang="ru-RU" sz="2800" dirty="0"/>
              <a:t>выбора темы была обусловлена необходимостью применения различных приёмов и методов при решении нестандартных задач.</a:t>
            </a: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109389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3549" y="0"/>
            <a:ext cx="2468451" cy="234395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10860" y="38636"/>
            <a:ext cx="9508901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6. Тупой угол иногда равен прямому углу. </a:t>
            </a:r>
          </a:p>
          <a:p>
            <a:r>
              <a:rPr lang="ru-RU" dirty="0"/>
              <a:t>   Предположим, что фигура ABCD есть квадрат. Разделим отрезок AB пополам и проведем через точку деления E прямую EF перпендикулярно отрезку AB. Эта прямая пересечет противоположную сторону квадрата DC в некоторой точке F. При этом DF = FC.</a:t>
            </a:r>
          </a:p>
          <a:p>
            <a:r>
              <a:rPr lang="ru-RU" dirty="0"/>
              <a:t>Из вершины C отложим отрезок CG, равный CB. Соединим точки A и G прямой линией и разделим отрезок AG пополам точкой H. Затем из точки H проведем прямую HK перпендикулярно к отрезку AG.</a:t>
            </a:r>
          </a:p>
          <a:p>
            <a:r>
              <a:rPr lang="ru-RU" dirty="0"/>
              <a:t>Поскольку отрезки AB и AG не параллельны, то, значит, прямые EF и HK также не являются параллельными. Следовательно, при продолжении прямой EF они пересекутся в некоторой точке K. Соединим теперь точку K с точками D, A, G, C. </a:t>
            </a:r>
          </a:p>
          <a:p>
            <a:r>
              <a:rPr lang="ru-RU" dirty="0"/>
              <a:t>Треугольники KAH и KGH равны между собой, поскольку они имеют общую сторону HK, AH = HG, а углы при вершине H прямые. Следовательно, KA = KG.</a:t>
            </a:r>
          </a:p>
          <a:p>
            <a:r>
              <a:rPr lang="ru-RU" dirty="0"/>
              <a:t>Треугольники KDF и KCF также равны между собой, поскольку они имеют общую сторону FK, DF = FC, а углы при вершине F прямые. Следовательно, KD = KC и угол KDC равен углу KCD. Кроме того, DA = CB = CG.</a:t>
            </a:r>
          </a:p>
          <a:p>
            <a:r>
              <a:rPr lang="ru-RU" dirty="0"/>
              <a:t>Таким образом, стороны треугольников KDA и KCG равны между собой. Значит, углы KDA и KCG равны. Вычтем теперь из них равные углы KDC и KCD. Очевидно, что разности их также будут равны друг другу, т.е. угол GCD = углу ADC. Но угол GCD представляет собой угол тупой угол, а угол ADC – прямой.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255606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98760" y="2423255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/>
              <a:t>Разбор софизма. </a:t>
            </a:r>
          </a:p>
          <a:p>
            <a:r>
              <a:rPr lang="ru-RU" sz="2000" dirty="0"/>
              <a:t>Рассуждения опирались на ошибочный чертеж.</a:t>
            </a:r>
          </a:p>
        </p:txBody>
      </p:sp>
    </p:spTree>
    <p:extLst>
      <p:ext uri="{BB962C8B-B14F-4D97-AF65-F5344CB8AC3E}">
        <p14:creationId xmlns:p14="http://schemas.microsoft.com/office/powerpoint/2010/main" val="60947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2338" y="0"/>
            <a:ext cx="2339662" cy="24985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83594" y="345763"/>
            <a:ext cx="856874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7. Все треугольники – равносторонние.</a:t>
            </a:r>
          </a:p>
          <a:p>
            <a:endParaRPr lang="ru-RU" dirty="0"/>
          </a:p>
          <a:p>
            <a:r>
              <a:rPr lang="ru-RU" sz="2000" dirty="0"/>
              <a:t>Рассмотрим произвольный треугольник ABC. Проведем биссектрису угла B и серединный перпендикуляр к стороне AC. Точку их пересечения обозначим O. Опустим из нее перпендикуляры EO и OF на стороны AB и BC соответственно. </a:t>
            </a:r>
          </a:p>
          <a:p>
            <a:r>
              <a:rPr lang="ru-RU" sz="2000" dirty="0"/>
              <a:t>Т.к. DO одновременно и высота, и медиана треугольника AOC, то треугольник AOC равнобедренный, AO = OC. Из равенства треугольников EBO и OBF следует, что EB = BF, EO = OF. Следовательно, треугольник AEO равен треугольнику FCO, AE = FC. Отсюда, т.к. AB = AE + EB и BC = BF + FC, AB = BC. Проведя такое же рассуждение для основания не AC, а, например, AB, получим, что BC = CA. </a:t>
            </a:r>
          </a:p>
          <a:p>
            <a:r>
              <a:rPr lang="ru-RU" sz="2000" dirty="0"/>
              <a:t>Из этого следует, что все треугольники на свете - равносторонние. В частном случае, если треугольник прямоугольный, то катеты равны гипотенузе.</a:t>
            </a:r>
          </a:p>
        </p:txBody>
      </p:sp>
    </p:spTree>
    <p:extLst>
      <p:ext uri="{BB962C8B-B14F-4D97-AF65-F5344CB8AC3E}">
        <p14:creationId xmlns:p14="http://schemas.microsoft.com/office/powerpoint/2010/main" val="21386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08609" y="2239575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/>
              <a:t>Разбор софизма. </a:t>
            </a:r>
          </a:p>
          <a:p>
            <a:r>
              <a:rPr lang="ru-RU" sz="2000" dirty="0"/>
              <a:t>Ошибка в чертеже: серединный перпендикуляр к стороне и биссектриса противоположного ей угла для неравнобедренного треугольника, пересекаются вне этого треугольника.</a:t>
            </a:r>
          </a:p>
        </p:txBody>
      </p:sp>
    </p:spTree>
    <p:extLst>
      <p:ext uri="{BB962C8B-B14F-4D97-AF65-F5344CB8AC3E}">
        <p14:creationId xmlns:p14="http://schemas.microsoft.com/office/powerpoint/2010/main" val="3773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39925" y="0"/>
            <a:ext cx="2152075" cy="404809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38141" y="439908"/>
            <a:ext cx="86017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8. Сумма длин двух сторон треугольника равна длине третьей стороны.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38141" y="1394015"/>
            <a:ext cx="860178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Рассмотрим треугольник ABC с основанием АС. AD=FE=AB/2 и DE=FC=AВ/2</a:t>
            </a:r>
          </a:p>
          <a:p>
            <a:r>
              <a:rPr lang="ru-RU" sz="2000" dirty="0"/>
              <a:t>AB + ВC = AD + DE + EF + FC</a:t>
            </a:r>
          </a:p>
          <a:p>
            <a:r>
              <a:rPr lang="ru-RU" sz="2000" dirty="0"/>
              <a:t>AB + BC = l</a:t>
            </a:r>
          </a:p>
          <a:p>
            <a:r>
              <a:rPr lang="ru-RU" sz="2000" dirty="0"/>
              <a:t>Повторим теперь ту же операцию для треугольников ADE и EFC. Длинна ломаной l остаётся неизменной, независимо от количества проделанных операций. При устремлении количества операций к бесконечности, ломанная l устремляется к стороне AС. В пределе поучаем: l = AC. </a:t>
            </a:r>
          </a:p>
          <a:p>
            <a:r>
              <a:rPr lang="ru-RU" sz="2000" dirty="0"/>
              <a:t>Но l = AB+BC, значит AB + BC = AC, т.е. сумма длин двух сторон треугольника равна длине третьей стороны.</a:t>
            </a:r>
          </a:p>
        </p:txBody>
      </p:sp>
    </p:spTree>
    <p:extLst>
      <p:ext uri="{BB962C8B-B14F-4D97-AF65-F5344CB8AC3E}">
        <p14:creationId xmlns:p14="http://schemas.microsoft.com/office/powerpoint/2010/main" val="16417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76789" y="2352317"/>
            <a:ext cx="6096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/>
              <a:t>Разбор софизма. </a:t>
            </a:r>
          </a:p>
          <a:p>
            <a:r>
              <a:rPr lang="ru-RU" sz="2000" dirty="0"/>
              <a:t>Вся ошибка заключается в попытке приравнять ломаную l к AC, чего не в коем случае делать нельзя. На самом деле прямая l никогда не сольется с АС.</a:t>
            </a:r>
          </a:p>
        </p:txBody>
      </p:sp>
    </p:spTree>
    <p:extLst>
      <p:ext uri="{BB962C8B-B14F-4D97-AF65-F5344CB8AC3E}">
        <p14:creationId xmlns:p14="http://schemas.microsoft.com/office/powerpoint/2010/main" val="1778809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1896" y="2597217"/>
            <a:ext cx="1115010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/>
              <a:t>Примеры алгебраических софизмов </a:t>
            </a:r>
          </a:p>
        </p:txBody>
      </p:sp>
    </p:spTree>
    <p:extLst>
      <p:ext uri="{BB962C8B-B14F-4D97-AF65-F5344CB8AC3E}">
        <p14:creationId xmlns:p14="http://schemas.microsoft.com/office/powerpoint/2010/main" val="152084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9820" y="2407000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/>
              <a:t>9. Уравнение x-a=0 не имеет корней. </a:t>
            </a:r>
          </a:p>
          <a:p>
            <a:r>
              <a:rPr lang="ru-RU" sz="2000" dirty="0"/>
              <a:t>Дано уравнение x-a=0. Разделив обе части этого уравнения на x-a, получим, что 1=0. Поскольку это равенство неверное, то это означает, что исходное уравнение не имеет корней.</a:t>
            </a:r>
          </a:p>
        </p:txBody>
      </p:sp>
    </p:spTree>
    <p:extLst>
      <p:ext uri="{BB962C8B-B14F-4D97-AF65-F5344CB8AC3E}">
        <p14:creationId xmlns:p14="http://schemas.microsoft.com/office/powerpoint/2010/main" val="209906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96484" y="2004588"/>
            <a:ext cx="6096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/>
              <a:t>Разбор софизма.     </a:t>
            </a:r>
          </a:p>
          <a:p>
            <a:r>
              <a:rPr lang="ru-RU" sz="2000" dirty="0"/>
              <a:t>Поскольку x=a – корень уравнения, то, разделив на выражение x-a обе его части, мы потеряли этот корень и поэтому получили неверное равенство 1=0.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29713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99515" y="2307138"/>
            <a:ext cx="6096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/>
              <a:t>10. 5=6           </a:t>
            </a:r>
          </a:p>
          <a:p>
            <a:r>
              <a:rPr lang="ru-RU" sz="2000" dirty="0"/>
              <a:t>Возьмём числовое равенство: 35+10-45=42+12-54. вынесем общие множители левой и правой частей за скобки. Получим: 5(7+2-9) =6(7+2-9). Разделим обе части этого равенства на общий множитель (заключенный в скобки). Получаем 5=6.            </a:t>
            </a:r>
          </a:p>
        </p:txBody>
      </p:sp>
    </p:spTree>
    <p:extLst>
      <p:ext uri="{BB962C8B-B14F-4D97-AF65-F5344CB8AC3E}">
        <p14:creationId xmlns:p14="http://schemas.microsoft.com/office/powerpoint/2010/main" val="229351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6586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/>
              <a:t>Цели и задачи:</a:t>
            </a:r>
          </a:p>
          <a:p>
            <a:r>
              <a:rPr lang="ru-RU" sz="3200" dirty="0"/>
              <a:t>Цели</a:t>
            </a:r>
            <a:r>
              <a:rPr lang="ru-RU" sz="3200" dirty="0" smtClean="0"/>
              <a:t>:</a:t>
            </a:r>
          </a:p>
          <a:p>
            <a:r>
              <a:rPr lang="ru-RU" sz="3200" dirty="0"/>
              <a:t>•	Отбор и систематизация методов решения нестандартных задач</a:t>
            </a:r>
            <a:r>
              <a:rPr lang="ru-RU" sz="3200" dirty="0" smtClean="0"/>
              <a:t>; </a:t>
            </a:r>
            <a:r>
              <a:rPr lang="ru-RU" sz="3200" dirty="0"/>
              <a:t>• Закрепление теоретических знаний и навыков, их применение в   практической деятельности </a:t>
            </a:r>
          </a:p>
          <a:p>
            <a:endParaRPr lang="ru-RU" sz="3200" dirty="0"/>
          </a:p>
          <a:p>
            <a:r>
              <a:rPr lang="ru-RU" sz="3200" dirty="0" smtClean="0"/>
              <a:t>Задачи</a:t>
            </a:r>
            <a:r>
              <a:rPr lang="ru-RU" sz="3200" dirty="0"/>
              <a:t>:</a:t>
            </a:r>
          </a:p>
          <a:p>
            <a:r>
              <a:rPr lang="ru-RU" sz="2800" dirty="0" smtClean="0"/>
              <a:t>1.Познакомиться </a:t>
            </a:r>
            <a:r>
              <a:rPr lang="ru-RU" sz="2800" dirty="0"/>
              <a:t>софизмами.</a:t>
            </a:r>
          </a:p>
          <a:p>
            <a:r>
              <a:rPr lang="ru-RU" sz="2800" dirty="0" smtClean="0"/>
              <a:t>2.Понять</a:t>
            </a:r>
            <a:r>
              <a:rPr lang="ru-RU" sz="2800" dirty="0"/>
              <a:t>, как найти ошибку во внешне безошибочных рассуждениях.</a:t>
            </a:r>
          </a:p>
          <a:p>
            <a:r>
              <a:rPr lang="ru-RU" sz="2800" dirty="0" smtClean="0"/>
              <a:t>3.Обобщить </a:t>
            </a:r>
            <a:r>
              <a:rPr lang="ru-RU" sz="2800" dirty="0"/>
              <a:t>найденный материал. </a:t>
            </a:r>
          </a:p>
          <a:p>
            <a:r>
              <a:rPr lang="ru-RU" dirty="0"/>
              <a:t> </a:t>
            </a:r>
            <a:r>
              <a:rPr lang="ru-RU" sz="3200" dirty="0"/>
              <a:t>Методы исследования: </a:t>
            </a:r>
            <a:r>
              <a:rPr lang="ru-RU" sz="2800" dirty="0"/>
              <a:t>изучение и анализ литературы; сбор фактических данных.</a:t>
            </a:r>
          </a:p>
          <a:p>
            <a:r>
              <a:rPr lang="ru-RU" dirty="0"/>
              <a:t> </a:t>
            </a:r>
            <a:r>
              <a:rPr lang="ru-RU" sz="3200" dirty="0" smtClean="0"/>
              <a:t>Практическая </a:t>
            </a:r>
            <a:r>
              <a:rPr lang="ru-RU" sz="3200" dirty="0"/>
              <a:t>значимость</a:t>
            </a:r>
            <a:r>
              <a:rPr lang="ru-RU" dirty="0"/>
              <a:t>: </a:t>
            </a:r>
            <a:r>
              <a:rPr lang="ru-RU" sz="2800" dirty="0"/>
              <a:t>применение на уроках математики.  </a:t>
            </a:r>
          </a:p>
        </p:txBody>
      </p:sp>
    </p:spTree>
    <p:extLst>
      <p:ext uri="{BB962C8B-B14F-4D97-AF65-F5344CB8AC3E}">
        <p14:creationId xmlns:p14="http://schemas.microsoft.com/office/powerpoint/2010/main" val="261933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30580" y="2461891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/>
              <a:t>Разбор софизма.       </a:t>
            </a:r>
          </a:p>
          <a:p>
            <a:r>
              <a:rPr lang="ru-RU" dirty="0"/>
              <a:t>     </a:t>
            </a:r>
            <a:r>
              <a:rPr lang="ru-RU" sz="2000" dirty="0"/>
              <a:t>7+2-9=0. На ноль делить нельзя.   </a:t>
            </a:r>
          </a:p>
        </p:txBody>
      </p:sp>
    </p:spTree>
    <p:extLst>
      <p:ext uri="{BB962C8B-B14F-4D97-AF65-F5344CB8AC3E}">
        <p14:creationId xmlns:p14="http://schemas.microsoft.com/office/powerpoint/2010/main" val="397016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67696" y="1022213"/>
            <a:ext cx="6096000" cy="403187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/>
              <a:t>11. Спичка вдвое длиннее телеграфного столба. </a:t>
            </a:r>
          </a:p>
          <a:p>
            <a:r>
              <a:rPr lang="ru-RU" sz="2000" dirty="0"/>
              <a:t>Пусть, а(дм) – длина спички и b(дм) – длина столба. Разность между b и а обозначим через с.</a:t>
            </a:r>
          </a:p>
          <a:p>
            <a:r>
              <a:rPr lang="ru-RU" sz="2000" dirty="0"/>
              <a:t>Имеем: b – a = c, b = a + c, </a:t>
            </a:r>
          </a:p>
          <a:p>
            <a:r>
              <a:rPr lang="ru-RU" sz="2000" dirty="0"/>
              <a:t>перемножая два этих равенства по частям, находим:</a:t>
            </a:r>
          </a:p>
          <a:p>
            <a:r>
              <a:rPr lang="ru-RU" sz="2000" dirty="0"/>
              <a:t> b2 – a b = c a + c2. </a:t>
            </a:r>
          </a:p>
          <a:p>
            <a:r>
              <a:rPr lang="ru-RU" sz="2000" dirty="0"/>
              <a:t>Вычтем из обеих частей b c. </a:t>
            </a:r>
          </a:p>
          <a:p>
            <a:r>
              <a:rPr lang="ru-RU" sz="2000" dirty="0"/>
              <a:t>Получим: b2 – a b – b c = c a + c2 – b c, </a:t>
            </a:r>
          </a:p>
          <a:p>
            <a:r>
              <a:rPr lang="ru-RU" sz="2000" dirty="0"/>
              <a:t>или b (b – a – c) = –c (b – a – c), </a:t>
            </a:r>
          </a:p>
          <a:p>
            <a:r>
              <a:rPr lang="ru-RU" sz="2000" dirty="0"/>
              <a:t>откуда b = –c. </a:t>
            </a:r>
          </a:p>
          <a:p>
            <a:r>
              <a:rPr lang="ru-RU" sz="2000" dirty="0"/>
              <a:t>Но c = b – a, поэтому b = a – b, или a = 2 b</a:t>
            </a:r>
          </a:p>
        </p:txBody>
      </p:sp>
    </p:spTree>
    <p:extLst>
      <p:ext uri="{BB962C8B-B14F-4D97-AF65-F5344CB8AC3E}">
        <p14:creationId xmlns:p14="http://schemas.microsoft.com/office/powerpoint/2010/main" val="355161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35122" y="2258997"/>
            <a:ext cx="6096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/>
              <a:t>Разбор софизма. </a:t>
            </a:r>
          </a:p>
          <a:p>
            <a:r>
              <a:rPr lang="ru-RU" sz="2000" dirty="0"/>
              <a:t>Когда мы делим на общий множитель (b – a – c) мы допускаем ошибку, т.к. (b – a – c) = 0, а на 0 делить нельзя.</a:t>
            </a:r>
          </a:p>
        </p:txBody>
      </p:sp>
    </p:spTree>
    <p:extLst>
      <p:ext uri="{BB962C8B-B14F-4D97-AF65-F5344CB8AC3E}">
        <p14:creationId xmlns:p14="http://schemas.microsoft.com/office/powerpoint/2010/main" val="3701435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9198" y="2051638"/>
            <a:ext cx="1140280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/>
              <a:t>Примеры арифметических софизмов </a:t>
            </a:r>
          </a:p>
        </p:txBody>
      </p:sp>
    </p:spTree>
    <p:extLst>
      <p:ext uri="{BB962C8B-B14F-4D97-AF65-F5344CB8AC3E}">
        <p14:creationId xmlns:p14="http://schemas.microsoft.com/office/powerpoint/2010/main" val="174796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7532" y="725793"/>
            <a:ext cx="8633138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12. Если А больше В, то А всегда больше, чем 2В. </a:t>
            </a:r>
          </a:p>
          <a:p>
            <a:r>
              <a:rPr lang="ru-RU" sz="2000" dirty="0"/>
              <a:t>Возьмем два произвольных положительных числа А и В, такие, что А&gt; В. Умножив это неравенство на В, получим новое неравенство АВ&gt; В*В, а отняв от обеих его частей А*А, получим неравенство АВ-А*А&gt; В*В-А*А, которое равносильно следующему: </a:t>
            </a:r>
          </a:p>
          <a:p>
            <a:r>
              <a:rPr lang="ru-RU" sz="2000" dirty="0"/>
              <a:t>А(В-А)&gt;(В+А)(В-А). (1)</a:t>
            </a:r>
          </a:p>
          <a:p>
            <a:r>
              <a:rPr lang="ru-RU" sz="2000" dirty="0"/>
              <a:t>После деления обеих частей неравенства (1) на В-А получим, что </a:t>
            </a:r>
          </a:p>
          <a:p>
            <a:r>
              <a:rPr lang="ru-RU" sz="2000" dirty="0"/>
              <a:t>А&gt;В+А (2),</a:t>
            </a:r>
          </a:p>
          <a:p>
            <a:r>
              <a:rPr lang="ru-RU" sz="2000" dirty="0"/>
              <a:t>А прибавив к этому неравенству почленно исходное неравенство А&gt;В, имеем 2А&gt;2В+А, откуда </a:t>
            </a:r>
          </a:p>
          <a:p>
            <a:r>
              <a:rPr lang="ru-RU" sz="2000" dirty="0"/>
              <a:t>А&gt;2В.</a:t>
            </a:r>
          </a:p>
          <a:p>
            <a:r>
              <a:rPr lang="ru-RU" sz="2000" dirty="0"/>
              <a:t>Итак, если А&gt;В, то А&gt;2В. Это означает, к примеру, что из неравенства 6&gt;5 следует, что 6&gt;10. </a:t>
            </a:r>
          </a:p>
        </p:txBody>
      </p:sp>
    </p:spTree>
    <p:extLst>
      <p:ext uri="{BB962C8B-B14F-4D97-AF65-F5344CB8AC3E}">
        <p14:creationId xmlns:p14="http://schemas.microsoft.com/office/powerpoint/2010/main" val="1311949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3757" y="1437505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/>
              <a:t>Разбор софизма. </a:t>
            </a:r>
          </a:p>
          <a:p>
            <a:r>
              <a:rPr lang="ru-RU" sz="2000" dirty="0"/>
              <a:t>Здесь совершен неравносильный переход от неравенства (1) к неравенству (2). Действительно, согласно условию, А&gt; В, поэтому В-А &lt;0.Это означает, что обе части неравенства (1) делятся на отрицательное число. Но согласно правилу преобразования неравенств при делении или умножении неравенства на одно и то же отрицательное число знак неравенства необходимо изменить на противоположный. С учетом сказанного из неравенства (1) вместо неравенства (2) получим неравенство А &lt;В+А, прибавив к которому почленно исходное неравенство В &lt;А, получим просто исходное неравенство А+В &lt;В+2А. </a:t>
            </a:r>
          </a:p>
        </p:txBody>
      </p:sp>
    </p:spTree>
    <p:extLst>
      <p:ext uri="{BB962C8B-B14F-4D97-AF65-F5344CB8AC3E}">
        <p14:creationId xmlns:p14="http://schemas.microsoft.com/office/powerpoint/2010/main" val="2864396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26016" y="1273660"/>
            <a:ext cx="1053921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При разборе софизмов я выделила несколько типичных ошибок </a:t>
            </a:r>
            <a:r>
              <a:rPr lang="ru-RU" sz="2800" dirty="0" smtClean="0"/>
              <a:t>:</a:t>
            </a:r>
            <a:endParaRPr lang="ru-RU" sz="2800" dirty="0"/>
          </a:p>
          <a:p>
            <a:r>
              <a:rPr lang="ru-RU" sz="2000" dirty="0"/>
              <a:t>1. пренебрежение условиями теорем, формул, правил</a:t>
            </a:r>
          </a:p>
          <a:p>
            <a:r>
              <a:rPr lang="ru-RU" sz="2000" dirty="0"/>
              <a:t>2. ошибочный чертёж</a:t>
            </a:r>
          </a:p>
          <a:p>
            <a:r>
              <a:rPr lang="ru-RU" sz="2000" dirty="0"/>
              <a:t>3. опора на ошибочные умозаключения</a:t>
            </a:r>
          </a:p>
        </p:txBody>
      </p:sp>
    </p:spTree>
    <p:extLst>
      <p:ext uri="{BB962C8B-B14F-4D97-AF65-F5344CB8AC3E}">
        <p14:creationId xmlns:p14="http://schemas.microsoft.com/office/powerpoint/2010/main" val="291228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0702343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/>
              <a:t>Социальный опрос</a:t>
            </a:r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r>
              <a:rPr lang="ru-RU" sz="3200" dirty="0"/>
              <a:t>Я решила провести исследование на знание софизмов. Опрос был проведён среди 20 человек разных возрастных категорий.</a:t>
            </a:r>
          </a:p>
          <a:p>
            <a:endParaRPr lang="ru-RU" sz="3200" dirty="0" smtClean="0"/>
          </a:p>
        </p:txBody>
      </p:sp>
    </p:spTree>
    <p:extLst>
      <p:ext uri="{BB962C8B-B14F-4D97-AF65-F5344CB8AC3E}">
        <p14:creationId xmlns:p14="http://schemas.microsoft.com/office/powerpoint/2010/main" val="268308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3606" y="1357271"/>
            <a:ext cx="6096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/>
              <a:t>На первый вопрос: «Знаете ли вы, что такое софизмы</a:t>
            </a:r>
            <a:r>
              <a:rPr lang="ru-RU" sz="2800" dirty="0" smtClean="0"/>
              <a:t>?»</a:t>
            </a:r>
            <a:endParaRPr lang="ru-RU" sz="2800" dirty="0"/>
          </a:p>
          <a:p>
            <a:endParaRPr lang="ru-RU" sz="2000" dirty="0"/>
          </a:p>
          <a:p>
            <a:r>
              <a:rPr lang="ru-RU" sz="2000" dirty="0"/>
              <a:t>2 – 10% ответили, что знают;</a:t>
            </a:r>
          </a:p>
          <a:p>
            <a:endParaRPr lang="ru-RU" sz="2000" dirty="0"/>
          </a:p>
          <a:p>
            <a:r>
              <a:rPr lang="ru-RU" sz="2000" dirty="0"/>
              <a:t>5 – 25% ответили, что слышали;</a:t>
            </a:r>
          </a:p>
          <a:p>
            <a:endParaRPr lang="ru-RU" sz="2000" dirty="0"/>
          </a:p>
          <a:p>
            <a:r>
              <a:rPr lang="ru-RU" sz="2000" dirty="0"/>
              <a:t>13 – 65% ответили, что не знают.</a:t>
            </a:r>
          </a:p>
        </p:txBody>
      </p:sp>
    </p:spTree>
    <p:extLst>
      <p:ext uri="{BB962C8B-B14F-4D97-AF65-F5344CB8AC3E}">
        <p14:creationId xmlns:p14="http://schemas.microsoft.com/office/powerpoint/2010/main" val="250018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06332" y="1457133"/>
            <a:ext cx="5941454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На второй вопрос: «Знаете ли вы какие-либо софизмы</a:t>
            </a:r>
            <a:r>
              <a:rPr lang="ru-RU" sz="2800" dirty="0" smtClean="0"/>
              <a:t>?»</a:t>
            </a:r>
            <a:endParaRPr lang="ru-RU" sz="2800" dirty="0"/>
          </a:p>
          <a:p>
            <a:endParaRPr lang="ru-RU" sz="2000" dirty="0"/>
          </a:p>
          <a:p>
            <a:r>
              <a:rPr lang="ru-RU" sz="2000" dirty="0"/>
              <a:t>15 – 75% ответили, что не знают;</a:t>
            </a:r>
          </a:p>
          <a:p>
            <a:endParaRPr lang="ru-RU" sz="2000" dirty="0"/>
          </a:p>
          <a:p>
            <a:r>
              <a:rPr lang="ru-RU" sz="2000" dirty="0"/>
              <a:t>5 – 25% ответили, что знают.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6589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55866"/>
            <a:ext cx="12324522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/>
              <a:t>Основная часть</a:t>
            </a:r>
          </a:p>
          <a:p>
            <a:r>
              <a:rPr lang="ru-RU" sz="2800" dirty="0"/>
              <a:t>Софизм - (греч. sophisma — хитрая уловка, измышление) — рассуждение, кажущееся правильным, но содержащее скрытую логическую ошибку и служащее для придания видимости истинности ложному утверждению. Софизм является особым приемом интеллектуального мошенничества, попыткой выдать ложь за истину и тем самым ввести в заблуждение. Отсюда «софист» в одиозном значении — это человек, готовый с помощью любых, в т.ч. недозволенных, приемов отстаивать свои убеждения, не считаясь с тем, истинны они на самом деле или нет</a:t>
            </a:r>
            <a:r>
              <a:rPr lang="ru-RU" sz="2800" dirty="0" smtClean="0"/>
              <a:t>.</a:t>
            </a:r>
            <a:endParaRPr lang="ru-RU" sz="2800" dirty="0"/>
          </a:p>
          <a:p>
            <a:r>
              <a:rPr lang="ru-RU" sz="2800"/>
              <a:t> В работе представлены некоторые приёмы и методы решения математических софизмов, способствующих развитию логического мышления, наблюдательности и умению найти ошибку во внешне безошибочных рассуждениях.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7018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66941" y="1747010"/>
            <a:ext cx="6096000" cy="196977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/>
              <a:t>Я задал еще один вопрос</a:t>
            </a:r>
            <a:r>
              <a:rPr lang="ru-RU" sz="2800"/>
              <a:t>: </a:t>
            </a:r>
            <a:r>
              <a:rPr lang="ru-RU" sz="2800" smtClean="0"/>
              <a:t>«Хотели </a:t>
            </a:r>
            <a:r>
              <a:rPr lang="ru-RU" sz="2800" dirty="0"/>
              <a:t>бы вы узнавать подобное на уроках математики</a:t>
            </a:r>
            <a:r>
              <a:rPr lang="ru-RU" sz="2800" dirty="0" smtClean="0"/>
              <a:t>?»</a:t>
            </a:r>
            <a:endParaRPr lang="ru-RU" sz="2800" dirty="0"/>
          </a:p>
          <a:p>
            <a:endParaRPr lang="ru-RU" dirty="0"/>
          </a:p>
          <a:p>
            <a:r>
              <a:rPr lang="ru-RU" sz="2000" dirty="0"/>
              <a:t>все 20 – 100% ответили да.</a:t>
            </a:r>
          </a:p>
        </p:txBody>
      </p:sp>
    </p:spTree>
    <p:extLst>
      <p:ext uri="{BB962C8B-B14F-4D97-AF65-F5344CB8AC3E}">
        <p14:creationId xmlns:p14="http://schemas.microsoft.com/office/powerpoint/2010/main" val="152057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63909" y="2387786"/>
            <a:ext cx="6096000" cy="113877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/>
              <a:t>Вывод</a:t>
            </a:r>
            <a:r>
              <a:rPr lang="ru-RU" dirty="0"/>
              <a:t>: </a:t>
            </a:r>
            <a:r>
              <a:rPr lang="ru-RU" sz="2000" dirty="0"/>
              <a:t>таким образом, я выяснила, что подобные беседы, нравятся и будут сильно помогать ученикам в развитии по математике. </a:t>
            </a:r>
          </a:p>
        </p:txBody>
      </p:sp>
    </p:spTree>
    <p:extLst>
      <p:ext uri="{BB962C8B-B14F-4D97-AF65-F5344CB8AC3E}">
        <p14:creationId xmlns:p14="http://schemas.microsoft.com/office/powerpoint/2010/main" val="316488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07583" y="567459"/>
            <a:ext cx="11178861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/>
              <a:t>Заключение</a:t>
            </a:r>
          </a:p>
          <a:p>
            <a:endParaRPr lang="ru-RU" dirty="0"/>
          </a:p>
          <a:p>
            <a:r>
              <a:rPr lang="ru-RU" dirty="0"/>
              <a:t>В заключении делаю вывод, что софизмы являются важным средством обучения математике.</a:t>
            </a:r>
          </a:p>
          <a:p>
            <a:r>
              <a:rPr lang="ru-RU" dirty="0"/>
              <a:t>При выполнении этой исследовательской работы я научилась решать нестандартные задачи, изучила историю софизмов. </a:t>
            </a:r>
          </a:p>
          <a:p>
            <a:r>
              <a:rPr lang="ru-RU" dirty="0"/>
              <a:t>Я думаю, что результативность моего исследования заключается в том, что, изучив материал работы, ученики получат глубокие знания в соответствующей области, разовьют свои творческие способности, логическое мышление, внимание, навыки исследовательской деятельности. История математики полна неожиданных и интересных софизмов, решение которых порой служило толчком к новым открытиям. Математические софизмы приучают внимательно продвигаться вперед, тщательно следить за точностью формулировок, правильностью записи чертежей, за законностью математических операций. </a:t>
            </a:r>
          </a:p>
          <a:p>
            <a:r>
              <a:rPr lang="ru-RU" dirty="0"/>
              <a:t>Понимание ошибок в софизме помогает развивать логику и навыки правильного мышления. Если нашел ошибку в софизме, значит, ты ее осознал, а осознание ошибки предупреждает от ее повторения в дальнейших математических рассуждениях. Софизмы не приносят пользы, если их не понимать.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153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64905" y="282332"/>
            <a:ext cx="809707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/>
              <a:t>СПИСОК ЛИТЕРАТУРЫ</a:t>
            </a:r>
          </a:p>
          <a:p>
            <a:r>
              <a:rPr lang="ru-RU" dirty="0"/>
              <a:t>1 . Учебник по логике Гетманова А.Д.                                                                                                                                             </a:t>
            </a:r>
          </a:p>
          <a:p>
            <a:r>
              <a:rPr lang="ru-RU" dirty="0"/>
              <a:t>2.www.wedsid.ru</a:t>
            </a:r>
          </a:p>
          <a:p>
            <a:r>
              <a:rPr lang="ru-RU" dirty="0"/>
              <a:t>3.  Элективные курсы по математике Морозова Е.В.</a:t>
            </a:r>
          </a:p>
          <a:p>
            <a:r>
              <a:rPr lang="ru-RU" dirty="0"/>
              <a:t>4. filosok.narod.ru   </a:t>
            </a:r>
          </a:p>
          <a:p>
            <a:r>
              <a:rPr lang="ru-RU" dirty="0"/>
              <a:t>5. http://www.peterlife.ru/download%20free%20online/humanities/fl _5_a5.htm </a:t>
            </a:r>
          </a:p>
          <a:p>
            <a:r>
              <a:rPr lang="ru-RU" dirty="0"/>
              <a:t>6. http://www.tmn.fio.ru/works/60x/306/06_2.htm</a:t>
            </a:r>
          </a:p>
          <a:p>
            <a:r>
              <a:rPr lang="ru-RU" dirty="0"/>
              <a:t>7.http://www.golovolomka.hobby.re/books/gardner/gotcha/ch2/02.html</a:t>
            </a:r>
          </a:p>
        </p:txBody>
      </p:sp>
    </p:spTree>
    <p:extLst>
      <p:ext uri="{BB962C8B-B14F-4D97-AF65-F5344CB8AC3E}">
        <p14:creationId xmlns:p14="http://schemas.microsoft.com/office/powerpoint/2010/main" val="102245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2884" y="845490"/>
            <a:ext cx="953036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Классификация математических софизмов:</a:t>
            </a:r>
            <a:r>
              <a:rPr lang="ru-RU" dirty="0"/>
              <a:t> </a:t>
            </a:r>
          </a:p>
          <a:p>
            <a:r>
              <a:rPr lang="ru-RU" dirty="0"/>
              <a:t>-</a:t>
            </a:r>
            <a:r>
              <a:rPr lang="ru-RU" sz="2800" dirty="0"/>
              <a:t>Алгебраические</a:t>
            </a:r>
          </a:p>
          <a:p>
            <a:r>
              <a:rPr lang="ru-RU" sz="2800" dirty="0"/>
              <a:t>-Геометрические</a:t>
            </a:r>
          </a:p>
          <a:p>
            <a:r>
              <a:rPr lang="ru-RU" sz="2800" dirty="0"/>
              <a:t>-Арифметические</a:t>
            </a:r>
          </a:p>
        </p:txBody>
      </p:sp>
    </p:spTree>
    <p:extLst>
      <p:ext uri="{BB962C8B-B14F-4D97-AF65-F5344CB8AC3E}">
        <p14:creationId xmlns:p14="http://schemas.microsoft.com/office/powerpoint/2010/main" val="857347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101064"/>
            <a:ext cx="11887200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/>
              <a:t>Алгебраические </a:t>
            </a:r>
            <a:r>
              <a:rPr lang="ru-RU" sz="5400" dirty="0" smtClean="0"/>
              <a:t>софизмы</a:t>
            </a:r>
            <a:endParaRPr lang="ru-RU" sz="5400" dirty="0"/>
          </a:p>
          <a:p>
            <a:r>
              <a:rPr lang="ru-RU" sz="2800" dirty="0"/>
              <a:t>Алгебра — один из больших разделов математики, принадлежащий наряду с арифметикой и геометрией к числу старейших ветвей этой науки. Задачи, а также методы Алгебры, отличающие её от других отраслей математики, создавались постепенно, начиная с древности. Алгебра возникла под влиянием нужд общественной практики, в результате поисков общих приёмов для решения однотипных арифметических задач. Приёмы эти заключаются обычно в составлении и решении уравнений. Т.е. алгебраические софизмы – намеренно скрытые ошибки в уравнениях и числовых выражениях. </a:t>
            </a:r>
          </a:p>
          <a:p>
            <a:r>
              <a:rPr lang="ru-RU" sz="2800" dirty="0"/>
              <a:t>Примеры: </a:t>
            </a:r>
          </a:p>
          <a:p>
            <a:r>
              <a:rPr lang="ru-RU" sz="2800" dirty="0"/>
              <a:t>1. Два неодинаковых натуральных числа равны между собой</a:t>
            </a:r>
          </a:p>
          <a:p>
            <a:r>
              <a:rPr lang="ru-RU" sz="2800" dirty="0"/>
              <a:t>2. Отрицательное число больше положительного</a:t>
            </a:r>
          </a:p>
          <a:p>
            <a:r>
              <a:rPr lang="ru-RU" sz="2800" dirty="0"/>
              <a:t>3. Дважды два равно пяти</a:t>
            </a:r>
          </a:p>
        </p:txBody>
      </p:sp>
    </p:spTree>
    <p:extLst>
      <p:ext uri="{BB962C8B-B14F-4D97-AF65-F5344CB8AC3E}">
        <p14:creationId xmlns:p14="http://schemas.microsoft.com/office/powerpoint/2010/main" val="3640371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9093" y="128789"/>
            <a:ext cx="12192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/>
              <a:t>Геометрические софизмы</a:t>
            </a:r>
          </a:p>
          <a:p>
            <a:r>
              <a:rPr lang="ru-RU" sz="2800" dirty="0"/>
              <a:t>Геометрические софизмы – это умозаключения или рассуждения, обосновывающие какую-нибудь заведомую нелепость, абсурд или парадоксальное утверждение, связанное с геометрическими фигурами и действиями над ними. </a:t>
            </a:r>
          </a:p>
          <a:p>
            <a:r>
              <a:rPr lang="ru-RU" sz="2800" dirty="0"/>
              <a:t>Примеры:</a:t>
            </a:r>
          </a:p>
          <a:p>
            <a:r>
              <a:rPr lang="ru-RU" sz="2800" dirty="0"/>
              <a:t>1. </a:t>
            </a:r>
            <a:r>
              <a:rPr lang="ru-RU" sz="2800" dirty="0" smtClean="0"/>
              <a:t>Спичка </a:t>
            </a:r>
            <a:r>
              <a:rPr lang="ru-RU" sz="2800" dirty="0"/>
              <a:t>вдвое длиннее телеграфного столба</a:t>
            </a:r>
          </a:p>
          <a:p>
            <a:r>
              <a:rPr lang="ru-RU" sz="2800" dirty="0"/>
              <a:t>2. Прямой угол равен тупому</a:t>
            </a:r>
          </a:p>
          <a:p>
            <a:r>
              <a:rPr lang="ru-RU" sz="2800" dirty="0"/>
              <a:t>3. Площадь прямоугольного треугольника равна нулю </a:t>
            </a:r>
          </a:p>
          <a:p>
            <a:r>
              <a:rPr lang="ru-RU" sz="2800" dirty="0"/>
              <a:t>4. Все треугольники прямоугольные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226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152" y="214217"/>
            <a:ext cx="12101848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/>
              <a:t>АРИФМЕТИЧЕСКИЕ СОФИЗМЫ</a:t>
            </a:r>
          </a:p>
          <a:p>
            <a:r>
              <a:rPr lang="ru-RU" sz="2800" dirty="0"/>
              <a:t>Арифметические софизмы – это числовые выражения, имеющие неточность или ошибку, не заметную с первого взгляда. </a:t>
            </a:r>
          </a:p>
          <a:p>
            <a:r>
              <a:rPr lang="ru-RU" sz="2800" dirty="0"/>
              <a:t>Примеры:</a:t>
            </a:r>
          </a:p>
          <a:p>
            <a:r>
              <a:rPr lang="ru-RU" sz="2800" dirty="0"/>
              <a:t>1. Если А больше В, то А всегда больше, чем 2В</a:t>
            </a:r>
          </a:p>
          <a:p>
            <a:r>
              <a:rPr lang="ru-RU" sz="2800" dirty="0"/>
              <a:t>2. Число, равное другому числу, одновременно и больше, и меньше его</a:t>
            </a:r>
          </a:p>
        </p:txBody>
      </p:sp>
    </p:spTree>
    <p:extLst>
      <p:ext uri="{BB962C8B-B14F-4D97-AF65-F5344CB8AC3E}">
        <p14:creationId xmlns:p14="http://schemas.microsoft.com/office/powerpoint/2010/main" val="416811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1381" y="2488960"/>
            <a:ext cx="1120832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/>
              <a:t>Примеры геометрических софизмов </a:t>
            </a:r>
          </a:p>
        </p:txBody>
      </p:sp>
    </p:spTree>
    <p:extLst>
      <p:ext uri="{BB962C8B-B14F-4D97-AF65-F5344CB8AC3E}">
        <p14:creationId xmlns:p14="http://schemas.microsoft.com/office/powerpoint/2010/main" val="25842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52</TotalTime>
  <Words>3016</Words>
  <Application>Microsoft Office PowerPoint</Application>
  <PresentationFormat>Широкоэкранный</PresentationFormat>
  <Paragraphs>184</Paragraphs>
  <Slides>43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7" baseType="lpstr">
      <vt:lpstr>Aharoni</vt:lpstr>
      <vt:lpstr>Arial</vt:lpstr>
      <vt:lpstr>Tw Cen MT</vt:lpstr>
      <vt:lpstr>Капля</vt:lpstr>
      <vt:lpstr>«Софизмы»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по теме «Софизмы»</dc:title>
  <dc:creator>Настя</dc:creator>
  <cp:lastModifiedBy>Настя</cp:lastModifiedBy>
  <cp:revision>8</cp:revision>
  <dcterms:created xsi:type="dcterms:W3CDTF">2016-01-22T16:43:16Z</dcterms:created>
  <dcterms:modified xsi:type="dcterms:W3CDTF">2016-02-27T05:59:41Z</dcterms:modified>
</cp:coreProperties>
</file>