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28"/>
  </p:notesMasterIdLst>
  <p:handoutMasterIdLst>
    <p:handoutMasterId r:id="rId29"/>
  </p:handoutMasterIdLst>
  <p:sldIdLst>
    <p:sldId id="256" r:id="rId2"/>
    <p:sldId id="266" r:id="rId3"/>
    <p:sldId id="257" r:id="rId4"/>
    <p:sldId id="258" r:id="rId5"/>
    <p:sldId id="261" r:id="rId6"/>
    <p:sldId id="260" r:id="rId7"/>
    <p:sldId id="262" r:id="rId8"/>
    <p:sldId id="263" r:id="rId9"/>
    <p:sldId id="264" r:id="rId10"/>
    <p:sldId id="265" r:id="rId11"/>
    <p:sldId id="267" r:id="rId12"/>
    <p:sldId id="268" r:id="rId13"/>
    <p:sldId id="271" r:id="rId14"/>
    <p:sldId id="269" r:id="rId15"/>
    <p:sldId id="270" r:id="rId16"/>
    <p:sldId id="272" r:id="rId17"/>
    <p:sldId id="273" r:id="rId18"/>
    <p:sldId id="274" r:id="rId19"/>
    <p:sldId id="275" r:id="rId20"/>
    <p:sldId id="276" r:id="rId21"/>
    <p:sldId id="277" r:id="rId22"/>
    <p:sldId id="278" r:id="rId23"/>
    <p:sldId id="279" r:id="rId24"/>
    <p:sldId id="280" r:id="rId25"/>
    <p:sldId id="281" r:id="rId26"/>
    <p:sldId id="282" r:id="rId27"/>
  </p:sldIdLst>
  <p:sldSz cx="6858000" cy="9144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allowPng="1" relyOnVml="1" encoding="utf-8"/>
  <p:clrMru>
    <a:srgbClr val="FF9933"/>
    <a:srgbClr val="000099"/>
    <a:srgbClr val="3333CC"/>
    <a:srgbClr val="800000"/>
    <a:srgbClr val="003399"/>
    <a:srgbClr val="993300"/>
    <a:srgbClr val="77804C"/>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85" autoAdjust="0"/>
    <p:restoredTop sz="94500" autoAdjust="0"/>
  </p:normalViewPr>
  <p:slideViewPr>
    <p:cSldViewPr>
      <p:cViewPr varScale="1">
        <p:scale>
          <a:sx n="73" d="100"/>
          <a:sy n="73" d="100"/>
        </p:scale>
        <p:origin x="-1614" y="-102"/>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ru-RU"/>
          </a:p>
        </p:txBody>
      </p:sp>
      <p:sp>
        <p:nvSpPr>
          <p:cNvPr id="102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ru-RU"/>
          </a:p>
        </p:txBody>
      </p:sp>
      <p:sp>
        <p:nvSpPr>
          <p:cNvPr id="102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ru-RU"/>
          </a:p>
        </p:txBody>
      </p:sp>
      <p:sp>
        <p:nvSpPr>
          <p:cNvPr id="102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E3B2BE91-6EBF-46F2-84ED-747D4BE75114}" type="slidenum">
              <a:rPr lang="ru-RU"/>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4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ru-RU"/>
          </a:p>
        </p:txBody>
      </p:sp>
      <p:sp>
        <p:nvSpPr>
          <p:cNvPr id="264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ru-RU"/>
          </a:p>
        </p:txBody>
      </p:sp>
      <p:sp>
        <p:nvSpPr>
          <p:cNvPr id="264196" name="Rectangle 4"/>
          <p:cNvSpPr>
            <a:spLocks noGrp="1" noRot="1" noChangeAspect="1" noChangeArrowheads="1" noTextEdit="1"/>
          </p:cNvSpPr>
          <p:nvPr>
            <p:ph type="sldImg" idx="2"/>
          </p:nvPr>
        </p:nvSpPr>
        <p:spPr bwMode="auto">
          <a:xfrm>
            <a:off x="2143125" y="685800"/>
            <a:ext cx="2571750" cy="3429000"/>
          </a:xfrm>
          <a:prstGeom prst="rect">
            <a:avLst/>
          </a:prstGeom>
          <a:noFill/>
          <a:ln w="9525">
            <a:solidFill>
              <a:srgbClr val="000000"/>
            </a:solidFill>
            <a:miter lim="800000"/>
            <a:headEnd/>
            <a:tailEnd/>
          </a:ln>
          <a:effectLst/>
        </p:spPr>
      </p:sp>
      <p:sp>
        <p:nvSpPr>
          <p:cNvPr id="264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64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ru-RU"/>
          </a:p>
        </p:txBody>
      </p:sp>
      <p:sp>
        <p:nvSpPr>
          <p:cNvPr id="264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A355731E-6CA2-4F7C-95AA-C510B9E6F507}"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4066D6-8B54-4D2E-A0DC-B24A0952D7AF}" type="slidenum">
              <a:rPr lang="ru-RU"/>
              <a:pPr/>
              <a:t>1</a:t>
            </a:fld>
            <a:endParaRPr lang="ru-RU"/>
          </a:p>
        </p:txBody>
      </p:sp>
      <p:sp>
        <p:nvSpPr>
          <p:cNvPr id="470018" name="Rectangle 2"/>
          <p:cNvSpPr>
            <a:spLocks noGrp="1" noRot="1" noChangeAspect="1" noChangeArrowheads="1" noTextEdit="1"/>
          </p:cNvSpPr>
          <p:nvPr>
            <p:ph type="sldImg"/>
          </p:nvPr>
        </p:nvSpPr>
        <p:spPr>
          <a:xfrm>
            <a:off x="2143125" y="685800"/>
            <a:ext cx="2571750" cy="3429000"/>
          </a:xfrm>
          <a:ln/>
        </p:spPr>
      </p:sp>
      <p:sp>
        <p:nvSpPr>
          <p:cNvPr id="47001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355731E-6CA2-4F7C-95AA-C510B9E6F507}" type="slidenum">
              <a:rPr lang="ru-RU" smtClean="0"/>
              <a:pPr/>
              <a:t>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342900" y="4933072"/>
            <a:ext cx="6229350" cy="1524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342900" y="1911643"/>
            <a:ext cx="6229350" cy="26416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097720" y="4733502"/>
            <a:ext cx="2228850" cy="2117"/>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3531431" y="4733502"/>
            <a:ext cx="2228850" cy="2117"/>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3405261" y="4701736"/>
            <a:ext cx="34290" cy="6096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endParaRPr lang="ru-RU"/>
          </a:p>
        </p:txBody>
      </p:sp>
      <p:sp>
        <p:nvSpPr>
          <p:cNvPr id="16" name="Номер слайда 15"/>
          <p:cNvSpPr>
            <a:spLocks noGrp="1"/>
          </p:cNvSpPr>
          <p:nvPr>
            <p:ph type="sldNum" sz="quarter" idx="11"/>
          </p:nvPr>
        </p:nvSpPr>
        <p:spPr/>
        <p:txBody>
          <a:bodyPr/>
          <a:lstStyle/>
          <a:p>
            <a:fld id="{7E9BD9B5-5135-4C6A-AB4D-6C36179317AA}"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E629EB4-B904-4501-87FE-20F0CAF6B19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13A243F-1446-4CD9-9DCE-DCDEA0DDDB0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342900" y="2032000"/>
            <a:ext cx="6172200" cy="6096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endParaRPr lang="ru-RU"/>
          </a:p>
        </p:txBody>
      </p:sp>
      <p:sp>
        <p:nvSpPr>
          <p:cNvPr id="15" name="Номер слайда 14"/>
          <p:cNvSpPr>
            <a:spLocks noGrp="1"/>
          </p:cNvSpPr>
          <p:nvPr>
            <p:ph type="sldNum" sz="quarter" idx="15"/>
          </p:nvPr>
        </p:nvSpPr>
        <p:spPr/>
        <p:txBody>
          <a:bodyPr/>
          <a:lstStyle>
            <a:lvl1pPr algn="ctr">
              <a:defRPr/>
            </a:lvl1pPr>
          </a:lstStyle>
          <a:p>
            <a:fld id="{2C7ADB0B-07B7-4C75-A1A4-397C6F371A5F}"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B4D71D-D24A-49CE-AA66-D9E4632C344F}" type="slidenum">
              <a:rPr lang="ru-RU" smtClean="0"/>
              <a:pPr/>
              <a:t>‹#›</a:t>
            </a:fld>
            <a:endParaRPr lang="ru-RU"/>
          </a:p>
        </p:txBody>
      </p:sp>
      <p:sp>
        <p:nvSpPr>
          <p:cNvPr id="2" name="Заголовок 1"/>
          <p:cNvSpPr>
            <a:spLocks noGrp="1"/>
          </p:cNvSpPr>
          <p:nvPr>
            <p:ph type="title"/>
          </p:nvPr>
        </p:nvSpPr>
        <p:spPr>
          <a:xfrm>
            <a:off x="514350" y="4673600"/>
            <a:ext cx="5943600" cy="18288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14350" y="6611819"/>
            <a:ext cx="5943600" cy="1312981"/>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514350" y="6555990"/>
            <a:ext cx="5943600" cy="5735"/>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E10263-4CA5-4BDA-8F1A-08E3E8C7478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342900" y="2032000"/>
            <a:ext cx="3044952" cy="6096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3486150" y="2032000"/>
            <a:ext cx="3044952" cy="6096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911EA860-2575-43B5-8783-532E316EE5DF}"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endParaRPr lang="ru-RU"/>
          </a:p>
        </p:txBody>
      </p:sp>
      <p:sp>
        <p:nvSpPr>
          <p:cNvPr id="3" name="Текст 2"/>
          <p:cNvSpPr>
            <a:spLocks noGrp="1"/>
          </p:cNvSpPr>
          <p:nvPr>
            <p:ph type="body" idx="1"/>
          </p:nvPr>
        </p:nvSpPr>
        <p:spPr>
          <a:xfrm>
            <a:off x="342900" y="1866124"/>
            <a:ext cx="3030141" cy="1016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342900" y="2935861"/>
            <a:ext cx="3028950" cy="5218176"/>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3487341" y="2935861"/>
            <a:ext cx="3028950" cy="5218176"/>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342900" y="207264"/>
            <a:ext cx="6172200" cy="1524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3486150" y="1866124"/>
            <a:ext cx="3030141" cy="1016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422209" y="2906959"/>
            <a:ext cx="2811780" cy="211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3566160" y="2906959"/>
            <a:ext cx="2811780" cy="211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C2D49DA-4111-48E7-94D2-14E336618237}"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F6BA960-EE23-45BF-ADE7-620FDBB39F0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342900" y="609600"/>
            <a:ext cx="4686300" cy="7620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5086350" y="2133600"/>
            <a:ext cx="1488186" cy="49784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5086350" y="609600"/>
            <a:ext cx="1485900" cy="14224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endParaRPr lang="ru-RU"/>
          </a:p>
        </p:txBody>
      </p:sp>
      <p:sp>
        <p:nvSpPr>
          <p:cNvPr id="9" name="Номер слайда 8"/>
          <p:cNvSpPr>
            <a:spLocks noGrp="1"/>
          </p:cNvSpPr>
          <p:nvPr>
            <p:ph type="sldNum" sz="quarter" idx="15"/>
          </p:nvPr>
        </p:nvSpPr>
        <p:spPr/>
        <p:txBody>
          <a:bodyPr/>
          <a:lstStyle/>
          <a:p>
            <a:fld id="{95EAF1F4-D7CA-4A1A-98D8-B4F012BD02A7}"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72050" y="609600"/>
            <a:ext cx="1543050" cy="14224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42900" y="609600"/>
            <a:ext cx="4514850" cy="74168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4972050" y="2133600"/>
            <a:ext cx="1543050" cy="58928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endParaRPr lang="ru-RU"/>
          </a:p>
        </p:txBody>
      </p:sp>
      <p:sp>
        <p:nvSpPr>
          <p:cNvPr id="9" name="Номер слайда 8"/>
          <p:cNvSpPr>
            <a:spLocks noGrp="1"/>
          </p:cNvSpPr>
          <p:nvPr>
            <p:ph type="sldNum" sz="quarter" idx="11"/>
          </p:nvPr>
        </p:nvSpPr>
        <p:spPr/>
        <p:txBody>
          <a:bodyPr/>
          <a:lstStyle/>
          <a:p>
            <a:fld id="{0443DD9C-C419-40F8-9DD2-7235B8F7A6A4}"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342900" y="1930401"/>
            <a:ext cx="6172200" cy="6237817"/>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4343400" y="8271556"/>
            <a:ext cx="1943100" cy="512064"/>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10" name="Нижний колонтитул 9"/>
          <p:cNvSpPr>
            <a:spLocks noGrp="1"/>
          </p:cNvSpPr>
          <p:nvPr>
            <p:ph type="ftr" sz="quarter" idx="3"/>
          </p:nvPr>
        </p:nvSpPr>
        <p:spPr>
          <a:xfrm>
            <a:off x="1600200" y="8271556"/>
            <a:ext cx="2686050" cy="512064"/>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6307931" y="8242041"/>
            <a:ext cx="457200" cy="6096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06AD39C-FDBB-48EE-9CD2-BA9EB96DE11C}" type="slidenum">
              <a:rPr lang="ru-RU" smtClean="0"/>
              <a:pPr/>
              <a:t>‹#›</a:t>
            </a:fld>
            <a:endParaRPr lang="ru-RU"/>
          </a:p>
        </p:txBody>
      </p:sp>
      <p:sp>
        <p:nvSpPr>
          <p:cNvPr id="5" name="Заголовок 4"/>
          <p:cNvSpPr>
            <a:spLocks noGrp="1"/>
          </p:cNvSpPr>
          <p:nvPr>
            <p:ph type="title"/>
          </p:nvPr>
        </p:nvSpPr>
        <p:spPr>
          <a:xfrm>
            <a:off x="342900" y="203200"/>
            <a:ext cx="6172200" cy="16256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0302Pyramids_rus_files/0302002.gif" TargetMode="Externa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C:\Documents and Settings\Администратор\Рабочий стол\Новая папка (6)\Египетские пирамиды — Википедия_files\222px-Py.png"/>
          <p:cNvPicPr>
            <a:picLocks noChangeAspect="1" noChangeArrowheads="1"/>
          </p:cNvPicPr>
          <p:nvPr/>
        </p:nvPicPr>
        <p:blipFill>
          <a:blip r:embed="rId3"/>
          <a:srcRect/>
          <a:stretch>
            <a:fillRect/>
          </a:stretch>
        </p:blipFill>
        <p:spPr bwMode="auto">
          <a:xfrm>
            <a:off x="1428736" y="5214942"/>
            <a:ext cx="4000528" cy="3479335"/>
          </a:xfrm>
          <a:prstGeom prst="rect">
            <a:avLst/>
          </a:prstGeom>
          <a:noFill/>
        </p:spPr>
      </p:pic>
      <p:sp>
        <p:nvSpPr>
          <p:cNvPr id="468994" name="Rectangle 2"/>
          <p:cNvSpPr>
            <a:spLocks noGrp="1" noChangeArrowheads="1"/>
          </p:cNvSpPr>
          <p:nvPr>
            <p:ph type="ctrTitle"/>
          </p:nvPr>
        </p:nvSpPr>
        <p:spPr>
          <a:xfrm>
            <a:off x="215503" y="1714481"/>
            <a:ext cx="6642497" cy="1115484"/>
          </a:xfrm>
        </p:spPr>
        <p:txBody>
          <a:bodyPr/>
          <a:lstStyle/>
          <a:p>
            <a:r>
              <a:rPr lang="ru-RU" dirty="0" smtClean="0"/>
              <a:t>Пирамиды и</a:t>
            </a:r>
            <a:br>
              <a:rPr lang="ru-RU" dirty="0" smtClean="0"/>
            </a:br>
            <a:r>
              <a:rPr lang="ru-RU" dirty="0" smtClean="0"/>
              <a:t>Наука</a:t>
            </a:r>
            <a:endParaRPr lang="nl-NL" dirty="0" smtClean="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Администратор\Рабочий стол\Материалы для пирамид\Египетские пирамиды — Википедия_files\250px-Sa.jpg"/>
          <p:cNvPicPr>
            <a:picLocks noChangeAspect="1" noChangeArrowheads="1"/>
          </p:cNvPicPr>
          <p:nvPr/>
        </p:nvPicPr>
        <p:blipFill>
          <a:blip r:embed="rId2"/>
          <a:srcRect/>
          <a:stretch>
            <a:fillRect/>
          </a:stretch>
        </p:blipFill>
        <p:spPr bwMode="auto">
          <a:xfrm>
            <a:off x="3214686" y="4643438"/>
            <a:ext cx="3270505" cy="2446338"/>
          </a:xfrm>
          <a:prstGeom prst="rect">
            <a:avLst/>
          </a:prstGeom>
          <a:noFill/>
        </p:spPr>
      </p:pic>
      <p:pic>
        <p:nvPicPr>
          <p:cNvPr id="5" name="Picture 4" descr="C:\Documents and Settings\Администратор\Рабочий стол\Материалы для пирамид\Египетские пирамиды — Википедия_files\250px-Se.jpg"/>
          <p:cNvPicPr>
            <a:picLocks noChangeAspect="1" noChangeArrowheads="1"/>
          </p:cNvPicPr>
          <p:nvPr/>
        </p:nvPicPr>
        <p:blipFill>
          <a:blip r:embed="rId3"/>
          <a:srcRect/>
          <a:stretch>
            <a:fillRect/>
          </a:stretch>
        </p:blipFill>
        <p:spPr bwMode="auto">
          <a:xfrm>
            <a:off x="3143248" y="2143108"/>
            <a:ext cx="3270505" cy="2459420"/>
          </a:xfrm>
          <a:prstGeom prst="rect">
            <a:avLst/>
          </a:prstGeom>
          <a:noFill/>
        </p:spPr>
      </p:pic>
      <p:pic>
        <p:nvPicPr>
          <p:cNvPr id="6" name="Picture 11" descr="C:\Documents and Settings\Администратор\Рабочий стол\Материалы для пирамид\Египетские пирамиды — Википедия_files\230px-Am.jpg"/>
          <p:cNvPicPr>
            <a:picLocks noChangeAspect="1" noChangeArrowheads="1"/>
          </p:cNvPicPr>
          <p:nvPr/>
        </p:nvPicPr>
        <p:blipFill>
          <a:blip r:embed="rId4"/>
          <a:srcRect/>
          <a:stretch>
            <a:fillRect/>
          </a:stretch>
        </p:blipFill>
        <p:spPr bwMode="auto">
          <a:xfrm>
            <a:off x="571480" y="5286380"/>
            <a:ext cx="3008865" cy="2250108"/>
          </a:xfrm>
          <a:prstGeom prst="rect">
            <a:avLst/>
          </a:prstGeom>
          <a:noFill/>
        </p:spPr>
      </p:pic>
      <p:pic>
        <p:nvPicPr>
          <p:cNvPr id="7" name="Picture 12" descr="C:\Documents and Settings\Администратор\Рабочий стол\Материалы для пирамид\Египетские пирамиды — Википедия_files\250px-02.jpg"/>
          <p:cNvPicPr>
            <a:picLocks noChangeAspect="1" noChangeArrowheads="1"/>
          </p:cNvPicPr>
          <p:nvPr/>
        </p:nvPicPr>
        <p:blipFill>
          <a:blip r:embed="rId5"/>
          <a:srcRect/>
          <a:stretch>
            <a:fillRect/>
          </a:stretch>
        </p:blipFill>
        <p:spPr bwMode="auto">
          <a:xfrm>
            <a:off x="357166" y="3357554"/>
            <a:ext cx="3270505" cy="2446338"/>
          </a:xfrm>
          <a:prstGeom prst="rect">
            <a:avLst/>
          </a:prstGeom>
          <a:noFill/>
        </p:spPr>
      </p:pic>
      <p:pic>
        <p:nvPicPr>
          <p:cNvPr id="8" name="Picture 23" descr="C:\Documents and Settings\Администратор\Рабочий стол\Материалы для пирамид\Египетские пирамиды — Википедия_files\250px-Q0.jpg"/>
          <p:cNvPicPr>
            <a:picLocks noChangeAspect="1" noChangeArrowheads="1"/>
          </p:cNvPicPr>
          <p:nvPr/>
        </p:nvPicPr>
        <p:blipFill>
          <a:blip r:embed="rId6"/>
          <a:srcRect/>
          <a:stretch>
            <a:fillRect/>
          </a:stretch>
        </p:blipFill>
        <p:spPr bwMode="auto">
          <a:xfrm>
            <a:off x="1000108" y="1643042"/>
            <a:ext cx="3228838" cy="2143140"/>
          </a:xfrm>
          <a:prstGeom prst="rect">
            <a:avLst/>
          </a:prstGeom>
          <a:noFill/>
        </p:spPr>
      </p:pic>
      <p:sp>
        <p:nvSpPr>
          <p:cNvPr id="9" name="TextBox 8"/>
          <p:cNvSpPr txBox="1"/>
          <p:nvPr/>
        </p:nvSpPr>
        <p:spPr>
          <a:xfrm>
            <a:off x="285728" y="285720"/>
            <a:ext cx="1388522" cy="369332"/>
          </a:xfrm>
          <a:prstGeom prst="rect">
            <a:avLst/>
          </a:prstGeom>
          <a:noFill/>
        </p:spPr>
        <p:txBody>
          <a:bodyPr wrap="none" rtlCol="0">
            <a:spAutoFit/>
          </a:bodyPr>
          <a:lstStyle/>
          <a:p>
            <a:r>
              <a:rPr lang="ru-RU" dirty="0" smtClean="0"/>
              <a:t>Это они….</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5"/>
          <p:cNvSpPr txBox="1">
            <a:spLocks noChangeArrowheads="1"/>
          </p:cNvSpPr>
          <p:nvPr/>
        </p:nvSpPr>
        <p:spPr bwMode="auto">
          <a:xfrm>
            <a:off x="500042" y="571472"/>
            <a:ext cx="5486416" cy="8040663"/>
          </a:xfrm>
          <a:prstGeom prst="rect">
            <a:avLst/>
          </a:prstGeom>
          <a:noFill/>
          <a:ln w="9525">
            <a:noFill/>
            <a:miter lim="800000"/>
            <a:headEnd/>
            <a:tailEnd/>
          </a:ln>
          <a:effectLst/>
        </p:spPr>
        <p:txBody>
          <a:bodyPr wrap="square">
            <a:spAutoFit/>
          </a:bodyPr>
          <a:lstStyle/>
          <a:p>
            <a:pPr indent="365125" algn="just"/>
            <a:r>
              <a:rPr lang="ru-RU" sz="1300" dirty="0">
                <a:solidFill>
                  <a:srgbClr val="000000"/>
                </a:solidFill>
              </a:rPr>
              <a:t>Знаменитый Геродот, отец истории и страстный любитель занимательных анекдотов, составил о символе Египта свое, весьма красочное и увлекательное повествование. Правда, рассказ его изобиловал подробностями, от которых усопшие фараоны вполне могли бы перевернуться в своих саркофагах, ибо лестного в словах замечательного грека было мало. "Из ненависти к царям, построившим пирамиды, египтяне неохотно называют имена их, а пирамиды приписывают пастуху </a:t>
            </a:r>
            <a:r>
              <a:rPr lang="ru-RU" sz="1300" dirty="0" err="1">
                <a:solidFill>
                  <a:srgbClr val="000000"/>
                </a:solidFill>
              </a:rPr>
              <a:t>Филитию</a:t>
            </a:r>
            <a:r>
              <a:rPr lang="ru-RU" sz="1300" dirty="0">
                <a:solidFill>
                  <a:srgbClr val="000000"/>
                </a:solidFill>
              </a:rPr>
              <a:t>, который в этих местах пас в то время свои стада. Прежде всего Хеопс запер все храмы и воспретил египтянам приношение жертв, потом заставил всех египтян работать на него... Подлость Хеопса доходила до того, что, нуждаясь в деньгах, он поместил в публичный дом родную дочь и обязал ее зарабатывать определенную сумму денег; сколько именно, мне не говорили. Дочь зарабатывала столько, сколько требовал ее отец, а для себя решила построить памятник". Будучи человеком неистощимого любопытства и такого же чувства юмора, Геродот питал необычайную слабость ко всевозможным жареным фактам. Но порой в ученые труды древнего историка вкрадывались некоторые досадные неточности.</a:t>
            </a:r>
            <a:endParaRPr lang="ru-RU" sz="1300" dirty="0"/>
          </a:p>
          <a:p>
            <a:pPr indent="365125" algn="just"/>
            <a:r>
              <a:rPr lang="ru-RU" sz="1300" dirty="0">
                <a:solidFill>
                  <a:srgbClr val="000000"/>
                </a:solidFill>
              </a:rPr>
              <a:t>Хеопс не был злобным тираном или, во всяком случае, только тираном. Мы мало знаем о человеке, по приказу которого было возведено одно из самых совершенных в мире творений. Однако сами египтяне утверждали, что прославленный владыка обладал острым умом и обширными познаниями. Он глубоко изучал математику, астрономию и астрологию, живо интересовался историей и священной наукой иероглифов. Древние сказки, в общем и целом не слишком благожелательные к фараонам, повествуют, что Хеопс был сведущ в магии и жизнь посвятил </a:t>
            </a:r>
            <a:r>
              <a:rPr lang="ru-RU" sz="1300" dirty="0" smtClean="0">
                <a:solidFill>
                  <a:srgbClr val="000000"/>
                </a:solidFill>
              </a:rPr>
              <a:t>поиску, </a:t>
            </a:r>
            <a:r>
              <a:rPr lang="ru-RU" sz="1300" dirty="0">
                <a:solidFill>
                  <a:srgbClr val="000000"/>
                </a:solidFill>
              </a:rPr>
              <a:t>завещанной богом </a:t>
            </a:r>
            <a:r>
              <a:rPr lang="ru-RU" sz="1300" dirty="0" err="1">
                <a:solidFill>
                  <a:srgbClr val="000000"/>
                </a:solidFill>
              </a:rPr>
              <a:t>Тотом</a:t>
            </a:r>
            <a:r>
              <a:rPr lang="ru-RU" sz="1300" dirty="0">
                <a:solidFill>
                  <a:srgbClr val="000000"/>
                </a:solidFill>
              </a:rPr>
              <a:t>. Многие века египтяне почитали творца великой </a:t>
            </a:r>
            <a:r>
              <a:rPr lang="ru-RU" sz="1300" dirty="0" err="1" smtClean="0">
                <a:solidFill>
                  <a:srgbClr val="000000"/>
                </a:solidFill>
              </a:rPr>
              <a:t>пирам</a:t>
            </a:r>
            <a:r>
              <a:rPr lang="ru-RU" sz="1300" dirty="0" err="1">
                <a:solidFill>
                  <a:srgbClr val="000000"/>
                </a:solidFill>
              </a:rPr>
              <a:t>высшей</a:t>
            </a:r>
            <a:r>
              <a:rPr lang="ru-RU" sz="1300" dirty="0">
                <a:solidFill>
                  <a:srgbClr val="000000"/>
                </a:solidFill>
              </a:rPr>
              <a:t> </a:t>
            </a:r>
            <a:r>
              <a:rPr lang="ru-RU" sz="1300" dirty="0" err="1">
                <a:solidFill>
                  <a:srgbClr val="000000"/>
                </a:solidFill>
              </a:rPr>
              <a:t>мудрости</a:t>
            </a:r>
            <a:r>
              <a:rPr lang="ru-RU" sz="1300" dirty="0" err="1" smtClean="0">
                <a:solidFill>
                  <a:srgbClr val="000000"/>
                </a:solidFill>
              </a:rPr>
              <a:t>иды</a:t>
            </a:r>
            <a:r>
              <a:rPr lang="ru-RU" sz="1300" dirty="0" smtClean="0">
                <a:solidFill>
                  <a:srgbClr val="000000"/>
                </a:solidFill>
              </a:rPr>
              <a:t> </a:t>
            </a:r>
            <a:r>
              <a:rPr lang="ru-RU" sz="1300" dirty="0">
                <a:solidFill>
                  <a:srgbClr val="000000"/>
                </a:solidFill>
              </a:rPr>
              <a:t>в числе других владык, поклоняясь ему как богу, а на </a:t>
            </a:r>
            <a:r>
              <a:rPr lang="ru-RU" sz="1300" dirty="0" err="1">
                <a:solidFill>
                  <a:srgbClr val="000000"/>
                </a:solidFill>
              </a:rPr>
              <a:t>Синае</a:t>
            </a:r>
            <a:r>
              <a:rPr lang="ru-RU" sz="1300" dirty="0">
                <a:solidFill>
                  <a:srgbClr val="000000"/>
                </a:solidFill>
              </a:rPr>
              <a:t> культ царя сохранялся вплоть до IV века нашей эры, до поры, когда в Египте стало крепчать и утверждаться христианство.</a:t>
            </a:r>
            <a:endParaRPr lang="ru-RU" sz="1300" dirty="0"/>
          </a:p>
          <a:p>
            <a:pPr indent="365125">
              <a:spcBef>
                <a:spcPct val="50000"/>
              </a:spcBef>
            </a:pPr>
            <a:endParaRPr lang="ru-RU" sz="1500" dirty="0"/>
          </a:p>
        </p:txBody>
      </p:sp>
      <p:sp>
        <p:nvSpPr>
          <p:cNvPr id="8" name="TextBox 7"/>
          <p:cNvSpPr txBox="1"/>
          <p:nvPr/>
        </p:nvSpPr>
        <p:spPr>
          <a:xfrm>
            <a:off x="500042" y="214282"/>
            <a:ext cx="1080745" cy="369332"/>
          </a:xfrm>
          <a:prstGeom prst="rect">
            <a:avLst/>
          </a:prstGeom>
          <a:noFill/>
        </p:spPr>
        <p:txBody>
          <a:bodyPr wrap="none" rtlCol="0">
            <a:spAutoFit/>
          </a:bodyPr>
          <a:lstStyle/>
          <a:p>
            <a:r>
              <a:rPr lang="ru-RU" dirty="0" smtClean="0"/>
              <a:t>Хеопс…</a:t>
            </a:r>
            <a:endParaRPr lang="ru-RU" dirty="0"/>
          </a:p>
        </p:txBody>
      </p:sp>
      <p:sp>
        <p:nvSpPr>
          <p:cNvPr id="9" name="TextBox 8"/>
          <p:cNvSpPr txBox="1"/>
          <p:nvPr/>
        </p:nvSpPr>
        <p:spPr>
          <a:xfrm>
            <a:off x="6143644" y="8429652"/>
            <a:ext cx="500066" cy="369332"/>
          </a:xfrm>
          <a:prstGeom prst="rect">
            <a:avLst/>
          </a:prstGeom>
          <a:noFill/>
        </p:spPr>
        <p:txBody>
          <a:bodyPr wrap="square" rtlCol="0">
            <a:spAutoFit/>
          </a:bodyPr>
          <a:lstStyle/>
          <a:p>
            <a:r>
              <a:rPr lang="ru-RU" dirty="0" smtClean="0">
                <a:sym typeface="Wingdings" pitchFamily="2" charset="2"/>
              </a:rPr>
              <a:t></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11"/>
          <p:cNvPicPr>
            <a:picLocks noChangeAspect="1" noChangeArrowheads="1"/>
          </p:cNvPicPr>
          <p:nvPr/>
        </p:nvPicPr>
        <p:blipFill>
          <a:blip r:embed="rId2"/>
          <a:srcRect/>
          <a:stretch>
            <a:fillRect/>
          </a:stretch>
        </p:blipFill>
        <p:spPr bwMode="auto">
          <a:xfrm>
            <a:off x="214290" y="714348"/>
            <a:ext cx="6429420" cy="3962400"/>
          </a:xfrm>
          <a:prstGeom prst="rect">
            <a:avLst/>
          </a:prstGeom>
          <a:noFill/>
          <a:ln w="9525">
            <a:noFill/>
            <a:miter lim="800000"/>
            <a:headEnd/>
            <a:tailEnd/>
          </a:ln>
        </p:spPr>
      </p:pic>
      <p:sp>
        <p:nvSpPr>
          <p:cNvPr id="5" name="TextBox 4"/>
          <p:cNvSpPr txBox="1"/>
          <p:nvPr/>
        </p:nvSpPr>
        <p:spPr>
          <a:xfrm>
            <a:off x="285728" y="357158"/>
            <a:ext cx="2182008" cy="369332"/>
          </a:xfrm>
          <a:prstGeom prst="rect">
            <a:avLst/>
          </a:prstGeom>
          <a:noFill/>
        </p:spPr>
        <p:txBody>
          <a:bodyPr wrap="none" rtlCol="0">
            <a:spAutoFit/>
          </a:bodyPr>
          <a:lstStyle/>
          <a:p>
            <a:r>
              <a:rPr lang="ru-RU" dirty="0" smtClean="0"/>
              <a:t>Строительство…</a:t>
            </a:r>
            <a:endParaRPr lang="ru-RU" dirty="0"/>
          </a:p>
        </p:txBody>
      </p:sp>
      <p:pic>
        <p:nvPicPr>
          <p:cNvPr id="6" name="Picture 5" descr="pirin"/>
          <p:cNvPicPr>
            <a:picLocks noChangeAspect="1" noChangeArrowheads="1"/>
          </p:cNvPicPr>
          <p:nvPr/>
        </p:nvPicPr>
        <p:blipFill>
          <a:blip r:embed="rId3"/>
          <a:srcRect/>
          <a:stretch>
            <a:fillRect/>
          </a:stretch>
        </p:blipFill>
        <p:spPr bwMode="auto">
          <a:xfrm>
            <a:off x="1285860" y="4572000"/>
            <a:ext cx="4267200" cy="33258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par>
                                <p:cTn id="8" presetID="2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edge">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81000" y="1343025"/>
            <a:ext cx="6262710" cy="5940088"/>
          </a:xfrm>
          <a:prstGeom prst="rect">
            <a:avLst/>
          </a:prstGeom>
          <a:noFill/>
          <a:ln w="9525">
            <a:noFill/>
            <a:miter lim="800000"/>
            <a:headEnd/>
            <a:tailEnd/>
          </a:ln>
        </p:spPr>
        <p:txBody>
          <a:bodyPr wrap="square" anchor="ctr">
            <a:spAutoFit/>
          </a:bodyPr>
          <a:lstStyle/>
          <a:p>
            <a:pPr indent="539750" algn="just" eaLnBrk="0" hangingPunct="0"/>
            <a:r>
              <a:rPr lang="ru-RU" sz="1400" dirty="0">
                <a:solidFill>
                  <a:srgbClr val="000000"/>
                </a:solidFill>
                <a:ea typeface="ヒラギノ明朝 Pro W3" charset="-128"/>
              </a:rPr>
              <a:t>Общий</a:t>
            </a:r>
            <a:r>
              <a:rPr lang="ru-RU" sz="1400" dirty="0">
                <a:solidFill>
                  <a:srgbClr val="000000"/>
                </a:solidFill>
                <a:cs typeface="Times New Roman" pitchFamily="18" charset="0"/>
              </a:rPr>
              <a:t> </a:t>
            </a:r>
            <a:r>
              <a:rPr lang="ru-RU" sz="1400" dirty="0">
                <a:solidFill>
                  <a:srgbClr val="000000"/>
                </a:solidFill>
                <a:ea typeface="ヒラギノ明朝 Pro W3" charset="-128"/>
              </a:rPr>
              <a:t>объём</a:t>
            </a:r>
            <a:r>
              <a:rPr lang="ru-RU" sz="1400" dirty="0">
                <a:solidFill>
                  <a:srgbClr val="000000"/>
                </a:solidFill>
                <a:cs typeface="Times New Roman" pitchFamily="18" charset="0"/>
              </a:rPr>
              <a:t> – </a:t>
            </a:r>
            <a:r>
              <a:rPr lang="ru-RU" sz="1400" dirty="0">
                <a:solidFill>
                  <a:srgbClr val="000000"/>
                </a:solidFill>
                <a:ea typeface="ヒラギノ明朝 Pro W3" charset="-128"/>
              </a:rPr>
              <a:t>около</a:t>
            </a:r>
            <a:r>
              <a:rPr lang="ru-RU" sz="1400" dirty="0">
                <a:solidFill>
                  <a:srgbClr val="000000"/>
                </a:solidFill>
                <a:cs typeface="Times New Roman" pitchFamily="18" charset="0"/>
              </a:rPr>
              <a:t> 2 525 000 </a:t>
            </a:r>
            <a:r>
              <a:rPr lang="ru-RU" sz="1400" dirty="0">
                <a:solidFill>
                  <a:srgbClr val="000000"/>
                </a:solidFill>
              </a:rPr>
              <a:t>м</a:t>
            </a:r>
            <a:r>
              <a:rPr lang="ru-RU" sz="1400" baseline="30000" dirty="0">
                <a:solidFill>
                  <a:srgbClr val="000000"/>
                </a:solidFill>
              </a:rPr>
              <a:t>3</a:t>
            </a:r>
            <a:r>
              <a:rPr lang="ru-RU" sz="1400" dirty="0">
                <a:solidFill>
                  <a:srgbClr val="000000"/>
                </a:solidFill>
                <a:cs typeface="Times New Roman" pitchFamily="18" charset="0"/>
              </a:rPr>
              <a:t>. </a:t>
            </a:r>
            <a:r>
              <a:rPr lang="ru-RU" sz="1400" dirty="0">
                <a:solidFill>
                  <a:srgbClr val="000000"/>
                </a:solidFill>
                <a:ea typeface="ヒラギノ明朝 Pro W3" charset="-128"/>
              </a:rPr>
              <a:t>Пирамида</a:t>
            </a:r>
            <a:r>
              <a:rPr lang="ru-RU" sz="1400" dirty="0">
                <a:solidFill>
                  <a:srgbClr val="000000"/>
                </a:solidFill>
                <a:cs typeface="Times New Roman" pitchFamily="18" charset="0"/>
              </a:rPr>
              <a:t> </a:t>
            </a:r>
            <a:r>
              <a:rPr lang="ru-RU" sz="1400" dirty="0">
                <a:solidFill>
                  <a:srgbClr val="000000"/>
                </a:solidFill>
                <a:ea typeface="ヒラギノ明朝 Pro W3" charset="-128"/>
              </a:rPr>
              <a:t>занимает</a:t>
            </a:r>
            <a:r>
              <a:rPr lang="ru-RU" sz="1400" dirty="0">
                <a:solidFill>
                  <a:srgbClr val="000000"/>
                </a:solidFill>
                <a:cs typeface="Times New Roman" pitchFamily="18" charset="0"/>
              </a:rPr>
              <a:t> </a:t>
            </a:r>
            <a:r>
              <a:rPr lang="ru-RU" sz="1400" dirty="0">
                <a:solidFill>
                  <a:srgbClr val="000000"/>
                </a:solidFill>
                <a:ea typeface="ヒラギノ明朝 Pro W3" charset="-128"/>
              </a:rPr>
              <a:t>площадь</a:t>
            </a:r>
            <a:r>
              <a:rPr lang="ru-RU" sz="1400" dirty="0">
                <a:solidFill>
                  <a:srgbClr val="000000"/>
                </a:solidFill>
                <a:cs typeface="Times New Roman" pitchFamily="18" charset="0"/>
              </a:rPr>
              <a:t> 54 000 </a:t>
            </a:r>
            <a:r>
              <a:rPr lang="ru-RU" sz="1400" dirty="0">
                <a:solidFill>
                  <a:srgbClr val="000000"/>
                </a:solidFill>
                <a:ea typeface="ヒラギノ明朝 Pro W3" charset="-128"/>
              </a:rPr>
              <a:t>кв</a:t>
            </a:r>
            <a:r>
              <a:rPr lang="ru-RU" sz="1400" dirty="0">
                <a:solidFill>
                  <a:srgbClr val="000000"/>
                </a:solidFill>
              </a:rPr>
              <a:t>.</a:t>
            </a:r>
            <a:r>
              <a:rPr lang="ru-RU" sz="1400" dirty="0">
                <a:solidFill>
                  <a:srgbClr val="000000"/>
                </a:solidFill>
                <a:cs typeface="Times New Roman" pitchFamily="18" charset="0"/>
              </a:rPr>
              <a:t> </a:t>
            </a:r>
            <a:r>
              <a:rPr lang="ru-RU" sz="1400" dirty="0">
                <a:solidFill>
                  <a:srgbClr val="000000"/>
                </a:solidFill>
                <a:ea typeface="ヒラギノ明朝 Pro W3" charset="-128"/>
              </a:rPr>
              <a:t>м</a:t>
            </a:r>
            <a:r>
              <a:rPr lang="ru-RU" sz="1400" dirty="0">
                <a:solidFill>
                  <a:srgbClr val="000000"/>
                </a:solidFill>
                <a:cs typeface="Times New Roman" pitchFamily="18" charset="0"/>
              </a:rPr>
              <a:t>, </a:t>
            </a:r>
            <a:r>
              <a:rPr lang="ru-RU" sz="1400" dirty="0">
                <a:solidFill>
                  <a:srgbClr val="000000"/>
                </a:solidFill>
                <a:ea typeface="ヒラギノ明朝 Pro W3" charset="-128"/>
              </a:rPr>
              <a:t>то</a:t>
            </a:r>
            <a:r>
              <a:rPr lang="ru-RU" sz="1400" dirty="0">
                <a:solidFill>
                  <a:srgbClr val="000000"/>
                </a:solidFill>
                <a:cs typeface="Times New Roman" pitchFamily="18" charset="0"/>
              </a:rPr>
              <a:t> </a:t>
            </a:r>
            <a:r>
              <a:rPr lang="ru-RU" sz="1400" dirty="0">
                <a:solidFill>
                  <a:srgbClr val="000000"/>
                </a:solidFill>
                <a:ea typeface="ヒラギノ明朝 Pro W3" charset="-128"/>
              </a:rPr>
              <a:t>есть</a:t>
            </a:r>
            <a:r>
              <a:rPr lang="ru-RU" sz="1400" dirty="0">
                <a:solidFill>
                  <a:srgbClr val="000000"/>
                </a:solidFill>
                <a:cs typeface="Times New Roman" pitchFamily="18" charset="0"/>
              </a:rPr>
              <a:t> 5,4 </a:t>
            </a:r>
            <a:r>
              <a:rPr lang="ru-RU" sz="1400" dirty="0">
                <a:solidFill>
                  <a:srgbClr val="000000"/>
                </a:solidFill>
                <a:ea typeface="ヒラギノ明朝 Pro W3" charset="-128"/>
              </a:rPr>
              <a:t>гектара</a:t>
            </a:r>
            <a:r>
              <a:rPr lang="ru-RU" sz="1400" dirty="0">
                <a:solidFill>
                  <a:srgbClr val="000000"/>
                </a:solidFill>
                <a:cs typeface="Times New Roman" pitchFamily="18" charset="0"/>
              </a:rPr>
              <a:t>. </a:t>
            </a:r>
            <a:r>
              <a:rPr lang="ru-RU" sz="1400" dirty="0">
                <a:solidFill>
                  <a:srgbClr val="000000"/>
                </a:solidFill>
                <a:ea typeface="ヒラギノ明朝 Pro W3" charset="-128"/>
              </a:rPr>
              <a:t>Меньше</a:t>
            </a:r>
            <a:r>
              <a:rPr lang="ru-RU" sz="1400" dirty="0">
                <a:solidFill>
                  <a:srgbClr val="000000"/>
                </a:solidFill>
                <a:cs typeface="Times New Roman" pitchFamily="18" charset="0"/>
              </a:rPr>
              <a:t> </a:t>
            </a:r>
            <a:r>
              <a:rPr lang="ru-RU" sz="1400" dirty="0">
                <a:solidFill>
                  <a:srgbClr val="000000"/>
                </a:solidFill>
                <a:ea typeface="ヒラギノ明朝 Pro W3" charset="-128"/>
              </a:rPr>
              <a:t>её</a:t>
            </a:r>
            <a:r>
              <a:rPr lang="ru-RU" sz="1400" dirty="0">
                <a:solidFill>
                  <a:srgbClr val="000000"/>
                </a:solidFill>
                <a:cs typeface="Times New Roman" pitchFamily="18" charset="0"/>
              </a:rPr>
              <a:t> </a:t>
            </a:r>
            <a:r>
              <a:rPr lang="ru-RU" sz="1400" dirty="0">
                <a:solidFill>
                  <a:srgbClr val="000000"/>
                </a:solidFill>
                <a:ea typeface="ヒラギノ明朝 Pro W3" charset="-128"/>
              </a:rPr>
              <a:t>и</a:t>
            </a:r>
            <a:r>
              <a:rPr lang="ru-RU" sz="1400" dirty="0">
                <a:solidFill>
                  <a:srgbClr val="000000"/>
                </a:solidFill>
                <a:cs typeface="Times New Roman" pitchFamily="18" charset="0"/>
              </a:rPr>
              <a:t> </a:t>
            </a:r>
            <a:r>
              <a:rPr lang="ru-RU" sz="1400" dirty="0">
                <a:solidFill>
                  <a:srgbClr val="000000"/>
                </a:solidFill>
                <a:ea typeface="ヒラギノ明朝 Pro W3" charset="-128"/>
              </a:rPr>
              <a:t>Букингемский</a:t>
            </a:r>
            <a:r>
              <a:rPr lang="ru-RU" sz="1400" dirty="0">
                <a:solidFill>
                  <a:srgbClr val="000000"/>
                </a:solidFill>
                <a:cs typeface="Times New Roman" pitchFamily="18" charset="0"/>
              </a:rPr>
              <a:t> </a:t>
            </a:r>
            <a:r>
              <a:rPr lang="ru-RU" sz="1400" dirty="0">
                <a:solidFill>
                  <a:srgbClr val="000000"/>
                </a:solidFill>
                <a:ea typeface="ヒラギノ明朝 Pro W3" charset="-128"/>
              </a:rPr>
              <a:t>дворец</a:t>
            </a:r>
            <a:r>
              <a:rPr lang="ru-RU" sz="1400" dirty="0">
                <a:solidFill>
                  <a:srgbClr val="000000"/>
                </a:solidFill>
                <a:cs typeface="Times New Roman" pitchFamily="18" charset="0"/>
              </a:rPr>
              <a:t> </a:t>
            </a:r>
            <a:r>
              <a:rPr lang="ru-RU" sz="1400" dirty="0">
                <a:solidFill>
                  <a:srgbClr val="000000"/>
                </a:solidFill>
                <a:ea typeface="ヒラギノ明朝 Pro W3" charset="-128"/>
              </a:rPr>
              <a:t>в</a:t>
            </a:r>
            <a:r>
              <a:rPr lang="ru-RU" sz="1400" dirty="0">
                <a:solidFill>
                  <a:srgbClr val="000000"/>
                </a:solidFill>
                <a:cs typeface="Times New Roman" pitchFamily="18" charset="0"/>
              </a:rPr>
              <a:t> </a:t>
            </a:r>
            <a:r>
              <a:rPr lang="ru-RU" sz="1400" dirty="0">
                <a:solidFill>
                  <a:srgbClr val="000000"/>
                </a:solidFill>
                <a:ea typeface="ヒラギノ明朝 Pro W3" charset="-128"/>
              </a:rPr>
              <a:t>Лондоне</a:t>
            </a:r>
            <a:r>
              <a:rPr lang="ru-RU" sz="1400" dirty="0">
                <a:solidFill>
                  <a:srgbClr val="000000"/>
                </a:solidFill>
                <a:cs typeface="Times New Roman" pitchFamily="18" charset="0"/>
              </a:rPr>
              <a:t>, </a:t>
            </a:r>
            <a:r>
              <a:rPr lang="ru-RU" sz="1400" dirty="0">
                <a:solidFill>
                  <a:srgbClr val="000000"/>
                </a:solidFill>
                <a:ea typeface="ヒラギノ明朝 Pro W3" charset="-128"/>
              </a:rPr>
              <a:t>и</a:t>
            </a:r>
            <a:r>
              <a:rPr lang="ru-RU" sz="1400" dirty="0">
                <a:solidFill>
                  <a:srgbClr val="000000"/>
                </a:solidFill>
                <a:cs typeface="Times New Roman" pitchFamily="18" charset="0"/>
              </a:rPr>
              <a:t> </a:t>
            </a:r>
            <a:r>
              <a:rPr lang="ru-RU" sz="1400" dirty="0">
                <a:solidFill>
                  <a:srgbClr val="000000"/>
                </a:solidFill>
                <a:ea typeface="ヒラギノ明朝 Pro W3" charset="-128"/>
              </a:rPr>
              <a:t>Версаль</a:t>
            </a:r>
            <a:r>
              <a:rPr lang="ru-RU" sz="1400" dirty="0">
                <a:solidFill>
                  <a:srgbClr val="000000"/>
                </a:solidFill>
                <a:cs typeface="Times New Roman" pitchFamily="18" charset="0"/>
              </a:rPr>
              <a:t> </a:t>
            </a:r>
            <a:r>
              <a:rPr lang="ru-RU" sz="1400" dirty="0">
                <a:solidFill>
                  <a:srgbClr val="000000"/>
                </a:solidFill>
                <a:ea typeface="ヒラギノ明朝 Pro W3" charset="-128"/>
              </a:rPr>
              <a:t>во</a:t>
            </a:r>
            <a:r>
              <a:rPr lang="ru-RU" sz="1400" dirty="0">
                <a:solidFill>
                  <a:srgbClr val="000000"/>
                </a:solidFill>
                <a:cs typeface="Times New Roman" pitchFamily="18" charset="0"/>
              </a:rPr>
              <a:t> </a:t>
            </a:r>
            <a:r>
              <a:rPr lang="ru-RU" sz="1400" dirty="0">
                <a:solidFill>
                  <a:srgbClr val="000000"/>
                </a:solidFill>
                <a:ea typeface="ヒラギノ明朝 Pro W3" charset="-128"/>
              </a:rPr>
              <a:t>Франции</a:t>
            </a:r>
            <a:r>
              <a:rPr lang="ru-RU" sz="1400" dirty="0">
                <a:solidFill>
                  <a:srgbClr val="000000"/>
                </a:solidFill>
                <a:cs typeface="Times New Roman" pitchFamily="18" charset="0"/>
              </a:rPr>
              <a:t>, </a:t>
            </a:r>
            <a:r>
              <a:rPr lang="ru-RU" sz="1400" dirty="0">
                <a:solidFill>
                  <a:srgbClr val="000000"/>
                </a:solidFill>
                <a:ea typeface="ヒラギノ明朝 Pro W3" charset="-128"/>
              </a:rPr>
              <a:t>и</a:t>
            </a:r>
            <a:r>
              <a:rPr lang="ru-RU" sz="1400" dirty="0">
                <a:solidFill>
                  <a:srgbClr val="000000"/>
                </a:solidFill>
                <a:cs typeface="Times New Roman" pitchFamily="18" charset="0"/>
              </a:rPr>
              <a:t> </a:t>
            </a:r>
            <a:r>
              <a:rPr lang="ru-RU" sz="1400" dirty="0">
                <a:solidFill>
                  <a:srgbClr val="000000"/>
                </a:solidFill>
                <a:ea typeface="ヒラギノ明朝 Pro W3" charset="-128"/>
              </a:rPr>
              <a:t>Зимний</a:t>
            </a:r>
            <a:r>
              <a:rPr lang="ru-RU" sz="1400" dirty="0">
                <a:solidFill>
                  <a:srgbClr val="000000"/>
                </a:solidFill>
                <a:cs typeface="Times New Roman" pitchFamily="18" charset="0"/>
              </a:rPr>
              <a:t> </a:t>
            </a:r>
            <a:r>
              <a:rPr lang="ru-RU" sz="1400" dirty="0">
                <a:solidFill>
                  <a:srgbClr val="000000"/>
                </a:solidFill>
                <a:ea typeface="ヒラギノ明朝 Pro W3" charset="-128"/>
              </a:rPr>
              <a:t>дворец</a:t>
            </a:r>
            <a:r>
              <a:rPr lang="ru-RU" sz="1400" dirty="0">
                <a:solidFill>
                  <a:srgbClr val="000000"/>
                </a:solidFill>
                <a:cs typeface="Times New Roman" pitchFamily="18" charset="0"/>
              </a:rPr>
              <a:t> </a:t>
            </a:r>
            <a:r>
              <a:rPr lang="ru-RU" sz="1400" dirty="0">
                <a:solidFill>
                  <a:srgbClr val="000000"/>
                </a:solidFill>
                <a:ea typeface="ヒラギノ明朝 Pro W3" charset="-128"/>
              </a:rPr>
              <a:t>в</a:t>
            </a:r>
            <a:r>
              <a:rPr lang="ru-RU" sz="1400" dirty="0">
                <a:solidFill>
                  <a:srgbClr val="000000"/>
                </a:solidFill>
                <a:cs typeface="Times New Roman" pitchFamily="18" charset="0"/>
              </a:rPr>
              <a:t> </a:t>
            </a:r>
            <a:r>
              <a:rPr lang="ru-RU" sz="1400" dirty="0">
                <a:solidFill>
                  <a:srgbClr val="000000"/>
                </a:solidFill>
                <a:ea typeface="ヒラギノ明朝 Pro W3" charset="-128"/>
              </a:rPr>
              <a:t>Санкт</a:t>
            </a:r>
            <a:r>
              <a:rPr lang="ru-RU" sz="1400" dirty="0">
                <a:solidFill>
                  <a:srgbClr val="000000"/>
                </a:solidFill>
                <a:cs typeface="Times New Roman" pitchFamily="18" charset="0"/>
              </a:rPr>
              <a:t>-</a:t>
            </a:r>
            <a:r>
              <a:rPr lang="ru-RU" sz="1400" dirty="0">
                <a:solidFill>
                  <a:srgbClr val="000000"/>
                </a:solidFill>
                <a:ea typeface="ヒラギノ明朝 Pro W3" charset="-128"/>
              </a:rPr>
              <a:t>Петербурге</a:t>
            </a:r>
            <a:r>
              <a:rPr lang="ru-RU" sz="1400" dirty="0">
                <a:solidFill>
                  <a:srgbClr val="000000"/>
                </a:solidFill>
                <a:cs typeface="Times New Roman" pitchFamily="18" charset="0"/>
              </a:rPr>
              <a:t>. </a:t>
            </a:r>
          </a:p>
          <a:p>
            <a:pPr indent="539750" algn="just" eaLnBrk="0" hangingPunct="0"/>
            <a:r>
              <a:rPr lang="ru-RU" sz="1400" dirty="0">
                <a:solidFill>
                  <a:srgbClr val="000000"/>
                </a:solidFill>
                <a:ea typeface="ヒラギノ明朝 Pro W3" charset="-128"/>
              </a:rPr>
              <a:t>Пирамида</a:t>
            </a:r>
            <a:r>
              <a:rPr lang="ru-RU" sz="1400" dirty="0">
                <a:solidFill>
                  <a:srgbClr val="000000"/>
                </a:solidFill>
                <a:cs typeface="Times New Roman" pitchFamily="18" charset="0"/>
              </a:rPr>
              <a:t> </a:t>
            </a:r>
            <a:r>
              <a:rPr lang="ru-RU" sz="1400" dirty="0">
                <a:solidFill>
                  <a:srgbClr val="000000"/>
                </a:solidFill>
                <a:ea typeface="ヒラギノ明朝 Pro W3" charset="-128"/>
              </a:rPr>
              <a:t>Хеопса</a:t>
            </a:r>
            <a:r>
              <a:rPr lang="ru-RU" sz="1400" dirty="0">
                <a:solidFill>
                  <a:srgbClr val="000000"/>
                </a:solidFill>
                <a:cs typeface="Times New Roman" pitchFamily="18" charset="0"/>
              </a:rPr>
              <a:t> </a:t>
            </a:r>
            <a:r>
              <a:rPr lang="ru-RU" sz="1400" dirty="0">
                <a:solidFill>
                  <a:srgbClr val="000000"/>
                </a:solidFill>
                <a:ea typeface="ヒラギノ明朝 Pro W3" charset="-128"/>
              </a:rPr>
              <a:t>выше</a:t>
            </a:r>
            <a:r>
              <a:rPr lang="ru-RU" sz="1400" dirty="0">
                <a:solidFill>
                  <a:srgbClr val="000000"/>
                </a:solidFill>
                <a:cs typeface="Times New Roman" pitchFamily="18" charset="0"/>
              </a:rPr>
              <a:t> </a:t>
            </a:r>
            <a:r>
              <a:rPr lang="ru-RU" sz="1400" dirty="0">
                <a:solidFill>
                  <a:srgbClr val="000000"/>
                </a:solidFill>
                <a:ea typeface="ヒラギノ明朝 Pro W3" charset="-128"/>
              </a:rPr>
              <a:t>купола</a:t>
            </a:r>
            <a:r>
              <a:rPr lang="ru-RU" sz="1400" dirty="0">
                <a:solidFill>
                  <a:srgbClr val="000000"/>
                </a:solidFill>
                <a:cs typeface="Times New Roman" pitchFamily="18" charset="0"/>
              </a:rPr>
              <a:t> </a:t>
            </a:r>
            <a:r>
              <a:rPr lang="ru-RU" sz="1400" dirty="0">
                <a:solidFill>
                  <a:srgbClr val="000000"/>
                </a:solidFill>
                <a:ea typeface="ヒラギノ明朝 Pro W3" charset="-128"/>
              </a:rPr>
              <a:t>Микеланджело</a:t>
            </a:r>
            <a:r>
              <a:rPr lang="ru-RU" sz="1400" dirty="0">
                <a:solidFill>
                  <a:srgbClr val="000000"/>
                </a:solidFill>
                <a:cs typeface="Times New Roman" pitchFamily="18" charset="0"/>
              </a:rPr>
              <a:t> </a:t>
            </a:r>
            <a:r>
              <a:rPr lang="ru-RU" sz="1400" dirty="0">
                <a:solidFill>
                  <a:srgbClr val="000000"/>
                </a:solidFill>
                <a:ea typeface="ヒラギノ明朝 Pro W3" charset="-128"/>
              </a:rPr>
              <a:t>над</a:t>
            </a:r>
            <a:r>
              <a:rPr lang="ru-RU" sz="1400" dirty="0">
                <a:solidFill>
                  <a:srgbClr val="000000"/>
                </a:solidFill>
                <a:cs typeface="Times New Roman" pitchFamily="18" charset="0"/>
              </a:rPr>
              <a:t> </a:t>
            </a:r>
            <a:r>
              <a:rPr lang="ru-RU" sz="1400" dirty="0">
                <a:solidFill>
                  <a:srgbClr val="000000"/>
                </a:solidFill>
                <a:ea typeface="ヒラギノ明朝 Pro W3" charset="-128"/>
              </a:rPr>
              <a:t>римским</a:t>
            </a:r>
            <a:r>
              <a:rPr lang="ru-RU" sz="1400" dirty="0">
                <a:solidFill>
                  <a:srgbClr val="000000"/>
                </a:solidFill>
                <a:cs typeface="Times New Roman" pitchFamily="18" charset="0"/>
              </a:rPr>
              <a:t> </a:t>
            </a:r>
            <a:r>
              <a:rPr lang="ru-RU" sz="1400" dirty="0">
                <a:solidFill>
                  <a:srgbClr val="000000"/>
                </a:solidFill>
                <a:ea typeface="ヒラギノ明朝 Pro W3" charset="-128"/>
              </a:rPr>
              <a:t>собором</a:t>
            </a:r>
            <a:r>
              <a:rPr lang="ru-RU" sz="1400" dirty="0">
                <a:solidFill>
                  <a:srgbClr val="000000"/>
                </a:solidFill>
                <a:cs typeface="Times New Roman" pitchFamily="18" charset="0"/>
              </a:rPr>
              <a:t> </a:t>
            </a:r>
            <a:r>
              <a:rPr lang="ru-RU" sz="1400" dirty="0">
                <a:solidFill>
                  <a:srgbClr val="000000"/>
                </a:solidFill>
                <a:ea typeface="ヒラギノ明朝 Pro W3" charset="-128"/>
              </a:rPr>
              <a:t>святого</a:t>
            </a:r>
            <a:r>
              <a:rPr lang="ru-RU" sz="1400" dirty="0">
                <a:solidFill>
                  <a:srgbClr val="000000"/>
                </a:solidFill>
                <a:cs typeface="Times New Roman" pitchFamily="18" charset="0"/>
              </a:rPr>
              <a:t> </a:t>
            </a:r>
            <a:r>
              <a:rPr lang="ru-RU" sz="1400" dirty="0">
                <a:solidFill>
                  <a:srgbClr val="000000"/>
                </a:solidFill>
                <a:ea typeface="ヒラギノ明朝 Pro W3" charset="-128"/>
              </a:rPr>
              <a:t>Петра</a:t>
            </a:r>
            <a:r>
              <a:rPr lang="ru-RU" sz="1400" dirty="0">
                <a:solidFill>
                  <a:srgbClr val="000000"/>
                </a:solidFill>
                <a:cs typeface="Times New Roman" pitchFamily="18" charset="0"/>
              </a:rPr>
              <a:t>, </a:t>
            </a:r>
            <a:r>
              <a:rPr lang="ru-RU" sz="1400" dirty="0">
                <a:solidFill>
                  <a:srgbClr val="000000"/>
                </a:solidFill>
                <a:ea typeface="ヒラギノ明朝 Pro W3" charset="-128"/>
              </a:rPr>
              <a:t>самым</a:t>
            </a:r>
            <a:r>
              <a:rPr lang="ru-RU" sz="1400" dirty="0">
                <a:solidFill>
                  <a:srgbClr val="000000"/>
                </a:solidFill>
                <a:cs typeface="Times New Roman" pitchFamily="18" charset="0"/>
              </a:rPr>
              <a:t> </a:t>
            </a:r>
            <a:r>
              <a:rPr lang="ru-RU" sz="1400" dirty="0">
                <a:solidFill>
                  <a:srgbClr val="000000"/>
                </a:solidFill>
                <a:ea typeface="ヒラギノ明朝 Pro W3" charset="-128"/>
              </a:rPr>
              <a:t>высоким</a:t>
            </a:r>
            <a:r>
              <a:rPr lang="ru-RU" sz="1400" dirty="0">
                <a:solidFill>
                  <a:srgbClr val="000000"/>
                </a:solidFill>
                <a:cs typeface="Times New Roman" pitchFamily="18" charset="0"/>
              </a:rPr>
              <a:t> </a:t>
            </a:r>
            <a:r>
              <a:rPr lang="ru-RU" sz="1400" dirty="0">
                <a:solidFill>
                  <a:srgbClr val="000000"/>
                </a:solidFill>
                <a:ea typeface="ヒラギノ明朝 Pro W3" charset="-128"/>
              </a:rPr>
              <a:t>христианским</a:t>
            </a:r>
            <a:r>
              <a:rPr lang="ru-RU" sz="1400" dirty="0">
                <a:solidFill>
                  <a:srgbClr val="000000"/>
                </a:solidFill>
                <a:cs typeface="Times New Roman" pitchFamily="18" charset="0"/>
              </a:rPr>
              <a:t> </a:t>
            </a:r>
            <a:r>
              <a:rPr lang="ru-RU" sz="1400" dirty="0">
                <a:solidFill>
                  <a:srgbClr val="000000"/>
                </a:solidFill>
                <a:ea typeface="ヒラギノ明朝 Pro W3" charset="-128"/>
              </a:rPr>
              <a:t>храмом</a:t>
            </a:r>
            <a:r>
              <a:rPr lang="ru-RU" sz="1400" dirty="0">
                <a:solidFill>
                  <a:srgbClr val="000000"/>
                </a:solidFill>
                <a:cs typeface="Times New Roman" pitchFamily="18" charset="0"/>
              </a:rPr>
              <a:t>. </a:t>
            </a:r>
            <a:r>
              <a:rPr lang="ru-RU" sz="1400" dirty="0">
                <a:solidFill>
                  <a:srgbClr val="000000"/>
                </a:solidFill>
                <a:ea typeface="ヒラギノ明朝 Pro W3" charset="-128"/>
              </a:rPr>
              <a:t>Выше</a:t>
            </a:r>
            <a:r>
              <a:rPr lang="ru-RU" sz="1400" dirty="0">
                <a:solidFill>
                  <a:srgbClr val="000000"/>
                </a:solidFill>
                <a:cs typeface="Times New Roman" pitchFamily="18" charset="0"/>
              </a:rPr>
              <a:t> </a:t>
            </a:r>
            <a:r>
              <a:rPr lang="ru-RU" sz="1400" dirty="0">
                <a:solidFill>
                  <a:srgbClr val="000000"/>
                </a:solidFill>
                <a:ea typeface="ヒラギノ明朝 Pro W3" charset="-128"/>
              </a:rPr>
              <a:t>лондонского</a:t>
            </a:r>
            <a:r>
              <a:rPr lang="ru-RU" sz="1400" dirty="0">
                <a:solidFill>
                  <a:srgbClr val="000000"/>
                </a:solidFill>
                <a:cs typeface="Times New Roman" pitchFamily="18" charset="0"/>
              </a:rPr>
              <a:t> </a:t>
            </a:r>
            <a:r>
              <a:rPr lang="ru-RU" sz="1400" dirty="0">
                <a:solidFill>
                  <a:srgbClr val="000000"/>
                </a:solidFill>
                <a:ea typeface="ヒラギノ明朝 Pro W3" charset="-128"/>
              </a:rPr>
              <a:t>собора</a:t>
            </a:r>
            <a:r>
              <a:rPr lang="ru-RU" sz="1400" dirty="0">
                <a:solidFill>
                  <a:srgbClr val="000000"/>
                </a:solidFill>
                <a:cs typeface="Times New Roman" pitchFamily="18" charset="0"/>
              </a:rPr>
              <a:t> </a:t>
            </a:r>
            <a:r>
              <a:rPr lang="ru-RU" sz="1400" dirty="0">
                <a:solidFill>
                  <a:srgbClr val="000000"/>
                </a:solidFill>
                <a:ea typeface="ヒラギノ明朝 Pro W3" charset="-128"/>
              </a:rPr>
              <a:t>святого</a:t>
            </a:r>
            <a:r>
              <a:rPr lang="ru-RU" sz="1400" dirty="0">
                <a:solidFill>
                  <a:srgbClr val="000000"/>
                </a:solidFill>
                <a:cs typeface="Times New Roman" pitchFamily="18" charset="0"/>
              </a:rPr>
              <a:t> </a:t>
            </a:r>
            <a:r>
              <a:rPr lang="ru-RU" sz="1400" dirty="0">
                <a:solidFill>
                  <a:srgbClr val="000000"/>
                </a:solidFill>
                <a:ea typeface="ヒラギノ明朝 Pro W3" charset="-128"/>
              </a:rPr>
              <a:t>Павла</a:t>
            </a:r>
            <a:r>
              <a:rPr lang="ru-RU" sz="1400" dirty="0">
                <a:solidFill>
                  <a:srgbClr val="000000"/>
                </a:solidFill>
                <a:cs typeface="Times New Roman" pitchFamily="18" charset="0"/>
              </a:rPr>
              <a:t>, </a:t>
            </a:r>
            <a:r>
              <a:rPr lang="ru-RU" sz="1400" dirty="0">
                <a:solidFill>
                  <a:srgbClr val="000000"/>
                </a:solidFill>
                <a:ea typeface="ヒラギノ明朝 Pro W3" charset="-128"/>
              </a:rPr>
              <a:t>парижского</a:t>
            </a:r>
            <a:r>
              <a:rPr lang="ru-RU" sz="1400" dirty="0">
                <a:solidFill>
                  <a:srgbClr val="000000"/>
                </a:solidFill>
                <a:cs typeface="Times New Roman" pitchFamily="18" charset="0"/>
              </a:rPr>
              <a:t> </a:t>
            </a:r>
            <a:r>
              <a:rPr lang="ru-RU" sz="1400" dirty="0">
                <a:solidFill>
                  <a:srgbClr val="000000"/>
                </a:solidFill>
                <a:ea typeface="ヒラギノ明朝 Pro W3" charset="-128"/>
              </a:rPr>
              <a:t>собора</a:t>
            </a:r>
            <a:r>
              <a:rPr lang="ru-RU" sz="1400" dirty="0">
                <a:solidFill>
                  <a:srgbClr val="000000"/>
                </a:solidFill>
                <a:cs typeface="Times New Roman" pitchFamily="18" charset="0"/>
              </a:rPr>
              <a:t> </a:t>
            </a:r>
            <a:r>
              <a:rPr lang="ru-RU" sz="1400" dirty="0" err="1">
                <a:solidFill>
                  <a:srgbClr val="000000"/>
                </a:solidFill>
                <a:ea typeface="ヒラギノ明朝 Pro W3" charset="-128"/>
              </a:rPr>
              <a:t>Нотр</a:t>
            </a:r>
            <a:r>
              <a:rPr lang="ru-RU" sz="1400" dirty="0" err="1">
                <a:solidFill>
                  <a:srgbClr val="000000"/>
                </a:solidFill>
                <a:cs typeface="Times New Roman" pitchFamily="18" charset="0"/>
              </a:rPr>
              <a:t>-</a:t>
            </a:r>
            <a:r>
              <a:rPr lang="ru-RU" sz="1400" dirty="0" err="1">
                <a:solidFill>
                  <a:srgbClr val="000000"/>
                </a:solidFill>
                <a:ea typeface="ヒラギノ明朝 Pro W3" charset="-128"/>
              </a:rPr>
              <a:t>Дам</a:t>
            </a:r>
            <a:r>
              <a:rPr lang="ru-RU" sz="1400" dirty="0">
                <a:solidFill>
                  <a:srgbClr val="000000"/>
                </a:solidFill>
                <a:cs typeface="Times New Roman" pitchFamily="18" charset="0"/>
              </a:rPr>
              <a:t>. </a:t>
            </a:r>
          </a:p>
          <a:p>
            <a:pPr indent="539750" algn="just" eaLnBrk="0" hangingPunct="0"/>
            <a:r>
              <a:rPr lang="ru-RU" sz="1400" dirty="0">
                <a:solidFill>
                  <a:srgbClr val="000000"/>
                </a:solidFill>
                <a:ea typeface="ヒラギノ明朝 Pro W3" charset="-128"/>
              </a:rPr>
              <a:t>Вплоть</a:t>
            </a:r>
            <a:r>
              <a:rPr lang="ru-RU" sz="1400" dirty="0">
                <a:solidFill>
                  <a:srgbClr val="000000"/>
                </a:solidFill>
                <a:cs typeface="Times New Roman" pitchFamily="18" charset="0"/>
              </a:rPr>
              <a:t> </a:t>
            </a:r>
            <a:r>
              <a:rPr lang="ru-RU" sz="1400" dirty="0">
                <a:solidFill>
                  <a:srgbClr val="000000"/>
                </a:solidFill>
                <a:ea typeface="ヒラギノ明朝 Pro W3" charset="-128"/>
              </a:rPr>
              <a:t>до</a:t>
            </a:r>
            <a:r>
              <a:rPr lang="ru-RU" sz="1400" dirty="0">
                <a:solidFill>
                  <a:srgbClr val="000000"/>
                </a:solidFill>
                <a:cs typeface="Times New Roman" pitchFamily="18" charset="0"/>
              </a:rPr>
              <a:t> </a:t>
            </a:r>
            <a:r>
              <a:rPr lang="ru-RU" sz="1400" dirty="0">
                <a:solidFill>
                  <a:srgbClr val="000000"/>
                </a:solidFill>
                <a:ea typeface="ヒラギノ明朝 Pro W3" charset="-128"/>
              </a:rPr>
              <a:t>конца</a:t>
            </a:r>
            <a:r>
              <a:rPr lang="ru-RU" sz="1400" dirty="0">
                <a:solidFill>
                  <a:srgbClr val="000000"/>
                </a:solidFill>
                <a:cs typeface="Times New Roman" pitchFamily="18" charset="0"/>
              </a:rPr>
              <a:t> 19 в. </a:t>
            </a:r>
            <a:r>
              <a:rPr lang="ru-RU" sz="1400" dirty="0">
                <a:solidFill>
                  <a:srgbClr val="000000"/>
                </a:solidFill>
                <a:ea typeface="ヒラギノ明朝 Pro W3" charset="-128"/>
              </a:rPr>
              <a:t>древнее</a:t>
            </a:r>
            <a:r>
              <a:rPr lang="ru-RU" sz="1400" dirty="0">
                <a:solidFill>
                  <a:srgbClr val="000000"/>
                </a:solidFill>
                <a:cs typeface="Times New Roman" pitchFamily="18" charset="0"/>
              </a:rPr>
              <a:t> </a:t>
            </a:r>
            <a:r>
              <a:rPr lang="ru-RU" sz="1400" dirty="0">
                <a:solidFill>
                  <a:srgbClr val="000000"/>
                </a:solidFill>
                <a:ea typeface="ヒラギノ明朝 Pro W3" charset="-128"/>
              </a:rPr>
              <a:t>чудо</a:t>
            </a:r>
            <a:r>
              <a:rPr lang="ru-RU" sz="1400" dirty="0">
                <a:solidFill>
                  <a:srgbClr val="000000"/>
                </a:solidFill>
                <a:cs typeface="Times New Roman" pitchFamily="18" charset="0"/>
              </a:rPr>
              <a:t> </a:t>
            </a:r>
            <a:r>
              <a:rPr lang="ru-RU" sz="1400" dirty="0">
                <a:solidFill>
                  <a:srgbClr val="000000"/>
                </a:solidFill>
                <a:ea typeface="ヒラギノ明朝 Pro W3" charset="-128"/>
              </a:rPr>
              <a:t>света</a:t>
            </a:r>
            <a:r>
              <a:rPr lang="ru-RU" sz="1400" dirty="0">
                <a:solidFill>
                  <a:srgbClr val="000000"/>
                </a:solidFill>
                <a:cs typeface="Times New Roman" pitchFamily="18" charset="0"/>
              </a:rPr>
              <a:t> </a:t>
            </a:r>
            <a:r>
              <a:rPr lang="ru-RU" sz="1400" dirty="0">
                <a:solidFill>
                  <a:srgbClr val="000000"/>
                </a:solidFill>
                <a:ea typeface="ヒラギノ明朝 Pro W3" charset="-128"/>
              </a:rPr>
              <a:t>оставалось</a:t>
            </a:r>
            <a:r>
              <a:rPr lang="ru-RU" sz="1400" dirty="0">
                <a:solidFill>
                  <a:srgbClr val="000000"/>
                </a:solidFill>
                <a:cs typeface="Times New Roman" pitchFamily="18" charset="0"/>
              </a:rPr>
              <a:t> </a:t>
            </a:r>
            <a:r>
              <a:rPr lang="ru-RU" sz="1400" dirty="0">
                <a:solidFill>
                  <a:srgbClr val="000000"/>
                </a:solidFill>
                <a:ea typeface="ヒラギノ明朝 Pro W3" charset="-128"/>
              </a:rPr>
              <a:t>самым</a:t>
            </a:r>
            <a:r>
              <a:rPr lang="ru-RU" sz="1400" dirty="0">
                <a:solidFill>
                  <a:srgbClr val="000000"/>
                </a:solidFill>
                <a:cs typeface="Times New Roman" pitchFamily="18" charset="0"/>
              </a:rPr>
              <a:t> </a:t>
            </a:r>
            <a:r>
              <a:rPr lang="ru-RU" sz="1400" dirty="0">
                <a:solidFill>
                  <a:srgbClr val="000000"/>
                </a:solidFill>
                <a:ea typeface="ヒラギノ明朝 Pro W3" charset="-128"/>
              </a:rPr>
              <a:t>высоким</a:t>
            </a:r>
            <a:r>
              <a:rPr lang="ru-RU" sz="1400" dirty="0">
                <a:solidFill>
                  <a:srgbClr val="000000"/>
                </a:solidFill>
                <a:cs typeface="Times New Roman" pitchFamily="18" charset="0"/>
              </a:rPr>
              <a:t> </a:t>
            </a:r>
            <a:r>
              <a:rPr lang="ru-RU" sz="1400" dirty="0">
                <a:solidFill>
                  <a:srgbClr val="000000"/>
                </a:solidFill>
                <a:ea typeface="ヒラギノ明朝 Pro W3" charset="-128"/>
              </a:rPr>
              <a:t>строением</a:t>
            </a:r>
            <a:r>
              <a:rPr lang="ru-RU" sz="1400" dirty="0">
                <a:solidFill>
                  <a:srgbClr val="000000"/>
                </a:solidFill>
                <a:cs typeface="Times New Roman" pitchFamily="18" charset="0"/>
              </a:rPr>
              <a:t> </a:t>
            </a:r>
            <a:r>
              <a:rPr lang="ru-RU" sz="1400" dirty="0">
                <a:solidFill>
                  <a:srgbClr val="000000"/>
                </a:solidFill>
                <a:ea typeface="ヒラギノ明朝 Pro W3" charset="-128"/>
              </a:rPr>
              <a:t>в</a:t>
            </a:r>
            <a:r>
              <a:rPr lang="ru-RU" sz="1400" dirty="0">
                <a:solidFill>
                  <a:srgbClr val="000000"/>
                </a:solidFill>
                <a:cs typeface="Times New Roman" pitchFamily="18" charset="0"/>
              </a:rPr>
              <a:t> </a:t>
            </a:r>
            <a:r>
              <a:rPr lang="ru-RU" sz="1400" dirty="0">
                <a:solidFill>
                  <a:srgbClr val="000000"/>
                </a:solidFill>
                <a:ea typeface="ヒラギノ明朝 Pro W3" charset="-128"/>
              </a:rPr>
              <a:t>мире</a:t>
            </a:r>
            <a:r>
              <a:rPr lang="ru-RU" sz="1400" dirty="0">
                <a:solidFill>
                  <a:srgbClr val="000000"/>
                </a:solidFill>
                <a:cs typeface="Times New Roman" pitchFamily="18" charset="0"/>
              </a:rPr>
              <a:t>, </a:t>
            </a:r>
            <a:r>
              <a:rPr lang="ru-RU" sz="1400" dirty="0">
                <a:solidFill>
                  <a:srgbClr val="000000"/>
                </a:solidFill>
                <a:ea typeface="ヒラギノ明朝 Pro W3" charset="-128"/>
              </a:rPr>
              <a:t>и лишь</a:t>
            </a:r>
            <a:r>
              <a:rPr lang="ru-RU" sz="1400" dirty="0">
                <a:solidFill>
                  <a:srgbClr val="000000"/>
                </a:solidFill>
                <a:cs typeface="Times New Roman" pitchFamily="18" charset="0"/>
              </a:rPr>
              <a:t> </a:t>
            </a:r>
            <a:r>
              <a:rPr lang="ru-RU" sz="1400" dirty="0">
                <a:solidFill>
                  <a:srgbClr val="000000"/>
                </a:solidFill>
                <a:ea typeface="ヒラギノ明朝 Pro W3" charset="-128"/>
              </a:rPr>
              <a:t>в</a:t>
            </a:r>
            <a:r>
              <a:rPr lang="ru-RU" sz="1400" dirty="0">
                <a:solidFill>
                  <a:srgbClr val="000000"/>
                </a:solidFill>
                <a:cs typeface="Times New Roman" pitchFamily="18" charset="0"/>
              </a:rPr>
              <a:t> 1880 </a:t>
            </a:r>
            <a:r>
              <a:rPr lang="ru-RU" sz="1400" dirty="0">
                <a:solidFill>
                  <a:srgbClr val="000000"/>
                </a:solidFill>
                <a:ea typeface="ヒラギノ明朝 Pro W3" charset="-128"/>
              </a:rPr>
              <a:t>году</a:t>
            </a:r>
            <a:r>
              <a:rPr lang="ru-RU" sz="1400" dirty="0">
                <a:solidFill>
                  <a:srgbClr val="000000"/>
                </a:solidFill>
                <a:cs typeface="Times New Roman" pitchFamily="18" charset="0"/>
              </a:rPr>
              <a:t> </a:t>
            </a:r>
            <a:r>
              <a:rPr lang="ru-RU" sz="1400" dirty="0">
                <a:solidFill>
                  <a:srgbClr val="000000"/>
                </a:solidFill>
                <a:ea typeface="ヒラギノ明朝 Pro W3" charset="-128"/>
              </a:rPr>
              <a:t>на</a:t>
            </a:r>
            <a:r>
              <a:rPr lang="ru-RU" sz="1400" dirty="0">
                <a:solidFill>
                  <a:srgbClr val="000000"/>
                </a:solidFill>
                <a:cs typeface="Times New Roman" pitchFamily="18" charset="0"/>
              </a:rPr>
              <a:t> </a:t>
            </a:r>
            <a:r>
              <a:rPr lang="ru-RU" sz="1400" dirty="0">
                <a:solidFill>
                  <a:srgbClr val="000000"/>
                </a:solidFill>
                <a:ea typeface="ヒラギノ明朝 Pro W3" charset="-128"/>
              </a:rPr>
              <a:t>дотоле</a:t>
            </a:r>
            <a:r>
              <a:rPr lang="ru-RU" sz="1400" dirty="0">
                <a:solidFill>
                  <a:srgbClr val="000000"/>
                </a:solidFill>
                <a:cs typeface="Times New Roman" pitchFamily="18" charset="0"/>
              </a:rPr>
              <a:t> </a:t>
            </a:r>
            <a:r>
              <a:rPr lang="ru-RU" sz="1400" dirty="0">
                <a:solidFill>
                  <a:srgbClr val="000000"/>
                </a:solidFill>
                <a:ea typeface="ヒラギノ明朝 Pro W3" charset="-128"/>
              </a:rPr>
              <a:t>бесспорное</a:t>
            </a:r>
            <a:r>
              <a:rPr lang="ru-RU" sz="1400" dirty="0">
                <a:solidFill>
                  <a:srgbClr val="000000"/>
                </a:solidFill>
                <a:cs typeface="Times New Roman" pitchFamily="18" charset="0"/>
              </a:rPr>
              <a:t> </a:t>
            </a:r>
            <a:r>
              <a:rPr lang="ru-RU" sz="1400" dirty="0">
                <a:solidFill>
                  <a:srgbClr val="000000"/>
                </a:solidFill>
                <a:ea typeface="ヒラギノ明朝 Pro W3" charset="-128"/>
              </a:rPr>
              <a:t>первенство</a:t>
            </a:r>
            <a:r>
              <a:rPr lang="ru-RU" sz="1400" dirty="0">
                <a:solidFill>
                  <a:srgbClr val="000000"/>
                </a:solidFill>
                <a:cs typeface="Times New Roman" pitchFamily="18" charset="0"/>
              </a:rPr>
              <a:t> </a:t>
            </a:r>
            <a:r>
              <a:rPr lang="ru-RU" sz="1400" dirty="0">
                <a:solidFill>
                  <a:srgbClr val="000000"/>
                </a:solidFill>
                <a:ea typeface="ヒラギノ明朝 Pro W3" charset="-128"/>
              </a:rPr>
              <a:t>посягнули</a:t>
            </a:r>
            <a:r>
              <a:rPr lang="ru-RU" sz="1400" dirty="0">
                <a:solidFill>
                  <a:srgbClr val="000000"/>
                </a:solidFill>
                <a:cs typeface="Times New Roman" pitchFamily="18" charset="0"/>
              </a:rPr>
              <a:t> </a:t>
            </a:r>
            <a:r>
              <a:rPr lang="ru-RU" sz="1400" dirty="0">
                <a:solidFill>
                  <a:srgbClr val="000000"/>
                </a:solidFill>
                <a:ea typeface="ヒラギノ明朝 Pro W3" charset="-128"/>
              </a:rPr>
              <a:t>надстроенные</a:t>
            </a:r>
            <a:r>
              <a:rPr lang="ru-RU" sz="1400" dirty="0">
                <a:solidFill>
                  <a:srgbClr val="000000"/>
                </a:solidFill>
                <a:cs typeface="Times New Roman" pitchFamily="18" charset="0"/>
              </a:rPr>
              <a:t> </a:t>
            </a:r>
            <a:r>
              <a:rPr lang="ru-RU" sz="1400" dirty="0">
                <a:solidFill>
                  <a:srgbClr val="000000"/>
                </a:solidFill>
                <a:ea typeface="ヒラギノ明朝 Pro W3" charset="-128"/>
              </a:rPr>
              <a:t>башни</a:t>
            </a:r>
            <a:r>
              <a:rPr lang="ru-RU" sz="1400" dirty="0">
                <a:solidFill>
                  <a:srgbClr val="000000"/>
                </a:solidFill>
                <a:cs typeface="Times New Roman" pitchFamily="18" charset="0"/>
              </a:rPr>
              <a:t> </a:t>
            </a:r>
            <a:r>
              <a:rPr lang="ru-RU" sz="1400" dirty="0">
                <a:solidFill>
                  <a:srgbClr val="000000"/>
                </a:solidFill>
                <a:ea typeface="ヒラギノ明朝 Pro W3" charset="-128"/>
              </a:rPr>
              <a:t>Кёльнского</a:t>
            </a:r>
            <a:r>
              <a:rPr lang="ru-RU" sz="1400" dirty="0">
                <a:solidFill>
                  <a:srgbClr val="000000"/>
                </a:solidFill>
                <a:cs typeface="Times New Roman" pitchFamily="18" charset="0"/>
              </a:rPr>
              <a:t> </a:t>
            </a:r>
            <a:r>
              <a:rPr lang="ru-RU" sz="1400" dirty="0">
                <a:solidFill>
                  <a:srgbClr val="000000"/>
                </a:solidFill>
                <a:ea typeface="ヒラギノ明朝 Pro W3" charset="-128"/>
              </a:rPr>
              <a:t>собора</a:t>
            </a:r>
            <a:r>
              <a:rPr lang="ru-RU" sz="1400" dirty="0">
                <a:solidFill>
                  <a:srgbClr val="000000"/>
                </a:solidFill>
                <a:cs typeface="Times New Roman" pitchFamily="18" charset="0"/>
              </a:rPr>
              <a:t>, </a:t>
            </a:r>
            <a:r>
              <a:rPr lang="ru-RU" sz="1400" dirty="0">
                <a:solidFill>
                  <a:srgbClr val="000000"/>
                </a:solidFill>
                <a:ea typeface="ヒラギノ明朝 Pro W3" charset="-128"/>
              </a:rPr>
              <a:t>а</a:t>
            </a:r>
            <a:r>
              <a:rPr lang="ru-RU" sz="1400" dirty="0">
                <a:solidFill>
                  <a:srgbClr val="000000"/>
                </a:solidFill>
                <a:cs typeface="Times New Roman" pitchFamily="18" charset="0"/>
              </a:rPr>
              <a:t> </a:t>
            </a:r>
            <a:r>
              <a:rPr lang="ru-RU" sz="1400" dirty="0">
                <a:solidFill>
                  <a:srgbClr val="000000"/>
                </a:solidFill>
                <a:ea typeface="ヒラギノ明朝 Pro W3" charset="-128"/>
              </a:rPr>
              <a:t>в</a:t>
            </a:r>
            <a:r>
              <a:rPr lang="ru-RU" sz="1400" dirty="0">
                <a:solidFill>
                  <a:srgbClr val="000000"/>
                </a:solidFill>
                <a:cs typeface="Times New Roman" pitchFamily="18" charset="0"/>
              </a:rPr>
              <a:t> 1889-</a:t>
            </a:r>
            <a:r>
              <a:rPr lang="ru-RU" sz="1400" dirty="0">
                <a:solidFill>
                  <a:srgbClr val="000000"/>
                </a:solidFill>
                <a:ea typeface="ヒラギノ明朝 Pro W3" charset="-128"/>
              </a:rPr>
              <a:t>м</a:t>
            </a:r>
            <a:r>
              <a:rPr lang="ru-RU" sz="1400" dirty="0">
                <a:solidFill>
                  <a:srgbClr val="000000"/>
                </a:solidFill>
                <a:cs typeface="Times New Roman" pitchFamily="18" charset="0"/>
              </a:rPr>
              <a:t> </a:t>
            </a:r>
            <a:r>
              <a:rPr lang="ru-RU" sz="1400" dirty="0">
                <a:solidFill>
                  <a:srgbClr val="000000"/>
                </a:solidFill>
                <a:ea typeface="ヒラギノ明朝 Pro W3" charset="-128"/>
              </a:rPr>
              <a:t>на</a:t>
            </a:r>
            <a:r>
              <a:rPr lang="ru-RU" sz="1400" dirty="0">
                <a:solidFill>
                  <a:srgbClr val="000000"/>
                </a:solidFill>
                <a:cs typeface="Times New Roman" pitchFamily="18" charset="0"/>
              </a:rPr>
              <a:t> </a:t>
            </a:r>
            <a:r>
              <a:rPr lang="ru-RU" sz="1400" dirty="0">
                <a:solidFill>
                  <a:srgbClr val="000000"/>
                </a:solidFill>
                <a:ea typeface="ヒラギノ明朝 Pro W3" charset="-128"/>
              </a:rPr>
              <a:t>свет</a:t>
            </a:r>
            <a:r>
              <a:rPr lang="ru-RU" sz="1400" dirty="0">
                <a:solidFill>
                  <a:srgbClr val="000000"/>
                </a:solidFill>
                <a:cs typeface="Times New Roman" pitchFamily="18" charset="0"/>
              </a:rPr>
              <a:t> </a:t>
            </a:r>
            <a:r>
              <a:rPr lang="ru-RU" sz="1400" dirty="0">
                <a:solidFill>
                  <a:srgbClr val="000000"/>
                </a:solidFill>
                <a:ea typeface="ヒラギノ明朝 Pro W3" charset="-128"/>
              </a:rPr>
              <a:t>появилась</a:t>
            </a:r>
            <a:r>
              <a:rPr lang="ru-RU" sz="1400" dirty="0">
                <a:solidFill>
                  <a:srgbClr val="000000"/>
                </a:solidFill>
                <a:cs typeface="Times New Roman" pitchFamily="18" charset="0"/>
              </a:rPr>
              <a:t> </a:t>
            </a:r>
            <a:r>
              <a:rPr lang="ru-RU" sz="1400" dirty="0">
                <a:solidFill>
                  <a:srgbClr val="000000"/>
                </a:solidFill>
                <a:ea typeface="ヒラギノ明朝 Pro W3" charset="-128"/>
              </a:rPr>
              <a:t>Эйфелева</a:t>
            </a:r>
            <a:r>
              <a:rPr lang="ru-RU" sz="1400" dirty="0">
                <a:solidFill>
                  <a:srgbClr val="000000"/>
                </a:solidFill>
                <a:cs typeface="Times New Roman" pitchFamily="18" charset="0"/>
              </a:rPr>
              <a:t> </a:t>
            </a:r>
            <a:r>
              <a:rPr lang="ru-RU" sz="1400" dirty="0">
                <a:solidFill>
                  <a:srgbClr val="000000"/>
                </a:solidFill>
                <a:ea typeface="ヒラギノ明朝 Pro W3" charset="-128"/>
              </a:rPr>
              <a:t>башня</a:t>
            </a:r>
            <a:r>
              <a:rPr lang="ru-RU" sz="1400" dirty="0">
                <a:solidFill>
                  <a:srgbClr val="000000"/>
                </a:solidFill>
                <a:cs typeface="Times New Roman" pitchFamily="18" charset="0"/>
              </a:rPr>
              <a:t>.</a:t>
            </a:r>
          </a:p>
          <a:p>
            <a:pPr indent="539750" algn="just" eaLnBrk="0" hangingPunct="0"/>
            <a:r>
              <a:rPr lang="ru-RU" sz="1400" dirty="0">
                <a:solidFill>
                  <a:srgbClr val="000000"/>
                </a:solidFill>
                <a:ea typeface="ヒラギノ明朝 Pro W3" charset="-128"/>
              </a:rPr>
              <a:t>Если</a:t>
            </a:r>
            <a:r>
              <a:rPr lang="ru-RU" sz="1400" dirty="0">
                <a:solidFill>
                  <a:srgbClr val="000000"/>
                </a:solidFill>
                <a:cs typeface="Times New Roman" pitchFamily="18" charset="0"/>
              </a:rPr>
              <a:t> </a:t>
            </a:r>
            <a:r>
              <a:rPr lang="ru-RU" sz="1400" dirty="0">
                <a:solidFill>
                  <a:srgbClr val="000000"/>
                </a:solidFill>
                <a:ea typeface="ヒラギノ明朝 Pro W3" charset="-128"/>
              </a:rPr>
              <a:t>бы</a:t>
            </a:r>
            <a:r>
              <a:rPr lang="ru-RU" sz="1400" dirty="0">
                <a:solidFill>
                  <a:srgbClr val="000000"/>
                </a:solidFill>
                <a:cs typeface="Times New Roman" pitchFamily="18" charset="0"/>
              </a:rPr>
              <a:t> </a:t>
            </a:r>
            <a:r>
              <a:rPr lang="ru-RU" sz="1400" dirty="0">
                <a:solidFill>
                  <a:srgbClr val="000000"/>
                </a:solidFill>
                <a:ea typeface="ヒラギノ明朝 Pro W3" charset="-128"/>
              </a:rPr>
              <a:t>пирамида</a:t>
            </a:r>
            <a:r>
              <a:rPr lang="ru-RU" sz="1400" dirty="0">
                <a:solidFill>
                  <a:srgbClr val="000000"/>
                </a:solidFill>
                <a:cs typeface="Times New Roman" pitchFamily="18" charset="0"/>
              </a:rPr>
              <a:t> </a:t>
            </a:r>
            <a:r>
              <a:rPr lang="ru-RU" sz="1400" dirty="0">
                <a:solidFill>
                  <a:srgbClr val="000000"/>
                </a:solidFill>
                <a:ea typeface="ヒラギノ明朝 Pro W3" charset="-128"/>
              </a:rPr>
              <a:t>была</a:t>
            </a:r>
            <a:r>
              <a:rPr lang="ru-RU" sz="1400" dirty="0">
                <a:solidFill>
                  <a:srgbClr val="000000"/>
                </a:solidFill>
                <a:cs typeface="Times New Roman" pitchFamily="18" charset="0"/>
              </a:rPr>
              <a:t> </a:t>
            </a:r>
            <a:r>
              <a:rPr lang="ru-RU" sz="1400" dirty="0">
                <a:solidFill>
                  <a:srgbClr val="000000"/>
                </a:solidFill>
                <a:ea typeface="ヒラギノ明朝 Pro W3" charset="-128"/>
              </a:rPr>
              <a:t>полой</a:t>
            </a:r>
            <a:r>
              <a:rPr lang="ru-RU" sz="1400" dirty="0">
                <a:solidFill>
                  <a:srgbClr val="000000"/>
                </a:solidFill>
                <a:cs typeface="Times New Roman" pitchFamily="18" charset="0"/>
              </a:rPr>
              <a:t>, </a:t>
            </a:r>
            <a:r>
              <a:rPr lang="ru-RU" sz="1400" dirty="0">
                <a:solidFill>
                  <a:srgbClr val="000000"/>
                </a:solidFill>
                <a:ea typeface="ヒラギノ明朝 Pro W3" charset="-128"/>
              </a:rPr>
              <a:t>в</a:t>
            </a:r>
            <a:r>
              <a:rPr lang="ru-RU" sz="1400" dirty="0">
                <a:solidFill>
                  <a:srgbClr val="000000"/>
                </a:solidFill>
                <a:cs typeface="Times New Roman" pitchFamily="18" charset="0"/>
              </a:rPr>
              <a:t> </a:t>
            </a:r>
            <a:r>
              <a:rPr lang="ru-RU" sz="1400" dirty="0">
                <a:solidFill>
                  <a:srgbClr val="000000"/>
                </a:solidFill>
                <a:ea typeface="ヒラギノ明朝 Pro W3" charset="-128"/>
              </a:rPr>
              <a:t>неё</a:t>
            </a:r>
            <a:r>
              <a:rPr lang="ru-RU" sz="1400" dirty="0">
                <a:solidFill>
                  <a:srgbClr val="000000"/>
                </a:solidFill>
                <a:cs typeface="Times New Roman" pitchFamily="18" charset="0"/>
              </a:rPr>
              <a:t> </a:t>
            </a:r>
            <a:r>
              <a:rPr lang="ru-RU" sz="1400" dirty="0">
                <a:solidFill>
                  <a:srgbClr val="000000"/>
                </a:solidFill>
                <a:ea typeface="ヒラギノ明朝 Pro W3" charset="-128"/>
              </a:rPr>
              <a:t>вошла</a:t>
            </a:r>
            <a:r>
              <a:rPr lang="ru-RU" sz="1400" dirty="0">
                <a:solidFill>
                  <a:srgbClr val="000000"/>
                </a:solidFill>
                <a:cs typeface="Times New Roman" pitchFamily="18" charset="0"/>
              </a:rPr>
              <a:t> </a:t>
            </a:r>
            <a:r>
              <a:rPr lang="ru-RU" sz="1400" dirty="0">
                <a:solidFill>
                  <a:srgbClr val="000000"/>
                </a:solidFill>
                <a:ea typeface="ヒラギノ明朝 Pro W3" charset="-128"/>
              </a:rPr>
              <a:t>бы</a:t>
            </a:r>
            <a:r>
              <a:rPr lang="ru-RU" sz="1400" dirty="0">
                <a:solidFill>
                  <a:srgbClr val="000000"/>
                </a:solidFill>
                <a:cs typeface="Times New Roman" pitchFamily="18" charset="0"/>
              </a:rPr>
              <a:t> </a:t>
            </a:r>
            <a:r>
              <a:rPr lang="ru-RU" sz="1400" dirty="0">
                <a:solidFill>
                  <a:srgbClr val="000000"/>
                </a:solidFill>
                <a:ea typeface="ヒラギノ明朝 Pro W3" charset="-128"/>
              </a:rPr>
              <a:t>вся</a:t>
            </a:r>
            <a:r>
              <a:rPr lang="ru-RU" sz="1400" dirty="0">
                <a:solidFill>
                  <a:srgbClr val="000000"/>
                </a:solidFill>
                <a:cs typeface="Times New Roman" pitchFamily="18" charset="0"/>
              </a:rPr>
              <a:t> </a:t>
            </a:r>
            <a:r>
              <a:rPr lang="ru-RU" sz="1400" dirty="0">
                <a:solidFill>
                  <a:srgbClr val="000000"/>
                </a:solidFill>
                <a:ea typeface="ヒラギノ明朝 Pro W3" charset="-128"/>
              </a:rPr>
              <a:t>площадка</a:t>
            </a:r>
            <a:r>
              <a:rPr lang="ru-RU" sz="1400" dirty="0">
                <a:solidFill>
                  <a:srgbClr val="000000"/>
                </a:solidFill>
                <a:cs typeface="Times New Roman" pitchFamily="18" charset="0"/>
              </a:rPr>
              <a:t> </a:t>
            </a:r>
            <a:r>
              <a:rPr lang="ru-RU" sz="1400" dirty="0">
                <a:solidFill>
                  <a:srgbClr val="000000"/>
                </a:solidFill>
                <a:ea typeface="ヒラギノ明朝 Pro W3" charset="-128"/>
              </a:rPr>
              <a:t>со</a:t>
            </a:r>
            <a:r>
              <a:rPr lang="ru-RU" sz="1400" dirty="0">
                <a:solidFill>
                  <a:srgbClr val="000000"/>
                </a:solidFill>
                <a:cs typeface="Times New Roman" pitchFamily="18" charset="0"/>
              </a:rPr>
              <a:t> </a:t>
            </a:r>
            <a:r>
              <a:rPr lang="ru-RU" sz="1400" dirty="0">
                <a:solidFill>
                  <a:srgbClr val="000000"/>
                </a:solidFill>
                <a:ea typeface="ヒラギノ明朝 Pro W3" charset="-128"/>
              </a:rPr>
              <a:t>стартовой</a:t>
            </a:r>
            <a:r>
              <a:rPr lang="ru-RU" sz="1400" dirty="0">
                <a:solidFill>
                  <a:srgbClr val="000000"/>
                </a:solidFill>
                <a:cs typeface="Times New Roman" pitchFamily="18" charset="0"/>
              </a:rPr>
              <a:t> </a:t>
            </a:r>
            <a:r>
              <a:rPr lang="ru-RU" sz="1400" dirty="0">
                <a:solidFill>
                  <a:srgbClr val="000000"/>
                </a:solidFill>
                <a:ea typeface="ヒラギノ明朝 Pro W3" charset="-128"/>
              </a:rPr>
              <a:t>вышкой</a:t>
            </a:r>
            <a:r>
              <a:rPr lang="ru-RU" sz="1400" dirty="0">
                <a:solidFill>
                  <a:srgbClr val="000000"/>
                </a:solidFill>
                <a:cs typeface="Times New Roman" pitchFamily="18" charset="0"/>
              </a:rPr>
              <a:t> </a:t>
            </a:r>
            <a:r>
              <a:rPr lang="ru-RU" sz="1400" dirty="0">
                <a:solidFill>
                  <a:srgbClr val="000000"/>
                </a:solidFill>
                <a:ea typeface="ヒラギノ明朝 Pro W3" charset="-128"/>
              </a:rPr>
              <a:t>для</a:t>
            </a:r>
            <a:r>
              <a:rPr lang="ru-RU" sz="1400" dirty="0">
                <a:solidFill>
                  <a:srgbClr val="000000"/>
                </a:solidFill>
                <a:cs typeface="Times New Roman" pitchFamily="18" charset="0"/>
              </a:rPr>
              <a:t> </a:t>
            </a:r>
            <a:r>
              <a:rPr lang="ru-RU" sz="1400" dirty="0">
                <a:solidFill>
                  <a:srgbClr val="000000"/>
                </a:solidFill>
                <a:ea typeface="ヒラギノ明朝 Pro W3" charset="-128"/>
              </a:rPr>
              <a:t>космической</a:t>
            </a:r>
            <a:r>
              <a:rPr lang="ru-RU" sz="1400" dirty="0">
                <a:solidFill>
                  <a:srgbClr val="000000"/>
                </a:solidFill>
                <a:cs typeface="Times New Roman" pitchFamily="18" charset="0"/>
              </a:rPr>
              <a:t> </a:t>
            </a:r>
            <a:r>
              <a:rPr lang="ru-RU" sz="1400" dirty="0">
                <a:solidFill>
                  <a:srgbClr val="000000"/>
                </a:solidFill>
                <a:ea typeface="ヒラギノ明朝 Pro W3" charset="-128"/>
              </a:rPr>
              <a:t>ракеты или</a:t>
            </a:r>
            <a:r>
              <a:rPr lang="ru-RU" sz="1400" dirty="0">
                <a:solidFill>
                  <a:srgbClr val="000000"/>
                </a:solidFill>
                <a:cs typeface="Times New Roman" pitchFamily="18" charset="0"/>
              </a:rPr>
              <a:t> </a:t>
            </a:r>
            <a:r>
              <a:rPr lang="ru-RU" sz="1400" dirty="0">
                <a:solidFill>
                  <a:srgbClr val="000000"/>
                </a:solidFill>
                <a:ea typeface="ヒラギノ明朝 Pro W3" charset="-128"/>
              </a:rPr>
              <a:t>римский</a:t>
            </a:r>
            <a:r>
              <a:rPr lang="ru-RU" sz="1400" dirty="0">
                <a:solidFill>
                  <a:srgbClr val="000000"/>
                </a:solidFill>
                <a:cs typeface="Times New Roman" pitchFamily="18" charset="0"/>
              </a:rPr>
              <a:t> </a:t>
            </a:r>
            <a:r>
              <a:rPr lang="ru-RU" sz="1400" dirty="0">
                <a:solidFill>
                  <a:srgbClr val="000000"/>
                </a:solidFill>
                <a:ea typeface="ヒラギノ明朝 Pro W3" charset="-128"/>
              </a:rPr>
              <a:t>собор</a:t>
            </a:r>
            <a:r>
              <a:rPr lang="ru-RU" sz="1400" dirty="0">
                <a:solidFill>
                  <a:srgbClr val="000000"/>
                </a:solidFill>
                <a:cs typeface="Times New Roman" pitchFamily="18" charset="0"/>
              </a:rPr>
              <a:t> </a:t>
            </a:r>
            <a:r>
              <a:rPr lang="ru-RU" sz="1400" dirty="0">
                <a:solidFill>
                  <a:srgbClr val="000000"/>
                </a:solidFill>
                <a:ea typeface="ヒラギノ明朝 Pro W3" charset="-128"/>
              </a:rPr>
              <a:t>Святого</a:t>
            </a:r>
            <a:r>
              <a:rPr lang="ru-RU" sz="1400" dirty="0">
                <a:solidFill>
                  <a:srgbClr val="000000"/>
                </a:solidFill>
                <a:cs typeface="Times New Roman" pitchFamily="18" charset="0"/>
              </a:rPr>
              <a:t> </a:t>
            </a:r>
            <a:r>
              <a:rPr lang="ru-RU" sz="1400" dirty="0">
                <a:solidFill>
                  <a:srgbClr val="000000"/>
                </a:solidFill>
                <a:ea typeface="ヒラギノ明朝 Pro W3" charset="-128"/>
              </a:rPr>
              <a:t>Петра</a:t>
            </a:r>
            <a:r>
              <a:rPr lang="ru-RU" sz="1400" dirty="0">
                <a:solidFill>
                  <a:srgbClr val="000000"/>
                </a:solidFill>
                <a:cs typeface="Times New Roman" pitchFamily="18" charset="0"/>
              </a:rPr>
              <a:t>.</a:t>
            </a:r>
            <a:endParaRPr lang="ru-RU" sz="1400" dirty="0"/>
          </a:p>
          <a:p>
            <a:pPr indent="539750" algn="just" eaLnBrk="0" hangingPunct="0"/>
            <a:r>
              <a:rPr lang="ru-RU" sz="1400" dirty="0">
                <a:solidFill>
                  <a:srgbClr val="000000"/>
                </a:solidFill>
                <a:ea typeface="ヒラギノ明朝 Pro W3" charset="-128"/>
              </a:rPr>
              <a:t>На</a:t>
            </a:r>
            <a:r>
              <a:rPr lang="ru-RU" sz="1400" dirty="0">
                <a:solidFill>
                  <a:srgbClr val="000000"/>
                </a:solidFill>
                <a:cs typeface="Times New Roman" pitchFamily="18" charset="0"/>
              </a:rPr>
              <a:t> </a:t>
            </a:r>
            <a:r>
              <a:rPr lang="ru-RU" sz="1400" dirty="0">
                <a:solidFill>
                  <a:srgbClr val="000000"/>
                </a:solidFill>
                <a:ea typeface="ヒラギノ明朝 Pro W3" charset="-128"/>
              </a:rPr>
              <a:t>строительство</a:t>
            </a:r>
            <a:r>
              <a:rPr lang="ru-RU" sz="1400" dirty="0">
                <a:solidFill>
                  <a:srgbClr val="000000"/>
                </a:solidFill>
                <a:cs typeface="Times New Roman" pitchFamily="18" charset="0"/>
              </a:rPr>
              <a:t> </a:t>
            </a:r>
            <a:r>
              <a:rPr lang="ru-RU" sz="1400" dirty="0">
                <a:solidFill>
                  <a:srgbClr val="000000"/>
                </a:solidFill>
                <a:ea typeface="ヒラギノ明朝 Pro W3" charset="-128"/>
              </a:rPr>
              <a:t>Большой</a:t>
            </a:r>
            <a:r>
              <a:rPr lang="ru-RU" sz="1400" dirty="0">
                <a:solidFill>
                  <a:srgbClr val="000000"/>
                </a:solidFill>
                <a:cs typeface="Times New Roman" pitchFamily="18" charset="0"/>
              </a:rPr>
              <a:t> </a:t>
            </a:r>
            <a:r>
              <a:rPr lang="ru-RU" sz="1400" dirty="0">
                <a:solidFill>
                  <a:srgbClr val="000000"/>
                </a:solidFill>
                <a:ea typeface="ヒラギノ明朝 Pro W3" charset="-128"/>
              </a:rPr>
              <a:t>пирамиды</a:t>
            </a:r>
            <a:r>
              <a:rPr lang="ru-RU" sz="1400" dirty="0">
                <a:solidFill>
                  <a:srgbClr val="000000"/>
                </a:solidFill>
                <a:cs typeface="Times New Roman" pitchFamily="18" charset="0"/>
              </a:rPr>
              <a:t> </a:t>
            </a:r>
            <a:r>
              <a:rPr lang="ru-RU" sz="1400" dirty="0">
                <a:solidFill>
                  <a:srgbClr val="000000"/>
                </a:solidFill>
                <a:ea typeface="ヒラギノ明朝 Pro W3" charset="-128"/>
              </a:rPr>
              <a:t>пошло</a:t>
            </a:r>
            <a:r>
              <a:rPr lang="ru-RU" sz="1400" dirty="0">
                <a:solidFill>
                  <a:srgbClr val="000000"/>
                </a:solidFill>
                <a:cs typeface="Times New Roman" pitchFamily="18" charset="0"/>
              </a:rPr>
              <a:t> </a:t>
            </a:r>
            <a:r>
              <a:rPr lang="ru-RU" sz="1400" dirty="0">
                <a:solidFill>
                  <a:srgbClr val="000000"/>
                </a:solidFill>
                <a:ea typeface="ヒラギノ明朝 Pro W3" charset="-128"/>
              </a:rPr>
              <a:t>около</a:t>
            </a:r>
            <a:r>
              <a:rPr lang="ru-RU" sz="1400" dirty="0">
                <a:solidFill>
                  <a:srgbClr val="000000"/>
                </a:solidFill>
                <a:cs typeface="Times New Roman" pitchFamily="18" charset="0"/>
              </a:rPr>
              <a:t> 2 300 000 </a:t>
            </a:r>
            <a:r>
              <a:rPr lang="ru-RU" sz="1400" dirty="0">
                <a:solidFill>
                  <a:srgbClr val="000000"/>
                </a:solidFill>
                <a:ea typeface="ヒラギノ明朝 Pro W3" charset="-128"/>
              </a:rPr>
              <a:t>каменных</a:t>
            </a:r>
            <a:r>
              <a:rPr lang="ru-RU" sz="1400" dirty="0">
                <a:solidFill>
                  <a:srgbClr val="000000"/>
                </a:solidFill>
                <a:cs typeface="Times New Roman" pitchFamily="18" charset="0"/>
              </a:rPr>
              <a:t> </a:t>
            </a:r>
            <a:r>
              <a:rPr lang="ru-RU" sz="1400" dirty="0">
                <a:solidFill>
                  <a:srgbClr val="000000"/>
                </a:solidFill>
                <a:ea typeface="ヒラギノ明朝 Pro W3" charset="-128"/>
              </a:rPr>
              <a:t>блоков</a:t>
            </a:r>
            <a:r>
              <a:rPr lang="ru-RU" sz="1400" dirty="0">
                <a:solidFill>
                  <a:srgbClr val="000000"/>
                </a:solidFill>
                <a:cs typeface="Times New Roman" pitchFamily="18" charset="0"/>
              </a:rPr>
              <a:t> </a:t>
            </a:r>
            <a:r>
              <a:rPr lang="ru-RU" sz="1400" dirty="0">
                <a:solidFill>
                  <a:srgbClr val="000000"/>
                </a:solidFill>
                <a:ea typeface="ヒラギノ明朝 Pro W3" charset="-128"/>
              </a:rPr>
              <a:t>примерного</a:t>
            </a:r>
            <a:r>
              <a:rPr lang="ru-RU" sz="1400" dirty="0">
                <a:solidFill>
                  <a:srgbClr val="000000"/>
                </a:solidFill>
                <a:cs typeface="Times New Roman" pitchFamily="18" charset="0"/>
              </a:rPr>
              <a:t> </a:t>
            </a:r>
            <a:r>
              <a:rPr lang="ru-RU" sz="1400" dirty="0">
                <a:solidFill>
                  <a:srgbClr val="000000"/>
                </a:solidFill>
                <a:ea typeface="ヒラギノ明朝 Pro W3" charset="-128"/>
              </a:rPr>
              <a:t>объёма</a:t>
            </a:r>
            <a:r>
              <a:rPr lang="ru-RU" sz="1400" dirty="0">
                <a:solidFill>
                  <a:srgbClr val="000000"/>
                </a:solidFill>
                <a:cs typeface="Times New Roman" pitchFamily="18" charset="0"/>
              </a:rPr>
              <a:t> </a:t>
            </a:r>
            <a:r>
              <a:rPr lang="ru-RU" sz="1400" dirty="0">
                <a:solidFill>
                  <a:srgbClr val="000000"/>
                </a:solidFill>
                <a:ea typeface="ヒラギノ明朝 Pro W3" charset="-128"/>
              </a:rPr>
              <a:t>свыше</a:t>
            </a:r>
            <a:r>
              <a:rPr lang="ru-RU" sz="1400" dirty="0">
                <a:solidFill>
                  <a:srgbClr val="000000"/>
                </a:solidFill>
                <a:cs typeface="Times New Roman" pitchFamily="18" charset="0"/>
              </a:rPr>
              <a:t> 1 </a:t>
            </a:r>
            <a:r>
              <a:rPr lang="ru-RU" sz="1400" dirty="0">
                <a:solidFill>
                  <a:srgbClr val="000000"/>
                </a:solidFill>
                <a:ea typeface="ヒラギノ明朝 Pro W3" charset="-128"/>
              </a:rPr>
              <a:t>куб</a:t>
            </a:r>
            <a:r>
              <a:rPr lang="ru-RU" sz="1400" dirty="0">
                <a:solidFill>
                  <a:srgbClr val="000000"/>
                </a:solidFill>
              </a:rPr>
              <a:t>. </a:t>
            </a:r>
            <a:r>
              <a:rPr lang="ru-RU" sz="1400" dirty="0">
                <a:solidFill>
                  <a:srgbClr val="000000"/>
                </a:solidFill>
                <a:ea typeface="ヒラギノ明朝 Pro W3" charset="-128"/>
              </a:rPr>
              <a:t>м</a:t>
            </a:r>
            <a:r>
              <a:rPr lang="ru-RU" sz="1400" dirty="0">
                <a:solidFill>
                  <a:srgbClr val="000000"/>
                </a:solidFill>
                <a:cs typeface="Times New Roman" pitchFamily="18" charset="0"/>
              </a:rPr>
              <a:t> </a:t>
            </a:r>
            <a:r>
              <a:rPr lang="ru-RU" sz="1400" dirty="0">
                <a:solidFill>
                  <a:srgbClr val="000000"/>
                </a:solidFill>
                <a:ea typeface="ヒラギノ明朝 Pro W3" charset="-128"/>
              </a:rPr>
              <a:t>и</a:t>
            </a:r>
            <a:r>
              <a:rPr lang="ru-RU" sz="1400" dirty="0">
                <a:solidFill>
                  <a:srgbClr val="000000"/>
                </a:solidFill>
                <a:cs typeface="Times New Roman" pitchFamily="18" charset="0"/>
              </a:rPr>
              <a:t> </a:t>
            </a:r>
            <a:r>
              <a:rPr lang="ru-RU" sz="1400" dirty="0">
                <a:solidFill>
                  <a:srgbClr val="000000"/>
                </a:solidFill>
                <a:ea typeface="ヒラギノ明朝 Pro W3" charset="-128"/>
              </a:rPr>
              <a:t>веса</a:t>
            </a:r>
            <a:r>
              <a:rPr lang="ru-RU" sz="1400" dirty="0">
                <a:solidFill>
                  <a:srgbClr val="000000"/>
                </a:solidFill>
                <a:cs typeface="Times New Roman" pitchFamily="18" charset="0"/>
              </a:rPr>
              <a:t> </a:t>
            </a:r>
            <a:r>
              <a:rPr lang="ru-RU" sz="1400" dirty="0">
                <a:solidFill>
                  <a:srgbClr val="000000"/>
                </a:solidFill>
                <a:ea typeface="ヒラギノ明朝 Pro W3" charset="-128"/>
              </a:rPr>
              <a:t>в</a:t>
            </a:r>
            <a:r>
              <a:rPr lang="ru-RU" sz="1400" dirty="0">
                <a:solidFill>
                  <a:srgbClr val="000000"/>
                </a:solidFill>
                <a:cs typeface="Times New Roman" pitchFamily="18" charset="0"/>
              </a:rPr>
              <a:t> 2,5 </a:t>
            </a:r>
            <a:r>
              <a:rPr lang="ru-RU" sz="1400" dirty="0">
                <a:solidFill>
                  <a:srgbClr val="000000"/>
                </a:solidFill>
                <a:ea typeface="ヒラギノ明朝 Pro W3" charset="-128"/>
              </a:rPr>
              <a:t>тонны</a:t>
            </a:r>
            <a:r>
              <a:rPr lang="ru-RU" sz="1400" dirty="0">
                <a:solidFill>
                  <a:srgbClr val="000000"/>
                </a:solidFill>
                <a:cs typeface="Times New Roman" pitchFamily="18" charset="0"/>
              </a:rPr>
              <a:t> </a:t>
            </a:r>
            <a:r>
              <a:rPr lang="ru-RU" sz="1400" dirty="0">
                <a:solidFill>
                  <a:srgbClr val="000000"/>
                </a:solidFill>
                <a:ea typeface="ヒラギノ明朝 Pro W3" charset="-128"/>
              </a:rPr>
              <a:t>каждый</a:t>
            </a:r>
            <a:r>
              <a:rPr lang="ru-RU" sz="1400" dirty="0">
                <a:solidFill>
                  <a:srgbClr val="000000"/>
                </a:solidFill>
                <a:cs typeface="Times New Roman" pitchFamily="18" charset="0"/>
              </a:rPr>
              <a:t>.</a:t>
            </a:r>
          </a:p>
          <a:p>
            <a:pPr indent="539750" algn="just" eaLnBrk="0" hangingPunct="0"/>
            <a:r>
              <a:rPr lang="ru-RU" sz="1400" dirty="0">
                <a:solidFill>
                  <a:srgbClr val="000000"/>
                </a:solidFill>
                <a:ea typeface="ヒラギノ明朝 Pro W3" charset="-128"/>
              </a:rPr>
              <a:t>До</a:t>
            </a:r>
            <a:r>
              <a:rPr lang="ru-RU" sz="1400" dirty="0">
                <a:solidFill>
                  <a:srgbClr val="000000"/>
                </a:solidFill>
                <a:cs typeface="Times New Roman" pitchFamily="18" charset="0"/>
              </a:rPr>
              <a:t> 50-</a:t>
            </a:r>
            <a:r>
              <a:rPr lang="ru-RU" sz="1400" dirty="0">
                <a:solidFill>
                  <a:srgbClr val="000000"/>
                </a:solidFill>
                <a:ea typeface="ヒラギノ明朝 Pro W3" charset="-128"/>
              </a:rPr>
              <a:t>х</a:t>
            </a:r>
            <a:r>
              <a:rPr lang="ru-RU" sz="1400" dirty="0">
                <a:solidFill>
                  <a:srgbClr val="000000"/>
                </a:solidFill>
                <a:cs typeface="Times New Roman" pitchFamily="18" charset="0"/>
              </a:rPr>
              <a:t> </a:t>
            </a:r>
            <a:r>
              <a:rPr lang="ru-RU" sz="1400" dirty="0">
                <a:solidFill>
                  <a:srgbClr val="000000"/>
                </a:solidFill>
                <a:ea typeface="ヒラギノ明朝 Pro W3" charset="-128"/>
              </a:rPr>
              <a:t>годов</a:t>
            </a:r>
            <a:r>
              <a:rPr lang="ru-RU" sz="1400" dirty="0">
                <a:solidFill>
                  <a:srgbClr val="000000"/>
                </a:solidFill>
                <a:cs typeface="Times New Roman" pitchFamily="18" charset="0"/>
              </a:rPr>
              <a:t> 20 столетия </a:t>
            </a:r>
            <a:r>
              <a:rPr lang="ru-RU" sz="1400" dirty="0">
                <a:solidFill>
                  <a:srgbClr val="000000"/>
                </a:solidFill>
                <a:ea typeface="ヒラギノ明朝 Pro W3" charset="-128"/>
              </a:rPr>
              <a:t>вес</a:t>
            </a:r>
            <a:r>
              <a:rPr lang="ru-RU" sz="1400" dirty="0">
                <a:solidFill>
                  <a:srgbClr val="000000"/>
                </a:solidFill>
                <a:cs typeface="Times New Roman" pitchFamily="18" charset="0"/>
              </a:rPr>
              <a:t> </a:t>
            </a:r>
            <a:r>
              <a:rPr lang="ru-RU" sz="1400" dirty="0">
                <a:solidFill>
                  <a:srgbClr val="000000"/>
                </a:solidFill>
                <a:ea typeface="ヒラギノ明朝 Pro W3" charset="-128"/>
              </a:rPr>
              <a:t>пирамиды</a:t>
            </a:r>
            <a:r>
              <a:rPr lang="ru-RU" sz="1400" dirty="0">
                <a:solidFill>
                  <a:srgbClr val="000000"/>
                </a:solidFill>
                <a:cs typeface="Times New Roman" pitchFamily="18" charset="0"/>
              </a:rPr>
              <a:t> </a:t>
            </a:r>
            <a:r>
              <a:rPr lang="ru-RU" sz="1400" dirty="0">
                <a:solidFill>
                  <a:srgbClr val="000000"/>
                </a:solidFill>
                <a:ea typeface="ヒラギノ明朝 Pro W3" charset="-128"/>
              </a:rPr>
              <a:t>превышал</a:t>
            </a:r>
            <a:r>
              <a:rPr lang="ru-RU" sz="1400" dirty="0">
                <a:solidFill>
                  <a:srgbClr val="000000"/>
                </a:solidFill>
                <a:cs typeface="Times New Roman" pitchFamily="18" charset="0"/>
              </a:rPr>
              <a:t> </a:t>
            </a:r>
            <a:r>
              <a:rPr lang="ru-RU" sz="1400" dirty="0">
                <a:solidFill>
                  <a:srgbClr val="000000"/>
                </a:solidFill>
                <a:ea typeface="ヒラギノ明朝 Pro W3" charset="-128"/>
              </a:rPr>
              <a:t>тоннаж</a:t>
            </a:r>
            <a:r>
              <a:rPr lang="ru-RU" sz="1400" dirty="0">
                <a:solidFill>
                  <a:srgbClr val="000000"/>
                </a:solidFill>
                <a:cs typeface="Times New Roman" pitchFamily="18" charset="0"/>
              </a:rPr>
              <a:t> </a:t>
            </a:r>
            <a:r>
              <a:rPr lang="ru-RU" sz="1400" dirty="0">
                <a:solidFill>
                  <a:srgbClr val="000000"/>
                </a:solidFill>
                <a:ea typeface="ヒラギノ明朝 Pro W3" charset="-128"/>
              </a:rPr>
              <a:t>всего</a:t>
            </a:r>
            <a:r>
              <a:rPr lang="ru-RU" sz="1400" dirty="0">
                <a:solidFill>
                  <a:srgbClr val="000000"/>
                </a:solidFill>
                <a:cs typeface="Times New Roman" pitchFamily="18" charset="0"/>
              </a:rPr>
              <a:t> </a:t>
            </a:r>
            <a:r>
              <a:rPr lang="ru-RU" sz="1400" dirty="0">
                <a:solidFill>
                  <a:srgbClr val="000000"/>
                </a:solidFill>
                <a:ea typeface="ヒラギノ明朝 Pro W3" charset="-128"/>
              </a:rPr>
              <a:t>военного</a:t>
            </a:r>
            <a:r>
              <a:rPr lang="ru-RU" sz="1400" dirty="0">
                <a:solidFill>
                  <a:srgbClr val="000000"/>
                </a:solidFill>
                <a:cs typeface="Times New Roman" pitchFamily="18" charset="0"/>
              </a:rPr>
              <a:t> </a:t>
            </a:r>
            <a:r>
              <a:rPr lang="ru-RU" sz="1400" dirty="0">
                <a:solidFill>
                  <a:srgbClr val="000000"/>
                </a:solidFill>
                <a:ea typeface="ヒラギノ明朝 Pro W3" charset="-128"/>
              </a:rPr>
              <a:t>флота</a:t>
            </a:r>
            <a:r>
              <a:rPr lang="ru-RU" sz="1400" dirty="0">
                <a:solidFill>
                  <a:srgbClr val="000000"/>
                </a:solidFill>
                <a:cs typeface="Times New Roman" pitchFamily="18" charset="0"/>
              </a:rPr>
              <a:t> </a:t>
            </a:r>
            <a:r>
              <a:rPr lang="ru-RU" sz="1400" dirty="0">
                <a:solidFill>
                  <a:srgbClr val="000000"/>
                </a:solidFill>
                <a:ea typeface="ヒラギノ明朝 Pro W3" charset="-128"/>
              </a:rPr>
              <a:t>США</a:t>
            </a:r>
            <a:r>
              <a:rPr lang="ru-RU" sz="1400" dirty="0">
                <a:solidFill>
                  <a:srgbClr val="000000"/>
                </a:solidFill>
                <a:cs typeface="Times New Roman" pitchFamily="18" charset="0"/>
              </a:rPr>
              <a:t>, </a:t>
            </a:r>
            <a:r>
              <a:rPr lang="ru-RU" sz="1400" dirty="0">
                <a:solidFill>
                  <a:srgbClr val="000000"/>
                </a:solidFill>
                <a:ea typeface="ヒラギノ明朝 Pro W3" charset="-128"/>
              </a:rPr>
              <a:t>включая</a:t>
            </a:r>
            <a:r>
              <a:rPr lang="ru-RU" sz="1400" dirty="0">
                <a:solidFill>
                  <a:srgbClr val="000000"/>
                </a:solidFill>
                <a:cs typeface="Times New Roman" pitchFamily="18" charset="0"/>
              </a:rPr>
              <a:t> </a:t>
            </a:r>
            <a:r>
              <a:rPr lang="ru-RU" sz="1400" dirty="0">
                <a:solidFill>
                  <a:srgbClr val="000000"/>
                </a:solidFill>
                <a:ea typeface="ヒラギノ明朝 Pro W3" charset="-128"/>
              </a:rPr>
              <a:t>авианосцы</a:t>
            </a:r>
            <a:r>
              <a:rPr lang="ru-RU" sz="1400" dirty="0">
                <a:solidFill>
                  <a:srgbClr val="000000"/>
                </a:solidFill>
                <a:cs typeface="Times New Roman" pitchFamily="18" charset="0"/>
              </a:rPr>
              <a:t>, </a:t>
            </a:r>
            <a:r>
              <a:rPr lang="ru-RU" sz="1400" dirty="0">
                <a:solidFill>
                  <a:srgbClr val="000000"/>
                </a:solidFill>
                <a:ea typeface="ヒラギノ明朝 Pro W3" charset="-128"/>
              </a:rPr>
              <a:t>а</a:t>
            </a:r>
            <a:r>
              <a:rPr lang="ru-RU" sz="1400" dirty="0">
                <a:solidFill>
                  <a:srgbClr val="000000"/>
                </a:solidFill>
                <a:cs typeface="Times New Roman" pitchFamily="18" charset="0"/>
              </a:rPr>
              <a:t> </a:t>
            </a:r>
            <a:r>
              <a:rPr lang="ru-RU" sz="1400" dirty="0">
                <a:solidFill>
                  <a:srgbClr val="000000"/>
                </a:solidFill>
                <a:ea typeface="ヒラギノ明朝 Pro W3" charset="-128"/>
              </a:rPr>
              <a:t>ее</a:t>
            </a:r>
            <a:r>
              <a:rPr lang="ru-RU" sz="1400" dirty="0">
                <a:solidFill>
                  <a:srgbClr val="000000"/>
                </a:solidFill>
                <a:cs typeface="Times New Roman" pitchFamily="18" charset="0"/>
              </a:rPr>
              <a:t> </a:t>
            </a:r>
            <a:r>
              <a:rPr lang="ru-RU" sz="1400" dirty="0">
                <a:solidFill>
                  <a:srgbClr val="000000"/>
                </a:solidFill>
                <a:ea typeface="ヒラギノ明朝 Pro W3" charset="-128"/>
              </a:rPr>
              <a:t>каменных</a:t>
            </a:r>
            <a:r>
              <a:rPr lang="ru-RU" sz="1400" dirty="0">
                <a:solidFill>
                  <a:srgbClr val="000000"/>
                </a:solidFill>
                <a:cs typeface="Times New Roman" pitchFamily="18" charset="0"/>
              </a:rPr>
              <a:t> </a:t>
            </a:r>
            <a:r>
              <a:rPr lang="ru-RU" sz="1400" dirty="0">
                <a:solidFill>
                  <a:srgbClr val="000000"/>
                </a:solidFill>
                <a:ea typeface="ヒラギノ明朝 Pro W3" charset="-128"/>
              </a:rPr>
              <a:t>блоков</a:t>
            </a:r>
            <a:r>
              <a:rPr lang="ru-RU" sz="1400" dirty="0">
                <a:solidFill>
                  <a:srgbClr val="000000"/>
                </a:solidFill>
                <a:cs typeface="Times New Roman" pitchFamily="18" charset="0"/>
              </a:rPr>
              <a:t> </a:t>
            </a:r>
            <a:r>
              <a:rPr lang="ru-RU" sz="1400" dirty="0">
                <a:solidFill>
                  <a:srgbClr val="000000"/>
                </a:solidFill>
                <a:ea typeface="ヒラギノ明朝 Pro W3" charset="-128"/>
              </a:rPr>
              <a:t>вполне</a:t>
            </a:r>
            <a:r>
              <a:rPr lang="ru-RU" sz="1400" dirty="0">
                <a:solidFill>
                  <a:srgbClr val="000000"/>
                </a:solidFill>
                <a:cs typeface="Times New Roman" pitchFamily="18" charset="0"/>
              </a:rPr>
              <a:t> </a:t>
            </a:r>
            <a:r>
              <a:rPr lang="ru-RU" sz="1400" dirty="0">
                <a:solidFill>
                  <a:srgbClr val="000000"/>
                </a:solidFill>
                <a:ea typeface="ヒラギノ明朝 Pro W3" charset="-128"/>
              </a:rPr>
              <a:t>бы</a:t>
            </a:r>
            <a:r>
              <a:rPr lang="ru-RU" sz="1400" dirty="0">
                <a:solidFill>
                  <a:srgbClr val="000000"/>
                </a:solidFill>
                <a:cs typeface="Times New Roman" pitchFamily="18" charset="0"/>
              </a:rPr>
              <a:t> </a:t>
            </a:r>
            <a:r>
              <a:rPr lang="ru-RU" sz="1400" dirty="0">
                <a:solidFill>
                  <a:srgbClr val="000000"/>
                </a:solidFill>
                <a:ea typeface="ヒラギノ明朝 Pro W3" charset="-128"/>
              </a:rPr>
              <a:t>хватило</a:t>
            </a:r>
            <a:r>
              <a:rPr lang="ru-RU" sz="1400" dirty="0">
                <a:solidFill>
                  <a:srgbClr val="000000"/>
                </a:solidFill>
                <a:cs typeface="Times New Roman" pitchFamily="18" charset="0"/>
              </a:rPr>
              <a:t>, </a:t>
            </a:r>
            <a:r>
              <a:rPr lang="ru-RU" sz="1400" dirty="0">
                <a:solidFill>
                  <a:srgbClr val="000000"/>
                </a:solidFill>
                <a:ea typeface="ヒラギノ明朝 Pro W3" charset="-128"/>
              </a:rPr>
              <a:t>чтобы</a:t>
            </a:r>
            <a:r>
              <a:rPr lang="ru-RU" sz="1400" dirty="0">
                <a:solidFill>
                  <a:srgbClr val="000000"/>
                </a:solidFill>
                <a:cs typeface="Times New Roman" pitchFamily="18" charset="0"/>
              </a:rPr>
              <a:t> </a:t>
            </a:r>
            <a:r>
              <a:rPr lang="ru-RU" sz="1400" dirty="0">
                <a:solidFill>
                  <a:srgbClr val="000000"/>
                </a:solidFill>
                <a:ea typeface="ヒラギノ明朝 Pro W3" charset="-128"/>
              </a:rPr>
              <a:t>построить</a:t>
            </a:r>
            <a:r>
              <a:rPr lang="ru-RU" sz="1400" dirty="0">
                <a:solidFill>
                  <a:srgbClr val="000000"/>
                </a:solidFill>
                <a:cs typeface="Times New Roman" pitchFamily="18" charset="0"/>
              </a:rPr>
              <a:t> </a:t>
            </a:r>
            <a:r>
              <a:rPr lang="ru-RU" sz="1400" dirty="0">
                <a:solidFill>
                  <a:srgbClr val="000000"/>
                </a:solidFill>
                <a:ea typeface="ヒラギノ明朝 Pro W3" charset="-128"/>
              </a:rPr>
              <a:t>город</a:t>
            </a:r>
            <a:r>
              <a:rPr lang="ru-RU" sz="1400" dirty="0">
                <a:solidFill>
                  <a:srgbClr val="000000"/>
                </a:solidFill>
                <a:cs typeface="Times New Roman" pitchFamily="18" charset="0"/>
              </a:rPr>
              <a:t> </a:t>
            </a:r>
            <a:r>
              <a:rPr lang="ru-RU" sz="1400" dirty="0">
                <a:solidFill>
                  <a:srgbClr val="000000"/>
                </a:solidFill>
                <a:ea typeface="ヒラギノ明朝 Pro W3" charset="-128"/>
              </a:rPr>
              <a:t>со</a:t>
            </a:r>
            <a:r>
              <a:rPr lang="ru-RU" sz="1400" dirty="0">
                <a:solidFill>
                  <a:srgbClr val="000000"/>
                </a:solidFill>
                <a:cs typeface="Times New Roman" pitchFamily="18" charset="0"/>
              </a:rPr>
              <a:t> </a:t>
            </a:r>
            <a:r>
              <a:rPr lang="ru-RU" sz="1400" dirty="0">
                <a:solidFill>
                  <a:srgbClr val="000000"/>
                </a:solidFill>
                <a:ea typeface="ヒラギノ明朝 Pro W3" charset="-128"/>
              </a:rPr>
              <a:t>стотысячным</a:t>
            </a:r>
            <a:r>
              <a:rPr lang="ru-RU" sz="1400" dirty="0">
                <a:solidFill>
                  <a:srgbClr val="000000"/>
                </a:solidFill>
                <a:cs typeface="Times New Roman" pitchFamily="18" charset="0"/>
              </a:rPr>
              <a:t> </a:t>
            </a:r>
            <a:r>
              <a:rPr lang="ru-RU" sz="1400" dirty="0">
                <a:solidFill>
                  <a:srgbClr val="000000"/>
                </a:solidFill>
                <a:ea typeface="ヒラギノ明朝 Pro W3" charset="-128"/>
              </a:rPr>
              <a:t>населением</a:t>
            </a:r>
            <a:r>
              <a:rPr lang="ru-RU" sz="1400" dirty="0">
                <a:solidFill>
                  <a:srgbClr val="000000"/>
                </a:solidFill>
                <a:cs typeface="Times New Roman" pitchFamily="18" charset="0"/>
              </a:rPr>
              <a:t> </a:t>
            </a:r>
            <a:r>
              <a:rPr lang="ru-RU" sz="1400" dirty="0">
                <a:solidFill>
                  <a:srgbClr val="000000"/>
                </a:solidFill>
                <a:ea typeface="ヒラギノ明朝 Pro W3" charset="-128"/>
              </a:rPr>
              <a:t>или</a:t>
            </a:r>
            <a:r>
              <a:rPr lang="ru-RU" sz="1400" dirty="0">
                <a:solidFill>
                  <a:srgbClr val="000000"/>
                </a:solidFill>
                <a:cs typeface="Times New Roman" pitchFamily="18" charset="0"/>
              </a:rPr>
              <a:t> </a:t>
            </a:r>
            <a:r>
              <a:rPr lang="ru-RU" sz="1400" dirty="0">
                <a:solidFill>
                  <a:srgbClr val="000000"/>
                </a:solidFill>
                <a:ea typeface="ヒラギノ明朝 Pro W3" charset="-128"/>
              </a:rPr>
              <a:t>обнести</a:t>
            </a:r>
            <a:r>
              <a:rPr lang="ru-RU" sz="1400" dirty="0">
                <a:solidFill>
                  <a:srgbClr val="000000"/>
                </a:solidFill>
                <a:cs typeface="Times New Roman" pitchFamily="18" charset="0"/>
              </a:rPr>
              <a:t> </a:t>
            </a:r>
            <a:r>
              <a:rPr lang="ru-RU" sz="1400" dirty="0">
                <a:solidFill>
                  <a:srgbClr val="000000"/>
                </a:solidFill>
                <a:ea typeface="ヒラギノ明朝 Pro W3" charset="-128"/>
              </a:rPr>
              <a:t>всю</a:t>
            </a:r>
            <a:r>
              <a:rPr lang="ru-RU" sz="1400" dirty="0">
                <a:solidFill>
                  <a:srgbClr val="000000"/>
                </a:solidFill>
                <a:cs typeface="Times New Roman" pitchFamily="18" charset="0"/>
              </a:rPr>
              <a:t> </a:t>
            </a:r>
            <a:r>
              <a:rPr lang="ru-RU" sz="1400" dirty="0">
                <a:solidFill>
                  <a:srgbClr val="000000"/>
                </a:solidFill>
                <a:ea typeface="ヒラギノ明朝 Pro W3" charset="-128"/>
              </a:rPr>
              <a:t>Францию</a:t>
            </a:r>
            <a:r>
              <a:rPr lang="ru-RU" sz="1400" dirty="0">
                <a:solidFill>
                  <a:srgbClr val="000000"/>
                </a:solidFill>
                <a:cs typeface="Times New Roman" pitchFamily="18" charset="0"/>
              </a:rPr>
              <a:t> </a:t>
            </a:r>
            <a:r>
              <a:rPr lang="ru-RU" sz="1400" dirty="0">
                <a:solidFill>
                  <a:srgbClr val="000000"/>
                </a:solidFill>
                <a:ea typeface="ヒラギノ明朝 Pro W3" charset="-128"/>
              </a:rPr>
              <a:t>стеной</a:t>
            </a:r>
            <a:r>
              <a:rPr lang="ru-RU" sz="1400" dirty="0">
                <a:solidFill>
                  <a:srgbClr val="000000"/>
                </a:solidFill>
                <a:cs typeface="Times New Roman" pitchFamily="18" charset="0"/>
              </a:rPr>
              <a:t> </a:t>
            </a:r>
            <a:r>
              <a:rPr lang="ru-RU" sz="1400" dirty="0">
                <a:solidFill>
                  <a:srgbClr val="000000"/>
                </a:solidFill>
                <a:ea typeface="ヒラギノ明朝 Pro W3" charset="-128"/>
              </a:rPr>
              <a:t>трехметровой</a:t>
            </a:r>
            <a:r>
              <a:rPr lang="ru-RU" sz="1400" dirty="0">
                <a:solidFill>
                  <a:srgbClr val="000000"/>
                </a:solidFill>
                <a:cs typeface="Times New Roman" pitchFamily="18" charset="0"/>
              </a:rPr>
              <a:t> </a:t>
            </a:r>
            <a:r>
              <a:rPr lang="ru-RU" sz="1400" dirty="0">
                <a:solidFill>
                  <a:srgbClr val="000000"/>
                </a:solidFill>
                <a:ea typeface="ヒラギノ明朝 Pro W3" charset="-128"/>
              </a:rPr>
              <a:t>высоты</a:t>
            </a:r>
            <a:r>
              <a:rPr lang="ru-RU" sz="1400" dirty="0">
                <a:solidFill>
                  <a:srgbClr val="000000"/>
                </a:solidFill>
                <a:cs typeface="Times New Roman" pitchFamily="18" charset="0"/>
              </a:rPr>
              <a:t>. </a:t>
            </a:r>
          </a:p>
          <a:p>
            <a:pPr indent="539750" algn="just" eaLnBrk="0" hangingPunct="0"/>
            <a:r>
              <a:rPr lang="ru-RU" sz="1400" dirty="0">
                <a:solidFill>
                  <a:srgbClr val="000000"/>
                </a:solidFill>
                <a:ea typeface="ヒラギノ明朝 Pro W3" charset="-128"/>
              </a:rPr>
              <a:t>Ученые</a:t>
            </a:r>
            <a:r>
              <a:rPr lang="ru-RU" sz="1400" dirty="0">
                <a:solidFill>
                  <a:srgbClr val="000000"/>
                </a:solidFill>
                <a:cs typeface="Times New Roman" pitchFamily="18" charset="0"/>
              </a:rPr>
              <a:t> </a:t>
            </a:r>
            <a:r>
              <a:rPr lang="ru-RU" sz="1400" dirty="0">
                <a:solidFill>
                  <a:srgbClr val="000000"/>
                </a:solidFill>
                <a:ea typeface="ヒラギノ明朝 Pro W3" charset="-128"/>
              </a:rPr>
              <a:t>полагают</a:t>
            </a:r>
            <a:r>
              <a:rPr lang="ru-RU" sz="1400" dirty="0">
                <a:solidFill>
                  <a:srgbClr val="000000"/>
                </a:solidFill>
                <a:cs typeface="Times New Roman" pitchFamily="18" charset="0"/>
              </a:rPr>
              <a:t>, </a:t>
            </a:r>
            <a:r>
              <a:rPr lang="ru-RU" sz="1400" dirty="0">
                <a:solidFill>
                  <a:srgbClr val="000000"/>
                </a:solidFill>
                <a:ea typeface="ヒラギノ明朝 Pro W3" charset="-128"/>
              </a:rPr>
              <a:t>что</a:t>
            </a:r>
            <a:r>
              <a:rPr lang="ru-RU" sz="1400" dirty="0">
                <a:solidFill>
                  <a:srgbClr val="000000"/>
                </a:solidFill>
                <a:cs typeface="Times New Roman" pitchFamily="18" charset="0"/>
              </a:rPr>
              <a:t> </a:t>
            </a:r>
            <a:r>
              <a:rPr lang="ru-RU" sz="1400" dirty="0">
                <a:solidFill>
                  <a:srgbClr val="000000"/>
                </a:solidFill>
                <a:ea typeface="ヒラギノ明朝 Pro W3" charset="-128"/>
              </a:rPr>
              <a:t>творение</a:t>
            </a:r>
            <a:r>
              <a:rPr lang="ru-RU" sz="1400" dirty="0">
                <a:solidFill>
                  <a:srgbClr val="000000"/>
                </a:solidFill>
                <a:cs typeface="Times New Roman" pitchFamily="18" charset="0"/>
              </a:rPr>
              <a:t> </a:t>
            </a:r>
            <a:r>
              <a:rPr lang="ru-RU" sz="1400" dirty="0">
                <a:solidFill>
                  <a:srgbClr val="000000"/>
                </a:solidFill>
                <a:ea typeface="ヒラギノ明朝 Pro W3" charset="-128"/>
              </a:rPr>
              <a:t>Хеопса</a:t>
            </a:r>
            <a:r>
              <a:rPr lang="ru-RU" sz="1400" dirty="0">
                <a:solidFill>
                  <a:srgbClr val="000000"/>
                </a:solidFill>
                <a:cs typeface="Times New Roman" pitchFamily="18" charset="0"/>
              </a:rPr>
              <a:t> </a:t>
            </a:r>
            <a:r>
              <a:rPr lang="ru-RU" sz="1400" dirty="0">
                <a:solidFill>
                  <a:srgbClr val="000000"/>
                </a:solidFill>
                <a:ea typeface="ヒラギノ明朝 Pro W3" charset="-128"/>
              </a:rPr>
              <a:t>не</a:t>
            </a:r>
            <a:r>
              <a:rPr lang="ru-RU" sz="1400" dirty="0">
                <a:solidFill>
                  <a:srgbClr val="000000"/>
                </a:solidFill>
                <a:cs typeface="Times New Roman" pitchFamily="18" charset="0"/>
              </a:rPr>
              <a:t> </a:t>
            </a:r>
            <a:r>
              <a:rPr lang="ru-RU" sz="1400" dirty="0">
                <a:solidFill>
                  <a:srgbClr val="000000"/>
                </a:solidFill>
                <a:ea typeface="ヒラギノ明朝 Pro W3" charset="-128"/>
              </a:rPr>
              <a:t>могла</a:t>
            </a:r>
            <a:r>
              <a:rPr lang="ru-RU" sz="1400" dirty="0">
                <a:solidFill>
                  <a:srgbClr val="000000"/>
                </a:solidFill>
                <a:cs typeface="Times New Roman" pitchFamily="18" charset="0"/>
              </a:rPr>
              <a:t> </a:t>
            </a:r>
            <a:r>
              <a:rPr lang="ru-RU" sz="1400" dirty="0">
                <a:solidFill>
                  <a:srgbClr val="000000"/>
                </a:solidFill>
                <a:ea typeface="ヒラギノ明朝 Pro W3" charset="-128"/>
              </a:rPr>
              <a:t>бы</a:t>
            </a:r>
            <a:r>
              <a:rPr lang="ru-RU" sz="1400" dirty="0">
                <a:solidFill>
                  <a:srgbClr val="000000"/>
                </a:solidFill>
                <a:cs typeface="Times New Roman" pitchFamily="18" charset="0"/>
              </a:rPr>
              <a:t> </a:t>
            </a:r>
            <a:r>
              <a:rPr lang="ru-RU" sz="1400" dirty="0">
                <a:solidFill>
                  <a:srgbClr val="000000"/>
                </a:solidFill>
                <a:ea typeface="ヒラギノ明朝 Pro W3" charset="-128"/>
              </a:rPr>
              <a:t>уничтожить</a:t>
            </a:r>
            <a:r>
              <a:rPr lang="ru-RU" sz="1400" dirty="0">
                <a:solidFill>
                  <a:srgbClr val="000000"/>
                </a:solidFill>
                <a:cs typeface="Times New Roman" pitchFamily="18" charset="0"/>
              </a:rPr>
              <a:t> </a:t>
            </a:r>
            <a:r>
              <a:rPr lang="ru-RU" sz="1400" dirty="0">
                <a:solidFill>
                  <a:srgbClr val="000000"/>
                </a:solidFill>
                <a:ea typeface="ヒラギノ明朝 Pro W3" charset="-128"/>
              </a:rPr>
              <a:t>даже</a:t>
            </a:r>
            <a:r>
              <a:rPr lang="ru-RU" sz="1400" dirty="0">
                <a:solidFill>
                  <a:srgbClr val="000000"/>
                </a:solidFill>
                <a:cs typeface="Times New Roman" pitchFamily="18" charset="0"/>
              </a:rPr>
              <a:t> </a:t>
            </a:r>
            <a:r>
              <a:rPr lang="ru-RU" sz="1400" dirty="0">
                <a:solidFill>
                  <a:srgbClr val="000000"/>
                </a:solidFill>
                <a:ea typeface="ヒラギノ明朝 Pro W3" charset="-128"/>
              </a:rPr>
              <a:t>атомная</a:t>
            </a:r>
            <a:r>
              <a:rPr lang="ru-RU" sz="1400" dirty="0">
                <a:solidFill>
                  <a:srgbClr val="000000"/>
                </a:solidFill>
                <a:cs typeface="Times New Roman" pitchFamily="18" charset="0"/>
              </a:rPr>
              <a:t> </a:t>
            </a:r>
            <a:r>
              <a:rPr lang="ru-RU" sz="1400" dirty="0">
                <a:solidFill>
                  <a:srgbClr val="000000"/>
                </a:solidFill>
                <a:ea typeface="ヒラギノ明朝 Pro W3" charset="-128"/>
              </a:rPr>
              <a:t>бомба</a:t>
            </a:r>
            <a:r>
              <a:rPr lang="ru-RU" sz="1400" dirty="0">
                <a:solidFill>
                  <a:srgbClr val="000000"/>
                </a:solidFill>
                <a:cs typeface="Times New Roman" pitchFamily="18" charset="0"/>
              </a:rPr>
              <a:t>, </a:t>
            </a:r>
            <a:r>
              <a:rPr lang="ru-RU" sz="1400" dirty="0">
                <a:solidFill>
                  <a:srgbClr val="000000"/>
                </a:solidFill>
                <a:ea typeface="ヒラギノ明朝 Pro W3" charset="-128"/>
              </a:rPr>
              <a:t>сброшенная</a:t>
            </a:r>
            <a:r>
              <a:rPr lang="ru-RU" sz="1400" dirty="0">
                <a:solidFill>
                  <a:srgbClr val="000000"/>
                </a:solidFill>
                <a:cs typeface="Times New Roman" pitchFamily="18" charset="0"/>
              </a:rPr>
              <a:t> </a:t>
            </a:r>
            <a:r>
              <a:rPr lang="ru-RU" sz="1400" dirty="0">
                <a:solidFill>
                  <a:srgbClr val="000000"/>
                </a:solidFill>
                <a:ea typeface="ヒラギノ明朝 Pro W3" charset="-128"/>
              </a:rPr>
              <a:t>на</a:t>
            </a:r>
            <a:r>
              <a:rPr lang="ru-RU" sz="1400" dirty="0">
                <a:solidFill>
                  <a:srgbClr val="000000"/>
                </a:solidFill>
                <a:cs typeface="Times New Roman" pitchFamily="18" charset="0"/>
              </a:rPr>
              <a:t> </a:t>
            </a:r>
            <a:r>
              <a:rPr lang="ru-RU" sz="1400" dirty="0">
                <a:solidFill>
                  <a:srgbClr val="000000"/>
                </a:solidFill>
                <a:ea typeface="ヒラギノ明朝 Pro W3" charset="-128"/>
              </a:rPr>
              <a:t>Хиросиму</a:t>
            </a:r>
            <a:r>
              <a:rPr lang="ru-RU" sz="1400" dirty="0">
                <a:solidFill>
                  <a:srgbClr val="000000"/>
                </a:solidFill>
                <a:cs typeface="Times New Roman" pitchFamily="18" charset="0"/>
              </a:rPr>
              <a:t>. </a:t>
            </a:r>
            <a:endParaRPr lang="ru-RU" sz="1400" dirty="0">
              <a:cs typeface="Times New Roman" pitchFamily="18" charset="0"/>
            </a:endParaRPr>
          </a:p>
          <a:p>
            <a:pPr indent="539750" algn="just" eaLnBrk="0" hangingPunct="0"/>
            <a:endParaRPr lang="ru-RU" sz="1600" dirty="0"/>
          </a:p>
        </p:txBody>
      </p:sp>
      <p:sp>
        <p:nvSpPr>
          <p:cNvPr id="5" name="WordArt 5"/>
          <p:cNvSpPr>
            <a:spLocks noChangeArrowheads="1" noChangeShapeType="1" noTextEdit="1"/>
          </p:cNvSpPr>
          <p:nvPr/>
        </p:nvSpPr>
        <p:spPr bwMode="auto">
          <a:xfrm>
            <a:off x="1142984" y="428596"/>
            <a:ext cx="4490089" cy="695325"/>
          </a:xfrm>
          <a:prstGeom prst="rect">
            <a:avLst/>
          </a:prstGeom>
        </p:spPr>
        <p:txBody>
          <a:bodyPr wrap="none" fromWordArt="1">
            <a:prstTxWarp prst="textPlain">
              <a:avLst>
                <a:gd name="adj" fmla="val 50000"/>
              </a:avLst>
            </a:prstTxWarp>
          </a:bodyPr>
          <a:lstStyle/>
          <a:p>
            <a:pPr algn="ctr"/>
            <a:r>
              <a:rPr lang="ru-RU" sz="3600" kern="10" dirty="0">
                <a:ln w="12700">
                  <a:solidFill>
                    <a:srgbClr val="FFFF00"/>
                  </a:solidFill>
                  <a:round/>
                  <a:headEnd/>
                  <a:tailEnd/>
                </a:ln>
                <a:solidFill>
                  <a:srgbClr val="FF0000"/>
                </a:solidFill>
                <a:effectLst>
                  <a:outerShdw dist="45791" dir="2021404" algn="ctr" rotWithShape="0">
                    <a:srgbClr val="9999FF"/>
                  </a:outerShdw>
                </a:effectLst>
                <a:latin typeface="Monotype Corsiva"/>
              </a:rPr>
              <a:t>Интересно, но факт…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ChangeArrowheads="1"/>
          </p:cNvSpPr>
          <p:nvPr/>
        </p:nvSpPr>
        <p:spPr bwMode="auto">
          <a:xfrm>
            <a:off x="142852" y="1285852"/>
            <a:ext cx="6453222" cy="2554545"/>
          </a:xfrm>
          <a:prstGeom prst="rect">
            <a:avLst/>
          </a:prstGeom>
          <a:noFill/>
          <a:ln w="9525">
            <a:noFill/>
            <a:miter lim="800000"/>
            <a:headEnd/>
            <a:tailEnd/>
          </a:ln>
        </p:spPr>
        <p:txBody>
          <a:bodyPr wrap="square" anchor="ctr">
            <a:spAutoFit/>
          </a:bodyPr>
          <a:lstStyle/>
          <a:p>
            <a:pPr indent="357188" algn="just" eaLnBrk="0" hangingPunct="0"/>
            <a:r>
              <a:rPr lang="ru-RU" sz="1600" dirty="0">
                <a:solidFill>
                  <a:srgbClr val="000000"/>
                </a:solidFill>
                <a:latin typeface="Arial" pitchFamily="34" charset="0"/>
                <a:cs typeface="Times New Roman" pitchFamily="18" charset="0"/>
              </a:rPr>
              <a:t>Среди грандиозных пирамид Египта особое место занимает </a:t>
            </a:r>
            <a:r>
              <a:rPr lang="ru-RU" sz="1600" i="1" dirty="0">
                <a:solidFill>
                  <a:srgbClr val="000000"/>
                </a:solidFill>
                <a:latin typeface="Arial" pitchFamily="34" charset="0"/>
                <a:cs typeface="Times New Roman" pitchFamily="18" charset="0"/>
              </a:rPr>
              <a:t>Великая Пирамида фараона Хеопса (Хуфу)</a:t>
            </a:r>
            <a:r>
              <a:rPr lang="ru-RU" sz="1600" dirty="0">
                <a:solidFill>
                  <a:srgbClr val="000000"/>
                </a:solidFill>
                <a:latin typeface="Arial" pitchFamily="34" charset="0"/>
                <a:cs typeface="Times New Roman" pitchFamily="18" charset="0"/>
              </a:rPr>
              <a:t>. Прежде чем приступить к анализу формы и размеров пирамиды Хеопса, следует вспомнить, какой системой мер пользовались египтяне. У египтян было три единицы длины: "локоть" (466 мм), равнявшийся семи "ладоням" (66,5 мм), которая, в свою очередь, равнялась четырем "пальцам" (16,6 мм).</a:t>
            </a:r>
            <a:endParaRPr lang="ru-RU" sz="1600" dirty="0">
              <a:latin typeface="Arial" pitchFamily="34" charset="0"/>
            </a:endParaRPr>
          </a:p>
          <a:p>
            <a:pPr indent="357188" algn="just" eaLnBrk="0" hangingPunct="0"/>
            <a:r>
              <a:rPr lang="ru-RU" sz="1600" dirty="0">
                <a:solidFill>
                  <a:srgbClr val="000000"/>
                </a:solidFill>
                <a:latin typeface="Arial" pitchFamily="34" charset="0"/>
                <a:cs typeface="Times New Roman" pitchFamily="18" charset="0"/>
              </a:rPr>
              <a:t>Проведем анализ размеров пирамиды Хеопса, следуя рассуждениям, приведенным в замечательной книге украинского ученого Николая </a:t>
            </a:r>
            <a:r>
              <a:rPr lang="ru-RU" sz="1600" dirty="0" err="1">
                <a:solidFill>
                  <a:srgbClr val="000000"/>
                </a:solidFill>
                <a:latin typeface="Arial" pitchFamily="34" charset="0"/>
                <a:cs typeface="Times New Roman" pitchFamily="18" charset="0"/>
              </a:rPr>
              <a:t>Васютинского</a:t>
            </a:r>
            <a:r>
              <a:rPr lang="ru-RU" sz="1600" dirty="0">
                <a:solidFill>
                  <a:srgbClr val="000000"/>
                </a:solidFill>
                <a:latin typeface="Arial" pitchFamily="34" charset="0"/>
                <a:cs typeface="Times New Roman" pitchFamily="18" charset="0"/>
              </a:rPr>
              <a:t> "Золотая пропорция" (1990 г.).</a:t>
            </a:r>
            <a:endParaRPr lang="ru-RU" sz="1600" dirty="0">
              <a:latin typeface="Arial" pitchFamily="34" charset="0"/>
            </a:endParaRPr>
          </a:p>
        </p:txBody>
      </p:sp>
      <p:pic>
        <p:nvPicPr>
          <p:cNvPr id="5" name="Picture 4" descr="Геометрическая модель пирамиды Хеопса"/>
          <p:cNvPicPr>
            <a:picLocks noChangeAspect="1" noChangeArrowheads="1"/>
          </p:cNvPicPr>
          <p:nvPr/>
        </p:nvPicPr>
        <p:blipFill>
          <a:blip r:embed="rId2" r:link="rId3"/>
          <a:srcRect/>
          <a:stretch>
            <a:fillRect/>
          </a:stretch>
        </p:blipFill>
        <p:spPr bwMode="auto">
          <a:xfrm>
            <a:off x="785794" y="4214810"/>
            <a:ext cx="5019675" cy="3543300"/>
          </a:xfrm>
          <a:prstGeom prst="rect">
            <a:avLst/>
          </a:prstGeom>
          <a:noFill/>
          <a:ln w="9525">
            <a:noFill/>
            <a:miter lim="800000"/>
            <a:headEnd/>
            <a:tailEnd/>
          </a:ln>
        </p:spPr>
      </p:pic>
      <p:sp>
        <p:nvSpPr>
          <p:cNvPr id="6" name="WordArt 9"/>
          <p:cNvSpPr>
            <a:spLocks noChangeArrowheads="1" noChangeShapeType="1" noTextEdit="1"/>
          </p:cNvSpPr>
          <p:nvPr/>
        </p:nvSpPr>
        <p:spPr bwMode="auto">
          <a:xfrm>
            <a:off x="214290" y="214282"/>
            <a:ext cx="5786478" cy="1085850"/>
          </a:xfrm>
          <a:prstGeom prst="rect">
            <a:avLst/>
          </a:prstGeom>
        </p:spPr>
        <p:txBody>
          <a:bodyPr wrap="none" fromWordArt="1">
            <a:prstTxWarp prst="textPlain">
              <a:avLst>
                <a:gd name="adj" fmla="val 50000"/>
              </a:avLst>
            </a:prstTxWarp>
          </a:bodyPr>
          <a:lstStyle/>
          <a:p>
            <a:pPr algn="ctr"/>
            <a:r>
              <a:rPr lang="ru-RU" sz="3600" i="1" kern="10" dirty="0">
                <a:ln w="9525">
                  <a:noFill/>
                  <a:round/>
                  <a:headEnd/>
                  <a:tailEnd/>
                </a:ln>
                <a:solidFill>
                  <a:srgbClr val="0000FF"/>
                </a:solidFill>
                <a:latin typeface="+mn-lt"/>
              </a:rPr>
              <a:t>Геометрическая модель пирамиды Хеопса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228600" y="860425"/>
            <a:ext cx="6415110" cy="5478423"/>
          </a:xfrm>
          <a:prstGeom prst="rect">
            <a:avLst/>
          </a:prstGeom>
          <a:noFill/>
          <a:ln w="9525">
            <a:noFill/>
            <a:miter lim="800000"/>
            <a:headEnd/>
            <a:tailEnd/>
          </a:ln>
        </p:spPr>
        <p:txBody>
          <a:bodyPr wrap="square" anchor="ctr">
            <a:spAutoFit/>
          </a:bodyPr>
          <a:lstStyle/>
          <a:p>
            <a:pPr indent="539750" algn="just" eaLnBrk="0" hangingPunct="0"/>
            <a:r>
              <a:rPr lang="ru-RU" sz="1400" dirty="0">
                <a:solidFill>
                  <a:srgbClr val="000000"/>
                </a:solidFill>
                <a:ea typeface="ヒラギノ明朝 Pro W3" charset="-128"/>
              </a:rPr>
              <a:t>Пирамида</a:t>
            </a:r>
            <a:r>
              <a:rPr lang="ru-RU" sz="1400" dirty="0">
                <a:solidFill>
                  <a:srgbClr val="000000"/>
                </a:solidFill>
                <a:cs typeface="Times New Roman" pitchFamily="18" charset="0"/>
              </a:rPr>
              <a:t> </a:t>
            </a:r>
            <a:r>
              <a:rPr lang="ru-RU" sz="1400" dirty="0">
                <a:solidFill>
                  <a:srgbClr val="000000"/>
                </a:solidFill>
                <a:ea typeface="ヒラギノ明朝 Pro W3" charset="-128"/>
              </a:rPr>
              <a:t>Хеопса</a:t>
            </a:r>
            <a:r>
              <a:rPr lang="ru-RU" sz="1400" dirty="0">
                <a:solidFill>
                  <a:srgbClr val="000000"/>
                </a:solidFill>
              </a:rPr>
              <a:t> </a:t>
            </a:r>
            <a:r>
              <a:rPr lang="ru-RU" sz="1400" dirty="0">
                <a:solidFill>
                  <a:srgbClr val="000000"/>
                </a:solidFill>
                <a:ea typeface="ヒラギノ明朝 Pro W3" charset="-128"/>
              </a:rPr>
              <a:t>построена</a:t>
            </a:r>
            <a:r>
              <a:rPr lang="ru-RU" sz="1400" dirty="0">
                <a:solidFill>
                  <a:srgbClr val="000000"/>
                </a:solidFill>
                <a:cs typeface="Times New Roman" pitchFamily="18" charset="0"/>
              </a:rPr>
              <a:t> </a:t>
            </a:r>
            <a:r>
              <a:rPr lang="ru-RU" sz="1400" dirty="0">
                <a:solidFill>
                  <a:srgbClr val="000000"/>
                </a:solidFill>
                <a:ea typeface="ヒラギノ明朝 Pro W3" charset="-128"/>
              </a:rPr>
              <a:t>в</a:t>
            </a:r>
            <a:r>
              <a:rPr lang="ru-RU" sz="1400" dirty="0">
                <a:solidFill>
                  <a:srgbClr val="000000"/>
                </a:solidFill>
                <a:cs typeface="Times New Roman" pitchFamily="18" charset="0"/>
              </a:rPr>
              <a:t> </a:t>
            </a:r>
            <a:r>
              <a:rPr lang="ru-RU" sz="1400" dirty="0">
                <a:solidFill>
                  <a:srgbClr val="000000"/>
                </a:solidFill>
                <a:ea typeface="ヒラギノ明朝 Pro W3" charset="-128"/>
              </a:rPr>
              <a:t>форме</a:t>
            </a:r>
            <a:r>
              <a:rPr lang="ru-RU" sz="1400" dirty="0">
                <a:solidFill>
                  <a:srgbClr val="000000"/>
                </a:solidFill>
                <a:cs typeface="Times New Roman" pitchFamily="18" charset="0"/>
              </a:rPr>
              <a:t> </a:t>
            </a:r>
            <a:r>
              <a:rPr lang="ru-RU" sz="1400" dirty="0">
                <a:solidFill>
                  <a:srgbClr val="000000"/>
                </a:solidFill>
                <a:ea typeface="ヒラギノ明朝 Pro W3" charset="-128"/>
              </a:rPr>
              <a:t>правильной</a:t>
            </a:r>
            <a:r>
              <a:rPr lang="ru-RU" sz="1400" dirty="0">
                <a:solidFill>
                  <a:srgbClr val="000000"/>
                </a:solidFill>
                <a:cs typeface="Times New Roman" pitchFamily="18" charset="0"/>
              </a:rPr>
              <a:t> </a:t>
            </a:r>
            <a:r>
              <a:rPr lang="ru-RU" sz="1400" dirty="0">
                <a:solidFill>
                  <a:srgbClr val="000000"/>
                </a:solidFill>
                <a:ea typeface="ヒラギノ明朝 Pro W3" charset="-128"/>
              </a:rPr>
              <a:t>пирамиды</a:t>
            </a:r>
            <a:r>
              <a:rPr lang="ru-RU" sz="1400" dirty="0">
                <a:solidFill>
                  <a:srgbClr val="000000"/>
                </a:solidFill>
                <a:cs typeface="Times New Roman" pitchFamily="18" charset="0"/>
              </a:rPr>
              <a:t> </a:t>
            </a:r>
            <a:r>
              <a:rPr lang="ru-RU" sz="1400" dirty="0">
                <a:solidFill>
                  <a:srgbClr val="000000"/>
                </a:solidFill>
                <a:ea typeface="ヒラギノ明朝 Pro W3" charset="-128"/>
              </a:rPr>
              <a:t>с</a:t>
            </a:r>
            <a:r>
              <a:rPr lang="ru-RU" sz="1400" dirty="0">
                <a:solidFill>
                  <a:srgbClr val="000000"/>
                </a:solidFill>
                <a:cs typeface="Times New Roman" pitchFamily="18" charset="0"/>
              </a:rPr>
              <a:t> </a:t>
            </a:r>
            <a:r>
              <a:rPr lang="ru-RU" sz="1400" dirty="0">
                <a:solidFill>
                  <a:srgbClr val="000000"/>
                </a:solidFill>
                <a:ea typeface="ヒラギノ明朝 Pro W3" charset="-128"/>
              </a:rPr>
              <a:t>квадратом</a:t>
            </a:r>
            <a:r>
              <a:rPr lang="ru-RU" sz="1400" dirty="0">
                <a:solidFill>
                  <a:srgbClr val="000000"/>
                </a:solidFill>
                <a:cs typeface="Times New Roman" pitchFamily="18" charset="0"/>
              </a:rPr>
              <a:t> </a:t>
            </a:r>
            <a:r>
              <a:rPr lang="ru-RU" sz="1400" dirty="0">
                <a:solidFill>
                  <a:srgbClr val="000000"/>
                </a:solidFill>
                <a:ea typeface="ヒラギノ明朝 Pro W3" charset="-128"/>
              </a:rPr>
              <a:t>в</a:t>
            </a:r>
            <a:r>
              <a:rPr lang="ru-RU" sz="1400" dirty="0">
                <a:solidFill>
                  <a:srgbClr val="000000"/>
                </a:solidFill>
                <a:cs typeface="Times New Roman" pitchFamily="18" charset="0"/>
              </a:rPr>
              <a:t> </a:t>
            </a:r>
            <a:r>
              <a:rPr lang="ru-RU" sz="1400" dirty="0">
                <a:solidFill>
                  <a:srgbClr val="000000"/>
                </a:solidFill>
                <a:ea typeface="ヒラギノ明朝 Pro W3" charset="-128"/>
              </a:rPr>
              <a:t>основании</a:t>
            </a:r>
            <a:r>
              <a:rPr lang="ru-RU" sz="1400" dirty="0">
                <a:solidFill>
                  <a:srgbClr val="000000"/>
                </a:solidFill>
                <a:cs typeface="Times New Roman" pitchFamily="18" charset="0"/>
              </a:rPr>
              <a:t>. </a:t>
            </a:r>
            <a:r>
              <a:rPr lang="ru-RU" sz="1400" dirty="0">
                <a:solidFill>
                  <a:srgbClr val="000000"/>
                </a:solidFill>
                <a:ea typeface="ヒラギノ明朝 Pro W3" charset="-128"/>
              </a:rPr>
              <a:t>По</a:t>
            </a:r>
            <a:r>
              <a:rPr lang="ru-RU" sz="1400" dirty="0">
                <a:solidFill>
                  <a:srgbClr val="000000"/>
                </a:solidFill>
                <a:cs typeface="Times New Roman" pitchFamily="18" charset="0"/>
              </a:rPr>
              <a:t> </a:t>
            </a:r>
            <a:r>
              <a:rPr lang="ru-RU" sz="1400" dirty="0">
                <a:solidFill>
                  <a:srgbClr val="000000"/>
                </a:solidFill>
                <a:ea typeface="ヒラギノ明朝 Pro W3" charset="-128"/>
              </a:rPr>
              <a:t>данным</a:t>
            </a:r>
            <a:r>
              <a:rPr lang="ru-RU" sz="1400" dirty="0">
                <a:solidFill>
                  <a:srgbClr val="000000"/>
                </a:solidFill>
                <a:cs typeface="Times New Roman" pitchFamily="18" charset="0"/>
              </a:rPr>
              <a:t> </a:t>
            </a:r>
            <a:r>
              <a:rPr lang="ru-RU" sz="1400" dirty="0">
                <a:solidFill>
                  <a:srgbClr val="000000"/>
                </a:solidFill>
                <a:ea typeface="ヒラギノ明朝 Pro W3" charset="-128"/>
              </a:rPr>
              <a:t>точной</a:t>
            </a:r>
            <a:r>
              <a:rPr lang="ru-RU" sz="1400" dirty="0">
                <a:solidFill>
                  <a:srgbClr val="000000"/>
                </a:solidFill>
                <a:cs typeface="Times New Roman" pitchFamily="18" charset="0"/>
              </a:rPr>
              <a:t> </a:t>
            </a:r>
            <a:r>
              <a:rPr lang="ru-RU" sz="1400" dirty="0">
                <a:solidFill>
                  <a:srgbClr val="000000"/>
                </a:solidFill>
                <a:ea typeface="ヒラギノ明朝 Pro W3" charset="-128"/>
              </a:rPr>
              <a:t>реконструкции</a:t>
            </a:r>
            <a:r>
              <a:rPr lang="ru-RU" sz="1400" dirty="0">
                <a:solidFill>
                  <a:srgbClr val="000000"/>
                </a:solidFill>
                <a:cs typeface="Times New Roman" pitchFamily="18" charset="0"/>
              </a:rPr>
              <a:t> (</a:t>
            </a:r>
            <a:r>
              <a:rPr lang="ru-RU" sz="1400" dirty="0">
                <a:solidFill>
                  <a:srgbClr val="000000"/>
                </a:solidFill>
                <a:ea typeface="ヒラギノ明朝 Pro W3" charset="-128"/>
              </a:rPr>
              <a:t>она</a:t>
            </a:r>
            <a:r>
              <a:rPr lang="ru-RU" sz="1400" dirty="0">
                <a:solidFill>
                  <a:srgbClr val="000000"/>
                </a:solidFill>
                <a:cs typeface="Times New Roman" pitchFamily="18" charset="0"/>
              </a:rPr>
              <a:t> </a:t>
            </a:r>
            <a:r>
              <a:rPr lang="ru-RU" sz="1400" dirty="0">
                <a:solidFill>
                  <a:srgbClr val="000000"/>
                </a:solidFill>
                <a:ea typeface="ヒラギノ明朝 Pro W3" charset="-128"/>
              </a:rPr>
              <a:t>была</a:t>
            </a:r>
            <a:r>
              <a:rPr lang="ru-RU" sz="1400" dirty="0">
                <a:solidFill>
                  <a:srgbClr val="000000"/>
                </a:solidFill>
                <a:cs typeface="Times New Roman" pitchFamily="18" charset="0"/>
              </a:rPr>
              <a:t> </a:t>
            </a:r>
            <a:r>
              <a:rPr lang="ru-RU" sz="1400" dirty="0">
                <a:solidFill>
                  <a:srgbClr val="000000"/>
                </a:solidFill>
                <a:ea typeface="ヒラギノ明朝 Pro W3" charset="-128"/>
              </a:rPr>
              <a:t>частично</a:t>
            </a:r>
            <a:r>
              <a:rPr lang="ru-RU" sz="1400" dirty="0">
                <a:solidFill>
                  <a:srgbClr val="000000"/>
                </a:solidFill>
                <a:cs typeface="Times New Roman" pitchFamily="18" charset="0"/>
              </a:rPr>
              <a:t> </a:t>
            </a:r>
            <a:r>
              <a:rPr lang="ru-RU" sz="1400" dirty="0">
                <a:solidFill>
                  <a:srgbClr val="000000"/>
                </a:solidFill>
                <a:ea typeface="ヒラギノ明朝 Pro W3" charset="-128"/>
              </a:rPr>
              <a:t>разобрана</a:t>
            </a:r>
            <a:r>
              <a:rPr lang="ru-RU" sz="1400" dirty="0">
                <a:solidFill>
                  <a:srgbClr val="000000"/>
                </a:solidFill>
                <a:cs typeface="Times New Roman" pitchFamily="18" charset="0"/>
              </a:rPr>
              <a:t> </a:t>
            </a:r>
            <a:r>
              <a:rPr lang="ru-RU" sz="1400" dirty="0">
                <a:solidFill>
                  <a:srgbClr val="000000"/>
                </a:solidFill>
                <a:ea typeface="ヒラギノ明朝 Pro W3" charset="-128"/>
              </a:rPr>
              <a:t>на</a:t>
            </a:r>
            <a:r>
              <a:rPr lang="ru-RU" sz="1400" dirty="0">
                <a:solidFill>
                  <a:srgbClr val="000000"/>
                </a:solidFill>
                <a:cs typeface="Times New Roman" pitchFamily="18" charset="0"/>
              </a:rPr>
              <a:t> </a:t>
            </a:r>
            <a:r>
              <a:rPr lang="ru-RU" sz="1400" dirty="0">
                <a:solidFill>
                  <a:srgbClr val="000000"/>
                </a:solidFill>
                <a:ea typeface="ヒラギノ明朝 Pro W3" charset="-128"/>
              </a:rPr>
              <a:t>камень</a:t>
            </a:r>
            <a:r>
              <a:rPr lang="ru-RU" sz="1400" dirty="0">
                <a:solidFill>
                  <a:srgbClr val="000000"/>
                </a:solidFill>
                <a:cs typeface="Times New Roman" pitchFamily="18" charset="0"/>
              </a:rPr>
              <a:t> </a:t>
            </a:r>
            <a:r>
              <a:rPr lang="ru-RU" sz="1400" dirty="0">
                <a:solidFill>
                  <a:srgbClr val="000000"/>
                </a:solidFill>
                <a:ea typeface="ヒラギノ明朝 Pro W3" charset="-128"/>
              </a:rPr>
              <a:t>местными</a:t>
            </a:r>
            <a:r>
              <a:rPr lang="ru-RU" sz="1400" dirty="0">
                <a:solidFill>
                  <a:srgbClr val="000000"/>
                </a:solidFill>
                <a:cs typeface="Times New Roman" pitchFamily="18" charset="0"/>
              </a:rPr>
              <a:t> </a:t>
            </a:r>
            <a:r>
              <a:rPr lang="ru-RU" sz="1400" dirty="0">
                <a:solidFill>
                  <a:srgbClr val="000000"/>
                </a:solidFill>
                <a:ea typeface="ヒラギノ明朝 Pro W3" charset="-128"/>
              </a:rPr>
              <a:t>жителями</a:t>
            </a:r>
            <a:r>
              <a:rPr lang="ru-RU" sz="1400" dirty="0">
                <a:solidFill>
                  <a:srgbClr val="000000"/>
                </a:solidFill>
                <a:cs typeface="Times New Roman" pitchFamily="18" charset="0"/>
              </a:rPr>
              <a:t>):</a:t>
            </a:r>
            <a:endParaRPr lang="ru-RU" sz="1400" dirty="0"/>
          </a:p>
          <a:p>
            <a:pPr indent="539750" algn="just" eaLnBrk="0" hangingPunct="0"/>
            <a:r>
              <a:rPr lang="ru-RU" sz="1400" dirty="0">
                <a:solidFill>
                  <a:srgbClr val="000000"/>
                </a:solidFill>
                <a:cs typeface="Times New Roman" pitchFamily="18" charset="0"/>
              </a:rPr>
              <a:t>1. </a:t>
            </a:r>
            <a:r>
              <a:rPr lang="ru-RU" sz="1400" dirty="0">
                <a:solidFill>
                  <a:srgbClr val="000000"/>
                </a:solidFill>
                <a:ea typeface="ヒラギノ明朝 Pro W3" charset="-128"/>
              </a:rPr>
              <a:t>В</a:t>
            </a:r>
            <a:r>
              <a:rPr lang="ru-RU" sz="1400" dirty="0">
                <a:solidFill>
                  <a:srgbClr val="000000"/>
                </a:solidFill>
                <a:cs typeface="Times New Roman" pitchFamily="18" charset="0"/>
              </a:rPr>
              <a:t> </a:t>
            </a:r>
            <a:r>
              <a:rPr lang="ru-RU" sz="1400" dirty="0">
                <a:solidFill>
                  <a:srgbClr val="000000"/>
                </a:solidFill>
                <a:ea typeface="ヒラギノ明朝 Pro W3" charset="-128"/>
              </a:rPr>
              <a:t>основании</a:t>
            </a:r>
            <a:r>
              <a:rPr lang="ru-RU" sz="1400" dirty="0">
                <a:solidFill>
                  <a:srgbClr val="000000"/>
                </a:solidFill>
                <a:cs typeface="Times New Roman" pitchFamily="18" charset="0"/>
              </a:rPr>
              <a:t>: </a:t>
            </a:r>
            <a:r>
              <a:rPr lang="ru-RU" sz="1400" dirty="0">
                <a:solidFill>
                  <a:srgbClr val="000000"/>
                </a:solidFill>
                <a:ea typeface="ヒラギノ明朝 Pro W3" charset="-128"/>
              </a:rPr>
              <a:t>квадрат</a:t>
            </a:r>
            <a:r>
              <a:rPr lang="ru-RU" sz="1400" dirty="0">
                <a:solidFill>
                  <a:srgbClr val="000000"/>
                </a:solidFill>
                <a:cs typeface="Times New Roman" pitchFamily="18" charset="0"/>
              </a:rPr>
              <a:t> </a:t>
            </a:r>
            <a:r>
              <a:rPr lang="ru-RU" sz="1400" dirty="0">
                <a:solidFill>
                  <a:srgbClr val="000000"/>
                </a:solidFill>
                <a:ea typeface="ヒラギノ明朝 Pro W3" charset="-128"/>
              </a:rPr>
              <a:t>со</a:t>
            </a:r>
            <a:r>
              <a:rPr lang="ru-RU" sz="1400" dirty="0">
                <a:solidFill>
                  <a:srgbClr val="000000"/>
                </a:solidFill>
                <a:cs typeface="Times New Roman" pitchFamily="18" charset="0"/>
              </a:rPr>
              <a:t> </a:t>
            </a:r>
            <a:r>
              <a:rPr lang="ru-RU" sz="1400" dirty="0">
                <a:solidFill>
                  <a:srgbClr val="000000"/>
                </a:solidFill>
                <a:ea typeface="ヒラギノ明朝 Pro W3" charset="-128"/>
              </a:rPr>
              <a:t>сторонами</a:t>
            </a:r>
            <a:r>
              <a:rPr lang="ru-RU" sz="1400" dirty="0">
                <a:solidFill>
                  <a:srgbClr val="000000"/>
                </a:solidFill>
                <a:cs typeface="Times New Roman" pitchFamily="18" charset="0"/>
              </a:rPr>
              <a:t> </a:t>
            </a:r>
            <a:r>
              <a:rPr lang="ru-RU" sz="1400" dirty="0">
                <a:solidFill>
                  <a:srgbClr val="000000"/>
                </a:solidFill>
                <a:ea typeface="ヒラギノ明朝 Pro W3" charset="-128"/>
              </a:rPr>
              <a:t>по</a:t>
            </a:r>
            <a:r>
              <a:rPr lang="ru-RU" sz="1400" dirty="0">
                <a:solidFill>
                  <a:srgbClr val="000000"/>
                </a:solidFill>
                <a:cs typeface="Times New Roman" pitchFamily="18" charset="0"/>
              </a:rPr>
              <a:t> 230,35 </a:t>
            </a:r>
            <a:r>
              <a:rPr lang="ru-RU" sz="1400" dirty="0">
                <a:solidFill>
                  <a:srgbClr val="000000"/>
                </a:solidFill>
                <a:ea typeface="ヒラギノ明朝 Pro W3" charset="-128"/>
              </a:rPr>
              <a:t>метров</a:t>
            </a:r>
            <a:r>
              <a:rPr lang="ru-RU" sz="1400" dirty="0">
                <a:solidFill>
                  <a:srgbClr val="000000"/>
                </a:solidFill>
                <a:cs typeface="Times New Roman" pitchFamily="18" charset="0"/>
              </a:rPr>
              <a:t> (b=230,35 </a:t>
            </a:r>
            <a:r>
              <a:rPr lang="ru-RU" sz="1400" dirty="0">
                <a:solidFill>
                  <a:srgbClr val="000000"/>
                </a:solidFill>
                <a:ea typeface="ヒラギノ明朝 Pro W3" charset="-128"/>
              </a:rPr>
              <a:t>м</a:t>
            </a:r>
            <a:r>
              <a:rPr lang="ru-RU" sz="1400" dirty="0">
                <a:solidFill>
                  <a:srgbClr val="000000"/>
                </a:solidFill>
                <a:cs typeface="Times New Roman" pitchFamily="18" charset="0"/>
              </a:rPr>
              <a:t>).</a:t>
            </a:r>
            <a:endParaRPr lang="ru-RU" sz="1400" dirty="0"/>
          </a:p>
          <a:p>
            <a:pPr indent="539750" algn="just" eaLnBrk="0" hangingPunct="0"/>
            <a:r>
              <a:rPr lang="ru-RU" sz="1400" dirty="0">
                <a:solidFill>
                  <a:srgbClr val="000000"/>
                </a:solidFill>
                <a:cs typeface="Times New Roman" pitchFamily="18" charset="0"/>
              </a:rPr>
              <a:t>2. </a:t>
            </a:r>
            <a:r>
              <a:rPr lang="ru-RU" sz="1400" dirty="0">
                <a:solidFill>
                  <a:srgbClr val="000000"/>
                </a:solidFill>
                <a:ea typeface="ヒラギノ明朝 Pro W3" charset="-128"/>
              </a:rPr>
              <a:t>Высота</a:t>
            </a:r>
            <a:r>
              <a:rPr lang="ru-RU" sz="1400" dirty="0">
                <a:solidFill>
                  <a:srgbClr val="000000"/>
                </a:solidFill>
                <a:cs typeface="Times New Roman" pitchFamily="18" charset="0"/>
              </a:rPr>
              <a:t> </a:t>
            </a:r>
            <a:r>
              <a:rPr lang="ru-RU" sz="1400" dirty="0">
                <a:solidFill>
                  <a:srgbClr val="000000"/>
                </a:solidFill>
                <a:ea typeface="ヒラギノ明朝 Pro W3" charset="-128"/>
              </a:rPr>
              <a:t>пирамиды</a:t>
            </a:r>
            <a:r>
              <a:rPr lang="ru-RU" sz="1400" dirty="0">
                <a:solidFill>
                  <a:srgbClr val="000000"/>
                </a:solidFill>
                <a:cs typeface="Times New Roman" pitchFamily="18" charset="0"/>
              </a:rPr>
              <a:t> </a:t>
            </a:r>
            <a:r>
              <a:rPr lang="ru-RU" sz="1400" dirty="0">
                <a:solidFill>
                  <a:srgbClr val="000000"/>
                </a:solidFill>
                <a:ea typeface="ヒラギノ明朝 Pro W3" charset="-128"/>
              </a:rPr>
              <a:t>Хеопса</a:t>
            </a:r>
            <a:r>
              <a:rPr lang="ru-RU" sz="1400" dirty="0">
                <a:solidFill>
                  <a:srgbClr val="000000"/>
                </a:solidFill>
                <a:cs typeface="Times New Roman" pitchFamily="18" charset="0"/>
              </a:rPr>
              <a:t>: 146,71 </a:t>
            </a:r>
            <a:r>
              <a:rPr lang="ru-RU" sz="1400" dirty="0">
                <a:solidFill>
                  <a:srgbClr val="000000"/>
                </a:solidFill>
                <a:ea typeface="ヒラギノ明朝 Pro W3" charset="-128"/>
              </a:rPr>
              <a:t>метра</a:t>
            </a:r>
            <a:r>
              <a:rPr lang="ru-RU" sz="1400" dirty="0">
                <a:solidFill>
                  <a:srgbClr val="000000"/>
                </a:solidFill>
                <a:cs typeface="Times New Roman" pitchFamily="18" charset="0"/>
              </a:rPr>
              <a:t> (h=146,71 </a:t>
            </a:r>
            <a:r>
              <a:rPr lang="ru-RU" sz="1400" dirty="0">
                <a:solidFill>
                  <a:srgbClr val="000000"/>
                </a:solidFill>
                <a:ea typeface="ヒラギノ明朝 Pro W3" charset="-128"/>
              </a:rPr>
              <a:t>м</a:t>
            </a:r>
            <a:r>
              <a:rPr lang="ru-RU" sz="1400" dirty="0">
                <a:solidFill>
                  <a:srgbClr val="000000"/>
                </a:solidFill>
                <a:cs typeface="Times New Roman" pitchFamily="18" charset="0"/>
              </a:rPr>
              <a:t>).</a:t>
            </a:r>
            <a:endParaRPr lang="ru-RU" sz="1400" dirty="0"/>
          </a:p>
          <a:p>
            <a:pPr indent="539750" algn="just" eaLnBrk="0" hangingPunct="0"/>
            <a:r>
              <a:rPr lang="ru-RU" sz="1400" dirty="0">
                <a:solidFill>
                  <a:srgbClr val="000000"/>
                </a:solidFill>
                <a:cs typeface="Times New Roman" pitchFamily="18" charset="0"/>
              </a:rPr>
              <a:t>3. </a:t>
            </a:r>
            <a:r>
              <a:rPr lang="ru-RU" sz="1400" dirty="0">
                <a:solidFill>
                  <a:srgbClr val="000000"/>
                </a:solidFill>
                <a:ea typeface="ヒラギノ明朝 Pro W3" charset="-128"/>
              </a:rPr>
              <a:t>Боковая</a:t>
            </a:r>
            <a:r>
              <a:rPr lang="ru-RU" sz="1400" dirty="0">
                <a:solidFill>
                  <a:srgbClr val="000000"/>
                </a:solidFill>
                <a:cs typeface="Times New Roman" pitchFamily="18" charset="0"/>
              </a:rPr>
              <a:t> </a:t>
            </a:r>
            <a:r>
              <a:rPr lang="ru-RU" sz="1400" dirty="0">
                <a:solidFill>
                  <a:srgbClr val="000000"/>
                </a:solidFill>
                <a:ea typeface="ヒラギノ明朝 Pro W3" charset="-128"/>
              </a:rPr>
              <a:t>грань</a:t>
            </a:r>
            <a:r>
              <a:rPr lang="ru-RU" sz="1400" dirty="0">
                <a:solidFill>
                  <a:srgbClr val="000000"/>
                </a:solidFill>
                <a:cs typeface="Times New Roman" pitchFamily="18" charset="0"/>
              </a:rPr>
              <a:t> </a:t>
            </a:r>
            <a:r>
              <a:rPr lang="ru-RU" sz="1400" dirty="0">
                <a:solidFill>
                  <a:srgbClr val="000000"/>
                </a:solidFill>
                <a:ea typeface="ヒラギノ明朝 Pro W3" charset="-128"/>
              </a:rPr>
              <a:t>пирамиды</a:t>
            </a:r>
            <a:r>
              <a:rPr lang="ru-RU" sz="1400" dirty="0">
                <a:solidFill>
                  <a:srgbClr val="000000"/>
                </a:solidFill>
                <a:cs typeface="Times New Roman" pitchFamily="18" charset="0"/>
              </a:rPr>
              <a:t> </a:t>
            </a:r>
            <a:r>
              <a:rPr lang="ru-RU" sz="1400" dirty="0">
                <a:solidFill>
                  <a:srgbClr val="000000"/>
                </a:solidFill>
                <a:ea typeface="ヒラギノ明朝 Pro W3" charset="-128"/>
              </a:rPr>
              <a:t>представляет</a:t>
            </a:r>
            <a:r>
              <a:rPr lang="ru-RU" sz="1400" dirty="0">
                <a:solidFill>
                  <a:srgbClr val="000000"/>
                </a:solidFill>
                <a:cs typeface="Times New Roman" pitchFamily="18" charset="0"/>
              </a:rPr>
              <a:t> </a:t>
            </a:r>
            <a:r>
              <a:rPr lang="ru-RU" sz="1400" dirty="0">
                <a:solidFill>
                  <a:srgbClr val="000000"/>
                </a:solidFill>
                <a:ea typeface="ヒラギノ明朝 Pro W3" charset="-128"/>
              </a:rPr>
              <a:t>собой</a:t>
            </a:r>
            <a:r>
              <a:rPr lang="ru-RU" sz="1400" dirty="0">
                <a:solidFill>
                  <a:srgbClr val="000000"/>
                </a:solidFill>
                <a:cs typeface="Times New Roman" pitchFamily="18" charset="0"/>
              </a:rPr>
              <a:t> </a:t>
            </a:r>
            <a:r>
              <a:rPr lang="ru-RU" sz="1400" dirty="0">
                <a:solidFill>
                  <a:srgbClr val="000000"/>
                </a:solidFill>
                <a:ea typeface="ヒラギノ明朝 Pro W3" charset="-128"/>
              </a:rPr>
              <a:t>равнобедренный</a:t>
            </a:r>
            <a:r>
              <a:rPr lang="ru-RU" sz="1400" dirty="0">
                <a:solidFill>
                  <a:srgbClr val="000000"/>
                </a:solidFill>
                <a:cs typeface="Times New Roman" pitchFamily="18" charset="0"/>
              </a:rPr>
              <a:t> </a:t>
            </a:r>
            <a:r>
              <a:rPr lang="ru-RU" sz="1400" dirty="0">
                <a:solidFill>
                  <a:srgbClr val="000000"/>
                </a:solidFill>
                <a:ea typeface="ヒラギノ明朝 Pro W3" charset="-128"/>
              </a:rPr>
              <a:t>прямоугольный</a:t>
            </a:r>
            <a:r>
              <a:rPr lang="ru-RU" sz="1400" dirty="0">
                <a:solidFill>
                  <a:srgbClr val="000000"/>
                </a:solidFill>
                <a:cs typeface="Times New Roman" pitchFamily="18" charset="0"/>
              </a:rPr>
              <a:t> </a:t>
            </a:r>
            <a:r>
              <a:rPr lang="ru-RU" sz="1400" dirty="0">
                <a:solidFill>
                  <a:srgbClr val="000000"/>
                </a:solidFill>
                <a:ea typeface="ヒラギノ明朝 Pro W3" charset="-128"/>
              </a:rPr>
              <a:t>треугольник</a:t>
            </a:r>
            <a:r>
              <a:rPr lang="ru-RU" sz="1400" dirty="0">
                <a:solidFill>
                  <a:srgbClr val="000000"/>
                </a:solidFill>
                <a:cs typeface="Times New Roman" pitchFamily="18" charset="0"/>
              </a:rPr>
              <a:t> - </a:t>
            </a:r>
            <a:r>
              <a:rPr lang="ru-RU" sz="1400" dirty="0">
                <a:solidFill>
                  <a:srgbClr val="000000"/>
                </a:solidFill>
                <a:ea typeface="ヒラギノ明朝 Pro W3" charset="-128"/>
              </a:rPr>
              <a:t>угол</a:t>
            </a:r>
            <a:r>
              <a:rPr lang="ru-RU" sz="1400" dirty="0">
                <a:solidFill>
                  <a:srgbClr val="000000"/>
                </a:solidFill>
                <a:cs typeface="Times New Roman" pitchFamily="18" charset="0"/>
              </a:rPr>
              <a:t> </a:t>
            </a:r>
            <a:r>
              <a:rPr lang="ru-RU" sz="1400" dirty="0">
                <a:solidFill>
                  <a:srgbClr val="000000"/>
                </a:solidFill>
                <a:ea typeface="ヒラギノ明朝 Pro W3" charset="-128"/>
              </a:rPr>
              <a:t>при</a:t>
            </a:r>
            <a:r>
              <a:rPr lang="ru-RU" sz="1400" dirty="0">
                <a:solidFill>
                  <a:srgbClr val="000000"/>
                </a:solidFill>
                <a:cs typeface="Times New Roman" pitchFamily="18" charset="0"/>
              </a:rPr>
              <a:t> </a:t>
            </a:r>
            <a:r>
              <a:rPr lang="ru-RU" sz="1400" dirty="0">
                <a:solidFill>
                  <a:srgbClr val="000000"/>
                </a:solidFill>
                <a:ea typeface="ヒラギノ明朝 Pro W3" charset="-128"/>
              </a:rPr>
              <a:t>вершине</a:t>
            </a:r>
            <a:r>
              <a:rPr lang="ru-RU" sz="1400" dirty="0">
                <a:solidFill>
                  <a:srgbClr val="000000"/>
                </a:solidFill>
                <a:cs typeface="Times New Roman" pitchFamily="18" charset="0"/>
              </a:rPr>
              <a:t> 90°, </a:t>
            </a:r>
            <a:r>
              <a:rPr lang="ru-RU" sz="1400" dirty="0">
                <a:solidFill>
                  <a:srgbClr val="000000"/>
                </a:solidFill>
                <a:ea typeface="ヒラギノ明朝 Pro W3" charset="-128"/>
              </a:rPr>
              <a:t>два</a:t>
            </a:r>
            <a:r>
              <a:rPr lang="ru-RU" sz="1400" dirty="0">
                <a:solidFill>
                  <a:srgbClr val="000000"/>
                </a:solidFill>
                <a:cs typeface="Times New Roman" pitchFamily="18" charset="0"/>
              </a:rPr>
              <a:t> </a:t>
            </a:r>
            <a:r>
              <a:rPr lang="ru-RU" sz="1400" dirty="0">
                <a:solidFill>
                  <a:srgbClr val="000000"/>
                </a:solidFill>
                <a:ea typeface="ヒラギノ明朝 Pro W3" charset="-128"/>
              </a:rPr>
              <a:t>угла</a:t>
            </a:r>
            <a:r>
              <a:rPr lang="ru-RU" sz="1400" dirty="0">
                <a:solidFill>
                  <a:srgbClr val="000000"/>
                </a:solidFill>
                <a:cs typeface="Times New Roman" pitchFamily="18" charset="0"/>
              </a:rPr>
              <a:t> </a:t>
            </a:r>
            <a:r>
              <a:rPr lang="ru-RU" sz="1400" dirty="0">
                <a:solidFill>
                  <a:srgbClr val="000000"/>
                </a:solidFill>
                <a:ea typeface="ヒラギノ明朝 Pro W3" charset="-128"/>
              </a:rPr>
              <a:t>внизу</a:t>
            </a:r>
            <a:r>
              <a:rPr lang="ru-RU" sz="1400" dirty="0">
                <a:solidFill>
                  <a:srgbClr val="000000"/>
                </a:solidFill>
                <a:cs typeface="Times New Roman" pitchFamily="18" charset="0"/>
              </a:rPr>
              <a:t> - </a:t>
            </a:r>
            <a:r>
              <a:rPr lang="ru-RU" sz="1400" dirty="0">
                <a:solidFill>
                  <a:srgbClr val="000000"/>
                </a:solidFill>
                <a:ea typeface="ヒラギノ明朝 Pro W3" charset="-128"/>
              </a:rPr>
              <a:t>по</a:t>
            </a:r>
            <a:r>
              <a:rPr lang="ru-RU" sz="1400" dirty="0">
                <a:solidFill>
                  <a:srgbClr val="000000"/>
                </a:solidFill>
                <a:cs typeface="Times New Roman" pitchFamily="18" charset="0"/>
              </a:rPr>
              <a:t> 45°.</a:t>
            </a:r>
            <a:endParaRPr lang="ru-RU" sz="1400" dirty="0"/>
          </a:p>
          <a:p>
            <a:pPr indent="539750" algn="just" eaLnBrk="0" hangingPunct="0"/>
            <a:r>
              <a:rPr lang="ru-RU" sz="1400" dirty="0">
                <a:solidFill>
                  <a:srgbClr val="000000"/>
                </a:solidFill>
                <a:cs typeface="Times New Roman" pitchFamily="18" charset="0"/>
              </a:rPr>
              <a:t>4. </a:t>
            </a:r>
            <a:r>
              <a:rPr lang="ru-RU" sz="1400" dirty="0">
                <a:solidFill>
                  <a:srgbClr val="000000"/>
                </a:solidFill>
                <a:ea typeface="ヒラギノ明朝 Pro W3" charset="-128"/>
              </a:rPr>
              <a:t>Всего</a:t>
            </a:r>
            <a:r>
              <a:rPr lang="ru-RU" sz="1400" dirty="0">
                <a:solidFill>
                  <a:srgbClr val="000000"/>
                </a:solidFill>
                <a:cs typeface="Times New Roman" pitchFamily="18" charset="0"/>
              </a:rPr>
              <a:t> </a:t>
            </a:r>
            <a:r>
              <a:rPr lang="ru-RU" sz="1400" dirty="0">
                <a:solidFill>
                  <a:srgbClr val="000000"/>
                </a:solidFill>
                <a:ea typeface="ヒラギノ明朝 Pro W3" charset="-128"/>
              </a:rPr>
              <a:t>треугольных</a:t>
            </a:r>
            <a:r>
              <a:rPr lang="ru-RU" sz="1400" dirty="0">
                <a:solidFill>
                  <a:srgbClr val="000000"/>
                </a:solidFill>
                <a:cs typeface="Times New Roman" pitchFamily="18" charset="0"/>
              </a:rPr>
              <a:t> </a:t>
            </a:r>
            <a:r>
              <a:rPr lang="ru-RU" sz="1400" dirty="0">
                <a:solidFill>
                  <a:srgbClr val="000000"/>
                </a:solidFill>
                <a:ea typeface="ヒラギノ明朝 Pro W3" charset="-128"/>
              </a:rPr>
              <a:t>граней</a:t>
            </a:r>
            <a:r>
              <a:rPr lang="ru-RU" sz="1400" dirty="0">
                <a:solidFill>
                  <a:srgbClr val="000000"/>
                </a:solidFill>
                <a:cs typeface="Times New Roman" pitchFamily="18" charset="0"/>
              </a:rPr>
              <a:t> 4 (</a:t>
            </a:r>
            <a:r>
              <a:rPr lang="ru-RU" sz="1400" dirty="0">
                <a:solidFill>
                  <a:srgbClr val="000000"/>
                </a:solidFill>
                <a:ea typeface="ヒラギノ明朝 Pro W3" charset="-128"/>
              </a:rPr>
              <a:t>естественно</a:t>
            </a:r>
            <a:r>
              <a:rPr lang="ru-RU" sz="1400" dirty="0">
                <a:solidFill>
                  <a:srgbClr val="000000"/>
                </a:solidFill>
                <a:cs typeface="Times New Roman" pitchFamily="18" charset="0"/>
              </a:rPr>
              <a:t>, </a:t>
            </a:r>
            <a:r>
              <a:rPr lang="ru-RU" sz="1400" dirty="0">
                <a:solidFill>
                  <a:srgbClr val="000000"/>
                </a:solidFill>
                <a:ea typeface="ヒラギノ明朝 Pro W3" charset="-128"/>
              </a:rPr>
              <a:t>т</a:t>
            </a:r>
            <a:r>
              <a:rPr lang="ru-RU" sz="1400" dirty="0">
                <a:solidFill>
                  <a:srgbClr val="000000"/>
                </a:solidFill>
                <a:cs typeface="Times New Roman" pitchFamily="18" charset="0"/>
              </a:rPr>
              <a:t>.</a:t>
            </a:r>
            <a:r>
              <a:rPr lang="ru-RU" sz="1400" dirty="0">
                <a:solidFill>
                  <a:srgbClr val="000000"/>
                </a:solidFill>
                <a:ea typeface="ヒラギノ明朝 Pro W3" charset="-128"/>
              </a:rPr>
              <a:t>к</a:t>
            </a:r>
            <a:r>
              <a:rPr lang="ru-RU" sz="1400" dirty="0">
                <a:solidFill>
                  <a:srgbClr val="000000"/>
                </a:solidFill>
                <a:cs typeface="Times New Roman" pitchFamily="18" charset="0"/>
              </a:rPr>
              <a:t>. </a:t>
            </a:r>
            <a:r>
              <a:rPr lang="ru-RU" sz="1400" dirty="0">
                <a:solidFill>
                  <a:srgbClr val="000000"/>
                </a:solidFill>
                <a:ea typeface="ヒラギノ明朝 Pro W3" charset="-128"/>
              </a:rPr>
              <a:t>в</a:t>
            </a:r>
            <a:r>
              <a:rPr lang="ru-RU" sz="1400" dirty="0">
                <a:solidFill>
                  <a:srgbClr val="000000"/>
                </a:solidFill>
                <a:cs typeface="Times New Roman" pitchFamily="18" charset="0"/>
              </a:rPr>
              <a:t> </a:t>
            </a:r>
            <a:r>
              <a:rPr lang="ru-RU" sz="1400" dirty="0">
                <a:solidFill>
                  <a:srgbClr val="000000"/>
                </a:solidFill>
                <a:ea typeface="ヒラギノ明朝 Pro W3" charset="-128"/>
              </a:rPr>
              <a:t>основании</a:t>
            </a:r>
            <a:r>
              <a:rPr lang="ru-RU" sz="1400" dirty="0">
                <a:solidFill>
                  <a:srgbClr val="000000"/>
                </a:solidFill>
                <a:cs typeface="Times New Roman" pitchFamily="18" charset="0"/>
              </a:rPr>
              <a:t> - </a:t>
            </a:r>
            <a:r>
              <a:rPr lang="ru-RU" sz="1400" dirty="0">
                <a:solidFill>
                  <a:srgbClr val="000000"/>
                </a:solidFill>
                <a:ea typeface="ヒラギノ明朝 Pro W3" charset="-128"/>
              </a:rPr>
              <a:t>квадрат</a:t>
            </a:r>
            <a:r>
              <a:rPr lang="ru-RU" sz="1400" dirty="0">
                <a:solidFill>
                  <a:srgbClr val="000000"/>
                </a:solidFill>
                <a:cs typeface="Times New Roman" pitchFamily="18" charset="0"/>
              </a:rPr>
              <a:t>).</a:t>
            </a:r>
            <a:endParaRPr lang="ru-RU" sz="1400" dirty="0"/>
          </a:p>
          <a:p>
            <a:pPr indent="539750" algn="just" eaLnBrk="0" hangingPunct="0"/>
            <a:r>
              <a:rPr lang="ru-RU" sz="1400" dirty="0">
                <a:solidFill>
                  <a:srgbClr val="000000"/>
                </a:solidFill>
                <a:cs typeface="Times New Roman" pitchFamily="18" charset="0"/>
              </a:rPr>
              <a:t>5. </a:t>
            </a:r>
            <a:r>
              <a:rPr lang="ru-RU" sz="1400" dirty="0">
                <a:solidFill>
                  <a:srgbClr val="000000"/>
                </a:solidFill>
                <a:ea typeface="ヒラギノ明朝 Pro W3" charset="-128"/>
              </a:rPr>
              <a:t>Сложена</a:t>
            </a:r>
            <a:r>
              <a:rPr lang="ru-RU" sz="1400" dirty="0">
                <a:solidFill>
                  <a:srgbClr val="000000"/>
                </a:solidFill>
                <a:cs typeface="Times New Roman" pitchFamily="18" charset="0"/>
              </a:rPr>
              <a:t> </a:t>
            </a:r>
            <a:r>
              <a:rPr lang="ru-RU" sz="1400" dirty="0">
                <a:solidFill>
                  <a:srgbClr val="000000"/>
                </a:solidFill>
                <a:ea typeface="ヒラギノ明朝 Pro W3" charset="-128"/>
              </a:rPr>
              <a:t>пирамида</a:t>
            </a:r>
            <a:r>
              <a:rPr lang="ru-RU" sz="1400" dirty="0">
                <a:solidFill>
                  <a:srgbClr val="000000"/>
                </a:solidFill>
                <a:cs typeface="Times New Roman" pitchFamily="18" charset="0"/>
              </a:rPr>
              <a:t> </a:t>
            </a:r>
            <a:r>
              <a:rPr lang="ru-RU" sz="1400" dirty="0">
                <a:solidFill>
                  <a:srgbClr val="000000"/>
                </a:solidFill>
                <a:ea typeface="ヒラギノ明朝 Pro W3" charset="-128"/>
              </a:rPr>
              <a:t>из</a:t>
            </a:r>
            <a:r>
              <a:rPr lang="ru-RU" sz="1400" dirty="0">
                <a:solidFill>
                  <a:srgbClr val="000000"/>
                </a:solidFill>
                <a:cs typeface="Times New Roman" pitchFamily="18" charset="0"/>
              </a:rPr>
              <a:t> </a:t>
            </a:r>
            <a:r>
              <a:rPr lang="ru-RU" sz="1400" dirty="0">
                <a:solidFill>
                  <a:srgbClr val="000000"/>
                </a:solidFill>
                <a:ea typeface="ヒラギノ明朝 Pro W3" charset="-128"/>
              </a:rPr>
              <a:t>кубических</a:t>
            </a:r>
            <a:r>
              <a:rPr lang="ru-RU" sz="1400" dirty="0">
                <a:solidFill>
                  <a:srgbClr val="000000"/>
                </a:solidFill>
                <a:cs typeface="Times New Roman" pitchFamily="18" charset="0"/>
              </a:rPr>
              <a:t> </a:t>
            </a:r>
            <a:r>
              <a:rPr lang="ru-RU" sz="1400" dirty="0">
                <a:solidFill>
                  <a:srgbClr val="000000"/>
                </a:solidFill>
                <a:ea typeface="ヒラギノ明朝 Pro W3" charset="-128"/>
              </a:rPr>
              <a:t>блоков</a:t>
            </a:r>
            <a:r>
              <a:rPr lang="ru-RU" sz="1400" dirty="0">
                <a:solidFill>
                  <a:srgbClr val="000000"/>
                </a:solidFill>
                <a:cs typeface="Times New Roman" pitchFamily="18" charset="0"/>
              </a:rPr>
              <a:t> </a:t>
            </a:r>
            <a:r>
              <a:rPr lang="ru-RU" sz="1400" dirty="0">
                <a:solidFill>
                  <a:srgbClr val="000000"/>
                </a:solidFill>
                <a:ea typeface="ヒラギノ明朝 Pro W3" charset="-128"/>
              </a:rPr>
              <a:t>известняка</a:t>
            </a:r>
            <a:r>
              <a:rPr lang="ru-RU" sz="1400" dirty="0">
                <a:solidFill>
                  <a:srgbClr val="000000"/>
                </a:solidFill>
                <a:cs typeface="Times New Roman" pitchFamily="18" charset="0"/>
              </a:rPr>
              <a:t>, </a:t>
            </a:r>
            <a:r>
              <a:rPr lang="ru-RU" sz="1400" dirty="0">
                <a:solidFill>
                  <a:srgbClr val="000000"/>
                </a:solidFill>
                <a:ea typeface="ヒラギノ明朝 Pro W3" charset="-128"/>
              </a:rPr>
              <a:t>самый</a:t>
            </a:r>
            <a:r>
              <a:rPr lang="ru-RU" sz="1400" dirty="0">
                <a:solidFill>
                  <a:srgbClr val="000000"/>
                </a:solidFill>
                <a:cs typeface="Times New Roman" pitchFamily="18" charset="0"/>
              </a:rPr>
              <a:t> </a:t>
            </a:r>
            <a:r>
              <a:rPr lang="ru-RU" sz="1400" dirty="0">
                <a:solidFill>
                  <a:srgbClr val="000000"/>
                </a:solidFill>
                <a:ea typeface="ヒラギノ明朝 Pro W3" charset="-128"/>
              </a:rPr>
              <a:t>большой</a:t>
            </a:r>
            <a:r>
              <a:rPr lang="ru-RU" sz="1400" dirty="0">
                <a:solidFill>
                  <a:srgbClr val="000000"/>
                </a:solidFill>
                <a:cs typeface="Times New Roman" pitchFamily="18" charset="0"/>
              </a:rPr>
              <a:t> </a:t>
            </a:r>
            <a:r>
              <a:rPr lang="ru-RU" sz="1400" dirty="0">
                <a:solidFill>
                  <a:srgbClr val="000000"/>
                </a:solidFill>
                <a:ea typeface="ヒラギノ明朝 Pro W3" charset="-128"/>
              </a:rPr>
              <a:t>из</a:t>
            </a:r>
            <a:r>
              <a:rPr lang="ru-RU" sz="1400" dirty="0">
                <a:solidFill>
                  <a:srgbClr val="000000"/>
                </a:solidFill>
                <a:cs typeface="Times New Roman" pitchFamily="18" charset="0"/>
              </a:rPr>
              <a:t> </a:t>
            </a:r>
            <a:r>
              <a:rPr lang="ru-RU" sz="1400" dirty="0">
                <a:solidFill>
                  <a:srgbClr val="000000"/>
                </a:solidFill>
                <a:ea typeface="ヒラギノ明朝 Pro W3" charset="-128"/>
              </a:rPr>
              <a:t>которых</a:t>
            </a:r>
            <a:r>
              <a:rPr lang="ru-RU" sz="1400" dirty="0">
                <a:solidFill>
                  <a:srgbClr val="000000"/>
                </a:solidFill>
                <a:cs typeface="Times New Roman" pitchFamily="18" charset="0"/>
              </a:rPr>
              <a:t> </a:t>
            </a:r>
            <a:r>
              <a:rPr lang="ru-RU" sz="1400" dirty="0">
                <a:solidFill>
                  <a:srgbClr val="000000"/>
                </a:solidFill>
                <a:ea typeface="ヒラギノ明朝 Pro W3" charset="-128"/>
              </a:rPr>
              <a:t>имеет</a:t>
            </a:r>
            <a:r>
              <a:rPr lang="ru-RU" sz="1400" dirty="0">
                <a:solidFill>
                  <a:srgbClr val="000000"/>
                </a:solidFill>
                <a:cs typeface="Times New Roman" pitchFamily="18" charset="0"/>
              </a:rPr>
              <a:t> </a:t>
            </a:r>
            <a:r>
              <a:rPr lang="ru-RU" sz="1400" dirty="0">
                <a:solidFill>
                  <a:srgbClr val="000000"/>
                </a:solidFill>
                <a:ea typeface="ヒラギノ明朝 Pro W3" charset="-128"/>
              </a:rPr>
              <a:t>длину</a:t>
            </a:r>
            <a:r>
              <a:rPr lang="ru-RU" sz="1400" dirty="0">
                <a:solidFill>
                  <a:srgbClr val="000000"/>
                </a:solidFill>
                <a:cs typeface="Times New Roman" pitchFamily="18" charset="0"/>
              </a:rPr>
              <a:t> </a:t>
            </a:r>
            <a:r>
              <a:rPr lang="ru-RU" sz="1400" dirty="0">
                <a:solidFill>
                  <a:srgbClr val="000000"/>
                </a:solidFill>
                <a:ea typeface="ヒラギノ明朝 Pro W3" charset="-128"/>
              </a:rPr>
              <a:t>ребра</a:t>
            </a:r>
            <a:r>
              <a:rPr lang="ru-RU" sz="1400" dirty="0">
                <a:solidFill>
                  <a:srgbClr val="000000"/>
                </a:solidFill>
                <a:cs typeface="Times New Roman" pitchFamily="18" charset="0"/>
              </a:rPr>
              <a:t> 1,5 </a:t>
            </a:r>
            <a:r>
              <a:rPr lang="ru-RU" sz="1400" dirty="0">
                <a:solidFill>
                  <a:srgbClr val="000000"/>
                </a:solidFill>
                <a:ea typeface="ヒラギノ明朝 Pro W3" charset="-128"/>
              </a:rPr>
              <a:t>метра</a:t>
            </a:r>
            <a:r>
              <a:rPr lang="ru-RU" sz="1400" dirty="0">
                <a:solidFill>
                  <a:srgbClr val="000000"/>
                </a:solidFill>
                <a:cs typeface="Times New Roman" pitchFamily="18" charset="0"/>
              </a:rPr>
              <a:t>.</a:t>
            </a:r>
            <a:endParaRPr lang="ru-RU" sz="1400" dirty="0"/>
          </a:p>
          <a:p>
            <a:pPr indent="539750" algn="just" eaLnBrk="0" hangingPunct="0"/>
            <a:r>
              <a:rPr lang="ru-RU" sz="1400" dirty="0">
                <a:solidFill>
                  <a:srgbClr val="000000"/>
                </a:solidFill>
                <a:cs typeface="Times New Roman" pitchFamily="18" charset="0"/>
              </a:rPr>
              <a:t>6. </a:t>
            </a:r>
            <a:r>
              <a:rPr lang="ru-RU" sz="1400" dirty="0">
                <a:solidFill>
                  <a:srgbClr val="000000"/>
                </a:solidFill>
                <a:ea typeface="ヒラギノ明朝 Pro W3" charset="-128"/>
              </a:rPr>
              <a:t>Вероятно</a:t>
            </a:r>
            <a:r>
              <a:rPr lang="ru-RU" sz="1400" dirty="0">
                <a:solidFill>
                  <a:srgbClr val="000000"/>
                </a:solidFill>
                <a:cs typeface="Times New Roman" pitchFamily="18" charset="0"/>
              </a:rPr>
              <a:t>, </a:t>
            </a:r>
            <a:r>
              <a:rPr lang="ru-RU" sz="1400" dirty="0">
                <a:solidFill>
                  <a:srgbClr val="000000"/>
                </a:solidFill>
                <a:ea typeface="ヒラギノ明朝 Pro W3" charset="-128"/>
              </a:rPr>
              <a:t>первоначально</a:t>
            </a:r>
            <a:r>
              <a:rPr lang="ru-RU" sz="1400" dirty="0">
                <a:solidFill>
                  <a:srgbClr val="000000"/>
                </a:solidFill>
                <a:cs typeface="Times New Roman" pitchFamily="18" charset="0"/>
              </a:rPr>
              <a:t>, </a:t>
            </a:r>
            <a:r>
              <a:rPr lang="ru-RU" sz="1400" dirty="0">
                <a:solidFill>
                  <a:srgbClr val="000000"/>
                </a:solidFill>
                <a:ea typeface="ヒラギノ明朝 Pro W3" charset="-128"/>
              </a:rPr>
              <a:t>к</a:t>
            </a:r>
            <a:r>
              <a:rPr lang="ru-RU" sz="1400" dirty="0">
                <a:solidFill>
                  <a:srgbClr val="000000"/>
                </a:solidFill>
                <a:cs typeface="Times New Roman" pitchFamily="18" charset="0"/>
              </a:rPr>
              <a:t> </a:t>
            </a:r>
            <a:r>
              <a:rPr lang="ru-RU" sz="1400" dirty="0">
                <a:solidFill>
                  <a:srgbClr val="000000"/>
                </a:solidFill>
                <a:ea typeface="ヒラギノ明朝 Pro W3" charset="-128"/>
              </a:rPr>
              <a:t>вершине</a:t>
            </a:r>
            <a:r>
              <a:rPr lang="ru-RU" sz="1400" dirty="0">
                <a:solidFill>
                  <a:srgbClr val="000000"/>
                </a:solidFill>
                <a:cs typeface="Times New Roman" pitchFamily="18" charset="0"/>
              </a:rPr>
              <a:t> </a:t>
            </a:r>
            <a:r>
              <a:rPr lang="ru-RU" sz="1400" dirty="0">
                <a:solidFill>
                  <a:srgbClr val="000000"/>
                </a:solidFill>
                <a:ea typeface="ヒラギノ明朝 Pro W3" charset="-128"/>
              </a:rPr>
              <a:t>пирамиды</a:t>
            </a:r>
            <a:r>
              <a:rPr lang="ru-RU" sz="1400" dirty="0">
                <a:solidFill>
                  <a:srgbClr val="000000"/>
                </a:solidFill>
                <a:cs typeface="Times New Roman" pitchFamily="18" charset="0"/>
              </a:rPr>
              <a:t> </a:t>
            </a:r>
            <a:r>
              <a:rPr lang="ru-RU" sz="1400" dirty="0">
                <a:solidFill>
                  <a:srgbClr val="000000"/>
                </a:solidFill>
                <a:ea typeface="ヒラギノ明朝 Pro W3" charset="-128"/>
              </a:rPr>
              <a:t>вели</a:t>
            </a:r>
            <a:r>
              <a:rPr lang="ru-RU" sz="1400" dirty="0">
                <a:solidFill>
                  <a:srgbClr val="000000"/>
                </a:solidFill>
                <a:cs typeface="Times New Roman" pitchFamily="18" charset="0"/>
              </a:rPr>
              <a:t> 210 </a:t>
            </a:r>
            <a:r>
              <a:rPr lang="ru-RU" sz="1400" dirty="0">
                <a:solidFill>
                  <a:srgbClr val="000000"/>
                </a:solidFill>
                <a:ea typeface="ヒラギノ明朝 Pro W3" charset="-128"/>
              </a:rPr>
              <a:t>ступеней</a:t>
            </a:r>
            <a:r>
              <a:rPr lang="ru-RU" sz="1400" dirty="0">
                <a:solidFill>
                  <a:srgbClr val="000000"/>
                </a:solidFill>
                <a:cs typeface="Times New Roman" pitchFamily="18" charset="0"/>
              </a:rPr>
              <a:t>.</a:t>
            </a:r>
            <a:endParaRPr lang="ru-RU" sz="1400" dirty="0"/>
          </a:p>
          <a:p>
            <a:pPr indent="539750" algn="just" eaLnBrk="0" hangingPunct="0"/>
            <a:r>
              <a:rPr lang="ru-RU" sz="1400" dirty="0">
                <a:solidFill>
                  <a:srgbClr val="000000"/>
                </a:solidFill>
                <a:ea typeface="ヒラギノ明朝 Pro W3" charset="-128"/>
              </a:rPr>
              <a:t>Золотые</a:t>
            </a:r>
            <a:r>
              <a:rPr lang="ru-RU" sz="1400" dirty="0">
                <a:solidFill>
                  <a:srgbClr val="000000"/>
                </a:solidFill>
                <a:cs typeface="Times New Roman" pitchFamily="18" charset="0"/>
              </a:rPr>
              <a:t> </a:t>
            </a:r>
            <a:r>
              <a:rPr lang="ru-RU" sz="1400" dirty="0">
                <a:solidFill>
                  <a:srgbClr val="000000"/>
                </a:solidFill>
                <a:ea typeface="ヒラギノ明朝 Pro W3" charset="-128"/>
              </a:rPr>
              <a:t>сечения</a:t>
            </a:r>
            <a:r>
              <a:rPr lang="ru-RU" sz="1400" dirty="0">
                <a:solidFill>
                  <a:srgbClr val="000000"/>
                </a:solidFill>
                <a:cs typeface="Times New Roman" pitchFamily="18" charset="0"/>
              </a:rPr>
              <a:t>: </a:t>
            </a:r>
            <a:r>
              <a:rPr lang="ru-RU" sz="1400" dirty="0">
                <a:solidFill>
                  <a:srgbClr val="000000"/>
                </a:solidFill>
                <a:ea typeface="ヒラギノ明朝 Pro W3" charset="-128"/>
              </a:rPr>
              <a:t>Обозначим</a:t>
            </a:r>
            <a:r>
              <a:rPr lang="ru-RU" sz="1400" dirty="0">
                <a:solidFill>
                  <a:srgbClr val="000000"/>
                </a:solidFill>
                <a:cs typeface="Times New Roman" pitchFamily="18" charset="0"/>
              </a:rPr>
              <a:t> </a:t>
            </a:r>
            <a:r>
              <a:rPr lang="ru-RU" sz="1400" dirty="0" err="1">
                <a:solidFill>
                  <a:srgbClr val="000000"/>
                </a:solidFill>
                <a:latin typeface="ヒラギノ明朝 Pro W3" charset="-128"/>
                <a:cs typeface="Times New Roman" pitchFamily="18" charset="0"/>
              </a:rPr>
              <a:t>c</a:t>
            </a:r>
            <a:r>
              <a:rPr lang="ru-RU" sz="1400" dirty="0">
                <a:solidFill>
                  <a:srgbClr val="000000"/>
                </a:solidFill>
                <a:latin typeface="ヒラギノ明朝 Pro W3" charset="-128"/>
                <a:cs typeface="Times New Roman" pitchFamily="18" charset="0"/>
              </a:rPr>
              <a:t> </a:t>
            </a:r>
            <a:r>
              <a:rPr lang="ru-RU" sz="1400" dirty="0">
                <a:solidFill>
                  <a:srgbClr val="000000"/>
                </a:solidFill>
                <a:latin typeface="ヒラギノ明朝 Pro W3" charset="-128"/>
              </a:rPr>
              <a:t>длину</a:t>
            </a:r>
            <a:r>
              <a:rPr lang="ru-RU" sz="1400" dirty="0">
                <a:solidFill>
                  <a:srgbClr val="000000"/>
                </a:solidFill>
                <a:cs typeface="Times New Roman" pitchFamily="18" charset="0"/>
              </a:rPr>
              <a:t> "</a:t>
            </a:r>
            <a:r>
              <a:rPr lang="ru-RU" sz="1400" dirty="0">
                <a:solidFill>
                  <a:srgbClr val="000000"/>
                </a:solidFill>
                <a:ea typeface="ヒラギノ明朝 Pro W3" charset="-128"/>
              </a:rPr>
              <a:t>лестницы</a:t>
            </a:r>
            <a:r>
              <a:rPr lang="ru-RU" sz="1400" dirty="0">
                <a:solidFill>
                  <a:srgbClr val="000000"/>
                </a:solidFill>
                <a:cs typeface="Times New Roman" pitchFamily="18" charset="0"/>
              </a:rPr>
              <a:t>", </a:t>
            </a:r>
            <a:r>
              <a:rPr lang="ru-RU" sz="1400" dirty="0">
                <a:solidFill>
                  <a:srgbClr val="000000"/>
                </a:solidFill>
                <a:ea typeface="ヒラギノ明朝 Pro W3" charset="-128"/>
              </a:rPr>
              <a:t>которую</a:t>
            </a:r>
            <a:r>
              <a:rPr lang="ru-RU" sz="1400" dirty="0">
                <a:solidFill>
                  <a:srgbClr val="000000"/>
                </a:solidFill>
                <a:cs typeface="Times New Roman" pitchFamily="18" charset="0"/>
              </a:rPr>
              <a:t> </a:t>
            </a:r>
            <a:r>
              <a:rPr lang="ru-RU" sz="1400" dirty="0">
                <a:solidFill>
                  <a:srgbClr val="000000"/>
                </a:solidFill>
                <a:ea typeface="ヒラギノ明朝 Pro W3" charset="-128"/>
              </a:rPr>
              <a:t>образует</a:t>
            </a:r>
            <a:r>
              <a:rPr lang="ru-RU" sz="1400" dirty="0">
                <a:solidFill>
                  <a:srgbClr val="000000"/>
                </a:solidFill>
                <a:cs typeface="Times New Roman" pitchFamily="18" charset="0"/>
              </a:rPr>
              <a:t> </a:t>
            </a:r>
            <a:r>
              <a:rPr lang="ru-RU" sz="1400" dirty="0">
                <a:solidFill>
                  <a:srgbClr val="000000"/>
                </a:solidFill>
                <a:ea typeface="ヒラギノ明朝 Pro W3" charset="-128"/>
              </a:rPr>
              <a:t>наклонная</a:t>
            </a:r>
            <a:r>
              <a:rPr lang="ru-RU" sz="1400" dirty="0">
                <a:solidFill>
                  <a:srgbClr val="000000"/>
                </a:solidFill>
                <a:cs typeface="Times New Roman" pitchFamily="18" charset="0"/>
              </a:rPr>
              <a:t> </a:t>
            </a:r>
            <a:r>
              <a:rPr lang="ru-RU" sz="1400" dirty="0">
                <a:solidFill>
                  <a:srgbClr val="000000"/>
                </a:solidFill>
                <a:ea typeface="ヒラギノ明朝 Pro W3" charset="-128"/>
              </a:rPr>
              <a:t>боковая</a:t>
            </a:r>
            <a:r>
              <a:rPr lang="ru-RU" sz="1400" dirty="0">
                <a:solidFill>
                  <a:srgbClr val="000000"/>
                </a:solidFill>
                <a:cs typeface="Times New Roman" pitchFamily="18" charset="0"/>
              </a:rPr>
              <a:t> </a:t>
            </a:r>
            <a:r>
              <a:rPr lang="ru-RU" sz="1400" dirty="0">
                <a:solidFill>
                  <a:srgbClr val="000000"/>
                </a:solidFill>
                <a:ea typeface="ヒラギノ明朝 Pro W3" charset="-128"/>
              </a:rPr>
              <a:t>грань</a:t>
            </a:r>
            <a:r>
              <a:rPr lang="ru-RU" sz="1400" dirty="0">
                <a:solidFill>
                  <a:srgbClr val="000000"/>
                </a:solidFill>
                <a:cs typeface="Times New Roman" pitchFamily="18" charset="0"/>
              </a:rPr>
              <a:t> </a:t>
            </a:r>
            <a:r>
              <a:rPr lang="ru-RU" sz="1400" dirty="0">
                <a:solidFill>
                  <a:srgbClr val="000000"/>
                </a:solidFill>
                <a:ea typeface="ヒラギノ明朝 Pro W3" charset="-128"/>
              </a:rPr>
              <a:t>пирамиды</a:t>
            </a:r>
            <a:r>
              <a:rPr lang="ru-RU" sz="1400" dirty="0">
                <a:solidFill>
                  <a:srgbClr val="000000"/>
                </a:solidFill>
                <a:cs typeface="Times New Roman" pitchFamily="18" charset="0"/>
              </a:rPr>
              <a:t>. </a:t>
            </a:r>
            <a:r>
              <a:rPr lang="ru-RU" sz="1400" dirty="0">
                <a:solidFill>
                  <a:srgbClr val="000000"/>
                </a:solidFill>
                <a:ea typeface="ヒラギノ明朝 Pro W3" charset="-128"/>
              </a:rPr>
              <a:t>По</a:t>
            </a:r>
            <a:r>
              <a:rPr lang="ru-RU" sz="1400" dirty="0">
                <a:solidFill>
                  <a:srgbClr val="000000"/>
                </a:solidFill>
                <a:cs typeface="Times New Roman" pitchFamily="18" charset="0"/>
              </a:rPr>
              <a:t> </a:t>
            </a:r>
            <a:r>
              <a:rPr lang="ru-RU" sz="1400" dirty="0">
                <a:solidFill>
                  <a:srgbClr val="000000"/>
                </a:solidFill>
                <a:ea typeface="ヒラギノ明朝 Pro W3" charset="-128"/>
              </a:rPr>
              <a:t>теореме</a:t>
            </a:r>
            <a:r>
              <a:rPr lang="ru-RU" sz="1400" dirty="0">
                <a:solidFill>
                  <a:srgbClr val="000000"/>
                </a:solidFill>
                <a:cs typeface="Times New Roman" pitchFamily="18" charset="0"/>
              </a:rPr>
              <a:t> </a:t>
            </a:r>
            <a:r>
              <a:rPr lang="ru-RU" sz="1400" dirty="0">
                <a:solidFill>
                  <a:srgbClr val="000000"/>
                </a:solidFill>
                <a:ea typeface="ヒラギノ明朝 Pro W3" charset="-128"/>
              </a:rPr>
              <a:t>Пифагора</a:t>
            </a:r>
            <a:r>
              <a:rPr lang="ru-RU" sz="1400" dirty="0">
                <a:solidFill>
                  <a:srgbClr val="000000"/>
                </a:solidFill>
                <a:cs typeface="Times New Roman" pitchFamily="18" charset="0"/>
              </a:rPr>
              <a:t>:</a:t>
            </a:r>
            <a:endParaRPr lang="ru-RU" sz="1400" dirty="0"/>
          </a:p>
          <a:p>
            <a:pPr indent="539750" algn="just" eaLnBrk="0" hangingPunct="0"/>
            <a:r>
              <a:rPr lang="ru-RU" sz="1400" dirty="0" err="1">
                <a:solidFill>
                  <a:srgbClr val="000000"/>
                </a:solidFill>
                <a:cs typeface="Times New Roman" pitchFamily="18" charset="0"/>
              </a:rPr>
              <a:t>c</a:t>
            </a:r>
            <a:r>
              <a:rPr lang="ru-RU" sz="1400" dirty="0" err="1">
                <a:solidFill>
                  <a:srgbClr val="000000"/>
                </a:solidFill>
                <a:ea typeface="AppleGothic"/>
                <a:cs typeface="AppleGothic"/>
              </a:rPr>
              <a:t>²</a:t>
            </a:r>
            <a:r>
              <a:rPr lang="ru-RU" sz="1400" dirty="0" err="1">
                <a:solidFill>
                  <a:srgbClr val="000000"/>
                </a:solidFill>
                <a:cs typeface="Times New Roman" pitchFamily="18" charset="0"/>
              </a:rPr>
              <a:t>=h</a:t>
            </a:r>
            <a:r>
              <a:rPr lang="ru-RU" sz="1400" dirty="0" err="1">
                <a:solidFill>
                  <a:srgbClr val="000000"/>
                </a:solidFill>
                <a:ea typeface="AppleGothic"/>
                <a:cs typeface="AppleGothic"/>
              </a:rPr>
              <a:t>²</a:t>
            </a:r>
            <a:r>
              <a:rPr lang="ru-RU" sz="1400" dirty="0" err="1">
                <a:solidFill>
                  <a:srgbClr val="000000"/>
                </a:solidFill>
                <a:cs typeface="Times New Roman" pitchFamily="18" charset="0"/>
              </a:rPr>
              <a:t>+</a:t>
            </a:r>
            <a:r>
              <a:rPr lang="ru-RU" sz="1400" dirty="0">
                <a:solidFill>
                  <a:srgbClr val="000000"/>
                </a:solidFill>
                <a:cs typeface="Times New Roman" pitchFamily="18" charset="0"/>
              </a:rPr>
              <a:t>(</a:t>
            </a:r>
            <a:r>
              <a:rPr lang="ru-RU" sz="1400" dirty="0" err="1">
                <a:solidFill>
                  <a:srgbClr val="000000"/>
                </a:solidFill>
                <a:cs typeface="Times New Roman" pitchFamily="18" charset="0"/>
              </a:rPr>
              <a:t>b</a:t>
            </a:r>
            <a:r>
              <a:rPr lang="ru-RU" sz="1400" dirty="0">
                <a:solidFill>
                  <a:srgbClr val="000000"/>
                </a:solidFill>
                <a:cs typeface="Times New Roman" pitchFamily="18" charset="0"/>
              </a:rPr>
              <a:t>/2)</a:t>
            </a:r>
            <a:r>
              <a:rPr lang="ru-RU" sz="1400" dirty="0">
                <a:solidFill>
                  <a:srgbClr val="000000"/>
                </a:solidFill>
                <a:ea typeface="AppleGothic"/>
                <a:cs typeface="AppleGothic"/>
              </a:rPr>
              <a:t>²</a:t>
            </a:r>
            <a:r>
              <a:rPr lang="ru-RU" sz="1400" dirty="0">
                <a:solidFill>
                  <a:srgbClr val="000000"/>
                </a:solidFill>
                <a:cs typeface="Times New Roman" pitchFamily="18" charset="0"/>
              </a:rPr>
              <a:t>~186,52 </a:t>
            </a:r>
            <a:r>
              <a:rPr lang="ru-RU" sz="1400" dirty="0">
                <a:solidFill>
                  <a:srgbClr val="000000"/>
                </a:solidFill>
                <a:ea typeface="ヒラギノ明朝 Pro W3" charset="-128"/>
              </a:rPr>
              <a:t>метра</a:t>
            </a:r>
            <a:endParaRPr lang="ru-RU" sz="1400" dirty="0"/>
          </a:p>
          <a:p>
            <a:pPr indent="539750" algn="just" eaLnBrk="0" hangingPunct="0"/>
            <a:r>
              <a:rPr lang="ru-RU" sz="1400" dirty="0">
                <a:solidFill>
                  <a:srgbClr val="000000"/>
                </a:solidFill>
                <a:cs typeface="Times New Roman" pitchFamily="18" charset="0"/>
              </a:rPr>
              <a:t>(</a:t>
            </a:r>
            <a:r>
              <a:rPr lang="ru-RU" sz="1400" dirty="0" err="1">
                <a:solidFill>
                  <a:srgbClr val="000000"/>
                </a:solidFill>
                <a:cs typeface="Times New Roman" pitchFamily="18" charset="0"/>
              </a:rPr>
              <a:t>b</a:t>
            </a:r>
            <a:r>
              <a:rPr lang="ru-RU" sz="1400" dirty="0">
                <a:solidFill>
                  <a:srgbClr val="000000"/>
                </a:solidFill>
                <a:cs typeface="Times New Roman" pitchFamily="18" charset="0"/>
              </a:rPr>
              <a:t>/2)/c~0,618 - </a:t>
            </a:r>
            <a:r>
              <a:rPr lang="ru-RU" sz="1400" dirty="0">
                <a:solidFill>
                  <a:srgbClr val="000000"/>
                </a:solidFill>
                <a:ea typeface="ヒラギノ明朝 Pro W3" charset="-128"/>
              </a:rPr>
              <a:t>золотое</a:t>
            </a:r>
            <a:r>
              <a:rPr lang="ru-RU" sz="1400" dirty="0">
                <a:solidFill>
                  <a:srgbClr val="000000"/>
                </a:solidFill>
                <a:cs typeface="Times New Roman" pitchFamily="18" charset="0"/>
              </a:rPr>
              <a:t> </a:t>
            </a:r>
            <a:r>
              <a:rPr lang="ru-RU" sz="1400" dirty="0">
                <a:solidFill>
                  <a:srgbClr val="000000"/>
                </a:solidFill>
                <a:ea typeface="ヒラギノ明朝 Pro W3" charset="-128"/>
              </a:rPr>
              <a:t>сечение</a:t>
            </a:r>
            <a:r>
              <a:rPr lang="ru-RU" sz="1400" dirty="0">
                <a:solidFill>
                  <a:srgbClr val="000000"/>
                </a:solidFill>
                <a:cs typeface="Times New Roman" pitchFamily="18" charset="0"/>
              </a:rPr>
              <a:t>.</a:t>
            </a:r>
            <a:endParaRPr lang="ru-RU" sz="1400" dirty="0"/>
          </a:p>
          <a:p>
            <a:pPr indent="539750" algn="just" eaLnBrk="0" hangingPunct="0"/>
            <a:r>
              <a:rPr lang="ru-RU" sz="1400" dirty="0">
                <a:solidFill>
                  <a:srgbClr val="000000"/>
                </a:solidFill>
                <a:ea typeface="ヒラギノ明朝 Pro W3" charset="-128"/>
              </a:rPr>
              <a:t>Позднее</a:t>
            </a:r>
            <a:r>
              <a:rPr lang="ru-RU" sz="1400" dirty="0">
                <a:solidFill>
                  <a:srgbClr val="000000"/>
                </a:solidFill>
                <a:cs typeface="Times New Roman" pitchFamily="18" charset="0"/>
              </a:rPr>
              <a:t> </a:t>
            </a:r>
            <a:r>
              <a:rPr lang="ru-RU" sz="1400" dirty="0">
                <a:solidFill>
                  <a:srgbClr val="000000"/>
                </a:solidFill>
                <a:ea typeface="ヒラギノ明朝 Pro W3" charset="-128"/>
              </a:rPr>
              <a:t>была</a:t>
            </a:r>
            <a:r>
              <a:rPr lang="ru-RU" sz="1400" dirty="0">
                <a:solidFill>
                  <a:srgbClr val="000000"/>
                </a:solidFill>
                <a:cs typeface="Times New Roman" pitchFamily="18" charset="0"/>
              </a:rPr>
              <a:t> </a:t>
            </a:r>
            <a:r>
              <a:rPr lang="ru-RU" sz="1400" dirty="0">
                <a:solidFill>
                  <a:srgbClr val="000000"/>
                </a:solidFill>
                <a:ea typeface="ヒラギノ明朝 Pro W3" charset="-128"/>
              </a:rPr>
              <a:t>замечена</a:t>
            </a:r>
            <a:r>
              <a:rPr lang="ru-RU" sz="1400" dirty="0">
                <a:solidFill>
                  <a:srgbClr val="000000"/>
                </a:solidFill>
                <a:cs typeface="Times New Roman" pitchFamily="18" charset="0"/>
              </a:rPr>
              <a:t> </a:t>
            </a:r>
            <a:r>
              <a:rPr lang="ru-RU" sz="1400" dirty="0">
                <a:solidFill>
                  <a:srgbClr val="000000"/>
                </a:solidFill>
                <a:ea typeface="ヒラギノ明朝 Pro W3" charset="-128"/>
              </a:rPr>
              <a:t>ещё</a:t>
            </a:r>
            <a:r>
              <a:rPr lang="ru-RU" sz="1400" dirty="0">
                <a:solidFill>
                  <a:srgbClr val="000000"/>
                </a:solidFill>
                <a:cs typeface="Times New Roman" pitchFamily="18" charset="0"/>
              </a:rPr>
              <a:t> </a:t>
            </a:r>
            <a:r>
              <a:rPr lang="ru-RU" sz="1400" dirty="0">
                <a:solidFill>
                  <a:srgbClr val="000000"/>
                </a:solidFill>
                <a:ea typeface="ヒラギノ明朝 Pro W3" charset="-128"/>
              </a:rPr>
              <a:t>одна</a:t>
            </a:r>
            <a:r>
              <a:rPr lang="ru-RU" sz="1400" dirty="0">
                <a:solidFill>
                  <a:srgbClr val="000000"/>
                </a:solidFill>
                <a:cs typeface="Times New Roman" pitchFamily="18" charset="0"/>
              </a:rPr>
              <a:t> "</a:t>
            </a:r>
            <a:r>
              <a:rPr lang="ru-RU" sz="1400" dirty="0">
                <a:solidFill>
                  <a:srgbClr val="000000"/>
                </a:solidFill>
                <a:ea typeface="ヒラギノ明朝 Pro W3" charset="-128"/>
              </a:rPr>
              <a:t>золотая</a:t>
            </a:r>
            <a:r>
              <a:rPr lang="ru-RU" sz="1400" dirty="0">
                <a:solidFill>
                  <a:srgbClr val="000000"/>
                </a:solidFill>
                <a:cs typeface="Times New Roman" pitchFamily="18" charset="0"/>
              </a:rPr>
              <a:t> </a:t>
            </a:r>
            <a:r>
              <a:rPr lang="ru-RU" sz="1400" dirty="0">
                <a:solidFill>
                  <a:srgbClr val="000000"/>
                </a:solidFill>
                <a:ea typeface="ヒラギノ明朝 Pro W3" charset="-128"/>
              </a:rPr>
              <a:t>закономерность</a:t>
            </a:r>
            <a:r>
              <a:rPr lang="ru-RU" sz="1400" dirty="0">
                <a:solidFill>
                  <a:srgbClr val="000000"/>
                </a:solidFill>
                <a:cs typeface="Times New Roman" pitchFamily="18" charset="0"/>
              </a:rPr>
              <a:t>": </a:t>
            </a:r>
            <a:r>
              <a:rPr lang="ru-RU" sz="1400" dirty="0">
                <a:solidFill>
                  <a:srgbClr val="000000"/>
                </a:solidFill>
                <a:ea typeface="ヒラギノ明朝 Pro W3" charset="-128"/>
              </a:rPr>
              <a:t>Площадь</a:t>
            </a:r>
            <a:r>
              <a:rPr lang="ru-RU" sz="1400" dirty="0">
                <a:solidFill>
                  <a:srgbClr val="000000"/>
                </a:solidFill>
                <a:cs typeface="Times New Roman" pitchFamily="18" charset="0"/>
              </a:rPr>
              <a:t> </a:t>
            </a:r>
            <a:r>
              <a:rPr lang="ru-RU" sz="1400" dirty="0">
                <a:solidFill>
                  <a:srgbClr val="000000"/>
                </a:solidFill>
                <a:ea typeface="ヒラギノ明朝 Pro W3" charset="-128"/>
              </a:rPr>
              <a:t>основания</a:t>
            </a:r>
            <a:r>
              <a:rPr lang="ru-RU" sz="1400" dirty="0">
                <a:solidFill>
                  <a:srgbClr val="000000"/>
                </a:solidFill>
                <a:cs typeface="Times New Roman" pitchFamily="18" charset="0"/>
              </a:rPr>
              <a:t> </a:t>
            </a:r>
            <a:r>
              <a:rPr lang="ru-RU" sz="1400" dirty="0">
                <a:solidFill>
                  <a:srgbClr val="000000"/>
                </a:solidFill>
                <a:ea typeface="ヒラギノ明朝 Pro W3" charset="-128"/>
              </a:rPr>
              <a:t>пирамиды</a:t>
            </a:r>
            <a:r>
              <a:rPr lang="ru-RU" sz="1400" dirty="0">
                <a:solidFill>
                  <a:srgbClr val="000000"/>
                </a:solidFill>
                <a:cs typeface="Times New Roman" pitchFamily="18" charset="0"/>
              </a:rPr>
              <a:t> </a:t>
            </a:r>
            <a:r>
              <a:rPr lang="ru-RU" sz="1400" dirty="0">
                <a:solidFill>
                  <a:srgbClr val="000000"/>
                </a:solidFill>
                <a:ea typeface="ヒラギノ明朝 Pro W3" charset="-128"/>
              </a:rPr>
              <a:t>относится</a:t>
            </a:r>
            <a:r>
              <a:rPr lang="ru-RU" sz="1400" dirty="0">
                <a:solidFill>
                  <a:srgbClr val="000000"/>
                </a:solidFill>
                <a:cs typeface="Times New Roman" pitchFamily="18" charset="0"/>
              </a:rPr>
              <a:t> </a:t>
            </a:r>
            <a:r>
              <a:rPr lang="ru-RU" sz="1400" dirty="0">
                <a:solidFill>
                  <a:srgbClr val="000000"/>
                </a:solidFill>
                <a:ea typeface="ヒラギノ明朝 Pro W3" charset="-128"/>
              </a:rPr>
              <a:t>к</a:t>
            </a:r>
            <a:r>
              <a:rPr lang="ru-RU" sz="1400" dirty="0">
                <a:solidFill>
                  <a:srgbClr val="000000"/>
                </a:solidFill>
                <a:cs typeface="Times New Roman" pitchFamily="18" charset="0"/>
              </a:rPr>
              <a:t> </a:t>
            </a:r>
            <a:r>
              <a:rPr lang="ru-RU" sz="1400" dirty="0">
                <a:solidFill>
                  <a:srgbClr val="000000"/>
                </a:solidFill>
                <a:ea typeface="ヒラギノ明朝 Pro W3" charset="-128"/>
              </a:rPr>
              <a:t>площади</a:t>
            </a:r>
            <a:r>
              <a:rPr lang="ru-RU" sz="1400" dirty="0">
                <a:solidFill>
                  <a:srgbClr val="000000"/>
                </a:solidFill>
                <a:cs typeface="Times New Roman" pitchFamily="18" charset="0"/>
              </a:rPr>
              <a:t> </a:t>
            </a:r>
            <a:r>
              <a:rPr lang="ru-RU" sz="1400" dirty="0">
                <a:solidFill>
                  <a:srgbClr val="000000"/>
                </a:solidFill>
                <a:ea typeface="ヒラギノ明朝 Pro W3" charset="-128"/>
              </a:rPr>
              <a:t>всех</a:t>
            </a:r>
            <a:r>
              <a:rPr lang="ru-RU" sz="1400" dirty="0">
                <a:solidFill>
                  <a:srgbClr val="000000"/>
                </a:solidFill>
                <a:cs typeface="Times New Roman" pitchFamily="18" charset="0"/>
              </a:rPr>
              <a:t> 4-</a:t>
            </a:r>
            <a:r>
              <a:rPr lang="ru-RU" sz="1400" dirty="0">
                <a:solidFill>
                  <a:srgbClr val="000000"/>
                </a:solidFill>
                <a:ea typeface="ヒラギノ明朝 Pro W3" charset="-128"/>
              </a:rPr>
              <a:t>х</a:t>
            </a:r>
            <a:r>
              <a:rPr lang="ru-RU" sz="1400" dirty="0">
                <a:solidFill>
                  <a:srgbClr val="000000"/>
                </a:solidFill>
                <a:cs typeface="Times New Roman" pitchFamily="18" charset="0"/>
              </a:rPr>
              <a:t> </a:t>
            </a:r>
            <a:r>
              <a:rPr lang="ru-RU" sz="1400" dirty="0">
                <a:solidFill>
                  <a:srgbClr val="000000"/>
                </a:solidFill>
                <a:ea typeface="ヒラギノ明朝 Pro W3" charset="-128"/>
              </a:rPr>
              <a:t>боковых</a:t>
            </a:r>
            <a:r>
              <a:rPr lang="ru-RU" sz="1400" dirty="0">
                <a:solidFill>
                  <a:srgbClr val="000000"/>
                </a:solidFill>
                <a:cs typeface="Times New Roman" pitchFamily="18" charset="0"/>
              </a:rPr>
              <a:t> </a:t>
            </a:r>
            <a:r>
              <a:rPr lang="ru-RU" sz="1400" dirty="0">
                <a:solidFill>
                  <a:srgbClr val="000000"/>
                </a:solidFill>
                <a:ea typeface="ヒラギノ明朝 Pro W3" charset="-128"/>
              </a:rPr>
              <a:t>граней</a:t>
            </a:r>
            <a:r>
              <a:rPr lang="ru-RU" sz="1400" dirty="0">
                <a:solidFill>
                  <a:srgbClr val="000000"/>
                </a:solidFill>
                <a:cs typeface="Times New Roman" pitchFamily="18" charset="0"/>
              </a:rPr>
              <a:t> </a:t>
            </a:r>
            <a:r>
              <a:rPr lang="ru-RU" sz="1400" dirty="0">
                <a:solidFill>
                  <a:srgbClr val="000000"/>
                </a:solidFill>
                <a:ea typeface="ヒラギノ明朝 Pro W3" charset="-128"/>
              </a:rPr>
              <a:t>пирамиды</a:t>
            </a:r>
            <a:r>
              <a:rPr lang="ru-RU" sz="1400" dirty="0">
                <a:solidFill>
                  <a:srgbClr val="000000"/>
                </a:solidFill>
                <a:cs typeface="Times New Roman" pitchFamily="18" charset="0"/>
              </a:rPr>
              <a:t> </a:t>
            </a:r>
            <a:r>
              <a:rPr lang="ru-RU" sz="1400" dirty="0">
                <a:solidFill>
                  <a:srgbClr val="000000"/>
                </a:solidFill>
                <a:ea typeface="ヒラギノ明朝 Pro W3" charset="-128"/>
              </a:rPr>
              <a:t>в</a:t>
            </a:r>
            <a:r>
              <a:rPr lang="ru-RU" sz="1400" dirty="0">
                <a:solidFill>
                  <a:srgbClr val="000000"/>
                </a:solidFill>
                <a:cs typeface="Times New Roman" pitchFamily="18" charset="0"/>
              </a:rPr>
              <a:t> </a:t>
            </a:r>
            <a:r>
              <a:rPr lang="ru-RU" sz="1400" dirty="0">
                <a:solidFill>
                  <a:srgbClr val="000000"/>
                </a:solidFill>
                <a:ea typeface="ヒラギノ明朝 Pro W3" charset="-128"/>
              </a:rPr>
              <a:t>пропорции</a:t>
            </a:r>
            <a:r>
              <a:rPr lang="ru-RU" sz="1400" dirty="0">
                <a:solidFill>
                  <a:srgbClr val="000000"/>
                </a:solidFill>
                <a:cs typeface="Times New Roman" pitchFamily="18" charset="0"/>
              </a:rPr>
              <a:t> "</a:t>
            </a:r>
            <a:r>
              <a:rPr lang="ru-RU" sz="1400" dirty="0">
                <a:solidFill>
                  <a:srgbClr val="000000"/>
                </a:solidFill>
                <a:ea typeface="ヒラギノ明朝 Pro W3" charset="-128"/>
              </a:rPr>
              <a:t>золотого</a:t>
            </a:r>
            <a:r>
              <a:rPr lang="ru-RU" sz="1400" dirty="0">
                <a:solidFill>
                  <a:srgbClr val="000000"/>
                </a:solidFill>
                <a:cs typeface="Times New Roman" pitchFamily="18" charset="0"/>
              </a:rPr>
              <a:t> </a:t>
            </a:r>
            <a:r>
              <a:rPr lang="ru-RU" sz="1400" dirty="0">
                <a:solidFill>
                  <a:srgbClr val="000000"/>
                </a:solidFill>
                <a:ea typeface="ヒラギノ明朝 Pro W3" charset="-128"/>
              </a:rPr>
              <a:t>сечения</a:t>
            </a:r>
            <a:r>
              <a:rPr lang="ru-RU" sz="1400" dirty="0">
                <a:solidFill>
                  <a:srgbClr val="000000"/>
                </a:solidFill>
                <a:cs typeface="Times New Roman" pitchFamily="18" charset="0"/>
              </a:rPr>
              <a:t>". </a:t>
            </a:r>
            <a:r>
              <a:rPr lang="ru-RU" sz="1400" dirty="0">
                <a:solidFill>
                  <a:srgbClr val="000000"/>
                </a:solidFill>
                <a:ea typeface="ヒラギノ明朝 Pro W3" charset="-128"/>
              </a:rPr>
              <a:t>Площадь</a:t>
            </a:r>
            <a:r>
              <a:rPr lang="ru-RU" sz="1400" dirty="0">
                <a:solidFill>
                  <a:srgbClr val="000000"/>
                </a:solidFill>
                <a:cs typeface="Times New Roman" pitchFamily="18" charset="0"/>
              </a:rPr>
              <a:t> </a:t>
            </a:r>
            <a:r>
              <a:rPr lang="ru-RU" sz="1400" dirty="0">
                <a:solidFill>
                  <a:srgbClr val="000000"/>
                </a:solidFill>
                <a:ea typeface="ヒラギノ明朝 Pro W3" charset="-128"/>
              </a:rPr>
              <a:t>боковой</a:t>
            </a:r>
            <a:r>
              <a:rPr lang="ru-RU" sz="1400" dirty="0">
                <a:solidFill>
                  <a:srgbClr val="000000"/>
                </a:solidFill>
                <a:cs typeface="Times New Roman" pitchFamily="18" charset="0"/>
              </a:rPr>
              <a:t> </a:t>
            </a:r>
            <a:r>
              <a:rPr lang="ru-RU" sz="1400" dirty="0">
                <a:solidFill>
                  <a:srgbClr val="000000"/>
                </a:solidFill>
                <a:ea typeface="ヒラギノ明朝 Pro W3" charset="-128"/>
              </a:rPr>
              <a:t>грани</a:t>
            </a:r>
            <a:r>
              <a:rPr lang="ru-RU" sz="1400" dirty="0">
                <a:solidFill>
                  <a:srgbClr val="000000"/>
                </a:solidFill>
                <a:cs typeface="Times New Roman" pitchFamily="18" charset="0"/>
              </a:rPr>
              <a:t> </a:t>
            </a:r>
            <a:r>
              <a:rPr lang="ru-RU" sz="1400" dirty="0">
                <a:solidFill>
                  <a:srgbClr val="000000"/>
                </a:solidFill>
                <a:ea typeface="ヒラギノ明朝 Pro W3" charset="-128"/>
              </a:rPr>
              <a:t>оказалась</a:t>
            </a:r>
            <a:r>
              <a:rPr lang="ru-RU" sz="1400" dirty="0">
                <a:solidFill>
                  <a:srgbClr val="000000"/>
                </a:solidFill>
                <a:cs typeface="Times New Roman" pitchFamily="18" charset="0"/>
              </a:rPr>
              <a:t> </a:t>
            </a:r>
            <a:r>
              <a:rPr lang="ru-RU" sz="1400" dirty="0">
                <a:solidFill>
                  <a:srgbClr val="000000"/>
                </a:solidFill>
                <a:ea typeface="ヒラギノ明朝 Pro W3" charset="-128"/>
              </a:rPr>
              <a:t>равна</a:t>
            </a:r>
            <a:r>
              <a:rPr lang="ru-RU" sz="1400" dirty="0">
                <a:solidFill>
                  <a:srgbClr val="000000"/>
                </a:solidFill>
                <a:cs typeface="Times New Roman" pitchFamily="18" charset="0"/>
              </a:rPr>
              <a:t> </a:t>
            </a:r>
            <a:r>
              <a:rPr lang="ru-RU" sz="1400" dirty="0">
                <a:solidFill>
                  <a:srgbClr val="000000"/>
                </a:solidFill>
                <a:ea typeface="ヒラギノ明朝 Pro W3" charset="-128"/>
              </a:rPr>
              <a:t>квадрату</a:t>
            </a:r>
            <a:r>
              <a:rPr lang="ru-RU" sz="1400" dirty="0">
                <a:solidFill>
                  <a:srgbClr val="000000"/>
                </a:solidFill>
                <a:cs typeface="Times New Roman" pitchFamily="18" charset="0"/>
              </a:rPr>
              <a:t> </a:t>
            </a:r>
            <a:r>
              <a:rPr lang="ru-RU" sz="1400" dirty="0">
                <a:solidFill>
                  <a:srgbClr val="000000"/>
                </a:solidFill>
                <a:ea typeface="ヒラギノ明朝 Pro W3" charset="-128"/>
              </a:rPr>
              <a:t>её</a:t>
            </a:r>
            <a:r>
              <a:rPr lang="ru-RU" sz="1400" dirty="0">
                <a:solidFill>
                  <a:srgbClr val="000000"/>
                </a:solidFill>
                <a:cs typeface="Times New Roman" pitchFamily="18" charset="0"/>
              </a:rPr>
              <a:t> </a:t>
            </a:r>
            <a:r>
              <a:rPr lang="ru-RU" sz="1400" dirty="0">
                <a:solidFill>
                  <a:srgbClr val="000000"/>
                </a:solidFill>
                <a:ea typeface="ヒラギノ明朝 Pro W3" charset="-128"/>
              </a:rPr>
              <a:t>высоты</a:t>
            </a:r>
            <a:r>
              <a:rPr lang="ru-RU" sz="1400" dirty="0">
                <a:solidFill>
                  <a:srgbClr val="000000"/>
                </a:solidFill>
                <a:cs typeface="Times New Roman" pitchFamily="18" charset="0"/>
              </a:rPr>
              <a:t> (</a:t>
            </a:r>
            <a:r>
              <a:rPr lang="ru-RU" sz="1400" dirty="0" err="1">
                <a:solidFill>
                  <a:srgbClr val="000000"/>
                </a:solidFill>
                <a:cs typeface="Times New Roman" pitchFamily="18" charset="0"/>
              </a:rPr>
              <a:t>bc</a:t>
            </a:r>
            <a:r>
              <a:rPr lang="ru-RU" sz="1400" dirty="0">
                <a:solidFill>
                  <a:srgbClr val="000000"/>
                </a:solidFill>
                <a:cs typeface="Times New Roman" pitchFamily="18" charset="0"/>
              </a:rPr>
              <a:t>/2 = </a:t>
            </a:r>
            <a:r>
              <a:rPr lang="ru-RU" sz="1400" dirty="0" err="1">
                <a:solidFill>
                  <a:srgbClr val="000000"/>
                </a:solidFill>
                <a:cs typeface="Times New Roman" pitchFamily="18" charset="0"/>
              </a:rPr>
              <a:t>h</a:t>
            </a:r>
            <a:r>
              <a:rPr lang="ru-RU" sz="1400" dirty="0">
                <a:solidFill>
                  <a:srgbClr val="000000"/>
                </a:solidFill>
                <a:ea typeface="AppleGothic"/>
                <a:cs typeface="AppleGothic"/>
              </a:rPr>
              <a:t>²</a:t>
            </a:r>
            <a:r>
              <a:rPr lang="ru-RU" sz="1400" dirty="0">
                <a:solidFill>
                  <a:srgbClr val="000000"/>
                </a:solidFill>
                <a:cs typeface="Times New Roman" pitchFamily="18" charset="0"/>
              </a:rPr>
              <a:t>).</a:t>
            </a:r>
            <a:endParaRPr lang="ru-RU" sz="1400" dirty="0"/>
          </a:p>
        </p:txBody>
      </p:sp>
      <p:sp>
        <p:nvSpPr>
          <p:cNvPr id="5" name="WordArt 6"/>
          <p:cNvSpPr>
            <a:spLocks noChangeArrowheads="1" noChangeShapeType="1" noTextEdit="1"/>
          </p:cNvSpPr>
          <p:nvPr/>
        </p:nvSpPr>
        <p:spPr bwMode="auto">
          <a:xfrm>
            <a:off x="285728" y="285720"/>
            <a:ext cx="5276850" cy="542925"/>
          </a:xfrm>
          <a:prstGeom prst="rect">
            <a:avLst/>
          </a:prstGeom>
        </p:spPr>
        <p:txBody>
          <a:bodyPr wrap="none" fromWordArt="1">
            <a:prstTxWarp prst="textPlain">
              <a:avLst>
                <a:gd name="adj" fmla="val 50000"/>
              </a:avLst>
            </a:prstTxWarp>
          </a:bodyPr>
          <a:lstStyle/>
          <a:p>
            <a:pPr algn="ctr"/>
            <a:r>
              <a:rPr lang="ru-RU" sz="3600" kern="10" dirty="0">
                <a:ln w="9525">
                  <a:noFill/>
                  <a:round/>
                  <a:headEnd/>
                  <a:tailEnd/>
                </a:ln>
                <a:solidFill>
                  <a:srgbClr val="FF0000"/>
                </a:solidFill>
                <a:effectLst>
                  <a:outerShdw dist="45791" dir="2021404" algn="ctr" rotWithShape="0">
                    <a:srgbClr val="B2B2B2">
                      <a:alpha val="79999"/>
                    </a:srgbClr>
                  </a:outerShdw>
                </a:effectLst>
                <a:latin typeface="Monotype Corsiva"/>
              </a:rPr>
              <a:t>Геометрия пирамиды Хеопса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90" y="285720"/>
            <a:ext cx="3765774" cy="369332"/>
          </a:xfrm>
          <a:prstGeom prst="rect">
            <a:avLst/>
          </a:prstGeom>
          <a:noFill/>
        </p:spPr>
        <p:txBody>
          <a:bodyPr wrap="none" rtlCol="0">
            <a:spAutoFit/>
          </a:bodyPr>
          <a:lstStyle/>
          <a:p>
            <a:r>
              <a:rPr lang="ru-RU" dirty="0" smtClean="0"/>
              <a:t>Гипотезы и предположения…</a:t>
            </a:r>
            <a:endParaRPr lang="ru-RU" dirty="0"/>
          </a:p>
        </p:txBody>
      </p:sp>
      <p:sp>
        <p:nvSpPr>
          <p:cNvPr id="5" name="Rectangle 3"/>
          <p:cNvSpPr txBox="1">
            <a:spLocks noChangeArrowheads="1"/>
          </p:cNvSpPr>
          <p:nvPr/>
        </p:nvSpPr>
        <p:spPr>
          <a:xfrm>
            <a:off x="357166" y="785786"/>
            <a:ext cx="6215106" cy="7715304"/>
          </a:xfrm>
          <a:prstGeom prst="rect">
            <a:avLst/>
          </a:prstGeom>
        </p:spPr>
        <p:txBody>
          <a:bodyPr vert="horz">
            <a:normAutofit/>
          </a:bodyPr>
          <a:lstStyle/>
          <a:p>
            <a:pPr marL="6350" marR="0" lvl="0" indent="465138" algn="just" defTabSz="914400" rtl="0" eaLnBrk="1" fontAlgn="auto" latinLnBrk="0" hangingPunct="1">
              <a:lnSpc>
                <a:spcPct val="80000"/>
              </a:lnSpc>
              <a:spcBef>
                <a:spcPts val="600"/>
              </a:spcBef>
              <a:spcAft>
                <a:spcPts val="0"/>
              </a:spcAft>
              <a:buClr>
                <a:schemeClr val="accent2"/>
              </a:buClr>
              <a:buSzPct val="85000"/>
              <a:buFont typeface="Wingdings" pitchFamily="2" charset="2"/>
              <a:buChar char="ь"/>
              <a:tabLst/>
              <a:defRPr/>
            </a:pP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И</a:t>
            </a:r>
            <a:r>
              <a:rPr kumimoji="0" lang="ru-RU"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сследователи</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энтузиасты</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давно</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бились</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над</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разгадкой</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странного</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расположения</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Великих</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египетских</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пирамид</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в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Гизе</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они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в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точности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повторяют</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расположение</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трех</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ярких</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звезд</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в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созвездии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Ориона</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И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Млечный</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путь</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проходит</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рядом</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с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ними</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в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точности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как</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русло</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Нила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по</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отношению</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к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пирамидам</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Очевидно</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древние</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мудрецы</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таким</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способом</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отразили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карту</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звездного</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неба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и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указали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конкретно</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созвездие</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Ориона</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как</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бы</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говоря</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вот</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откуда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мы</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пришли</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вот</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наша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изначальная</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родина</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a:t>
            </a:r>
            <a:endPar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endParaRPr>
          </a:p>
          <a:p>
            <a:pPr marL="6350" marR="0" lvl="0" indent="465138" algn="just" defTabSz="914400" rtl="0" eaLnBrk="1" fontAlgn="auto" latinLnBrk="0" hangingPunct="1">
              <a:lnSpc>
                <a:spcPct val="80000"/>
              </a:lnSpc>
              <a:spcBef>
                <a:spcPts val="600"/>
              </a:spcBef>
              <a:spcAft>
                <a:spcPts val="0"/>
              </a:spcAft>
              <a:buClr>
                <a:schemeClr val="accent2"/>
              </a:buClr>
              <a:buSzPct val="85000"/>
              <a:buFont typeface="Wingdings" pitchFamily="2" charset="2"/>
              <a:buChar char="ь"/>
              <a:tabLst/>
              <a:defRPr/>
            </a:pP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В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представлении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египтян</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пирамиды</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ассоциировались</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с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солнечными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лучами</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а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их</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ступенчатые</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грани</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 </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с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лестницей</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по</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которой</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усопшие</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фараоны</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поднимались</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в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небо</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занимая</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свое</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место</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среди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звезд</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Так</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что</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возможно</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они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знали</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откуда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Землю</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приходили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боги</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откуда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появились</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атланты</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и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строители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пирамид</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знаменитой</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гробнице</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Тутанхамона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есть</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много</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любопытных</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изображений</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Например</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от</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некой</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звезды</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к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стоящему</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человеку</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тянется</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тонкий</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луч</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В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одном</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случае</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он</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целится</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в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область</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сердца</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в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другом</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 </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в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область</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третьего</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глаза</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два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важных</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центра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с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точки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зрения</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магии</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Что</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это</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прием</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или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передача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информации</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Какой</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и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кому</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a:t>
            </a:r>
            <a:endPar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endParaRPr>
          </a:p>
          <a:p>
            <a:pPr marL="6350" marR="0" lvl="0" indent="465138" algn="just" defTabSz="914400" rtl="0" eaLnBrk="1" fontAlgn="auto" latinLnBrk="0" hangingPunct="1">
              <a:lnSpc>
                <a:spcPct val="80000"/>
              </a:lnSpc>
              <a:spcBef>
                <a:spcPts val="600"/>
              </a:spcBef>
              <a:spcAft>
                <a:spcPts val="0"/>
              </a:spcAft>
              <a:buClr>
                <a:schemeClr val="accent2"/>
              </a:buClr>
              <a:buSzPct val="85000"/>
              <a:buFont typeface="Wingdings" pitchFamily="2" charset="2"/>
              <a:buChar char="ь"/>
              <a:tabLst/>
              <a:defRPr/>
            </a:pP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Исследования</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с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помощью</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радиолокации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и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экстрасенсорных</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методов</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позволяют</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сделать</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вывод</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что</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комплекс</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сооружений</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плато</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Гиза</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это</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некая</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структура</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позволяющая</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человеку</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выходить</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контакт</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с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другими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мирами</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Самая</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большая</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пирамида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в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древности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называлась</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Сияющей</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и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считалась</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местом</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для</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духовного</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посвящения</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Вторая</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Хефрена</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была</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Высокой</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ее</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задача</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приподнять</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человека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более</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высокий</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энергетический</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уровень</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перед</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посвящением</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А</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маленькая</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Менкаура</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считалась</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Диагностической</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там</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духовные</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учителя</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незримо</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просматривали</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претендента</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решая</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достоин</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ли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тот</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контакта</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с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высшими</a:t>
            </a:r>
            <a:r>
              <a:rPr kumimoji="0" lang="en-US"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 </a:t>
            </a:r>
            <a:r>
              <a:rPr kumimoji="0" lang="en-US" sz="1700" b="1" i="0" u="none" strike="noStrike" kern="1200" cap="none" spc="0" normalizeH="0" baseline="0" noProof="0" dirty="0" err="1" smtClean="0">
                <a:ln>
                  <a:noFill/>
                </a:ln>
                <a:solidFill>
                  <a:schemeClr val="tx1"/>
                </a:solidFill>
                <a:effectLst/>
                <a:uLnTx/>
                <a:uFillTx/>
                <a:latin typeface="Times New Roman" pitchFamily="18" charset="0"/>
                <a:ea typeface="+mn-ea"/>
                <a:cs typeface="+mn-cs"/>
              </a:rPr>
              <a:t>силами</a:t>
            </a:r>
            <a:r>
              <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rPr>
              <a:t>.</a:t>
            </a:r>
          </a:p>
        </p:txBody>
      </p:sp>
      <p:sp>
        <p:nvSpPr>
          <p:cNvPr id="6" name="TextBox 5"/>
          <p:cNvSpPr txBox="1"/>
          <p:nvPr/>
        </p:nvSpPr>
        <p:spPr>
          <a:xfrm>
            <a:off x="6143644" y="8429652"/>
            <a:ext cx="500066" cy="369332"/>
          </a:xfrm>
          <a:prstGeom prst="rect">
            <a:avLst/>
          </a:prstGeom>
          <a:noFill/>
        </p:spPr>
        <p:txBody>
          <a:bodyPr wrap="square" rtlCol="0">
            <a:spAutoFit/>
          </a:bodyPr>
          <a:lstStyle/>
          <a:p>
            <a:r>
              <a:rPr lang="ru-RU" dirty="0" smtClean="0">
                <a:sym typeface="Wingdings" pitchFamily="2" charset="2"/>
              </a:rPr>
              <a:t></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285728" y="357158"/>
            <a:ext cx="6357982" cy="8358246"/>
          </a:xfrm>
          <a:prstGeom prst="rect">
            <a:avLst/>
          </a:prstGeom>
        </p:spPr>
        <p:txBody>
          <a:bodyPr vert="horz">
            <a:normAutofit/>
          </a:bodyPr>
          <a:lstStyle/>
          <a:p>
            <a:pPr marL="98425" marR="0" lvl="0" indent="373063" algn="just" defTabSz="914400" rtl="0" eaLnBrk="1" fontAlgn="auto" latinLnBrk="0" hangingPunct="1">
              <a:lnSpc>
                <a:spcPct val="80000"/>
              </a:lnSpc>
              <a:spcBef>
                <a:spcPts val="600"/>
              </a:spcBef>
              <a:spcAft>
                <a:spcPts val="0"/>
              </a:spcAft>
              <a:buClr>
                <a:schemeClr val="accent2"/>
              </a:buClr>
              <a:buSzPct val="85000"/>
              <a:buFont typeface="Wingdings" pitchFamily="2" charset="2"/>
              <a:buChar char="ь"/>
              <a:tabLst/>
              <a:defRPr/>
            </a:pPr>
            <a:r>
              <a:rPr kumimoji="0" lang="ru-RU" sz="1700" b="1" i="0" u="none" strike="noStrike" kern="1200" cap="none" spc="0" normalizeH="0" baseline="0" noProof="0" smtClean="0">
                <a:ln>
                  <a:noFill/>
                </a:ln>
                <a:solidFill>
                  <a:schemeClr val="tx1"/>
                </a:solidFill>
                <a:effectLst/>
                <a:uLnTx/>
                <a:uFillTx/>
                <a:latin typeface="Times New Roman" pitchFamily="18" charset="0"/>
                <a:ea typeface="+mn-ea"/>
                <a:cs typeface="+mn-cs"/>
              </a:rPr>
              <a:t>По каким же причинам египтяне расположили три величайшие пирамиды точно так, как расположены звезда в Поясе Ориона, и почему именно созвездие Орион могло иметь для них такое важное значение?</a:t>
            </a:r>
          </a:p>
          <a:p>
            <a:pPr marL="98425" marR="0" lvl="0" indent="373063" algn="just" defTabSz="914400" rtl="0" eaLnBrk="1" fontAlgn="auto" latinLnBrk="0" hangingPunct="1">
              <a:lnSpc>
                <a:spcPct val="80000"/>
              </a:lnSpc>
              <a:spcBef>
                <a:spcPts val="600"/>
              </a:spcBef>
              <a:spcAft>
                <a:spcPts val="0"/>
              </a:spcAft>
              <a:buClr>
                <a:schemeClr val="accent2"/>
              </a:buClr>
              <a:buSzPct val="85000"/>
              <a:buFont typeface="Wingdings" pitchFamily="2" charset="2"/>
              <a:buChar char="ь"/>
              <a:tabLst/>
              <a:defRPr/>
            </a:pPr>
            <a:r>
              <a:rPr kumimoji="0" lang="ru-RU" sz="1700" b="1" i="0" u="none" strike="noStrike" kern="1200" cap="none" spc="0" normalizeH="0" baseline="0" noProof="0" smtClean="0">
                <a:ln>
                  <a:noFill/>
                </a:ln>
                <a:solidFill>
                  <a:schemeClr val="tx1"/>
                </a:solidFill>
                <a:effectLst/>
                <a:uLnTx/>
                <a:uFillTx/>
                <a:latin typeface="Times New Roman" pitchFamily="18" charset="0"/>
                <a:ea typeface="+mn-ea"/>
                <a:cs typeface="+mn-cs"/>
              </a:rPr>
              <a:t>Во-первых, это яркое и хорошо заметное созвездие во времена постройки пирамид, около 5000 лет тому назад, становилось видимым в очень важные для египтян моменты времени. Так, Орион после длительного отсутствия впервые можно было увидеть на небосклоне за 20-25 дней до наступления летнего солнцестояния, а всходил он примерно за час до появления Сириуса. Египтяне верили, что это созвездие является как бы герольдом, предвестником великого события — летнего солнцестояния — и того явления, которое, как считали египтяне, вызывает, конечно же, Сириус — разлива Нила. Другими словами, появление на небе Ориона было знаком начала возрождения природы, возрождения Египта. А всякое возрождение для египтян было, разумеется, связано с Озирисом, богом умирающей и воскресающей природы, и его сестрой и женой Изидой, богиней плодородия.</a:t>
            </a:r>
          </a:p>
          <a:p>
            <a:pPr marL="98425" marR="0" lvl="0" indent="373063" algn="just" defTabSz="914400" rtl="0" eaLnBrk="1" fontAlgn="auto" latinLnBrk="0" hangingPunct="1">
              <a:lnSpc>
                <a:spcPct val="80000"/>
              </a:lnSpc>
              <a:spcBef>
                <a:spcPts val="600"/>
              </a:spcBef>
              <a:spcAft>
                <a:spcPts val="0"/>
              </a:spcAft>
              <a:buClr>
                <a:schemeClr val="accent2"/>
              </a:buClr>
              <a:buSzPct val="85000"/>
              <a:buFont typeface="Wingdings" pitchFamily="2" charset="2"/>
              <a:buChar char="ь"/>
              <a:tabLst/>
              <a:defRPr/>
            </a:pPr>
            <a:r>
              <a:rPr kumimoji="0" lang="ru-RU" sz="1700" b="1" i="0" u="none" strike="noStrike" kern="1200" cap="none" spc="0" normalizeH="0" baseline="0" noProof="0" smtClean="0">
                <a:ln>
                  <a:noFill/>
                </a:ln>
                <a:solidFill>
                  <a:schemeClr val="tx1"/>
                </a:solidFill>
                <a:effectLst/>
                <a:uLnTx/>
                <a:uFillTx/>
                <a:latin typeface="Times New Roman" pitchFamily="18" charset="0"/>
                <a:ea typeface="+mn-ea"/>
                <a:cs typeface="+mn-cs"/>
              </a:rPr>
              <a:t>Во-вторых, египтяне считали, что созвездие Орион и звезда Сириус — это небесная обитель Изиды и Озириса, богов, в давние времена сошедших на Землю и создавших египетское царство и его жителей, от которых произошли все люди на Земле. После того как Озирис и Изида покинули Землю, каждый фараон Египта надеялся, что после смерти его душа вознесется в небесное жилище этих великих богов. Чтобы эта надежда получила реальное подкрепление, в Гизе были построены три Великие Пирамиды, расположенные в точном соответствии с расположением трех звезд в Поясе Ориона, а Сириус стал считаться звездой воскрешения, местом, где боги вдохнут в тела усопших монархов новую жизнь.</a:t>
            </a:r>
            <a:endParaRPr kumimoji="0" lang="ru-RU" sz="1700" b="1" i="0" u="none" strike="noStrike" kern="1200" cap="none" spc="0" normalizeH="0" baseline="0" noProof="0" dirty="0" smtClean="0">
              <a:ln>
                <a:noFill/>
              </a:ln>
              <a:solidFill>
                <a:schemeClr val="tx1"/>
              </a:solidFill>
              <a:effectLst/>
              <a:uLnTx/>
              <a:uFillTx/>
              <a:latin typeface="Times New Roman" pitchFamily="18" charset="0"/>
              <a:ea typeface="+mn-ea"/>
              <a:cs typeface="+mn-cs"/>
            </a:endParaRPr>
          </a:p>
        </p:txBody>
      </p:sp>
      <p:sp>
        <p:nvSpPr>
          <p:cNvPr id="5" name="TextBox 4"/>
          <p:cNvSpPr txBox="1"/>
          <p:nvPr/>
        </p:nvSpPr>
        <p:spPr>
          <a:xfrm>
            <a:off x="6143644" y="8429652"/>
            <a:ext cx="500066" cy="369332"/>
          </a:xfrm>
          <a:prstGeom prst="rect">
            <a:avLst/>
          </a:prstGeom>
          <a:noFill/>
        </p:spPr>
        <p:txBody>
          <a:bodyPr wrap="square" rtlCol="0">
            <a:spAutoFit/>
          </a:bodyPr>
          <a:lstStyle/>
          <a:p>
            <a:r>
              <a:rPr lang="ru-RU" dirty="0" smtClean="0">
                <a:sym typeface="Wingdings" pitchFamily="2" charset="2"/>
              </a:rPr>
              <a:t></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214290" y="357158"/>
            <a:ext cx="6286544" cy="8358246"/>
          </a:xfrm>
          <a:prstGeom prst="rect">
            <a:avLst/>
          </a:prstGeom>
        </p:spPr>
        <p:txBody>
          <a:bodyPr vert="horz">
            <a:normAutofit/>
          </a:bodyPr>
          <a:lstStyle/>
          <a:p>
            <a:pPr marL="6350" marR="0" lvl="0" indent="373063" algn="just" defTabSz="914400" rtl="0" eaLnBrk="1" fontAlgn="auto" latinLnBrk="0" hangingPunct="1">
              <a:lnSpc>
                <a:spcPct val="80000"/>
              </a:lnSpc>
              <a:spcBef>
                <a:spcPts val="600"/>
              </a:spcBef>
              <a:spcAft>
                <a:spcPts val="0"/>
              </a:spcAft>
              <a:buClr>
                <a:schemeClr val="accent2"/>
              </a:buClr>
              <a:buSzPct val="85000"/>
              <a:buFont typeface="Wingdings" pitchFamily="2" charset="2"/>
              <a:buChar char="ь"/>
              <a:tabLst/>
              <a:defRPr/>
            </a:pPr>
            <a:r>
              <a:rPr kumimoji="0" lang="ru-RU" sz="1800" b="1" i="0" u="none" strike="noStrike" kern="1200" cap="none" spc="0" normalizeH="0" baseline="0" noProof="0" smtClean="0">
                <a:ln>
                  <a:noFill/>
                </a:ln>
                <a:solidFill>
                  <a:schemeClr val="tx1"/>
                </a:solidFill>
                <a:effectLst/>
                <a:uLnTx/>
                <a:uFillTx/>
                <a:latin typeface="Times New Roman" pitchFamily="18" charset="0"/>
                <a:ea typeface="+mn-ea"/>
                <a:cs typeface="+mn-cs"/>
              </a:rPr>
              <a:t>Гипотезу о тесной связи пирамид с созвездием Орион подтверждают, по мнению Роббера Боваля, тоннели, или каналы, обнаруженные внутри пирамиды Хуфу. Два таких канала ведут наружу из погребальной камеры царицы, и два канала – из камеры фараона. Сначала археологи думали, что это вентиляционные каналы. Но такая версия отпала, когда выяснилось, что оба канала, идущие из камеры царя, наглухо перекрыты с двух сторон. Потом предположили, что каналы — это нечто вроде телескопов, для наблюдения за звездами изнутри пирамид. Но поскольку каналы сначала идут горизонтально, а затем изгибается и направляются вверх, то увидеть что-либо через них вообще невозможно.</a:t>
            </a:r>
          </a:p>
          <a:p>
            <a:pPr marL="6350" marR="0" lvl="0" indent="373063" algn="just" defTabSz="914400" rtl="0" eaLnBrk="1" fontAlgn="auto" latinLnBrk="0" hangingPunct="1">
              <a:lnSpc>
                <a:spcPct val="80000"/>
              </a:lnSpc>
              <a:spcBef>
                <a:spcPts val="600"/>
              </a:spcBef>
              <a:spcAft>
                <a:spcPts val="0"/>
              </a:spcAft>
              <a:buClr>
                <a:schemeClr val="accent2"/>
              </a:buClr>
              <a:buSzPct val="85000"/>
              <a:buFont typeface="Wingdings" pitchFamily="2" charset="2"/>
              <a:buChar char="ь"/>
              <a:tabLst/>
              <a:defRPr/>
            </a:pPr>
            <a:r>
              <a:rPr kumimoji="0" lang="ru-RU" sz="1800" b="1" i="0" u="none" strike="noStrike" kern="1200" cap="none" spc="0" normalizeH="0" baseline="0" noProof="0" smtClean="0">
                <a:ln>
                  <a:noFill/>
                </a:ln>
                <a:solidFill>
                  <a:schemeClr val="tx1"/>
                </a:solidFill>
                <a:effectLst/>
                <a:uLnTx/>
                <a:uFillTx/>
                <a:latin typeface="Times New Roman" pitchFamily="18" charset="0"/>
                <a:ea typeface="+mn-ea"/>
                <a:cs typeface="+mn-cs"/>
              </a:rPr>
              <a:t>Один из двух каналов каждой камеры ориентирован строго на север, другой — на юг. Расчеты показали, что выход южного канала погребальной камеры фараона направлен на Пояс Ориона, а выход северного канала ориентирован на тот участок звездного неба, где расположен небесный Северный полюс и где 5000 лет тому назад находилась, в частности, звезда Тубан из созвездия Дракон, выполнявшая в те времена роль Полярной звезда.</a:t>
            </a:r>
          </a:p>
          <a:p>
            <a:pPr marL="6350" marR="0" lvl="0" indent="373063" algn="just" defTabSz="914400" rtl="0" eaLnBrk="1" fontAlgn="auto" latinLnBrk="0" hangingPunct="1">
              <a:lnSpc>
                <a:spcPct val="80000"/>
              </a:lnSpc>
              <a:spcBef>
                <a:spcPts val="600"/>
              </a:spcBef>
              <a:spcAft>
                <a:spcPts val="0"/>
              </a:spcAft>
              <a:buClr>
                <a:schemeClr val="accent2"/>
              </a:buClr>
              <a:buSzPct val="85000"/>
              <a:buFont typeface="Wingdings" pitchFamily="2" charset="2"/>
              <a:buChar char="ь"/>
              <a:tabLst/>
              <a:defRPr/>
            </a:pPr>
            <a:r>
              <a:rPr kumimoji="0" lang="ru-RU" sz="1800" b="1" i="0" u="none" strike="noStrike" kern="1200" cap="none" spc="0" normalizeH="0" baseline="0" noProof="0" smtClean="0">
                <a:ln>
                  <a:noFill/>
                </a:ln>
                <a:solidFill>
                  <a:schemeClr val="tx1"/>
                </a:solidFill>
                <a:effectLst/>
                <a:uLnTx/>
                <a:uFillTx/>
                <a:latin typeface="Times New Roman" pitchFamily="18" charset="0"/>
                <a:ea typeface="+mn-ea"/>
                <a:cs typeface="+mn-cs"/>
              </a:rPr>
              <a:t>Выход южного канала камеры царицы направлен на Сириус, а северный — видимо, на одну из самых ярких звезд созвездия Малая Медведица. Но египтяне отождествляли это созвездие не с медведицей, а с шакалом и называли его «Открывающее путь».</a:t>
            </a:r>
            <a:endParaRPr kumimoji="0" lang="ru-RU" sz="1800" b="1" i="0" u="none" strike="noStrike" kern="1200" cap="none" spc="0" normalizeH="0" baseline="0" noProof="0" dirty="0" smtClean="0">
              <a:ln>
                <a:noFill/>
              </a:ln>
              <a:solidFill>
                <a:schemeClr val="tx1"/>
              </a:solidFill>
              <a:effectLst/>
              <a:uLnTx/>
              <a:uFillTx/>
              <a:latin typeface="Times New Roman" pitchFamily="18" charset="0"/>
              <a:ea typeface="+mn-ea"/>
              <a:cs typeface="+mn-cs"/>
            </a:endParaRPr>
          </a:p>
        </p:txBody>
      </p:sp>
      <p:sp>
        <p:nvSpPr>
          <p:cNvPr id="5" name="TextBox 4"/>
          <p:cNvSpPr txBox="1"/>
          <p:nvPr/>
        </p:nvSpPr>
        <p:spPr>
          <a:xfrm>
            <a:off x="6143644" y="8429652"/>
            <a:ext cx="500066" cy="369332"/>
          </a:xfrm>
          <a:prstGeom prst="rect">
            <a:avLst/>
          </a:prstGeom>
          <a:noFill/>
        </p:spPr>
        <p:txBody>
          <a:bodyPr wrap="square" rtlCol="0">
            <a:spAutoFit/>
          </a:bodyPr>
          <a:lstStyle/>
          <a:p>
            <a:r>
              <a:rPr lang="ru-RU" dirty="0" smtClean="0">
                <a:sym typeface="Wingdings" pitchFamily="2" charset="2"/>
              </a:rPr>
              <a:t></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285728" y="285721"/>
            <a:ext cx="6357982" cy="8286808"/>
          </a:xfrm>
          <a:prstGeom prst="rect">
            <a:avLst/>
          </a:prstGeom>
          <a:noFill/>
          <a:ln w="9525">
            <a:noFill/>
            <a:miter lim="800000"/>
            <a:headEnd/>
            <a:tailEnd/>
          </a:ln>
        </p:spPr>
        <p:txBody>
          <a:bodyPr wrap="square">
            <a:spAutoFit/>
          </a:bodyPr>
          <a:lstStyle/>
          <a:p>
            <a:pPr indent="530225" algn="just"/>
            <a:r>
              <a:rPr lang="ru-RU" dirty="0">
                <a:solidFill>
                  <a:srgbClr val="000000"/>
                </a:solidFill>
              </a:rPr>
              <a:t>В настоящее время существует целая наука (</a:t>
            </a:r>
            <a:r>
              <a:rPr lang="ru-RU" dirty="0" err="1">
                <a:solidFill>
                  <a:srgbClr val="000000"/>
                </a:solidFill>
              </a:rPr>
              <a:t>пирамидология</a:t>
            </a:r>
            <a:r>
              <a:rPr lang="ru-RU" dirty="0">
                <a:solidFill>
                  <a:srgbClr val="000000"/>
                </a:solidFill>
              </a:rPr>
              <a:t>), которая занимается изучением пирамид. Ее основоположником считается Джон Тейлор, который в 1859 году «осознал, что архитектором Великой пирамиды был не египтянин, а израильтянин, действовавший согласно божественному велению. Возможно, это был сам Ной. Тот, кто построил Ковчег, был самым компетентным из людей для руководства постройкой Великой пирамиды».</a:t>
            </a:r>
            <a:endParaRPr lang="ru-RU" dirty="0"/>
          </a:p>
          <a:p>
            <a:pPr indent="530225" algn="just"/>
            <a:r>
              <a:rPr lang="ru-RU" dirty="0">
                <a:solidFill>
                  <a:srgbClr val="000000"/>
                </a:solidFill>
              </a:rPr>
              <a:t>В 1864 году известный астроном Чарльз </a:t>
            </a:r>
            <a:r>
              <a:rPr lang="ru-RU" dirty="0" err="1">
                <a:solidFill>
                  <a:srgbClr val="000000"/>
                </a:solidFill>
              </a:rPr>
              <a:t>Пиацци</a:t>
            </a:r>
            <a:r>
              <a:rPr lang="ru-RU" dirty="0">
                <a:solidFill>
                  <a:srgbClr val="000000"/>
                </a:solidFill>
              </a:rPr>
              <a:t> Смит выдвинул идею, согласно которой Великая пирамида хранит секреты понимания библейских пророчеств от начала времен и до второго пришествия Христа.</a:t>
            </a:r>
            <a:endParaRPr lang="ru-RU" dirty="0"/>
          </a:p>
          <a:p>
            <a:pPr indent="530225" algn="just"/>
            <a:r>
              <a:rPr lang="ru-RU" dirty="0">
                <a:solidFill>
                  <a:srgbClr val="000000"/>
                </a:solidFill>
              </a:rPr>
              <a:t>В 1993 году бельгийский ученый Роберт </a:t>
            </a:r>
            <a:r>
              <a:rPr lang="ru-RU" dirty="0" err="1">
                <a:solidFill>
                  <a:srgbClr val="000000"/>
                </a:solidFill>
              </a:rPr>
              <a:t>Бьювел</a:t>
            </a:r>
            <a:r>
              <a:rPr lang="ru-RU" dirty="0">
                <a:solidFill>
                  <a:srgbClr val="000000"/>
                </a:solidFill>
              </a:rPr>
              <a:t> сделал ошеломляющее открытие. Он заметил, что расположение трех крупнейших пирамид соответствует положению трех основных звезд в поясе Ориона, которые находятся над линией горизонта только тогда, когда они пересекают меридиан Гизы, где и расположены пирамиды. Тщательный компьютерный анализ, проведенный </a:t>
            </a:r>
            <a:r>
              <a:rPr lang="ru-RU" dirty="0" err="1">
                <a:solidFill>
                  <a:srgbClr val="000000"/>
                </a:solidFill>
              </a:rPr>
              <a:t>Бьювелом</a:t>
            </a:r>
            <a:r>
              <a:rPr lang="ru-RU" dirty="0">
                <a:solidFill>
                  <a:srgbClr val="000000"/>
                </a:solidFill>
              </a:rPr>
              <a:t>, показал, что размещение монументов Гизы соответствует карте неба, как она выглядела около 10 450 года до н. э. Это позволило ученым сделать вывод о том, что именно тогда и были возведены пирамиды.</a:t>
            </a:r>
            <a:endParaRPr lang="ru-RU" dirty="0"/>
          </a:p>
          <a:p>
            <a:pPr indent="530225"/>
            <a:endParaRPr lang="ru-RU" dirty="0"/>
          </a:p>
        </p:txBody>
      </p:sp>
      <p:sp>
        <p:nvSpPr>
          <p:cNvPr id="5" name="TextBox 4"/>
          <p:cNvSpPr txBox="1"/>
          <p:nvPr/>
        </p:nvSpPr>
        <p:spPr>
          <a:xfrm>
            <a:off x="6143644" y="8358214"/>
            <a:ext cx="476412" cy="369332"/>
          </a:xfrm>
          <a:prstGeom prst="rect">
            <a:avLst/>
          </a:prstGeom>
          <a:noFill/>
        </p:spPr>
        <p:txBody>
          <a:bodyPr wrap="none" rtlCol="0">
            <a:spAutoFit/>
          </a:bodyPr>
          <a:lstStyle/>
          <a:p>
            <a:r>
              <a:rPr lang="en-US" dirty="0" smtClean="0"/>
              <a:t>}{</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42900" y="1285852"/>
            <a:ext cx="6172200" cy="6842148"/>
          </a:xfrm>
        </p:spPr>
        <p:txBody>
          <a:bodyPr/>
          <a:lstStyle/>
          <a:p>
            <a:pPr>
              <a:buNone/>
            </a:pPr>
            <a:r>
              <a:rPr lang="ru-RU" dirty="0" smtClean="0"/>
              <a:t>Введение…………………………………….……..4</a:t>
            </a:r>
          </a:p>
          <a:p>
            <a:pPr>
              <a:buNone/>
            </a:pPr>
            <a:r>
              <a:rPr lang="ru-RU" dirty="0" smtClean="0"/>
              <a:t>Молчат пирамиды…………………….………5</a:t>
            </a:r>
          </a:p>
          <a:p>
            <a:pPr>
              <a:buNone/>
            </a:pPr>
            <a:r>
              <a:rPr lang="ru-RU" dirty="0" smtClean="0"/>
              <a:t>Волшебство формы……………………….….6</a:t>
            </a:r>
          </a:p>
          <a:p>
            <a:pPr>
              <a:buNone/>
            </a:pPr>
            <a:r>
              <a:rPr lang="ru-RU" dirty="0" smtClean="0"/>
              <a:t>Пирамиды Египта…………..............….7-10</a:t>
            </a:r>
          </a:p>
          <a:p>
            <a:pPr>
              <a:buNone/>
            </a:pPr>
            <a:r>
              <a:rPr lang="ru-RU" dirty="0" smtClean="0"/>
              <a:t>Хеопс………………………………………………….</a:t>
            </a:r>
            <a:r>
              <a:rPr lang="ru-RU" sz="2800" dirty="0" smtClean="0"/>
              <a:t>11</a:t>
            </a:r>
          </a:p>
          <a:p>
            <a:pPr>
              <a:buNone/>
            </a:pPr>
            <a:r>
              <a:rPr lang="ru-RU" sz="2800" dirty="0" smtClean="0"/>
              <a:t>Интересно но факт……………………….13</a:t>
            </a:r>
          </a:p>
          <a:p>
            <a:pPr>
              <a:buNone/>
            </a:pPr>
            <a:r>
              <a:rPr lang="ru-RU" sz="2800" dirty="0" smtClean="0"/>
              <a:t>Геометрическая модель Хеопса…..14</a:t>
            </a:r>
          </a:p>
          <a:p>
            <a:pPr>
              <a:buNone/>
            </a:pPr>
            <a:r>
              <a:rPr lang="ru-RU" sz="2800" dirty="0" smtClean="0"/>
              <a:t>Геометрия пирамиды Хеопса………15</a:t>
            </a:r>
          </a:p>
          <a:p>
            <a:pPr>
              <a:buNone/>
            </a:pPr>
            <a:r>
              <a:rPr lang="ru-RU" sz="2800" dirty="0" smtClean="0"/>
              <a:t>Гипотезы и предположения……16-20</a:t>
            </a:r>
          </a:p>
          <a:p>
            <a:pPr>
              <a:buNone/>
            </a:pPr>
            <a:r>
              <a:rPr lang="ru-RU" sz="2800" dirty="0" smtClean="0"/>
              <a:t>А еще факты…………………………….21-23</a:t>
            </a:r>
          </a:p>
          <a:p>
            <a:pPr>
              <a:buNone/>
            </a:pPr>
            <a:r>
              <a:rPr lang="ru-RU" sz="2800" dirty="0" smtClean="0"/>
              <a:t>Список </a:t>
            </a:r>
            <a:r>
              <a:rPr lang="ru-RU" sz="2800" smtClean="0"/>
              <a:t>литературы……………………...26</a:t>
            </a:r>
            <a:endParaRPr lang="ru-RU" sz="2800" dirty="0" smtClean="0"/>
          </a:p>
          <a:p>
            <a:pPr>
              <a:buNone/>
            </a:pPr>
            <a:endParaRPr lang="ru-RU" sz="2800" dirty="0" smtClean="0"/>
          </a:p>
          <a:p>
            <a:pPr>
              <a:buNone/>
            </a:pPr>
            <a:endParaRPr lang="ru-RU" sz="2800" dirty="0" smtClean="0"/>
          </a:p>
          <a:p>
            <a:pPr>
              <a:buNone/>
            </a:pPr>
            <a:endParaRPr lang="ru-RU" sz="2800" dirty="0" smtClean="0"/>
          </a:p>
          <a:p>
            <a:pPr>
              <a:buNone/>
            </a:pPr>
            <a:endParaRPr lang="ru-RU" sz="2800" dirty="0" smtClean="0"/>
          </a:p>
          <a:p>
            <a:pPr>
              <a:buNone/>
            </a:pPr>
            <a:endParaRPr lang="ru-RU" sz="2800" dirty="0" smtClean="0"/>
          </a:p>
          <a:p>
            <a:pPr>
              <a:buNone/>
            </a:pPr>
            <a:endParaRPr lang="ru-RU" sz="2800" dirty="0" smtClean="0"/>
          </a:p>
          <a:p>
            <a:pPr>
              <a:buNone/>
            </a:pPr>
            <a:endParaRPr lang="ru-RU" dirty="0" smtClean="0"/>
          </a:p>
          <a:p>
            <a:pPr>
              <a:buNone/>
            </a:pPr>
            <a:endParaRPr lang="ru-RU" dirty="0" smtClean="0"/>
          </a:p>
        </p:txBody>
      </p:sp>
      <p:sp>
        <p:nvSpPr>
          <p:cNvPr id="3" name="Заголовок 2"/>
          <p:cNvSpPr>
            <a:spLocks noGrp="1"/>
          </p:cNvSpPr>
          <p:nvPr>
            <p:ph type="title"/>
          </p:nvPr>
        </p:nvSpPr>
        <p:spPr>
          <a:xfrm>
            <a:off x="342900" y="203200"/>
            <a:ext cx="3014662" cy="725462"/>
          </a:xfrm>
        </p:spPr>
        <p:txBody>
          <a:bodyPr>
            <a:normAutofit fontScale="90000"/>
          </a:bodyPr>
          <a:lstStyle/>
          <a:p>
            <a:r>
              <a:rPr lang="ru-RU" dirty="0" smtClean="0"/>
              <a:t>Содержание</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14290" y="214282"/>
            <a:ext cx="5357850" cy="571504"/>
          </a:xfrm>
        </p:spPr>
        <p:txBody>
          <a:bodyPr>
            <a:noAutofit/>
          </a:bodyPr>
          <a:lstStyle/>
          <a:p>
            <a:pPr eaLnBrk="1" hangingPunct="1"/>
            <a:r>
              <a:rPr lang="ru-RU" sz="2800" b="1" i="1" dirty="0" smtClean="0">
                <a:solidFill>
                  <a:srgbClr val="FF3300"/>
                </a:solidFill>
                <a:latin typeface="Monotype Corsiva" pitchFamily="66" charset="0"/>
              </a:rPr>
              <a:t>Пирамиды нового времени</a:t>
            </a:r>
          </a:p>
        </p:txBody>
      </p:sp>
      <p:pic>
        <p:nvPicPr>
          <p:cNvPr id="5" name="Picture 6" descr="P1020836"/>
          <p:cNvPicPr>
            <a:picLocks noChangeAspect="1" noChangeArrowheads="1"/>
          </p:cNvPicPr>
          <p:nvPr/>
        </p:nvPicPr>
        <p:blipFill>
          <a:blip r:embed="rId2" cstate="print"/>
          <a:srcRect/>
          <a:stretch>
            <a:fillRect/>
          </a:stretch>
        </p:blipFill>
        <p:spPr bwMode="auto">
          <a:xfrm>
            <a:off x="2857496" y="1285852"/>
            <a:ext cx="3143272" cy="2357454"/>
          </a:xfrm>
          <a:prstGeom prst="rect">
            <a:avLst/>
          </a:prstGeom>
          <a:noFill/>
          <a:ln w="9525">
            <a:noFill/>
            <a:miter lim="800000"/>
            <a:headEnd/>
            <a:tailEnd/>
          </a:ln>
        </p:spPr>
      </p:pic>
      <p:pic>
        <p:nvPicPr>
          <p:cNvPr id="6" name="Picture 4" descr="0023"/>
          <p:cNvPicPr>
            <a:picLocks noChangeAspect="1" noChangeArrowheads="1"/>
          </p:cNvPicPr>
          <p:nvPr/>
        </p:nvPicPr>
        <p:blipFill>
          <a:blip r:embed="rId3" cstate="print"/>
          <a:srcRect/>
          <a:stretch>
            <a:fillRect/>
          </a:stretch>
        </p:blipFill>
        <p:spPr bwMode="auto">
          <a:xfrm>
            <a:off x="3357562" y="3857620"/>
            <a:ext cx="2786082" cy="2089562"/>
          </a:xfrm>
          <a:prstGeom prst="rect">
            <a:avLst/>
          </a:prstGeom>
          <a:noFill/>
          <a:ln w="9525">
            <a:noFill/>
            <a:miter lim="800000"/>
            <a:headEnd/>
            <a:tailEnd/>
          </a:ln>
        </p:spPr>
      </p:pic>
      <p:pic>
        <p:nvPicPr>
          <p:cNvPr id="7" name="Picture 5" descr="d029"/>
          <p:cNvPicPr>
            <a:picLocks noChangeAspect="1" noChangeArrowheads="1"/>
          </p:cNvPicPr>
          <p:nvPr/>
        </p:nvPicPr>
        <p:blipFill>
          <a:blip r:embed="rId4"/>
          <a:srcRect/>
          <a:stretch>
            <a:fillRect/>
          </a:stretch>
        </p:blipFill>
        <p:spPr bwMode="auto">
          <a:xfrm>
            <a:off x="500043" y="4000497"/>
            <a:ext cx="1571636" cy="2428892"/>
          </a:xfrm>
          <a:prstGeom prst="rect">
            <a:avLst/>
          </a:prstGeom>
          <a:noFill/>
          <a:ln w="9525">
            <a:noFill/>
            <a:miter lim="800000"/>
            <a:headEnd/>
            <a:tailEnd/>
          </a:ln>
        </p:spPr>
      </p:pic>
      <p:pic>
        <p:nvPicPr>
          <p:cNvPr id="8" name="Picture 4" descr="little-peop"/>
          <p:cNvPicPr>
            <a:picLocks noChangeAspect="1" noChangeArrowheads="1"/>
          </p:cNvPicPr>
          <p:nvPr/>
        </p:nvPicPr>
        <p:blipFill>
          <a:blip r:embed="rId5"/>
          <a:srcRect/>
          <a:stretch>
            <a:fillRect/>
          </a:stretch>
        </p:blipFill>
        <p:spPr bwMode="auto">
          <a:xfrm>
            <a:off x="2357430" y="6215074"/>
            <a:ext cx="2387591" cy="2266928"/>
          </a:xfrm>
          <a:prstGeom prst="rect">
            <a:avLst/>
          </a:prstGeom>
          <a:noFill/>
          <a:ln w="9525">
            <a:noFill/>
            <a:miter lim="800000"/>
            <a:headEnd/>
            <a:tailEnd/>
          </a:ln>
        </p:spPr>
      </p:pic>
      <p:pic>
        <p:nvPicPr>
          <p:cNvPr id="9" name="Picture 5" descr="pyramid"/>
          <p:cNvPicPr>
            <a:picLocks noChangeAspect="1" noChangeArrowheads="1"/>
          </p:cNvPicPr>
          <p:nvPr/>
        </p:nvPicPr>
        <p:blipFill>
          <a:blip r:embed="rId6"/>
          <a:srcRect/>
          <a:stretch>
            <a:fillRect/>
          </a:stretch>
        </p:blipFill>
        <p:spPr bwMode="auto">
          <a:xfrm>
            <a:off x="285728" y="928662"/>
            <a:ext cx="2428892" cy="296669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2000" fill="hold"/>
                                        <p:tgtEl>
                                          <p:spTgt spid="6"/>
                                        </p:tgtEl>
                                        <p:attrNameLst>
                                          <p:attrName>ppt_w</p:attrName>
                                        </p:attrNameLst>
                                      </p:cBhvr>
                                      <p:tavLst>
                                        <p:tav tm="0">
                                          <p:val>
                                            <p:fltVal val="0"/>
                                          </p:val>
                                        </p:tav>
                                        <p:tav tm="100000">
                                          <p:val>
                                            <p:strVal val="#ppt_w"/>
                                          </p:val>
                                        </p:tav>
                                      </p:tavLst>
                                    </p:anim>
                                    <p:anim calcmode="lin" valueType="num">
                                      <p:cBhvr>
                                        <p:cTn id="12" dur="2000" fill="hold"/>
                                        <p:tgtEl>
                                          <p:spTgt spid="6"/>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2000" fill="hold"/>
                                        <p:tgtEl>
                                          <p:spTgt spid="5"/>
                                        </p:tgtEl>
                                        <p:attrNameLst>
                                          <p:attrName>ppt_w</p:attrName>
                                        </p:attrNameLst>
                                      </p:cBhvr>
                                      <p:tavLst>
                                        <p:tav tm="0">
                                          <p:val>
                                            <p:fltVal val="0"/>
                                          </p:val>
                                        </p:tav>
                                        <p:tav tm="100000">
                                          <p:val>
                                            <p:strVal val="#ppt_w"/>
                                          </p:val>
                                        </p:tav>
                                      </p:tavLst>
                                    </p:anim>
                                    <p:anim calcmode="lin" valueType="num">
                                      <p:cBhvr>
                                        <p:cTn id="16" dur="2000" fill="hold"/>
                                        <p:tgtEl>
                                          <p:spTgt spid="5"/>
                                        </p:tgtEl>
                                        <p:attrNameLst>
                                          <p:attrName>ppt_h</p:attrName>
                                        </p:attrNameLst>
                                      </p:cBhvr>
                                      <p:tavLst>
                                        <p:tav tm="0">
                                          <p:val>
                                            <p:fltVal val="0"/>
                                          </p:val>
                                        </p:tav>
                                        <p:tav tm="100000">
                                          <p:val>
                                            <p:strVal val="#ppt_h"/>
                                          </p:val>
                                        </p:tav>
                                      </p:tavLst>
                                    </p:anim>
                                  </p:childTnLst>
                                </p:cTn>
                              </p:par>
                            </p:childTnLst>
                          </p:cTn>
                        </p:par>
                        <p:par>
                          <p:cTn id="17" fill="hold">
                            <p:stCondLst>
                              <p:cond delay="2000"/>
                            </p:stCondLst>
                            <p:childTnLst>
                              <p:par>
                                <p:cTn id="18" presetID="2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2000" fill="hold"/>
                                        <p:tgtEl>
                                          <p:spTgt spid="7"/>
                                        </p:tgtEl>
                                        <p:attrNameLst>
                                          <p:attrName>ppt_w</p:attrName>
                                        </p:attrNameLst>
                                      </p:cBhvr>
                                      <p:tavLst>
                                        <p:tav tm="0">
                                          <p:val>
                                            <p:fltVal val="0"/>
                                          </p:val>
                                        </p:tav>
                                        <p:tav tm="100000">
                                          <p:val>
                                            <p:strVal val="#ppt_w"/>
                                          </p:val>
                                        </p:tav>
                                      </p:tavLst>
                                    </p:anim>
                                    <p:anim calcmode="lin" valueType="num">
                                      <p:cBhvr>
                                        <p:cTn id="21" dur="2000" fill="hold"/>
                                        <p:tgtEl>
                                          <p:spTgt spid="7"/>
                                        </p:tgtEl>
                                        <p:attrNameLst>
                                          <p:attrName>ppt_h</p:attrName>
                                        </p:attrNameLst>
                                      </p:cBhvr>
                                      <p:tavLst>
                                        <p:tav tm="0">
                                          <p:val>
                                            <p:fltVal val="0"/>
                                          </p:val>
                                        </p:tav>
                                        <p:tav tm="100000">
                                          <p:val>
                                            <p:strVal val="#ppt_h"/>
                                          </p:val>
                                        </p:tav>
                                      </p:tavLst>
                                    </p:anim>
                                  </p:childTnLst>
                                </p:cTn>
                              </p:par>
                              <p:par>
                                <p:cTn id="22" presetID="20"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edge">
                                      <p:cBhvr>
                                        <p:cTn id="24" dur="2000"/>
                                        <p:tgtEl>
                                          <p:spTgt spid="9"/>
                                        </p:tgtEl>
                                      </p:cBhvr>
                                    </p:animEffect>
                                  </p:childTnLst>
                                </p:cTn>
                              </p:par>
                              <p:par>
                                <p:cTn id="25" presetID="20"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edge">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285728" y="857224"/>
            <a:ext cx="6272234" cy="7294305"/>
          </a:xfrm>
          <a:prstGeom prst="rect">
            <a:avLst/>
          </a:prstGeom>
          <a:noFill/>
          <a:ln w="9525">
            <a:noFill/>
            <a:miter lim="800000"/>
            <a:headEnd/>
            <a:tailEnd/>
          </a:ln>
        </p:spPr>
        <p:txBody>
          <a:bodyPr wrap="square">
            <a:spAutoFit/>
          </a:bodyPr>
          <a:lstStyle/>
          <a:p>
            <a:pPr indent="354013" algn="just"/>
            <a:r>
              <a:rPr lang="ru-RU" dirty="0"/>
              <a:t>Первым из наших современников, кто установил ряд необычных явлений, связанных с пирамидой, был французский ученый </a:t>
            </a:r>
            <a:r>
              <a:rPr lang="ru-RU" dirty="0" err="1"/>
              <a:t>Антуан</a:t>
            </a:r>
            <a:r>
              <a:rPr lang="ru-RU" dirty="0"/>
              <a:t> </a:t>
            </a:r>
            <a:r>
              <a:rPr lang="ru-RU" dirty="0" err="1"/>
              <a:t>Бови</a:t>
            </a:r>
            <a:r>
              <a:rPr lang="ru-RU" dirty="0"/>
              <a:t>. Исследуя пирамиду Хеопса в 30-х годах двадцатого столетия, он обнаружил, что тела мелких животных, случайно попавших в царскую комнату, мумифицировались. </a:t>
            </a:r>
          </a:p>
          <a:p>
            <a:pPr indent="354013" algn="just"/>
            <a:r>
              <a:rPr lang="ru-RU" dirty="0"/>
              <a:t>Вернувшись во Францию, он построил деревянную модель пирамиды с длиной стороны основания около одного метра. Сориентировав ее по сторонам света и поместив в место расположения царской комнаты, т.е. приблизительно на 1/3 расстояния от основания до вершины тело мертвой кошки, он через несколько дней обнаружил ее мумифицировавшейся. Того же эффекта он достигал и с другими органическими веществами, которые, мумифицируясь, не портились и не гнили. Причину этого </a:t>
            </a:r>
            <a:r>
              <a:rPr lang="ru-RU" dirty="0" err="1"/>
              <a:t>Бови</a:t>
            </a:r>
            <a:r>
              <a:rPr lang="ru-RU" dirty="0"/>
              <a:t> объяснил для себя формой пирамиды и, как оказалось не ошибся.</a:t>
            </a:r>
          </a:p>
          <a:p>
            <a:pPr indent="354013" algn="just"/>
            <a:r>
              <a:rPr lang="ru-RU" dirty="0"/>
              <a:t> Его труды легли в основу современных исследований, в результате которых за последние 50 лет появилось множество книг и публикаций, подтверждающих, что энергия пирамид может иметь прикладное значение.</a:t>
            </a:r>
          </a:p>
          <a:p>
            <a:pPr indent="354013"/>
            <a:endParaRPr lang="ru-RU" dirty="0"/>
          </a:p>
        </p:txBody>
      </p:sp>
      <p:sp>
        <p:nvSpPr>
          <p:cNvPr id="6" name="TextBox 5"/>
          <p:cNvSpPr txBox="1"/>
          <p:nvPr/>
        </p:nvSpPr>
        <p:spPr>
          <a:xfrm>
            <a:off x="285728" y="214282"/>
            <a:ext cx="2000869" cy="369332"/>
          </a:xfrm>
          <a:prstGeom prst="rect">
            <a:avLst/>
          </a:prstGeom>
          <a:noFill/>
        </p:spPr>
        <p:txBody>
          <a:bodyPr wrap="none" rtlCol="0">
            <a:spAutoFit/>
          </a:bodyPr>
          <a:lstStyle/>
          <a:p>
            <a:r>
              <a:rPr lang="ru-RU" dirty="0" smtClean="0"/>
              <a:t>А еще факты…</a:t>
            </a:r>
            <a:endParaRPr lang="ru-RU" dirty="0"/>
          </a:p>
        </p:txBody>
      </p:sp>
      <p:sp>
        <p:nvSpPr>
          <p:cNvPr id="7" name="TextBox 6"/>
          <p:cNvSpPr txBox="1"/>
          <p:nvPr/>
        </p:nvSpPr>
        <p:spPr>
          <a:xfrm>
            <a:off x="6072206" y="8501090"/>
            <a:ext cx="428628" cy="646331"/>
          </a:xfrm>
          <a:prstGeom prst="rect">
            <a:avLst/>
          </a:prstGeom>
          <a:noFill/>
        </p:spPr>
        <p:txBody>
          <a:bodyPr wrap="square" rtlCol="0">
            <a:spAutoFit/>
          </a:bodyPr>
          <a:lstStyle/>
          <a:p>
            <a:r>
              <a:rPr lang="ru-RU" dirty="0" smtClean="0">
                <a:sym typeface="Wingdings" pitchFamily="2" charset="2"/>
              </a:rPr>
              <a:t></a:t>
            </a:r>
            <a:endParaRPr lang="ru-RU" dirty="0" smtClean="0"/>
          </a:p>
          <a:p>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285728" y="285720"/>
            <a:ext cx="6276996" cy="8217634"/>
          </a:xfrm>
          <a:prstGeom prst="rect">
            <a:avLst/>
          </a:prstGeom>
          <a:noFill/>
          <a:ln w="9525">
            <a:noFill/>
            <a:miter lim="800000"/>
            <a:headEnd/>
            <a:tailEnd/>
          </a:ln>
        </p:spPr>
        <p:txBody>
          <a:bodyPr wrap="square">
            <a:spAutoFit/>
          </a:bodyPr>
          <a:lstStyle/>
          <a:p>
            <a:pPr indent="354013" algn="just"/>
            <a:r>
              <a:rPr lang="ru-RU" sz="1600" dirty="0"/>
              <a:t>Исследования А. </a:t>
            </a:r>
            <a:r>
              <a:rPr lang="ru-RU" sz="1600" dirty="0" err="1"/>
              <a:t>Бови</a:t>
            </a:r>
            <a:r>
              <a:rPr lang="ru-RU" sz="1600" dirty="0"/>
              <a:t> не вызывали никакого интереса до пятидесятых годов, пока ими не заинтересовался чешский инженер Карел </a:t>
            </a:r>
            <a:r>
              <a:rPr lang="ru-RU" sz="1600" dirty="0" err="1"/>
              <a:t>Дрбан</a:t>
            </a:r>
            <a:r>
              <a:rPr lang="ru-RU" sz="1600" dirty="0"/>
              <a:t>, который не только воспроизвел результаты опытов А. </a:t>
            </a:r>
            <a:r>
              <a:rPr lang="ru-RU" sz="1600" dirty="0" err="1"/>
              <a:t>Бови</a:t>
            </a:r>
            <a:r>
              <a:rPr lang="ru-RU" sz="1600" dirty="0"/>
              <a:t>, но и обнаружил связь между формой пространства пирамиды и биологическими и физико-химическими процессами, происходящими в этом пространстве. </a:t>
            </a:r>
          </a:p>
          <a:p>
            <a:pPr indent="354013" algn="just"/>
            <a:r>
              <a:rPr lang="ru-RU" sz="1600" dirty="0"/>
              <a:t>Оказалось, что изменяя размеры пирамиды можно воздействовать на происходящие процессы, ускоряя или замедляя их. Весьма знаменитым открытие К. </a:t>
            </a:r>
            <a:r>
              <a:rPr lang="ru-RU" sz="1600" dirty="0" err="1"/>
              <a:t>Дрбана</a:t>
            </a:r>
            <a:r>
              <a:rPr lang="ru-RU" sz="1600" dirty="0"/>
              <a:t> оказалось то, что энергия пирамиды, сориентированной сторонами к геомагнитным полюсам, затачивает помещенное в нее бритвенное лезвие, при условии его расположения на уровне  высоты от основания пирамиды под прямым углом к геомагнитному меридиану. Изобретение было запатентовано и выпускался пластмассовый прибор "Бритвенный </a:t>
            </a:r>
            <a:r>
              <a:rPr lang="ru-RU" sz="1600" dirty="0" err="1"/>
              <a:t>затачиватель</a:t>
            </a:r>
            <a:r>
              <a:rPr lang="ru-RU" sz="1600" dirty="0"/>
              <a:t> "Пирамида Хеопса"", позволявший многократно использовать одно и то же бритвенное лезвие. </a:t>
            </a:r>
          </a:p>
          <a:p>
            <a:pPr indent="354013" algn="just"/>
            <a:r>
              <a:rPr lang="ru-RU" sz="1600" dirty="0"/>
              <a:t>Оказалось, что энергия формы пирамиды "умеет делать" очень многое: вода приобретает свойства способствовать заживлению, тонизирует организм, уменьшает воспалительную реакцию после укусов, ожогов и действует, как естественное вспомогательное средство для улучшения пищеварения; мясо, рыба, яйца, овощи, фрукты мумифицируются, но не портятся; молоко долго не киснет; сыр не плесневеет. Если сидеть под пирамидой, то ускоряется заживление ран и язв. Пирамиды устраняют вокруг себя геопатогенное воздействие и гармонизируют внутреннее пространство помещений. </a:t>
            </a:r>
          </a:p>
        </p:txBody>
      </p:sp>
      <p:sp>
        <p:nvSpPr>
          <p:cNvPr id="5" name="TextBox 4"/>
          <p:cNvSpPr txBox="1"/>
          <p:nvPr/>
        </p:nvSpPr>
        <p:spPr>
          <a:xfrm>
            <a:off x="6072206" y="8501090"/>
            <a:ext cx="428628" cy="646331"/>
          </a:xfrm>
          <a:prstGeom prst="rect">
            <a:avLst/>
          </a:prstGeom>
          <a:noFill/>
        </p:spPr>
        <p:txBody>
          <a:bodyPr wrap="square" rtlCol="0">
            <a:spAutoFit/>
          </a:bodyPr>
          <a:lstStyle/>
          <a:p>
            <a:r>
              <a:rPr lang="ru-RU" dirty="0" smtClean="0">
                <a:sym typeface="Wingdings" pitchFamily="2" charset="2"/>
              </a:rPr>
              <a:t></a:t>
            </a:r>
            <a:endParaRPr lang="ru-RU" dirty="0" smtClean="0"/>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285728" y="285720"/>
            <a:ext cx="6357982" cy="8215370"/>
          </a:xfrm>
          <a:prstGeom prst="rect">
            <a:avLst/>
          </a:prstGeom>
        </p:spPr>
        <p:txBody>
          <a:bodyPr vert="horz">
            <a:normAutofit/>
          </a:bodyPr>
          <a:lstStyle/>
          <a:p>
            <a:pPr marL="3175" marR="0" lvl="0" indent="379413" algn="just" defTabSz="914400" rtl="0" eaLnBrk="1" fontAlgn="auto" latinLnBrk="0" hangingPunct="1">
              <a:lnSpc>
                <a:spcPct val="80000"/>
              </a:lnSpc>
              <a:spcBef>
                <a:spcPct val="0"/>
              </a:spcBef>
              <a:spcAft>
                <a:spcPts val="0"/>
              </a:spcAft>
              <a:buClr>
                <a:schemeClr val="accent2"/>
              </a:buClr>
              <a:buSzPct val="85000"/>
              <a:buFontTx/>
              <a:buNone/>
              <a:tabLst/>
              <a:defRPr/>
            </a:pPr>
            <a:r>
              <a:rPr kumimoji="0" lang="ru-RU" sz="1900" b="1" i="0" u="none" strike="noStrike" kern="1200" cap="none" spc="0" normalizeH="0" baseline="0" noProof="0" smtClean="0">
                <a:ln>
                  <a:noFill/>
                </a:ln>
                <a:solidFill>
                  <a:schemeClr val="tx1"/>
                </a:solidFill>
                <a:effectLst/>
                <a:uLnTx/>
                <a:uFillTx/>
                <a:latin typeface="Times New Roman" pitchFamily="18" charset="0"/>
                <a:ea typeface="+mn-ea"/>
                <a:cs typeface="+mn-cs"/>
              </a:rPr>
              <a:t>Благодаря огромной массе, излучение формы пирамиды, достигало такой силы, что с очень большого расстояния можно было определить это излучение, и без компаса точно сориентировать по ней маршрут корабля в море или каравана в пустыне. </a:t>
            </a:r>
          </a:p>
          <a:p>
            <a:pPr marL="3175" marR="0" lvl="0" indent="379413" algn="just" defTabSz="914400" rtl="0" eaLnBrk="1" fontAlgn="auto" latinLnBrk="0" hangingPunct="1">
              <a:lnSpc>
                <a:spcPct val="80000"/>
              </a:lnSpc>
              <a:spcBef>
                <a:spcPct val="0"/>
              </a:spcBef>
              <a:spcAft>
                <a:spcPts val="0"/>
              </a:spcAft>
              <a:buClr>
                <a:schemeClr val="accent2"/>
              </a:buClr>
              <a:buSzPct val="85000"/>
              <a:buFontTx/>
              <a:buNone/>
              <a:tabLst/>
              <a:defRPr/>
            </a:pPr>
            <a:r>
              <a:rPr kumimoji="0" lang="ru-RU" sz="1900" b="1" i="0" u="none" strike="noStrike" kern="1200" cap="none" spc="0" normalizeH="0" baseline="0" noProof="0" smtClean="0">
                <a:ln>
                  <a:noFill/>
                </a:ln>
                <a:solidFill>
                  <a:schemeClr val="tx1"/>
                </a:solidFill>
                <a:effectLst/>
                <a:uLnTx/>
                <a:uFillTx/>
                <a:latin typeface="Times New Roman" pitchFamily="18" charset="0"/>
                <a:ea typeface="+mn-ea"/>
                <a:cs typeface="+mn-cs"/>
              </a:rPr>
              <a:t>Особенно интриговала ученых существующая в конструкции Великой пирамиды особенность - она не была закончена до вершины. В действительности ее вершина образована не четырьмя гранями, а платформой с размерами 6х6 метров. </a:t>
            </a:r>
          </a:p>
          <a:p>
            <a:pPr marL="3175" marR="0" lvl="0" indent="379413" algn="just" defTabSz="914400" rtl="0" eaLnBrk="1" fontAlgn="auto" latinLnBrk="0" hangingPunct="1">
              <a:lnSpc>
                <a:spcPct val="80000"/>
              </a:lnSpc>
              <a:spcBef>
                <a:spcPct val="0"/>
              </a:spcBef>
              <a:spcAft>
                <a:spcPts val="0"/>
              </a:spcAft>
              <a:buClr>
                <a:schemeClr val="accent2"/>
              </a:buClr>
              <a:buSzPct val="85000"/>
              <a:buFontTx/>
              <a:buNone/>
              <a:tabLst/>
              <a:defRPr/>
            </a:pPr>
            <a:r>
              <a:rPr kumimoji="0" lang="ru-RU" sz="1900" b="1" i="0" u="none" strike="noStrike" kern="1200" cap="none" spc="0" normalizeH="0" baseline="0" noProof="0" smtClean="0">
                <a:ln>
                  <a:noFill/>
                </a:ln>
                <a:solidFill>
                  <a:schemeClr val="tx1"/>
                </a:solidFill>
                <a:effectLst/>
                <a:uLnTx/>
                <a:uFillTx/>
                <a:latin typeface="Times New Roman" pitchFamily="18" charset="0"/>
                <a:ea typeface="+mn-ea"/>
                <a:cs typeface="+mn-cs"/>
              </a:rPr>
              <a:t>Исследования позволили установить, что такой конструкцией формировалась ложная вибрационная призма, которая создавала излучение, вертикально опускающиеся к основанию пирамиды. </a:t>
            </a:r>
          </a:p>
          <a:p>
            <a:pPr marL="3175" marR="0" lvl="0" indent="379413" algn="just" defTabSz="914400" rtl="0" eaLnBrk="1" fontAlgn="auto" latinLnBrk="0" hangingPunct="1">
              <a:lnSpc>
                <a:spcPct val="80000"/>
              </a:lnSpc>
              <a:spcBef>
                <a:spcPct val="0"/>
              </a:spcBef>
              <a:spcAft>
                <a:spcPts val="0"/>
              </a:spcAft>
              <a:buClr>
                <a:schemeClr val="accent2"/>
              </a:buClr>
              <a:buSzPct val="85000"/>
              <a:buFontTx/>
              <a:buNone/>
              <a:tabLst/>
              <a:defRPr/>
            </a:pPr>
            <a:r>
              <a:rPr kumimoji="0" lang="ru-RU" sz="1900" b="1" i="0" u="none" strike="noStrike" kern="1200" cap="none" spc="0" normalizeH="0" baseline="0" noProof="0" smtClean="0">
                <a:ln>
                  <a:noFill/>
                </a:ln>
                <a:solidFill>
                  <a:schemeClr val="tx1"/>
                </a:solidFill>
                <a:effectLst/>
                <a:uLnTx/>
                <a:uFillTx/>
                <a:latin typeface="Times New Roman" pitchFamily="18" charset="0"/>
                <a:ea typeface="+mn-ea"/>
                <a:cs typeface="+mn-cs"/>
              </a:rPr>
              <a:t>Комната фараона, находящаяся вне области распространения этого пучка, избегала этого влияния, но оно должно было захватывать до сих пор не найденную подземную комнату, размещенную значительно ниже уровня земли. </a:t>
            </a:r>
          </a:p>
          <a:p>
            <a:pPr marL="3175" marR="0" lvl="0" indent="379413" algn="just" defTabSz="914400" rtl="0" eaLnBrk="1" fontAlgn="auto" latinLnBrk="0" hangingPunct="1">
              <a:lnSpc>
                <a:spcPct val="80000"/>
              </a:lnSpc>
              <a:spcBef>
                <a:spcPct val="0"/>
              </a:spcBef>
              <a:spcAft>
                <a:spcPts val="0"/>
              </a:spcAft>
              <a:buClr>
                <a:schemeClr val="accent2"/>
              </a:buClr>
              <a:buSzPct val="85000"/>
              <a:buFontTx/>
              <a:buNone/>
              <a:tabLst/>
              <a:defRPr/>
            </a:pPr>
            <a:r>
              <a:rPr kumimoji="0" lang="ru-RU" sz="1900" b="1" i="0" u="none" strike="noStrike" kern="1200" cap="none" spc="0" normalizeH="0" baseline="0" noProof="0" smtClean="0">
                <a:ln>
                  <a:noFill/>
                </a:ln>
                <a:solidFill>
                  <a:schemeClr val="tx1"/>
                </a:solidFill>
                <a:effectLst/>
                <a:uLnTx/>
                <a:uFillTx/>
                <a:latin typeface="Times New Roman" pitchFamily="18" charset="0"/>
                <a:ea typeface="+mn-ea"/>
                <a:cs typeface="+mn-cs"/>
              </a:rPr>
              <a:t>Проведенные в 1969 г. компьютерные исследования Л. Альвареса, установившего в пирамиде Хефрена счетчики космического излучения, вызвали в научном мире огромный резонанс: геометрия пирамиды непонятным образом нарушала работу приборов, вынудив ученых прекратить их проведение. Эта попытка, как и многие другие, выявила еще одну особенность изучения пирамид - с каждым новым исследованием возникает больше новых вопросов, чем ответов.</a:t>
            </a:r>
          </a:p>
          <a:p>
            <a:pPr marL="3175" marR="0" lvl="0" indent="379413" algn="just" defTabSz="914400" rtl="0" eaLnBrk="1" fontAlgn="auto" latinLnBrk="0" hangingPunct="1">
              <a:lnSpc>
                <a:spcPct val="80000"/>
              </a:lnSpc>
              <a:spcBef>
                <a:spcPts val="600"/>
              </a:spcBef>
              <a:spcAft>
                <a:spcPts val="0"/>
              </a:spcAft>
              <a:buClr>
                <a:schemeClr val="accent2"/>
              </a:buClr>
              <a:buSzPct val="85000"/>
              <a:buFontTx/>
              <a:buNone/>
              <a:tabLst/>
              <a:defRPr/>
            </a:pPr>
            <a:endParaRPr kumimoji="0" lang="ru-RU" sz="1800" b="1" i="0" u="none" strike="noStrike" kern="1200" cap="none" spc="0" normalizeH="0" baseline="0" noProof="0" dirty="0" smtClean="0">
              <a:ln>
                <a:noFill/>
              </a:ln>
              <a:solidFill>
                <a:schemeClr val="tx1"/>
              </a:solidFill>
              <a:effectLst/>
              <a:uLnTx/>
              <a:uFillTx/>
              <a:latin typeface="Times New Roman" pitchFamily="18" charset="0"/>
              <a:ea typeface="+mn-ea"/>
              <a:cs typeface="+mn-cs"/>
            </a:endParaRPr>
          </a:p>
        </p:txBody>
      </p:sp>
      <p:sp>
        <p:nvSpPr>
          <p:cNvPr id="5" name="TextBox 4"/>
          <p:cNvSpPr txBox="1"/>
          <p:nvPr/>
        </p:nvSpPr>
        <p:spPr>
          <a:xfrm>
            <a:off x="6072206" y="8501090"/>
            <a:ext cx="428628" cy="646331"/>
          </a:xfrm>
          <a:prstGeom prst="rect">
            <a:avLst/>
          </a:prstGeom>
          <a:noFill/>
        </p:spPr>
        <p:txBody>
          <a:bodyPr wrap="square" rtlCol="0">
            <a:spAutoFit/>
          </a:bodyPr>
          <a:lstStyle/>
          <a:p>
            <a:r>
              <a:rPr lang="ru-RU" dirty="0" smtClean="0">
                <a:sym typeface="Wingdings" pitchFamily="2" charset="2"/>
              </a:rPr>
              <a:t></a:t>
            </a:r>
            <a:endParaRPr lang="ru-RU" dirty="0" smtClean="0"/>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66" y="285720"/>
            <a:ext cx="2348720" cy="369332"/>
          </a:xfrm>
          <a:prstGeom prst="rect">
            <a:avLst/>
          </a:prstGeom>
          <a:noFill/>
        </p:spPr>
        <p:txBody>
          <a:bodyPr wrap="none" rtlCol="0">
            <a:spAutoFit/>
          </a:bodyPr>
          <a:lstStyle/>
          <a:p>
            <a:r>
              <a:rPr lang="ru-RU" dirty="0" smtClean="0"/>
              <a:t>Подведем итоги…</a:t>
            </a:r>
            <a:endParaRPr lang="ru-RU" dirty="0"/>
          </a:p>
        </p:txBody>
      </p:sp>
      <p:sp>
        <p:nvSpPr>
          <p:cNvPr id="5" name="TextBox 1"/>
          <p:cNvSpPr txBox="1">
            <a:spLocks noChangeArrowheads="1"/>
          </p:cNvSpPr>
          <p:nvPr/>
        </p:nvSpPr>
        <p:spPr bwMode="auto">
          <a:xfrm>
            <a:off x="428604" y="642910"/>
            <a:ext cx="6072230" cy="7848302"/>
          </a:xfrm>
          <a:prstGeom prst="rect">
            <a:avLst/>
          </a:prstGeom>
          <a:noFill/>
          <a:ln w="9525">
            <a:noFill/>
            <a:miter lim="800000"/>
            <a:headEnd/>
            <a:tailEnd/>
          </a:ln>
        </p:spPr>
        <p:txBody>
          <a:bodyPr wrap="square">
            <a:spAutoFit/>
          </a:bodyPr>
          <a:lstStyle/>
          <a:p>
            <a:pPr algn="just">
              <a:buClr>
                <a:srgbClr val="FF3300"/>
              </a:buClr>
              <a:buFont typeface="Wingdings" pitchFamily="2" charset="2"/>
              <a:buChar char="ь"/>
            </a:pPr>
            <a:r>
              <a:rPr lang="ru-RU" dirty="0"/>
              <a:t>Специальные устройства в виде пирамид нейтрализуют негативное электромагнитное излучение на человека от компьютера, телевизора, холодильника и других электробытовых приборов.</a:t>
            </a:r>
          </a:p>
          <a:p>
            <a:pPr algn="just">
              <a:buClr>
                <a:srgbClr val="FF3300"/>
              </a:buClr>
              <a:buFont typeface="Wingdings" pitchFamily="2" charset="2"/>
              <a:buChar char="ь"/>
            </a:pPr>
            <a:r>
              <a:rPr lang="ru-RU" dirty="0"/>
              <a:t>В одной из книг описан случай, когда пирамида, установленная в салоне автомобиля, сокращала расход топлива и снижала содержание СО в отработанных газах.</a:t>
            </a:r>
          </a:p>
          <a:p>
            <a:pPr algn="just">
              <a:buClr>
                <a:srgbClr val="FF3300"/>
              </a:buClr>
              <a:buFont typeface="Wingdings" pitchFamily="2" charset="2"/>
              <a:buChar char="ь"/>
            </a:pPr>
            <a:r>
              <a:rPr lang="ru-RU" dirty="0"/>
              <a:t>Выдержанные в пирамидах семена огородных культур имели лучшую всхожесть и урожайность. В публикациях даже рекомендовалось замачивать семена перед посевом в пирамидной воде.</a:t>
            </a:r>
          </a:p>
          <a:p>
            <a:pPr algn="just">
              <a:buClr>
                <a:srgbClr val="FF3300"/>
              </a:buClr>
              <a:buFont typeface="Wingdings" pitchFamily="2" charset="2"/>
              <a:buChar char="ь"/>
            </a:pPr>
            <a:r>
              <a:rPr lang="ru-RU" dirty="0"/>
              <a:t>Было обнаружено, что пирамиды благотворно влияют на экологическую обстановку. Устраняют патогенные зоны в квартирах, офисах и дачных участках, создавая положительную ауру.</a:t>
            </a:r>
          </a:p>
          <a:p>
            <a:pPr algn="just">
              <a:buClr>
                <a:srgbClr val="FF3300"/>
              </a:buClr>
              <a:buFont typeface="Wingdings" pitchFamily="2" charset="2"/>
              <a:buChar char="ь"/>
            </a:pPr>
            <a:r>
              <a:rPr lang="ru-RU" dirty="0"/>
              <a:t>Голландский исследователь </a:t>
            </a:r>
            <a:r>
              <a:rPr lang="ru-RU" dirty="0" err="1"/>
              <a:t>Пауль</a:t>
            </a:r>
            <a:r>
              <a:rPr lang="ru-RU" dirty="0"/>
              <a:t> </a:t>
            </a:r>
            <a:r>
              <a:rPr lang="ru-RU" dirty="0" err="1"/>
              <a:t>Дикенс</a:t>
            </a:r>
            <a:r>
              <a:rPr lang="ru-RU" dirty="0"/>
              <a:t> в своей книге приводит примеры о лечебных свойствах пирамид. Он заметил, что с их помощью можно снимать головные боли, боли в суставах, останавливать кровотечения при небольших порезах и то, что энергия пирамид стимулирует обмен веществ и укрепляет иммунитет.</a:t>
            </a:r>
          </a:p>
          <a:p>
            <a:endParaRPr lang="ru-RU" dirty="0"/>
          </a:p>
        </p:txBody>
      </p:sp>
      <p:sp>
        <p:nvSpPr>
          <p:cNvPr id="6" name="TextBox 5"/>
          <p:cNvSpPr txBox="1"/>
          <p:nvPr/>
        </p:nvSpPr>
        <p:spPr>
          <a:xfrm>
            <a:off x="6072206" y="8501090"/>
            <a:ext cx="428628" cy="646331"/>
          </a:xfrm>
          <a:prstGeom prst="rect">
            <a:avLst/>
          </a:prstGeom>
          <a:noFill/>
        </p:spPr>
        <p:txBody>
          <a:bodyPr wrap="square" rtlCol="0">
            <a:spAutoFit/>
          </a:bodyPr>
          <a:lstStyle/>
          <a:p>
            <a:r>
              <a:rPr lang="ru-RU" dirty="0" smtClean="0">
                <a:sym typeface="Wingdings" pitchFamily="2" charset="2"/>
              </a:rPr>
              <a:t></a:t>
            </a:r>
            <a:endParaRPr lang="ru-RU" dirty="0" smtClean="0"/>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214290" y="357158"/>
            <a:ext cx="6286544" cy="7072362"/>
          </a:xfrm>
          <a:prstGeom prst="rect">
            <a:avLst/>
          </a:prstGeom>
        </p:spPr>
        <p:txBody>
          <a:bodyPr vert="horz">
            <a:normAutofit lnSpcReduction="10000"/>
          </a:bodyPr>
          <a:lstStyle/>
          <a:p>
            <a:pPr marL="274320" marR="0" lvl="0" indent="-274320" algn="just" defTabSz="914400" rtl="0" eaLnBrk="1" fontAlgn="auto" latinLnBrk="0" hangingPunct="1">
              <a:lnSpc>
                <a:spcPct val="80000"/>
              </a:lnSpc>
              <a:spcBef>
                <a:spcPts val="600"/>
              </a:spcBef>
              <a:spcAft>
                <a:spcPts val="0"/>
              </a:spcAft>
              <a:buClr>
                <a:srgbClr val="FF3300"/>
              </a:buClr>
              <a:buSzPct val="85000"/>
              <a:buFont typeface="Wingdings" pitchFamily="2" charset="2"/>
              <a:buChar char="ь"/>
              <a:tabLst/>
              <a:defRPr/>
            </a:pPr>
            <a:r>
              <a:rPr kumimoji="0" lang="ru-RU" sz="1900" b="1" i="0" u="none" strike="noStrike" kern="1200" cap="none" spc="0" normalizeH="0" baseline="0" noProof="0" smtClean="0">
                <a:ln>
                  <a:noFill/>
                </a:ln>
                <a:solidFill>
                  <a:schemeClr val="tx1"/>
                </a:solidFill>
                <a:effectLst/>
                <a:uLnTx/>
                <a:uFillTx/>
                <a:latin typeface="Times New Roman" pitchFamily="18" charset="0"/>
                <a:ea typeface="+mn-ea"/>
                <a:cs typeface="+mn-cs"/>
              </a:rPr>
              <a:t>В некоторых современных публикациях отмечается, что лекарства, выдержанные в пирамиде, сокращают курс лечения, а перевязочный материал, насыщаясь положительной энергетикой, способствует заживлению ран.</a:t>
            </a:r>
          </a:p>
          <a:p>
            <a:pPr marL="274320" marR="0" lvl="0" indent="-274320" algn="just" defTabSz="914400" rtl="0" eaLnBrk="1" fontAlgn="auto" latinLnBrk="0" hangingPunct="1">
              <a:lnSpc>
                <a:spcPct val="80000"/>
              </a:lnSpc>
              <a:spcBef>
                <a:spcPts val="600"/>
              </a:spcBef>
              <a:spcAft>
                <a:spcPts val="0"/>
              </a:spcAft>
              <a:buClr>
                <a:srgbClr val="FF3300"/>
              </a:buClr>
              <a:buSzPct val="85000"/>
              <a:buFont typeface="Wingdings" pitchFamily="2" charset="2"/>
              <a:buChar char="ь"/>
              <a:tabLst/>
              <a:defRPr/>
            </a:pPr>
            <a:r>
              <a:rPr kumimoji="0" lang="ru-RU" sz="1900" b="1" i="0" u="none" strike="noStrike" kern="1200" cap="none" spc="0" normalizeH="0" baseline="0" noProof="0" smtClean="0">
                <a:ln>
                  <a:noFill/>
                </a:ln>
                <a:solidFill>
                  <a:schemeClr val="tx1"/>
                </a:solidFill>
                <a:effectLst/>
                <a:uLnTx/>
                <a:uFillTx/>
                <a:latin typeface="Times New Roman" pitchFamily="18" charset="0"/>
                <a:ea typeface="+mn-ea"/>
                <a:cs typeface="+mn-cs"/>
              </a:rPr>
              <a:t>Косметические крема и мази улучшают свое действие.</a:t>
            </a:r>
          </a:p>
          <a:p>
            <a:pPr marL="274320" marR="0" lvl="0" indent="-274320" algn="just" defTabSz="914400" rtl="0" eaLnBrk="1" fontAlgn="auto" latinLnBrk="0" hangingPunct="1">
              <a:lnSpc>
                <a:spcPct val="80000"/>
              </a:lnSpc>
              <a:spcBef>
                <a:spcPts val="600"/>
              </a:spcBef>
              <a:spcAft>
                <a:spcPts val="0"/>
              </a:spcAft>
              <a:buClr>
                <a:srgbClr val="FF3300"/>
              </a:buClr>
              <a:buSzPct val="85000"/>
              <a:buFont typeface="Wingdings" pitchFamily="2" charset="2"/>
              <a:buChar char="ь"/>
              <a:tabLst/>
              <a:defRPr/>
            </a:pPr>
            <a:r>
              <a:rPr kumimoji="0" lang="ru-RU" sz="1900" b="1" i="0" u="none" strike="noStrike" kern="1200" cap="none" spc="0" normalizeH="0" baseline="0" noProof="0" smtClean="0">
                <a:ln>
                  <a:noFill/>
                </a:ln>
                <a:solidFill>
                  <a:schemeClr val="tx1"/>
                </a:solidFill>
                <a:effectLst/>
                <a:uLnTx/>
                <a:uFillTx/>
                <a:latin typeface="Times New Roman" pitchFamily="18" charset="0"/>
                <a:ea typeface="+mn-ea"/>
                <a:cs typeface="+mn-cs"/>
              </a:rPr>
              <a:t>Напитки, в том числе и спиртные, улучшают свои вкусовые качества, а вода, содержащаяся в 40-% водке становится целебной. Правда для того, чтобы зарядить положительной энергией стандартную бутылку 0,5 литра, понадобится высокая пирамида.</a:t>
            </a:r>
          </a:p>
          <a:p>
            <a:pPr marL="274320" marR="0" lvl="0" indent="-274320" algn="just" defTabSz="914400" rtl="0" eaLnBrk="1" fontAlgn="auto" latinLnBrk="0" hangingPunct="1">
              <a:lnSpc>
                <a:spcPct val="80000"/>
              </a:lnSpc>
              <a:spcBef>
                <a:spcPts val="600"/>
              </a:spcBef>
              <a:spcAft>
                <a:spcPts val="0"/>
              </a:spcAft>
              <a:buClr>
                <a:srgbClr val="FF3300"/>
              </a:buClr>
              <a:buSzPct val="85000"/>
              <a:buFont typeface="Wingdings" pitchFamily="2" charset="2"/>
              <a:buChar char="ь"/>
              <a:tabLst/>
              <a:defRPr/>
            </a:pPr>
            <a:r>
              <a:rPr kumimoji="0" lang="ru-RU" sz="1900" b="1" i="0" u="none" strike="noStrike" kern="1200" cap="none" spc="0" normalizeH="0" baseline="0" noProof="0" smtClean="0">
                <a:ln>
                  <a:noFill/>
                </a:ln>
                <a:solidFill>
                  <a:schemeClr val="tx1"/>
                </a:solidFill>
                <a:effectLst/>
                <a:uLnTx/>
                <a:uFillTx/>
                <a:latin typeface="Times New Roman" pitchFamily="18" charset="0"/>
                <a:ea typeface="+mn-ea"/>
                <a:cs typeface="+mn-cs"/>
              </a:rPr>
              <a:t>В одной газетной статье рассказывается о том, что если хранить ювелирные изделия под пирамидой они самоочищаются и приобретают особый блеск, а драгоценные и полудрагоценные камни аккумулируют положительную биоэнергетику и потом постепенно ее отдают.</a:t>
            </a:r>
          </a:p>
          <a:p>
            <a:pPr marL="274320" marR="0" lvl="0" indent="-274320" algn="just" defTabSz="914400" rtl="0" eaLnBrk="1" fontAlgn="auto" latinLnBrk="0" hangingPunct="1">
              <a:lnSpc>
                <a:spcPct val="80000"/>
              </a:lnSpc>
              <a:spcBef>
                <a:spcPts val="600"/>
              </a:spcBef>
              <a:spcAft>
                <a:spcPts val="0"/>
              </a:spcAft>
              <a:buClr>
                <a:srgbClr val="FF3300"/>
              </a:buClr>
              <a:buSzPct val="85000"/>
              <a:buFont typeface="Wingdings" pitchFamily="2" charset="2"/>
              <a:buChar char="ь"/>
              <a:tabLst/>
              <a:defRPr/>
            </a:pPr>
            <a:r>
              <a:rPr kumimoji="0" lang="ru-RU" sz="1900" b="1" i="0" u="none" strike="noStrike" kern="1200" cap="none" spc="0" normalizeH="0" baseline="0" noProof="0" smtClean="0">
                <a:ln>
                  <a:noFill/>
                </a:ln>
                <a:solidFill>
                  <a:schemeClr val="tx1"/>
                </a:solidFill>
                <a:effectLst/>
                <a:uLnTx/>
                <a:uFillTx/>
                <a:latin typeface="Times New Roman" pitchFamily="18" charset="0"/>
                <a:ea typeface="+mn-ea"/>
                <a:cs typeface="+mn-cs"/>
              </a:rPr>
              <a:t>По утверждению американских ученых, продукты питания, например крупа, мука, соль, сахар, кофе, чай, побывав в пирамиде, улучшают свои вкусовые качества, а дешевые сигареты становятся похожими на своих благородных собратьев.</a:t>
            </a:r>
          </a:p>
          <a:p>
            <a:pPr marL="274320" marR="0" lvl="0" indent="-274320" algn="just" defTabSz="914400" rtl="0" eaLnBrk="1" fontAlgn="auto" latinLnBrk="0" hangingPunct="1">
              <a:lnSpc>
                <a:spcPct val="80000"/>
              </a:lnSpc>
              <a:spcBef>
                <a:spcPts val="600"/>
              </a:spcBef>
              <a:spcAft>
                <a:spcPts val="0"/>
              </a:spcAft>
              <a:buClr>
                <a:srgbClr val="FF3300"/>
              </a:buClr>
              <a:buSzPct val="85000"/>
              <a:buFont typeface="Wingdings" pitchFamily="2" charset="2"/>
              <a:buChar char="ь"/>
              <a:tabLst/>
              <a:defRPr/>
            </a:pPr>
            <a:r>
              <a:rPr kumimoji="0" lang="ru-RU" sz="1900" b="1" i="0" u="none" strike="noStrike" kern="1200" cap="none" spc="0" normalizeH="0" baseline="0" noProof="0" smtClean="0">
                <a:ln>
                  <a:noFill/>
                </a:ln>
                <a:solidFill>
                  <a:schemeClr val="tx1"/>
                </a:solidFill>
                <a:effectLst/>
                <a:uLnTx/>
                <a:uFillTx/>
                <a:latin typeface="Times New Roman" pitchFamily="18" charset="0"/>
                <a:ea typeface="+mn-ea"/>
                <a:cs typeface="+mn-cs"/>
              </a:rPr>
              <a:t>Возможно, для многих это будет не актуально, но в маленькой пирамиде самозатачиваются старые бритвенные лезвия, а в большой пирамиде вода не замерзает при -40</a:t>
            </a:r>
            <a:r>
              <a:rPr kumimoji="0" lang="ru-RU" sz="1900" b="1" i="0" u="none" strike="noStrike" kern="1200" cap="none" spc="0" normalizeH="0" baseline="30000" noProof="0" smtClean="0">
                <a:ln>
                  <a:noFill/>
                </a:ln>
                <a:solidFill>
                  <a:schemeClr val="tx1"/>
                </a:solidFill>
                <a:effectLst/>
                <a:uLnTx/>
                <a:uFillTx/>
                <a:latin typeface="Times New Roman" pitchFamily="18" charset="0"/>
                <a:ea typeface="+mn-ea"/>
                <a:cs typeface="+mn-cs"/>
              </a:rPr>
              <a:t>0</a:t>
            </a:r>
            <a:r>
              <a:rPr kumimoji="0" lang="ru-RU" sz="1900" b="1" i="0" u="none" strike="noStrike" kern="1200" cap="none" spc="0" normalizeH="0" baseline="0" noProof="0" smtClean="0">
                <a:ln>
                  <a:noFill/>
                </a:ln>
                <a:solidFill>
                  <a:schemeClr val="tx1"/>
                </a:solidFill>
                <a:effectLst/>
                <a:uLnTx/>
                <a:uFillTx/>
                <a:latin typeface="Times New Roman" pitchFamily="18" charset="0"/>
                <a:ea typeface="+mn-ea"/>
                <a:cs typeface="+mn-cs"/>
              </a:rPr>
              <a:t> С. </a:t>
            </a:r>
          </a:p>
          <a:p>
            <a:pPr marL="274320" marR="0" lvl="0" indent="-274320" algn="just" defTabSz="914400" rtl="0" eaLnBrk="1" fontAlgn="auto" latinLnBrk="0" hangingPunct="1">
              <a:lnSpc>
                <a:spcPct val="80000"/>
              </a:lnSpc>
              <a:spcBef>
                <a:spcPts val="600"/>
              </a:spcBef>
              <a:spcAft>
                <a:spcPts val="0"/>
              </a:spcAft>
              <a:buClr>
                <a:srgbClr val="FF3300"/>
              </a:buClr>
              <a:buSzPct val="85000"/>
              <a:buFont typeface="Wingdings" pitchFamily="2" charset="2"/>
              <a:buChar char="ь"/>
              <a:tabLst/>
              <a:defRPr/>
            </a:pPr>
            <a:r>
              <a:rPr kumimoji="0" lang="ru-RU" sz="1900" b="1" i="0" u="none" strike="noStrike" kern="1200" cap="none" spc="0" normalizeH="0" baseline="0" noProof="0" smtClean="0">
                <a:ln>
                  <a:noFill/>
                </a:ln>
                <a:solidFill>
                  <a:schemeClr val="tx1"/>
                </a:solidFill>
                <a:effectLst/>
                <a:uLnTx/>
                <a:uFillTx/>
                <a:latin typeface="Times New Roman" pitchFamily="18" charset="0"/>
                <a:ea typeface="+mn-ea"/>
                <a:cs typeface="+mn-cs"/>
              </a:rPr>
              <a:t>По утверждению большинства исследователей, все это является доказательством существования энергии пирамид.</a:t>
            </a:r>
          </a:p>
          <a:p>
            <a:pPr marL="274320" marR="0" lvl="0" indent="-274320" algn="l" defTabSz="914400" rtl="0" eaLnBrk="1" fontAlgn="auto" latinLnBrk="0" hangingPunct="1">
              <a:lnSpc>
                <a:spcPct val="80000"/>
              </a:lnSpc>
              <a:spcBef>
                <a:spcPts val="600"/>
              </a:spcBef>
              <a:spcAft>
                <a:spcPts val="0"/>
              </a:spcAft>
              <a:buClr>
                <a:schemeClr val="accent2"/>
              </a:buClr>
              <a:buSzPct val="85000"/>
              <a:buFontTx/>
              <a:buNone/>
              <a:tabLst/>
              <a:defRPr/>
            </a:pPr>
            <a:endParaRPr kumimoji="0" lang="ru-RU" sz="1800" b="1" i="0" u="none" strike="noStrike" kern="1200" cap="none" spc="0" normalizeH="0" baseline="0" noProof="0" dirty="0" smtClean="0">
              <a:ln>
                <a:noFill/>
              </a:ln>
              <a:solidFill>
                <a:schemeClr val="tx1"/>
              </a:solidFill>
              <a:effectLst/>
              <a:uLnTx/>
              <a:uFillTx/>
              <a:latin typeface="Times New Roman" pitchFamily="18" charset="0"/>
              <a:ea typeface="+mn-ea"/>
              <a:cs typeface="+mn-cs"/>
            </a:endParaRPr>
          </a:p>
        </p:txBody>
      </p:sp>
      <p:sp>
        <p:nvSpPr>
          <p:cNvPr id="5" name="TextBox 4"/>
          <p:cNvSpPr txBox="1"/>
          <p:nvPr/>
        </p:nvSpPr>
        <p:spPr>
          <a:xfrm>
            <a:off x="6143644" y="8358214"/>
            <a:ext cx="476412" cy="369332"/>
          </a:xfrm>
          <a:prstGeom prst="rect">
            <a:avLst/>
          </a:prstGeom>
          <a:noFill/>
        </p:spPr>
        <p:txBody>
          <a:bodyPr wrap="none" rtlCol="0">
            <a:spAutoFit/>
          </a:bodyPr>
          <a:lstStyle/>
          <a:p>
            <a:r>
              <a:rPr lang="en-US" dirty="0" smtClean="0"/>
              <a:t>}{</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457200" y="1219200"/>
            <a:ext cx="5972196" cy="7725192"/>
          </a:xfrm>
          <a:prstGeom prst="rect">
            <a:avLst/>
          </a:prstGeom>
          <a:noFill/>
          <a:ln w="9525">
            <a:noFill/>
            <a:miter lim="800000"/>
            <a:headEnd/>
            <a:tailEnd/>
          </a:ln>
        </p:spPr>
        <p:txBody>
          <a:bodyPr wrap="square">
            <a:spAutoFit/>
          </a:bodyPr>
          <a:lstStyle/>
          <a:p>
            <a:pPr marL="342900" indent="-342900" algn="just">
              <a:buFontTx/>
              <a:buAutoNum type="arabicPeriod"/>
            </a:pPr>
            <a:r>
              <a:rPr lang="ru-RU" sz="1600" i="1" dirty="0"/>
              <a:t>Г. И. Глейзер. История математики в школе, М: «Просвещение», 1982 г.</a:t>
            </a:r>
          </a:p>
          <a:p>
            <a:pPr marL="342900" indent="-342900" algn="just">
              <a:buFontTx/>
              <a:buAutoNum type="arabicPeriod"/>
            </a:pPr>
            <a:r>
              <a:rPr lang="ru-RU" sz="1600" i="1" dirty="0"/>
              <a:t>И. </a:t>
            </a:r>
            <a:r>
              <a:rPr lang="ru-RU" sz="1600" i="1" dirty="0" err="1"/>
              <a:t>Исупова</a:t>
            </a:r>
            <a:r>
              <a:rPr lang="ru-RU" sz="1600" i="1" dirty="0"/>
              <a:t>. Всё обо всём Т.8, М: «Слово», 1997 г. </a:t>
            </a:r>
          </a:p>
          <a:p>
            <a:pPr marL="342900" indent="-342900" algn="just">
              <a:buFontTx/>
              <a:buAutoNum type="arabicPeriod"/>
            </a:pPr>
            <a:r>
              <a:rPr lang="ru-RU" sz="1600" i="1" dirty="0"/>
              <a:t>В. Уваров «Волшебные свойства пирамид», «</a:t>
            </a:r>
            <a:r>
              <a:rPr lang="ru-RU" sz="1600" i="1" dirty="0" err="1"/>
              <a:t>Лениздат</a:t>
            </a:r>
            <a:r>
              <a:rPr lang="ru-RU" sz="1600" i="1" dirty="0"/>
              <a:t>», 2006 г.</a:t>
            </a:r>
          </a:p>
          <a:p>
            <a:pPr marL="342900" indent="-342900" algn="just">
              <a:buFontTx/>
              <a:buAutoNum type="arabicPeriod"/>
            </a:pPr>
            <a:r>
              <a:rPr lang="ru-RU" sz="1600" i="1" dirty="0"/>
              <a:t>Детская энциклопедия, М., 1976 г.</a:t>
            </a:r>
          </a:p>
          <a:p>
            <a:pPr marL="342900" indent="-342900" algn="just">
              <a:buFontTx/>
              <a:buAutoNum type="arabicPeriod"/>
            </a:pPr>
            <a:r>
              <a:rPr lang="ru-RU" sz="1600" i="1" dirty="0"/>
              <a:t>Б. </a:t>
            </a:r>
            <a:r>
              <a:rPr lang="ru-RU" sz="1600" i="1" dirty="0" err="1"/>
              <a:t>Риен</a:t>
            </a:r>
            <a:r>
              <a:rPr lang="ru-RU" sz="1600" i="1" dirty="0"/>
              <a:t>. Ст. «Магический кристалл», «Аномалии» №2, 1998 г.</a:t>
            </a:r>
          </a:p>
          <a:p>
            <a:pPr marL="342900" indent="-342900" algn="just">
              <a:buFontTx/>
              <a:buAutoNum type="arabicPeriod"/>
            </a:pPr>
            <a:r>
              <a:rPr lang="ru-RU" sz="1600" i="1" dirty="0"/>
              <a:t>К. Гридин. Ст. «Искать ответы никогда не поздно», «Загадки Земли» №2, 1999 г.</a:t>
            </a:r>
          </a:p>
          <a:p>
            <a:pPr marL="342900" indent="-342900" algn="just">
              <a:buFontTx/>
              <a:buAutoNum type="arabicPeriod"/>
            </a:pPr>
            <a:r>
              <a:rPr lang="ru-RU" sz="1600" i="1" dirty="0"/>
              <a:t>Х. </a:t>
            </a:r>
            <a:r>
              <a:rPr lang="ru-RU" sz="1600" i="1" dirty="0" err="1"/>
              <a:t>Хаусдорф</a:t>
            </a:r>
            <a:r>
              <a:rPr lang="ru-RU" sz="1600" i="1" dirty="0"/>
              <a:t>. Ст. «Открытие китайских пирамид», «Комок» №6, 1998 г.</a:t>
            </a:r>
          </a:p>
          <a:p>
            <a:pPr marL="342900" indent="-342900" algn="just">
              <a:buFontTx/>
              <a:buAutoNum type="arabicPeriod"/>
            </a:pPr>
            <a:r>
              <a:rPr lang="ru-RU" sz="1600" i="1" dirty="0"/>
              <a:t>Ю. </a:t>
            </a:r>
            <a:r>
              <a:rPr lang="ru-RU" sz="1600" i="1" dirty="0" err="1"/>
              <a:t>Борзов</a:t>
            </a:r>
            <a:r>
              <a:rPr lang="ru-RU" sz="1600" i="1" dirty="0"/>
              <a:t>. Ст. «Нашествие пирамид», «Комок» №49, 1999 г.</a:t>
            </a:r>
          </a:p>
          <a:p>
            <a:pPr marL="342900" indent="-342900" algn="just">
              <a:buFontTx/>
              <a:buAutoNum type="arabicPeriod"/>
            </a:pPr>
            <a:r>
              <a:rPr lang="ru-RU" sz="1600" i="1" dirty="0"/>
              <a:t>П.Томпкинс «Тайны великой пирамиды Хеопса», М, «</a:t>
            </a:r>
            <a:r>
              <a:rPr lang="ru-RU" sz="1600" i="1" dirty="0" err="1"/>
              <a:t>Центрополиграф</a:t>
            </a:r>
            <a:r>
              <a:rPr lang="ru-RU" sz="1600" i="1" dirty="0"/>
              <a:t>», 2005 г.</a:t>
            </a:r>
          </a:p>
          <a:p>
            <a:pPr marL="342900" indent="-342900" algn="just">
              <a:buFontTx/>
              <a:buAutoNum type="arabicPeriod"/>
            </a:pPr>
            <a:r>
              <a:rPr lang="ru-RU" sz="1600" i="1" dirty="0"/>
              <a:t>Г. </a:t>
            </a:r>
            <a:r>
              <a:rPr lang="ru-RU" sz="1600" i="1" dirty="0" err="1"/>
              <a:t>Райхардт</a:t>
            </a:r>
            <a:r>
              <a:rPr lang="ru-RU" sz="1600" i="1" dirty="0"/>
              <a:t> “Семь чудес света”, 1996.</a:t>
            </a:r>
          </a:p>
          <a:p>
            <a:pPr marL="342900" indent="-342900" algn="just">
              <a:buFontTx/>
              <a:buAutoNum type="arabicPeriod"/>
            </a:pPr>
            <a:r>
              <a:rPr lang="ru-RU" sz="1600" i="1" dirty="0"/>
              <a:t>Большой энциклопедический словарь. М. ,1988.</a:t>
            </a:r>
          </a:p>
          <a:p>
            <a:pPr marL="342900" indent="-342900" algn="just">
              <a:buFontTx/>
              <a:buAutoNum type="arabicPeriod"/>
            </a:pPr>
            <a:r>
              <a:rPr lang="ru-RU" sz="1600" i="1" dirty="0"/>
              <a:t>Н. А. Дмитриева “Краткая история искусств”, М. ,1992.</a:t>
            </a:r>
          </a:p>
          <a:p>
            <a:pPr marL="342900" indent="-342900" algn="just">
              <a:buFontTx/>
              <a:buAutoNum type="arabicPeriod"/>
            </a:pPr>
            <a:r>
              <a:rPr lang="ru-RU" sz="1600" i="1" dirty="0"/>
              <a:t>Р. </a:t>
            </a:r>
            <a:r>
              <a:rPr lang="ru-RU" sz="1600" i="1" dirty="0" err="1"/>
              <a:t>Бьювэл</a:t>
            </a:r>
            <a:r>
              <a:rPr lang="ru-RU" sz="1600" i="1" dirty="0"/>
              <a:t>, Э. </a:t>
            </a:r>
            <a:r>
              <a:rPr lang="ru-RU" sz="1600" i="1" dirty="0" err="1"/>
              <a:t>Джилберт</a:t>
            </a:r>
            <a:r>
              <a:rPr lang="ru-RU" sz="1600" i="1" dirty="0"/>
              <a:t> “Секреты пирамид”, М. ,1983.</a:t>
            </a:r>
          </a:p>
          <a:p>
            <a:pPr marL="342900" indent="-342900" algn="just">
              <a:buFontTx/>
              <a:buAutoNum type="arabicPeriod"/>
            </a:pPr>
            <a:r>
              <a:rPr lang="ru-RU" sz="1600" i="1" dirty="0"/>
              <a:t>Энциклопедия Кирилла и </a:t>
            </a:r>
            <a:r>
              <a:rPr lang="ru-RU" sz="1600" i="1" dirty="0" err="1"/>
              <a:t>Мефодия</a:t>
            </a:r>
            <a:r>
              <a:rPr lang="ru-RU" sz="1600" i="1" dirty="0"/>
              <a:t> 2006 (3 </a:t>
            </a:r>
            <a:r>
              <a:rPr lang="en-US" sz="1600" i="1" dirty="0"/>
              <a:t>CD)</a:t>
            </a:r>
            <a:endParaRPr lang="ru-RU" sz="1600" i="1" dirty="0"/>
          </a:p>
          <a:p>
            <a:pPr marL="342900" indent="-342900">
              <a:buFontTx/>
              <a:buAutoNum type="arabicPeriod"/>
            </a:pPr>
            <a:r>
              <a:rPr lang="ru-RU" sz="1600" i="1" dirty="0"/>
              <a:t> Бабанин В. П. Тайны великих пирамид. </a:t>
            </a:r>
            <a:r>
              <a:rPr lang="ru-RU" sz="1600" i="1" dirty="0" err="1"/>
              <a:t>С-Пб</a:t>
            </a:r>
            <a:r>
              <a:rPr lang="ru-RU" sz="1600" i="1" dirty="0"/>
              <a:t>.: Лань, 1999. – 510 с.</a:t>
            </a:r>
          </a:p>
          <a:p>
            <a:pPr marL="342900" indent="-342900">
              <a:buFontTx/>
              <a:buAutoNum type="arabicPeriod"/>
            </a:pPr>
            <a:r>
              <a:rPr lang="ru-RU" sz="1600" i="1" dirty="0"/>
              <a:t> </a:t>
            </a:r>
            <a:r>
              <a:rPr lang="ru-RU" sz="1600" i="1" dirty="0" err="1"/>
              <a:t>Турскова</a:t>
            </a:r>
            <a:r>
              <a:rPr lang="ru-RU" sz="1600" i="1" dirty="0"/>
              <a:t> Т. Великие сооружения древнего мира. – М.: РИПОЛ КЛАССИК, 2002. </a:t>
            </a:r>
          </a:p>
          <a:p>
            <a:pPr marL="342900" indent="-342900">
              <a:buFontTx/>
              <a:buAutoNum type="arabicPeriod"/>
            </a:pPr>
            <a:r>
              <a:rPr lang="ru-RU" sz="1600" i="1" dirty="0"/>
              <a:t> «НЛО», журнал, № 15, 2002</a:t>
            </a:r>
          </a:p>
          <a:p>
            <a:pPr marL="342900" indent="-342900">
              <a:buFontTx/>
              <a:buAutoNum type="arabicPeriod"/>
            </a:pPr>
            <a:r>
              <a:rPr lang="ru-RU" sz="1600" i="1" dirty="0"/>
              <a:t> http://egpyram. </a:t>
            </a:r>
            <a:r>
              <a:rPr lang="ru-RU" sz="1600" i="1" dirty="0" err="1"/>
              <a:t>narod</a:t>
            </a:r>
            <a:r>
              <a:rPr lang="ru-RU" sz="1600" i="1" dirty="0"/>
              <a:t>. </a:t>
            </a:r>
            <a:r>
              <a:rPr lang="ru-RU" sz="1600" i="1" dirty="0" err="1"/>
              <a:t>ru</a:t>
            </a:r>
            <a:r>
              <a:rPr lang="ru-RU" sz="1600" i="1" dirty="0"/>
              <a:t>/info1. </a:t>
            </a:r>
            <a:r>
              <a:rPr lang="ru-RU" sz="1600" i="1" dirty="0" err="1"/>
              <a:t>html</a:t>
            </a:r>
            <a:endParaRPr lang="en-US" sz="1600" i="1" dirty="0"/>
          </a:p>
          <a:p>
            <a:pPr marL="342900" indent="-342900">
              <a:buFontTx/>
              <a:buAutoNum type="arabicPeriod"/>
            </a:pPr>
            <a:r>
              <a:rPr lang="en-US" sz="1600" i="1" dirty="0"/>
              <a:t> http://orda2000. </a:t>
            </a:r>
            <a:r>
              <a:rPr lang="en-US" sz="1600" i="1" dirty="0" err="1"/>
              <a:t>narod</a:t>
            </a:r>
            <a:r>
              <a:rPr lang="en-US" sz="1600" i="1" dirty="0"/>
              <a:t>. </a:t>
            </a:r>
            <a:r>
              <a:rPr lang="en-US" sz="1600" i="1" dirty="0" err="1"/>
              <a:t>ru</a:t>
            </a:r>
            <a:r>
              <a:rPr lang="en-US" sz="1600" i="1" dirty="0"/>
              <a:t>/</a:t>
            </a:r>
            <a:r>
              <a:rPr lang="en-US" sz="1600" i="1" dirty="0" err="1"/>
              <a:t>chrono</a:t>
            </a:r>
            <a:r>
              <a:rPr lang="en-US" sz="1600" i="1" dirty="0"/>
              <a:t>/facts. htm#2</a:t>
            </a:r>
            <a:endParaRPr lang="ru-RU" sz="1600" i="1" dirty="0"/>
          </a:p>
          <a:p>
            <a:pPr marL="342900" indent="-342900">
              <a:buFontTx/>
              <a:buAutoNum type="arabicPeriod"/>
            </a:pPr>
            <a:r>
              <a:rPr lang="ru-RU" sz="1600" i="1" dirty="0"/>
              <a:t> http://www. </a:t>
            </a:r>
            <a:r>
              <a:rPr lang="ru-RU" sz="1600" i="1" dirty="0" err="1"/>
              <a:t>progulka</a:t>
            </a:r>
            <a:r>
              <a:rPr lang="ru-RU" sz="1600" i="1" dirty="0"/>
              <a:t>. </a:t>
            </a:r>
            <a:r>
              <a:rPr lang="ru-RU" sz="1600" i="1" dirty="0" err="1"/>
              <a:t>ru</a:t>
            </a:r>
            <a:r>
              <a:rPr lang="ru-RU" sz="1600" i="1" dirty="0"/>
              <a:t>/</a:t>
            </a:r>
            <a:r>
              <a:rPr lang="ru-RU" sz="1600" i="1" dirty="0" err="1"/>
              <a:t>znatoki</a:t>
            </a:r>
            <a:r>
              <a:rPr lang="ru-RU" sz="1600" i="1" dirty="0"/>
              <a:t>/200202/13. </a:t>
            </a:r>
            <a:r>
              <a:rPr lang="ru-RU" sz="1600" i="1" dirty="0" err="1"/>
              <a:t>html</a:t>
            </a:r>
            <a:endParaRPr lang="ru-RU" sz="1600" i="1" dirty="0"/>
          </a:p>
        </p:txBody>
      </p:sp>
      <p:sp>
        <p:nvSpPr>
          <p:cNvPr id="5" name="TextBox 4"/>
          <p:cNvSpPr txBox="1">
            <a:spLocks noChangeArrowheads="1"/>
          </p:cNvSpPr>
          <p:nvPr/>
        </p:nvSpPr>
        <p:spPr bwMode="auto">
          <a:xfrm>
            <a:off x="357166" y="357158"/>
            <a:ext cx="6324600" cy="738664"/>
          </a:xfrm>
          <a:prstGeom prst="rect">
            <a:avLst/>
          </a:prstGeom>
          <a:noFill/>
          <a:ln w="9525">
            <a:noFill/>
            <a:miter lim="800000"/>
            <a:headEnd/>
            <a:tailEnd/>
          </a:ln>
        </p:spPr>
        <p:txBody>
          <a:bodyPr wrap="square">
            <a:spAutoFit/>
          </a:bodyPr>
          <a:lstStyle/>
          <a:p>
            <a:pPr algn="ctr"/>
            <a:r>
              <a:rPr lang="ru-RU" sz="2400" dirty="0">
                <a:solidFill>
                  <a:srgbClr val="3333FF"/>
                </a:solidFill>
                <a:latin typeface="Monotype Corsiva" pitchFamily="66" charset="0"/>
              </a:rPr>
              <a:t>СПИСОК ИСПОЛЬЗУЕМОЙ ЛИТЕРАТУРЫ</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00042" y="785786"/>
            <a:ext cx="5715040" cy="6586418"/>
          </a:xfrm>
          <a:prstGeom prst="rect">
            <a:avLst/>
          </a:prstGeom>
          <a:noFill/>
        </p:spPr>
        <p:txBody>
          <a:bodyPr wrap="square" rtlCol="0">
            <a:spAutoFit/>
          </a:bodyPr>
          <a:lstStyle/>
          <a:p>
            <a:pPr algn="ctr"/>
            <a:r>
              <a:rPr lang="ru-RU" sz="2800" spc="-10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rPr>
              <a:t>Всё минет, как льётся вода,</a:t>
            </a:r>
          </a:p>
          <a:p>
            <a:pPr algn="ctr"/>
            <a:r>
              <a:rPr lang="ru-RU" sz="2800" spc="-10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rPr>
              <a:t>Исчезнут в веках города,</a:t>
            </a:r>
          </a:p>
          <a:p>
            <a:pPr algn="ctr"/>
            <a:r>
              <a:rPr lang="ru-RU" sz="2800" spc="-10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rPr>
              <a:t>Разрушатся стены и своды,</a:t>
            </a:r>
          </a:p>
          <a:p>
            <a:pPr algn="ctr"/>
            <a:r>
              <a:rPr lang="ru-RU" sz="2800" spc="-10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rPr>
              <a:t>Пройдут племена и народы;</a:t>
            </a:r>
          </a:p>
          <a:p>
            <a:pPr algn="ctr"/>
            <a:r>
              <a:rPr lang="ru-RU" sz="2800" spc="-10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rPr>
              <a:t>Но будет звучать наш завет</a:t>
            </a:r>
          </a:p>
          <a:p>
            <a:pPr algn="ctr"/>
            <a:r>
              <a:rPr lang="ru-RU" sz="2800" spc="-10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rPr>
              <a:t>Сквозь сонмы мятущихся лет!</a:t>
            </a:r>
          </a:p>
          <a:p>
            <a:pPr algn="ctr"/>
            <a:r>
              <a:rPr lang="ru-RU" sz="2800" spc="-10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rPr>
              <a:t>Что в нас, то навек неизменно, </a:t>
            </a:r>
          </a:p>
          <a:p>
            <a:pPr algn="ctr"/>
            <a:r>
              <a:rPr lang="ru-RU" sz="2800" spc="-10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rPr>
              <a:t>Всё призрачно, бренно и тленно, -</a:t>
            </a:r>
          </a:p>
          <a:p>
            <a:pPr algn="ctr"/>
            <a:r>
              <a:rPr lang="ru-RU" sz="2800" spc="-10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rPr>
              <a:t>Песнь лиры, созданье резца.</a:t>
            </a:r>
          </a:p>
          <a:p>
            <a:pPr algn="ctr"/>
            <a:r>
              <a:rPr lang="ru-RU" sz="2800" spc="-10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rPr>
              <a:t>Но будем стоять до конца,</a:t>
            </a:r>
          </a:p>
          <a:p>
            <a:pPr algn="ctr"/>
            <a:r>
              <a:rPr lang="ru-RU" sz="2800" spc="-10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rPr>
              <a:t>Как истина под покрывалом </a:t>
            </a:r>
            <a:endParaRPr lang="ru-RU" sz="2800" spc="-100" dirty="0" smtClean="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endParaRPr>
          </a:p>
          <a:p>
            <a:pPr algn="ctr"/>
            <a:r>
              <a:rPr lang="ru-RU" sz="2800" spc="-100" dirty="0" smtClean="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rPr>
              <a:t>Изиды</a:t>
            </a:r>
            <a:r>
              <a:rPr lang="ru-RU" sz="2800" spc="-10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rPr>
              <a:t>,</a:t>
            </a:r>
          </a:p>
          <a:p>
            <a:pPr algn="ctr"/>
            <a:r>
              <a:rPr lang="ru-RU" sz="2800" spc="-10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rPr>
              <a:t>Лишь мы, пирамиды.</a:t>
            </a:r>
          </a:p>
          <a:p>
            <a:pPr algn="ctr"/>
            <a:endParaRPr lang="ru-RU" sz="2000" spc="-10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endParaRPr>
          </a:p>
          <a:p>
            <a:pPr algn="r"/>
            <a:r>
              <a:rPr lang="ru-RU" sz="2000" spc="-10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latin typeface="+mj-lt"/>
                <a:ea typeface="+mj-ea"/>
                <a:cs typeface="+mj-cs"/>
              </a:rPr>
              <a:t>В. Брюсов.</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66" y="1142976"/>
            <a:ext cx="6286544" cy="6401753"/>
          </a:xfrm>
          <a:prstGeom prst="rect">
            <a:avLst/>
          </a:prstGeom>
          <a:noFill/>
        </p:spPr>
        <p:txBody>
          <a:bodyPr wrap="square" rtlCol="0">
            <a:spAutoFit/>
          </a:bodyPr>
          <a:lstStyle/>
          <a:p>
            <a:pPr algn="just"/>
            <a:r>
              <a:rPr lang="ru-RU" dirty="0" smtClean="0"/>
              <a:t>    Пирамиды </a:t>
            </a:r>
            <a:r>
              <a:rPr lang="ru-RU" sz="1400" dirty="0" smtClean="0"/>
              <a:t>— </a:t>
            </a:r>
            <a:r>
              <a:rPr lang="ru-RU" sz="1400" i="1" dirty="0" smtClean="0"/>
              <a:t>это гигантские гробницы древнеегипетских царей — фараонов, которые воздвигались еще при жизни последних. Возраст пирамид - 4-5 тысяч лет. Сегодня мы лучше осведомлены о быте и образе жизни древних египтян, чем об их истории. «Виной» тому — богато украшенные рисунками и скульптурами гробницы. Захоронения многих пирамид были разграблены и осквернены. Причем началось это кощунство не в наши дни, а еще при фараонах. Только в гробницах из Долины Царей остались нетронутыми комнаты мертвых. И то благодаря тому, что были очень хорошо упрятаны. В них были найдены мумии, а также мебель, украшения, ткани и орудия труда. Эти бесценные находки позволили во многом воссоздать облик древнеегипетской цивилизации. До наших дней дожили только некоторые пирамиды. Остальные погибли из-за землетрясений, пожаров и вражеских нашествий. Большая пирамида Хеопса была построена в 4-3 тысячелетии до н.э. Потребовалось 100000 человек, чтобы за 20 лет водрузить один на другой 2300000 каменных блоков, каждый из которых в среднем весит 2 тонны. Чтобы поставить на место один блок, нужны были усилия 40 человек. Древние египтяне производили измерения с помощью веревки с завязанными на ней узелками. Их измерения были очень точными - ошибка составляла не более 1,27 см. Сравните эту цифру с высотой пирамиды - 146 метров! Обычно мы связываем пирамиды с Древним Египтом. Удивительно, но самая большая в мире пирамида расположена в Мексике. Она посвящена богу Кетцалько - атлю и построена около 100 г. н.э. Пирамида построена из высушенных на солнце кирпичей и земли. Хотя высота ее «всего»53,9 метра, зато она занимает площадь 18,2 га.</a:t>
            </a:r>
            <a:endParaRPr lang="ru-RU" sz="1400" i="1" dirty="0"/>
          </a:p>
        </p:txBody>
      </p:sp>
      <p:sp>
        <p:nvSpPr>
          <p:cNvPr id="5" name="TextBox 4"/>
          <p:cNvSpPr txBox="1"/>
          <p:nvPr/>
        </p:nvSpPr>
        <p:spPr>
          <a:xfrm>
            <a:off x="-142900" y="285720"/>
            <a:ext cx="3214710" cy="646331"/>
          </a:xfrm>
          <a:prstGeom prst="rect">
            <a:avLst/>
          </a:prstGeom>
          <a:noFill/>
        </p:spPr>
        <p:txBody>
          <a:bodyPr wrap="square" rtlCol="0">
            <a:spAutoFit/>
          </a:bodyPr>
          <a:lstStyle/>
          <a:p>
            <a:pPr algn="ctr"/>
            <a:r>
              <a:rPr lang="ru-RU" sz="3600" i="1" spc="-100" dirty="0">
                <a:ln w="3200">
                  <a:solidFill>
                    <a:schemeClr val="bg2">
                      <a:shade val="75000"/>
                      <a:alpha val="25000"/>
                    </a:schemeClr>
                  </a:solidFill>
                  <a:prstDash val="solid"/>
                  <a:round/>
                </a:ln>
                <a:solidFill>
                  <a:srgbClr val="FF0000"/>
                </a:solidFill>
                <a:effectLst>
                  <a:innerShdw blurRad="50800" dist="25400" dir="13500000">
                    <a:srgbClr val="000000">
                      <a:alpha val="70000"/>
                    </a:srgbClr>
                  </a:innerShdw>
                </a:effectLst>
                <a:latin typeface="Times New Roman" pitchFamily="18" charset="0"/>
                <a:ea typeface="+mj-ea"/>
                <a:cs typeface="Times New Roman" pitchFamily="18" charset="0"/>
              </a:rPr>
              <a:t>Введение</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Содержимое 1"/>
          <p:cNvSpPr>
            <a:spLocks noGrp="1"/>
          </p:cNvSpPr>
          <p:nvPr>
            <p:ph idx="1"/>
          </p:nvPr>
        </p:nvSpPr>
        <p:spPr>
          <a:xfrm>
            <a:off x="357166" y="3143240"/>
            <a:ext cx="6172200" cy="5286412"/>
          </a:xfrm>
        </p:spPr>
        <p:txBody>
          <a:bodyPr>
            <a:normAutofit/>
          </a:bodyPr>
          <a:lstStyle/>
          <a:p>
            <a:pPr marL="1588" indent="381000" algn="just">
              <a:buFontTx/>
              <a:buNone/>
            </a:pPr>
            <a:r>
              <a:rPr lang="ru-RU" sz="1700" dirty="0" smtClean="0">
                <a:latin typeface="Verdana" pitchFamily="34" charset="0"/>
              </a:rPr>
              <a:t>Великие пирамиды Египта и не менее именитые пирамиды Америки и Азии… Они поражают своей величественностью и долговечностью, подавляют своей массивностью, удивляют своими простыми и гармоничными формами, устремленными в космос. Они притягивают к себе, они манят… </a:t>
            </a:r>
          </a:p>
          <a:p>
            <a:pPr marL="1588" indent="381000" algn="just">
              <a:buFontTx/>
              <a:buNone/>
            </a:pPr>
            <a:r>
              <a:rPr lang="ru-RU" sz="1700" dirty="0" smtClean="0">
                <a:latin typeface="Verdana" pitchFamily="34" charset="0"/>
              </a:rPr>
              <a:t>Так в чем тайна пирамид? В чем секрет их притягательности? Молчат пирамиды… Может быть, мы их просто не слышим, как не слышали до недавнего времени голоса рыб? Кто же первый из современников понял и откликнулся на зов пирамид, идущий из глубин Галактики?</a:t>
            </a:r>
          </a:p>
          <a:p>
            <a:pPr marL="1588" indent="381000" algn="just">
              <a:buFontTx/>
              <a:buNone/>
            </a:pPr>
            <a:r>
              <a:rPr lang="ru-RU" sz="1700" dirty="0" smtClean="0">
                <a:latin typeface="Verdana" pitchFamily="34" charset="0"/>
              </a:rPr>
              <a:t> Ближе всего к истине стояла Е. П. </a:t>
            </a:r>
            <a:r>
              <a:rPr lang="ru-RU" sz="1700" dirty="0" err="1" smtClean="0">
                <a:latin typeface="Verdana" pitchFamily="34" charset="0"/>
              </a:rPr>
              <a:t>Блаватская</a:t>
            </a:r>
            <a:r>
              <a:rPr lang="ru-RU" sz="1700" dirty="0" smtClean="0">
                <a:latin typeface="Verdana" pitchFamily="34" charset="0"/>
              </a:rPr>
              <a:t>, но и она сказала в 1877 году всего несколько слов: «Внешними формами Великая пирамида символизирует принципы, легшие в основу создания природы, одновременно иллюстрируя тем самым принципы геометрии, математики, астрономии, астрологии». Она была права! </a:t>
            </a:r>
          </a:p>
          <a:p>
            <a:endParaRPr lang="ru-RU" dirty="0"/>
          </a:p>
        </p:txBody>
      </p:sp>
      <p:sp>
        <p:nvSpPr>
          <p:cNvPr id="3" name="Заголовок 2"/>
          <p:cNvSpPr>
            <a:spLocks noGrp="1"/>
          </p:cNvSpPr>
          <p:nvPr>
            <p:ph type="title"/>
          </p:nvPr>
        </p:nvSpPr>
        <p:spPr>
          <a:xfrm>
            <a:off x="342900" y="203200"/>
            <a:ext cx="6172200" cy="582586"/>
          </a:xfrm>
        </p:spPr>
        <p:txBody>
          <a:bodyPr>
            <a:normAutofit fontScale="90000"/>
          </a:bodyPr>
          <a:lstStyle/>
          <a:p>
            <a:r>
              <a:rPr lang="ru-RU" b="1" i="1" dirty="0" smtClean="0">
                <a:solidFill>
                  <a:srgbClr val="FF3300"/>
                </a:solidFill>
                <a:latin typeface="Times New Roman" pitchFamily="18" charset="0"/>
                <a:ea typeface="ヒラギノ明朝 Pro W3" charset="-128"/>
              </a:rPr>
              <a:t>Молчат</a:t>
            </a:r>
            <a:r>
              <a:rPr lang="ru-RU" b="1" i="1" dirty="0" smtClean="0">
                <a:solidFill>
                  <a:srgbClr val="FF3300"/>
                </a:solidFill>
                <a:latin typeface="Times New Roman" pitchFamily="18" charset="0"/>
                <a:cs typeface="Times New Roman" pitchFamily="18" charset="0"/>
              </a:rPr>
              <a:t> </a:t>
            </a:r>
            <a:r>
              <a:rPr lang="ru-RU" b="1" i="1" dirty="0" smtClean="0">
                <a:solidFill>
                  <a:srgbClr val="FF3300"/>
                </a:solidFill>
                <a:latin typeface="Times New Roman" pitchFamily="18" charset="0"/>
                <a:ea typeface="ヒラギノ明朝 Pro W3" charset="-128"/>
              </a:rPr>
              <a:t>пирамиды</a:t>
            </a:r>
            <a:r>
              <a:rPr lang="ru-RU" b="1" i="1" dirty="0" smtClean="0">
                <a:solidFill>
                  <a:srgbClr val="FF3300"/>
                </a:solidFill>
                <a:latin typeface="Times New Roman" pitchFamily="18" charset="0"/>
                <a:cs typeface="Times New Roman" pitchFamily="18" charset="0"/>
              </a:rPr>
              <a:t>…</a:t>
            </a:r>
            <a:endParaRPr lang="ru-RU" dirty="0"/>
          </a:p>
        </p:txBody>
      </p:sp>
      <p:pic>
        <p:nvPicPr>
          <p:cNvPr id="4" name="Picture 9" descr="C:\Documents and Settings\Администратор\Рабочий стол\Материалы для пирамид\Египетские пирамиды — Википедия_files\360px-Al.jpg"/>
          <p:cNvPicPr>
            <a:picLocks noChangeAspect="1" noChangeArrowheads="1"/>
          </p:cNvPicPr>
          <p:nvPr/>
        </p:nvPicPr>
        <p:blipFill>
          <a:blip r:embed="rId3"/>
          <a:srcRect/>
          <a:stretch>
            <a:fillRect/>
          </a:stretch>
        </p:blipFill>
        <p:spPr bwMode="auto">
          <a:xfrm>
            <a:off x="357166" y="785786"/>
            <a:ext cx="4572000" cy="2357454"/>
          </a:xfrm>
          <a:prstGeom prst="rect">
            <a:avLst/>
          </a:prstGeom>
          <a:noFill/>
        </p:spPr>
      </p:pic>
    </p:spTree>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3571868"/>
            <a:ext cx="6515100" cy="3714776"/>
          </a:xfrm>
        </p:spPr>
        <p:txBody>
          <a:bodyPr>
            <a:normAutofit/>
          </a:bodyPr>
          <a:lstStyle/>
          <a:p>
            <a:pPr algn="just">
              <a:buNone/>
            </a:pPr>
            <a:r>
              <a:rPr lang="ru-RU" dirty="0" smtClean="0"/>
              <a:t>	</a:t>
            </a:r>
            <a:r>
              <a:rPr lang="ru-RU" sz="1800" dirty="0" smtClean="0"/>
              <a:t>	 Пирамида </a:t>
            </a:r>
            <a:r>
              <a:rPr lang="ru-RU" sz="1800" i="1" dirty="0" smtClean="0"/>
              <a:t>как геометрическая форма  пожалуй, одно из самых совершенных в природе. Материя, пытаясь сохранить самое себя в веч­ной борьбе со временем, ищет самые безопасные, устойчивые, энергетически комфортные формы. 	</a:t>
            </a:r>
          </a:p>
          <a:p>
            <a:pPr algn="just">
              <a:buNone/>
            </a:pPr>
            <a:r>
              <a:rPr lang="ru-RU" sz="1800" i="1" dirty="0" smtClean="0"/>
              <a:t>		</a:t>
            </a:r>
            <a:r>
              <a:rPr lang="ru-RU" sz="1800" dirty="0" smtClean="0"/>
              <a:t>Пирамида </a:t>
            </a:r>
            <a:r>
              <a:rPr lang="ru-RU" sz="1800" i="1" dirty="0" smtClean="0"/>
              <a:t>гениальная находка природы, пространство в ней свернулось особым образом, создав неповторимую энергетическую структуру. Но оставим в стороне риторику и научные термины. Давайте разберем на конк­ретных и доступных примерах, что же это за чудесная штука такая — </a:t>
            </a:r>
            <a:r>
              <a:rPr lang="ru-RU" sz="1800" dirty="0" smtClean="0"/>
              <a:t>Пирамида.</a:t>
            </a:r>
          </a:p>
          <a:p>
            <a:endParaRPr lang="ru-RU" dirty="0"/>
          </a:p>
        </p:txBody>
      </p:sp>
      <p:sp>
        <p:nvSpPr>
          <p:cNvPr id="4" name="Заголовок 3"/>
          <p:cNvSpPr>
            <a:spLocks noGrp="1"/>
          </p:cNvSpPr>
          <p:nvPr>
            <p:ph type="title"/>
          </p:nvPr>
        </p:nvSpPr>
        <p:spPr>
          <a:xfrm>
            <a:off x="342900" y="203200"/>
            <a:ext cx="6172200" cy="939776"/>
          </a:xfrm>
        </p:spPr>
        <p:txBody>
          <a:bodyPr>
            <a:normAutofit/>
          </a:bodyPr>
          <a:lstStyle/>
          <a:p>
            <a:r>
              <a:rPr lang="ru-RU" b="1" i="1" dirty="0" smtClean="0">
                <a:solidFill>
                  <a:srgbClr val="FF3300"/>
                </a:solidFill>
                <a:latin typeface="Times New Roman" pitchFamily="18" charset="0"/>
                <a:ea typeface="ヒラギノ明朝 Pro W3" charset="-128"/>
              </a:rPr>
              <a:t>Волшебство формы</a:t>
            </a:r>
            <a:endParaRPr lang="ru-RU" b="1" i="1" dirty="0">
              <a:solidFill>
                <a:srgbClr val="FF3300"/>
              </a:solidFill>
              <a:latin typeface="Times New Roman" pitchFamily="18" charset="0"/>
              <a:ea typeface="ヒラギノ明朝 Pro W3" charset="-128"/>
            </a:endParaRPr>
          </a:p>
        </p:txBody>
      </p:sp>
      <p:pic>
        <p:nvPicPr>
          <p:cNvPr id="486403" name="Picture 3" descr="C:\Documents and Settings\Администратор\Рабочий стол\Новая папка (6)\Египетские пирамиды — Википедия_files\250px-Eg.png"/>
          <p:cNvPicPr>
            <a:picLocks noChangeAspect="1" noChangeArrowheads="1"/>
          </p:cNvPicPr>
          <p:nvPr/>
        </p:nvPicPr>
        <p:blipFill>
          <a:blip r:embed="rId2"/>
          <a:srcRect/>
          <a:stretch>
            <a:fillRect/>
          </a:stretch>
        </p:blipFill>
        <p:spPr bwMode="auto">
          <a:xfrm>
            <a:off x="357166" y="1071538"/>
            <a:ext cx="3571900" cy="267297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5" descr="C:\Documents and Settings\Администратор\Рабочий стол\Материалы для пирамид\Египетские пирамиды — Википедия_files\250px-Eh.jpg"/>
          <p:cNvPicPr>
            <a:picLocks noChangeAspect="1" noChangeArrowheads="1"/>
          </p:cNvPicPr>
          <p:nvPr/>
        </p:nvPicPr>
        <p:blipFill>
          <a:blip r:embed="rId3"/>
          <a:srcRect/>
          <a:stretch>
            <a:fillRect/>
          </a:stretch>
        </p:blipFill>
        <p:spPr bwMode="auto">
          <a:xfrm>
            <a:off x="214290" y="7000892"/>
            <a:ext cx="1905000" cy="1431925"/>
          </a:xfrm>
          <a:prstGeom prst="rect">
            <a:avLst/>
          </a:prstGeom>
          <a:noFill/>
        </p:spPr>
      </p:pic>
      <p:sp>
        <p:nvSpPr>
          <p:cNvPr id="7" name="TextBox 6"/>
          <p:cNvSpPr txBox="1"/>
          <p:nvPr/>
        </p:nvSpPr>
        <p:spPr>
          <a:xfrm>
            <a:off x="214290" y="785786"/>
            <a:ext cx="6357982" cy="6186309"/>
          </a:xfrm>
          <a:prstGeom prst="rect">
            <a:avLst/>
          </a:prstGeom>
          <a:noFill/>
        </p:spPr>
        <p:txBody>
          <a:bodyPr wrap="square" rtlCol="0">
            <a:spAutoFit/>
          </a:bodyPr>
          <a:lstStyle/>
          <a:p>
            <a:pPr algn="just"/>
            <a:r>
              <a:rPr lang="ru-RU" sz="1160" dirty="0" smtClean="0"/>
              <a:t>	</a:t>
            </a:r>
            <a:r>
              <a:rPr lang="ru-RU" sz="1200" dirty="0" smtClean="0"/>
              <a:t>Филон называл среди чудес света "пирамиды у Мемфиса", большинство авторов - пирамиды "вообще", некоторые - три пирамиды в Гизэ, а самые придирчивые считают чудом света только Большую пирамиду Хеопса. Самая древняя пирамида - пирамида фараона Джосера - была воздвигнута около пяти тысяч лет назад. Ее строитель Имхотеп был архитектором, врачом, астрономом, писателем, советником фараона, на протяжении многих веков считался величайшим мудрецом древности, магом и волшебником, а в поздние времена он был обожествлен, в его честь сооружались храмы и возводились статуи. </a:t>
            </a:r>
          </a:p>
          <a:p>
            <a:pPr algn="just"/>
            <a:r>
              <a:rPr lang="ru-RU" sz="1200" dirty="0" smtClean="0"/>
              <a:t>Место, выбранное Имхотепом для строительства комплекса пирамиды Джосера, находится на краю плоскогорья, откуда открывался прекрасный вид на Мемфис. Комплекс занимал прямоугольную площадку (545х278 метров). Его окружала стена из белого известняка высотой в десять метров. Стена была усилена башнями и разделена плоскими выступами, в ней было четырнадцать ворот, настоящими были только одни. Если смотреть на ворота изнутри комплекса, то казалось, что все они открыты. </a:t>
            </a:r>
          </a:p>
          <a:p>
            <a:pPr algn="just"/>
            <a:r>
              <a:rPr lang="ru-RU" sz="1200" dirty="0" smtClean="0"/>
              <a:t>Сама пирамида находилась в середине комплекса, высота ее - 60 метров, основание со сторонами 118х140 метров. Строительные работы на отдельных этапах велись по-разному: сначала использовались камни небольшого размера, потом размер каменных блоков постепенно возрастал. На заключительном этапе строительства пирамиду облицевали блоками белого известняка. Погребальная камера находилась под пирамидой на глубине 28 метров. Ее стены были покрыты плитами </a:t>
            </a:r>
            <a:r>
              <a:rPr lang="ru-RU" sz="1200" dirty="0" err="1" smtClean="0"/>
              <a:t>розового</a:t>
            </a:r>
            <a:r>
              <a:rPr lang="ru-RU" sz="1200" dirty="0" smtClean="0"/>
              <a:t> гранита. К камере вели шахта и коридоры со множеством боковых ходов и ответвлений. Пирамида Джосера была ступенчатой, имела форму лестницы, по которой фараоны якобы восходили на небо. Значение комплекса пирамиды Джосера состоит главным образом в том, что это первая в Египте монументальная каменная постройка. Имхотеп изготовил из камня те элементы и части зданий, которые до него делались из кирпича и других материалов. В религии древних египтян решающее значение имели их представления о загробной жизни. По первоначальным представлениям право существовать в загробном мире имел только фараон. Фараон мог одарить бессмертием членов своей семьи, царских вельмож</a:t>
            </a:r>
            <a:endParaRPr lang="ru-RU" sz="1160" dirty="0"/>
          </a:p>
        </p:txBody>
      </p:sp>
      <p:pic>
        <p:nvPicPr>
          <p:cNvPr id="8" name="Picture 14" descr="C:\Documents and Settings\Администратор\Рабочий стол\Материалы для пирамид\Египетские пирамиды — Википедия_files\250px-Eg.jpg"/>
          <p:cNvPicPr>
            <a:picLocks noChangeAspect="1" noChangeArrowheads="1"/>
          </p:cNvPicPr>
          <p:nvPr/>
        </p:nvPicPr>
        <p:blipFill>
          <a:blip r:embed="rId4"/>
          <a:srcRect/>
          <a:stretch>
            <a:fillRect/>
          </a:stretch>
        </p:blipFill>
        <p:spPr bwMode="auto">
          <a:xfrm>
            <a:off x="3429000" y="7000892"/>
            <a:ext cx="1905000" cy="1425575"/>
          </a:xfrm>
          <a:prstGeom prst="rect">
            <a:avLst/>
          </a:prstGeom>
          <a:noFill/>
        </p:spPr>
      </p:pic>
      <p:pic>
        <p:nvPicPr>
          <p:cNvPr id="9" name="Picture 16" descr="C:\Documents and Settings\Администратор\Рабочий стол\Материалы для пирамид\Египетские пирамиды — Википедия_files\250px-Ei.jpg"/>
          <p:cNvPicPr>
            <a:picLocks noChangeAspect="1" noChangeArrowheads="1"/>
          </p:cNvPicPr>
          <p:nvPr/>
        </p:nvPicPr>
        <p:blipFill>
          <a:blip r:embed="rId5"/>
          <a:srcRect/>
          <a:stretch>
            <a:fillRect/>
          </a:stretch>
        </p:blipFill>
        <p:spPr bwMode="auto">
          <a:xfrm>
            <a:off x="2000240" y="7000892"/>
            <a:ext cx="1500198" cy="1427331"/>
          </a:xfrm>
          <a:prstGeom prst="rect">
            <a:avLst/>
          </a:prstGeom>
          <a:noFill/>
        </p:spPr>
      </p:pic>
      <p:pic>
        <p:nvPicPr>
          <p:cNvPr id="10" name="Picture 19" descr="C:\Documents and Settings\Администратор\Рабочий стол\Материалы для пирамид\Египетские пирамиды — Википедия_files\250px-Ni.jpg"/>
          <p:cNvPicPr>
            <a:picLocks noChangeAspect="1" noChangeArrowheads="1"/>
          </p:cNvPicPr>
          <p:nvPr/>
        </p:nvPicPr>
        <p:blipFill>
          <a:blip r:embed="rId6"/>
          <a:srcRect/>
          <a:stretch>
            <a:fillRect/>
          </a:stretch>
        </p:blipFill>
        <p:spPr bwMode="auto">
          <a:xfrm>
            <a:off x="5214950" y="7000892"/>
            <a:ext cx="1357346" cy="1428760"/>
          </a:xfrm>
          <a:prstGeom prst="rect">
            <a:avLst/>
          </a:prstGeom>
          <a:noFill/>
        </p:spPr>
      </p:pic>
      <p:sp>
        <p:nvSpPr>
          <p:cNvPr id="12" name="TextBox 11"/>
          <p:cNvSpPr txBox="1"/>
          <p:nvPr/>
        </p:nvSpPr>
        <p:spPr>
          <a:xfrm>
            <a:off x="285728" y="214282"/>
            <a:ext cx="3000396" cy="461665"/>
          </a:xfrm>
          <a:prstGeom prst="rect">
            <a:avLst/>
          </a:prstGeom>
          <a:noFill/>
        </p:spPr>
        <p:txBody>
          <a:bodyPr wrap="square" rtlCol="0">
            <a:spAutoFit/>
          </a:bodyPr>
          <a:lstStyle/>
          <a:p>
            <a:r>
              <a:rPr lang="ru-RU" sz="2400" i="1" dirty="0" smtClean="0">
                <a:solidFill>
                  <a:srgbClr val="C00000"/>
                </a:solidFill>
                <a:effectLst>
                  <a:outerShdw blurRad="38100" dist="38100" dir="2700000" algn="tl">
                    <a:srgbClr val="000000">
                      <a:alpha val="43137"/>
                    </a:srgbClr>
                  </a:outerShdw>
                </a:effectLst>
              </a:rPr>
              <a:t>Пирамиды Египта</a:t>
            </a:r>
            <a:endParaRPr lang="ru-RU" sz="2400" i="1" dirty="0">
              <a:solidFill>
                <a:srgbClr val="C00000"/>
              </a:solidFill>
              <a:effectLst>
                <a:outerShdw blurRad="38100" dist="38100" dir="2700000" algn="tl">
                  <a:srgbClr val="000000">
                    <a:alpha val="43137"/>
                  </a:srgbClr>
                </a:outerShdw>
              </a:effectLst>
            </a:endParaRPr>
          </a:p>
        </p:txBody>
      </p:sp>
      <p:sp>
        <p:nvSpPr>
          <p:cNvPr id="13" name="TextBox 12"/>
          <p:cNvSpPr txBox="1"/>
          <p:nvPr/>
        </p:nvSpPr>
        <p:spPr>
          <a:xfrm>
            <a:off x="6143644" y="8429652"/>
            <a:ext cx="500066" cy="369332"/>
          </a:xfrm>
          <a:prstGeom prst="rect">
            <a:avLst/>
          </a:prstGeom>
          <a:noFill/>
        </p:spPr>
        <p:txBody>
          <a:bodyPr wrap="square" rtlCol="0">
            <a:spAutoFit/>
          </a:bodyPr>
          <a:lstStyle/>
          <a:p>
            <a:r>
              <a:rPr lang="ru-RU" dirty="0" smtClean="0">
                <a:sym typeface="Wingdings" pitchFamily="2" charset="2"/>
              </a:rPr>
              <a:t></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642910"/>
            <a:ext cx="6457928" cy="4429156"/>
          </a:xfrm>
        </p:spPr>
        <p:txBody>
          <a:bodyPr>
            <a:noAutofit/>
          </a:bodyPr>
          <a:lstStyle/>
          <a:p>
            <a:pPr algn="just">
              <a:buNone/>
            </a:pPr>
            <a:r>
              <a:rPr lang="en-US" sz="1200" dirty="0" smtClean="0"/>
              <a:t>		</a:t>
            </a:r>
            <a:r>
              <a:rPr lang="ru-RU" sz="1200" dirty="0" smtClean="0"/>
              <a:t>Это означало, что они могли быть похоронены рядом с пирамидой или гробницей повелителя. Обычный человек не имел права на бессмертие и не мог попасть в потусторонний мир. Такое право имели только те рабы и слуги, которые были изображены на стенах гробницы: считалось, что фараон забирает их с собой. В потустороннем мире, заселенном умершими, может существовать лишь тот, кого снабдили в этом мире всем необходимым для загробного существования. Но прежде всего нужно было сохранить невредимым тело - обезопасить его от всяких посторонних воздействий. Эти представления и породили два следствия: бальзамирование трупов и постройку гробниц, напоминавших скорее крепости. Каждая пирамида должна была служить защитой для запрятанной в ней мумии. Постройка даже средней пирамиды была непростым делом. Приходилось посылать целые экспедиции, чтобы доставить на плато Гизэ или плато </a:t>
            </a:r>
            <a:r>
              <a:rPr lang="ru-RU" sz="1200" dirty="0" err="1" smtClean="0"/>
              <a:t>Саккара</a:t>
            </a:r>
            <a:r>
              <a:rPr lang="ru-RU" sz="1200" dirty="0" smtClean="0"/>
              <a:t> гранитные и алебастровые блоки. С начала Нового царства фараонов стали хоронить в Долине царей к западу от Фив, где образовался новый некрополь. Всего пирамид насчитывается около семидесяти, а может, и около восьмидесяти. Совсем недавно, в 1952 году, египетский археолог Мохаммед </a:t>
            </a:r>
            <a:r>
              <a:rPr lang="ru-RU" sz="1200" dirty="0" err="1" smtClean="0"/>
              <a:t>Закария</a:t>
            </a:r>
            <a:r>
              <a:rPr lang="ru-RU" sz="1200" dirty="0" smtClean="0"/>
              <a:t> </a:t>
            </a:r>
            <a:r>
              <a:rPr lang="ru-RU" sz="1200" dirty="0" err="1" smtClean="0"/>
              <a:t>Гонейм</a:t>
            </a:r>
            <a:r>
              <a:rPr lang="ru-RU" sz="1200" dirty="0" smtClean="0"/>
              <a:t> открыл еще одну не известную доселе пирамиду в </a:t>
            </a:r>
            <a:r>
              <a:rPr lang="ru-RU" sz="1200" dirty="0" err="1" smtClean="0"/>
              <a:t>Саккара</a:t>
            </a:r>
            <a:r>
              <a:rPr lang="ru-RU" sz="1200" dirty="0" smtClean="0"/>
              <a:t>, </a:t>
            </a:r>
            <a:r>
              <a:rPr lang="ru-RU" sz="1200" dirty="0" err="1" smtClean="0"/>
              <a:t>в</a:t>
            </a:r>
            <a:r>
              <a:rPr lang="ru-RU" sz="1200" dirty="0" smtClean="0"/>
              <a:t> двадцати километрах от </a:t>
            </a:r>
            <a:r>
              <a:rPr lang="ru-RU" sz="1200" dirty="0" err="1" smtClean="0"/>
              <a:t>Каира!Самые</a:t>
            </a:r>
            <a:r>
              <a:rPr lang="ru-RU" sz="1200" dirty="0" smtClean="0"/>
              <a:t> знаменитые - три большие пирамиды близ Гизэ: Хеопса (Хуфу), </a:t>
            </a:r>
            <a:r>
              <a:rPr lang="ru-RU" sz="1200" dirty="0" err="1" smtClean="0"/>
              <a:t>Хефрена</a:t>
            </a:r>
            <a:r>
              <a:rPr lang="ru-RU" sz="1200" dirty="0" smtClean="0"/>
              <a:t> (</a:t>
            </a:r>
            <a:r>
              <a:rPr lang="ru-RU" sz="1200" dirty="0" err="1" smtClean="0"/>
              <a:t>Хафра</a:t>
            </a:r>
            <a:r>
              <a:rPr lang="ru-RU" sz="1200" dirty="0" smtClean="0"/>
              <a:t>) и </a:t>
            </a:r>
            <a:r>
              <a:rPr lang="ru-RU" sz="1200" dirty="0" err="1" smtClean="0"/>
              <a:t>Мекерина</a:t>
            </a:r>
            <a:r>
              <a:rPr lang="ru-RU" sz="1200" dirty="0" smtClean="0"/>
              <a:t> (</a:t>
            </a:r>
            <a:r>
              <a:rPr lang="ru-RU" sz="1200" dirty="0" err="1" smtClean="0"/>
              <a:t>Менкаура</a:t>
            </a:r>
            <a:r>
              <a:rPr lang="ru-RU" sz="1200" dirty="0" smtClean="0"/>
              <a:t>). Крупнейшая из них, пирамида Хеопса, сооружена в XXVIII веке до н. э. На основании своих египетских впечатлений Геродот так рассказывает о строительстве этой пирамиды: "Хеопс заставил работать на себя весь египетский народ, разделив его на две части. Первым он приказал заняться доставкой к берегу Нила блоков из каменоломен в аравийских горах. Другие занимались их дальнейшей транспортировкой к подножию ливийских гор. Постоянно работали 100 000 человек, они сменяли друг друга каждые три месяца. За десять лет напряженного труда была построена дорога, по которой блоки доставляли к реке. По мнению Геродота, строительство этой дороги было не менее трудной задачей, чем постройка самой пирамиды. Дорога была выложена отшлифованными каменными плитами, украшенными резьбой. Закончились строительные работы вокруг пирамиды, завершилось строительство подземных сооружений, которые предназначались для гробницы и погребальной камеры фараона. </a:t>
            </a:r>
          </a:p>
          <a:p>
            <a:endParaRPr lang="ru-RU" sz="1200" dirty="0"/>
          </a:p>
        </p:txBody>
      </p:sp>
      <p:pic>
        <p:nvPicPr>
          <p:cNvPr id="1026" name="Picture 2" descr="C:\Documents and Settings\Администратор\Рабочий стол\Материалы для пирамид\Египетские пирамиды — Википедия_files\250px-Ei.jpg"/>
          <p:cNvPicPr>
            <a:picLocks noChangeAspect="1" noChangeArrowheads="1"/>
          </p:cNvPicPr>
          <p:nvPr/>
        </p:nvPicPr>
        <p:blipFill>
          <a:blip r:embed="rId2"/>
          <a:srcRect/>
          <a:stretch>
            <a:fillRect/>
          </a:stretch>
        </p:blipFill>
        <p:spPr bwMode="auto">
          <a:xfrm>
            <a:off x="2357430" y="6500826"/>
            <a:ext cx="1643074" cy="1522487"/>
          </a:xfrm>
          <a:prstGeom prst="rect">
            <a:avLst/>
          </a:prstGeom>
          <a:noFill/>
        </p:spPr>
      </p:pic>
      <p:pic>
        <p:nvPicPr>
          <p:cNvPr id="1030" name="Picture 6" descr="C:\Documents and Settings\Администратор\Рабочий стол\Материалы для пирамид\Египетские пирамиды — Википедия_files\265px-Eg.jpg"/>
          <p:cNvPicPr>
            <a:picLocks noChangeAspect="1" noChangeArrowheads="1"/>
          </p:cNvPicPr>
          <p:nvPr/>
        </p:nvPicPr>
        <p:blipFill>
          <a:blip r:embed="rId3"/>
          <a:srcRect/>
          <a:stretch>
            <a:fillRect/>
          </a:stretch>
        </p:blipFill>
        <p:spPr bwMode="auto">
          <a:xfrm>
            <a:off x="357166" y="6500826"/>
            <a:ext cx="2019300" cy="1516062"/>
          </a:xfrm>
          <a:prstGeom prst="rect">
            <a:avLst/>
          </a:prstGeom>
          <a:noFill/>
        </p:spPr>
      </p:pic>
      <p:pic>
        <p:nvPicPr>
          <p:cNvPr id="1037" name="Picture 13" descr="C:\Documents and Settings\Администратор\Рабочий стол\Материалы для пирамид\Египетские пирамиды — Википедия_files\250px-Bl.jpg"/>
          <p:cNvPicPr>
            <a:picLocks noChangeAspect="1" noChangeArrowheads="1"/>
          </p:cNvPicPr>
          <p:nvPr/>
        </p:nvPicPr>
        <p:blipFill>
          <a:blip r:embed="rId4"/>
          <a:srcRect/>
          <a:stretch>
            <a:fillRect/>
          </a:stretch>
        </p:blipFill>
        <p:spPr bwMode="auto">
          <a:xfrm>
            <a:off x="4000504" y="6500826"/>
            <a:ext cx="2028936" cy="1517644"/>
          </a:xfrm>
          <a:prstGeom prst="rect">
            <a:avLst/>
          </a:prstGeom>
          <a:noFill/>
        </p:spPr>
      </p:pic>
      <p:sp>
        <p:nvSpPr>
          <p:cNvPr id="26" name="TextBox 25"/>
          <p:cNvSpPr txBox="1"/>
          <p:nvPr/>
        </p:nvSpPr>
        <p:spPr>
          <a:xfrm>
            <a:off x="285728" y="285720"/>
            <a:ext cx="428628" cy="646331"/>
          </a:xfrm>
          <a:prstGeom prst="rect">
            <a:avLst/>
          </a:prstGeom>
          <a:noFill/>
        </p:spPr>
        <p:txBody>
          <a:bodyPr wrap="square" rtlCol="0">
            <a:spAutoFit/>
          </a:bodyPr>
          <a:lstStyle/>
          <a:p>
            <a:r>
              <a:rPr lang="ru-RU" dirty="0" smtClean="0">
                <a:sym typeface="Wingdings" pitchFamily="2" charset="2"/>
              </a:rPr>
              <a:t></a:t>
            </a:r>
            <a:endParaRPr lang="ru-RU" dirty="0" smtClean="0"/>
          </a:p>
          <a:p>
            <a:endParaRPr lang="ru-RU" dirty="0"/>
          </a:p>
        </p:txBody>
      </p:sp>
      <p:sp>
        <p:nvSpPr>
          <p:cNvPr id="27" name="TextBox 26"/>
          <p:cNvSpPr txBox="1"/>
          <p:nvPr/>
        </p:nvSpPr>
        <p:spPr>
          <a:xfrm>
            <a:off x="6143644" y="8215338"/>
            <a:ext cx="428628" cy="646331"/>
          </a:xfrm>
          <a:prstGeom prst="rect">
            <a:avLst/>
          </a:prstGeom>
          <a:noFill/>
        </p:spPr>
        <p:txBody>
          <a:bodyPr wrap="square" rtlCol="0">
            <a:spAutoFit/>
          </a:bodyPr>
          <a:lstStyle/>
          <a:p>
            <a:r>
              <a:rPr lang="ru-RU" dirty="0" smtClean="0">
                <a:sym typeface="Wingdings" pitchFamily="2" charset="2"/>
              </a:rPr>
              <a:t></a:t>
            </a:r>
            <a:endParaRPr lang="ru-RU" dirty="0" smtClean="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571472"/>
            <a:ext cx="6643710" cy="4714908"/>
          </a:xfrm>
        </p:spPr>
        <p:txBody>
          <a:bodyPr>
            <a:noAutofit/>
          </a:bodyPr>
          <a:lstStyle/>
          <a:p>
            <a:pPr algn="just">
              <a:buNone/>
            </a:pPr>
            <a:r>
              <a:rPr lang="en-US" sz="1200" dirty="0" smtClean="0"/>
              <a:t>		C</a:t>
            </a:r>
            <a:r>
              <a:rPr lang="ru-RU" sz="1200" dirty="0" err="1" smtClean="0"/>
              <a:t>троительство</a:t>
            </a:r>
            <a:r>
              <a:rPr lang="ru-RU" sz="1200" dirty="0" smtClean="0"/>
              <a:t> же самой пирамиды продолжалось еще двадцать лет."Первоначально пирамида Хеопса поднималась на 147 метров, но из-за наступления песков ее высота уменьшилась до 137 метров. Сейчас на ее вершине площадка, на которой во время второй мировой войны располагался английский пост противоздушной обороны. Каждая сторона квадратного основания пирамиды составляет 233 метра, площадь ее более 50 000 квадратных метров. Пирамида состоит из 2 300 000 кубических блоков известняка с гладко отшлифованными сторонами. По подсчетам Наполеона, каменных блоков от трех пирамид в Гизэ хватило бы, чтобы опоясать всю Францию стеной высотой в 3 метра и толщиной в 30 сантиметров. Каждый блок весит в среднем 2,5 тонны, а самый тяжелый - 15 тонн, общий вес пирамиды - 5,7 </a:t>
            </a:r>
            <a:r>
              <a:rPr lang="ru-RU" sz="1200" dirty="0" err="1" smtClean="0"/>
              <a:t>млн</a:t>
            </a:r>
            <a:r>
              <a:rPr lang="ru-RU" sz="1200" dirty="0" smtClean="0"/>
              <a:t> тонн. Исследователи, пытавшиеся выяснить, каким образом древние строители смогли воздвигнуть такое грандиозное сооружение и придать ему геометрически правильную форму, просто становились в тупик. Иногда даже высказывалось мнение, что пирамиды не мог построить народ, живший в бронзовом веке, и в создании этих колоссальных сооружений принимали участие... инопланетяне. Пирамиды были построены при помощи мускульной силы. На правом берегу Нила, в каменоломнях вблизи Мемфиса, тысячи людей были заняты добычей известняка. Чтобы поднять блоки, египтяне строили из кирпича и камня наклонную насыпь под углом подъема 15о. По мере сооружения пирамиды насыпь удлиняли. Когда строительство в основном заканчивалось, наклонную насыпь разравнивали, а поверхность пирамиды закрывали облицованными блоками. Качество работы этих строителей, живших сорок семь столетий назад, было таково, что несовпадения горизонтальных и вертикальных линий пирамиды не превышают ширину большого пальца. Камни настолько плотно пригонялись один к другому, что между ними нельзя просунуть даже иголку. Большую пирамиду Хеопса нередко называли Библией в камне. На рассвете, когда ее вершина еще тонет в тумане, пирамида кажется розовато-персиковой, в те редкие минуты, когда горизонт затянут облаками, - серовато-черной, а при холодном свете луны она напоминает заснеженную горную вершину. Пирамида Хеопса, может быть, самое грандиозное сооружение на земле. Даже во времена наибольшей славы и величия любого из европейских монархов у него не было такого дворца, который сравнился бы размером с гробницей этого фараона. Меньше ее и Букингемский дворец в Лондоне, и Версаль во Франции, и Зимний дворец в Санкт-Петербурге, и даже Эскориал в Испании.</a:t>
            </a:r>
            <a:endParaRPr lang="ru-RU" sz="1200" dirty="0"/>
          </a:p>
        </p:txBody>
      </p:sp>
      <p:pic>
        <p:nvPicPr>
          <p:cNvPr id="4" name="Picture 17" descr="C:\Documents and Settings\Администратор\Рабочий стол\Материалы для пирамид\Египетские пирамиды — Википедия_files\250px-Ha.jpg"/>
          <p:cNvPicPr>
            <a:picLocks noChangeAspect="1" noChangeArrowheads="1"/>
          </p:cNvPicPr>
          <p:nvPr/>
        </p:nvPicPr>
        <p:blipFill>
          <a:blip r:embed="rId2"/>
          <a:srcRect/>
          <a:stretch>
            <a:fillRect/>
          </a:stretch>
        </p:blipFill>
        <p:spPr bwMode="auto">
          <a:xfrm>
            <a:off x="500042" y="6858016"/>
            <a:ext cx="1750038" cy="1316029"/>
          </a:xfrm>
          <a:prstGeom prst="rect">
            <a:avLst/>
          </a:prstGeom>
          <a:noFill/>
        </p:spPr>
      </p:pic>
      <p:pic>
        <p:nvPicPr>
          <p:cNvPr id="5" name="Picture 18" descr="C:\Documents and Settings\Администратор\Рабочий стол\Материалы для пирамид\Египетские пирамиды — Википедия_files\250px-Ne.jpg"/>
          <p:cNvPicPr>
            <a:picLocks noChangeAspect="1" noChangeArrowheads="1"/>
          </p:cNvPicPr>
          <p:nvPr/>
        </p:nvPicPr>
        <p:blipFill>
          <a:blip r:embed="rId3"/>
          <a:srcRect/>
          <a:stretch>
            <a:fillRect/>
          </a:stretch>
        </p:blipFill>
        <p:spPr bwMode="auto">
          <a:xfrm>
            <a:off x="3929066" y="6858016"/>
            <a:ext cx="1742420" cy="1303330"/>
          </a:xfrm>
          <a:prstGeom prst="rect">
            <a:avLst/>
          </a:prstGeom>
          <a:noFill/>
        </p:spPr>
      </p:pic>
      <p:pic>
        <p:nvPicPr>
          <p:cNvPr id="6" name="Picture 22" descr="C:\Documents and Settings\Администратор\Рабочий стол\Материалы для пирамид\Египетские пирамиды — Википедия_files\250px-Pz.jpg"/>
          <p:cNvPicPr>
            <a:picLocks noChangeAspect="1" noChangeArrowheads="1"/>
          </p:cNvPicPr>
          <p:nvPr/>
        </p:nvPicPr>
        <p:blipFill>
          <a:blip r:embed="rId4"/>
          <a:srcRect/>
          <a:stretch>
            <a:fillRect/>
          </a:stretch>
        </p:blipFill>
        <p:spPr bwMode="auto">
          <a:xfrm>
            <a:off x="2214554" y="6858016"/>
            <a:ext cx="1742418" cy="1303329"/>
          </a:xfrm>
          <a:prstGeom prst="rect">
            <a:avLst/>
          </a:prstGeom>
          <a:noFill/>
        </p:spPr>
      </p:pic>
      <p:sp>
        <p:nvSpPr>
          <p:cNvPr id="7" name="TextBox 6"/>
          <p:cNvSpPr txBox="1"/>
          <p:nvPr/>
        </p:nvSpPr>
        <p:spPr>
          <a:xfrm>
            <a:off x="285728" y="285720"/>
            <a:ext cx="428628" cy="646331"/>
          </a:xfrm>
          <a:prstGeom prst="rect">
            <a:avLst/>
          </a:prstGeom>
          <a:noFill/>
        </p:spPr>
        <p:txBody>
          <a:bodyPr wrap="square" rtlCol="0">
            <a:spAutoFit/>
          </a:bodyPr>
          <a:lstStyle/>
          <a:p>
            <a:r>
              <a:rPr lang="ru-RU" dirty="0" smtClean="0">
                <a:sym typeface="Wingdings" pitchFamily="2" charset="2"/>
              </a:rPr>
              <a:t></a:t>
            </a:r>
            <a:endParaRPr lang="ru-RU" dirty="0" smtClean="0"/>
          </a:p>
          <a:p>
            <a:endParaRPr lang="ru-RU" dirty="0"/>
          </a:p>
        </p:txBody>
      </p:sp>
      <p:sp>
        <p:nvSpPr>
          <p:cNvPr id="9" name="TextBox 8"/>
          <p:cNvSpPr txBox="1"/>
          <p:nvPr/>
        </p:nvSpPr>
        <p:spPr>
          <a:xfrm>
            <a:off x="6143644" y="8358214"/>
            <a:ext cx="476412" cy="369332"/>
          </a:xfrm>
          <a:prstGeom prst="rect">
            <a:avLst/>
          </a:prstGeom>
          <a:noFill/>
        </p:spPr>
        <p:txBody>
          <a:bodyPr wrap="none" rtlCol="0">
            <a:spAutoFit/>
          </a:bodyPr>
          <a:lstStyle/>
          <a:p>
            <a:r>
              <a:rPr lang="en-US" dirty="0" smtClean="0"/>
              <a:t>}{</a:t>
            </a:r>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docProps/app.xml><?xml version="1.0" encoding="utf-8"?>
<Properties xmlns="http://schemas.openxmlformats.org/officeDocument/2006/extended-properties" xmlns:vt="http://schemas.openxmlformats.org/officeDocument/2006/docPropsVTypes">
  <Template/>
  <TotalTime>2339</TotalTime>
  <Words>3657</Words>
  <Application>Microsoft Office PowerPoint</Application>
  <PresentationFormat>Экран (4:3)</PresentationFormat>
  <Paragraphs>154</Paragraphs>
  <Slides>26</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Бумажная</vt:lpstr>
      <vt:lpstr>Пирамиды и Наука</vt:lpstr>
      <vt:lpstr>Содержание</vt:lpstr>
      <vt:lpstr>Слайд 3</vt:lpstr>
      <vt:lpstr>Слайд 4</vt:lpstr>
      <vt:lpstr>Молчат пирамиды…</vt:lpstr>
      <vt:lpstr>Волшебство формы</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Пирамиды нового времени</vt:lpstr>
      <vt:lpstr>Слайд 21</vt:lpstr>
      <vt:lpstr>Слайд 22</vt:lpstr>
      <vt:lpstr>Слайд 23</vt:lpstr>
      <vt:lpstr>Слайд 24</vt:lpstr>
      <vt:lpstr>Слайд 25</vt:lpstr>
      <vt:lpstr>Слайд 26</vt:lpstr>
    </vt:vector>
  </TitlesOfParts>
  <Manager/>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Пирамиды</dc:title>
  <dc:subject/>
  <dc:creator>Mixa_RAnd</dc:creator>
  <cp:keywords/>
  <dc:description/>
  <cp:lastModifiedBy>Mixa_RAnd</cp:lastModifiedBy>
  <cp:revision>47</cp:revision>
  <dcterms:created xsi:type="dcterms:W3CDTF">2008-12-28T16:02:02Z</dcterms:created>
  <dcterms:modified xsi:type="dcterms:W3CDTF">2009-01-31T08:34:21Z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TC011408061049</vt:lpwstr>
  </property>
</Properties>
</file>