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86" r:id="rId5"/>
    <p:sldId id="260" r:id="rId6"/>
    <p:sldId id="264" r:id="rId7"/>
    <p:sldId id="265" r:id="rId8"/>
    <p:sldId id="266" r:id="rId9"/>
    <p:sldId id="268" r:id="rId10"/>
    <p:sldId id="269" r:id="rId11"/>
    <p:sldId id="270" r:id="rId12"/>
    <p:sldId id="287" r:id="rId13"/>
    <p:sldId id="272" r:id="rId14"/>
    <p:sldId id="283" r:id="rId15"/>
    <p:sldId id="285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loop="1" showNarration="1">
    <p:kiosk/>
    <p:sldAll/>
    <p:penClr>
      <a:srgbClr val="FF0000"/>
    </p:penClr>
  </p:showPr>
  <p:clrMru>
    <a:srgbClr val="FF0000"/>
    <a:srgbClr val="05CBB8"/>
    <a:srgbClr val="6B8C44"/>
    <a:srgbClr val="C016AC"/>
    <a:srgbClr val="DB6D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559" autoAdjust="0"/>
    <p:restoredTop sz="95057" autoAdjust="0"/>
  </p:normalViewPr>
  <p:slideViewPr>
    <p:cSldViewPr snapToGrid="0">
      <p:cViewPr>
        <p:scale>
          <a:sx n="100" d="100"/>
          <a:sy n="100" d="100"/>
        </p:scale>
        <p:origin x="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75E9AE-FA2F-4793-80FE-204C17D0B7A5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DF6727-EB8C-42E6-85B9-B7BDEB12E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1B3C52-EF73-4F5B-B668-CBEDA1C344F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6D7363-B47D-48D4-BA48-EDDE618F6C3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114C3C-7E86-4D50-AD10-2D603B6172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858DF-8D0A-461E-ABF8-6F91F4DCE8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8343E5-592A-4140-B77B-AD68A37814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F9EF9-85B4-4BC1-881B-11710EE483B8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5DE9-FAA1-41F1-ABE1-59AE439CA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C042-A9C4-4568-8CF0-1AAA7EF5BE96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4747-2235-492D-A2B3-E138444CB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69E29-F788-42D9-AFD0-07756D247527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2F0CC-FE75-4A20-A305-74F7033D4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4F0F-D8A6-4480-93FC-2E4BA0C117E3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B1601-3ACB-4322-977A-882307ACF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3EDC6-30AA-4C04-97EB-1B1A69497501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2574-E646-4D16-8E07-32C904875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1C887-75F3-4EB1-B126-DFAF4F3F4C78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4CE1A-4376-401B-BBA3-746223228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057A3-6D42-45CD-9D47-DDB6DF03F65D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ED20E-880A-4DDA-83BB-FF9F6D3B0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26EF1-5DFC-47CF-A73B-FD09C9B6F498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3D14-084A-4132-B627-641DB23E2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1C058-5D0F-42C4-B10E-01A4794A64BB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CA0E-6AC0-4CE2-8FC1-A32E639FF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1195-B7BE-455F-9BEA-D11514BDCE81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4848-D200-44A1-AB93-CD905D20B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1CF6-B58C-4B2A-BB89-C51325D8D512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7B404-8F6A-4E35-B832-4509A63C1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C0244C9-6001-469E-B6A3-15EE1C963FC1}" type="datetimeFigureOut">
              <a:rPr lang="en-US"/>
              <a:pPr>
                <a:defRPr/>
              </a:pPr>
              <a:t>1/29/2009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7B4EE3E-A4AB-47D2-B60C-7E988393F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ransition spd="slow">
    <p:fade thruBlk="1"/>
    <p:sndAc>
      <p:stSnd>
        <p:snd r:embed="rId13" name="type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temp_filipp\Demo\fil.wav" TargetMode="Externa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audio" Target="file:///D:\temp_filipp\Demo\11.wav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audio5.wav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33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5.wa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25135.wav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234124.wav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9.pn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.wav" TargetMode="External"/><Relationship Id="rId5" Type="http://schemas.openxmlformats.org/officeDocument/2006/relationships/image" Target="../media/image20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2.wav" TargetMode="External"/><Relationship Id="rId5" Type="http://schemas.openxmlformats.org/officeDocument/2006/relationships/image" Target="../media/image21.png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3.wav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4.wav" TargetMode="Externa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5.wav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6.wav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D:\temp_filipp\Demo\asdfa.wav" TargetMode="Externa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n4.wav" TargetMode="External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file:///D:\temp_filipp\Demo\n6.wav" TargetMode="Externa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n7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audio3.wav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19573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График функции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en-GB" sz="7200" dirty="0" smtClean="0">
                <a:solidFill>
                  <a:srgbClr val="FF0000"/>
                </a:solidFill>
              </a:rPr>
              <a:t>y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en-GB" sz="7200" dirty="0" smtClean="0">
                <a:solidFill>
                  <a:srgbClr val="FF0000"/>
                </a:solidFill>
              </a:rPr>
              <a:t>=|</a:t>
            </a:r>
            <a:r>
              <a:rPr lang="ru-RU" sz="7200" dirty="0" err="1" smtClean="0">
                <a:solidFill>
                  <a:srgbClr val="FF0000"/>
                </a:solidFill>
              </a:rPr>
              <a:t>х</a:t>
            </a:r>
            <a:r>
              <a:rPr lang="en-GB" sz="7200" dirty="0" smtClean="0">
                <a:solidFill>
                  <a:srgbClr val="FF0000"/>
                </a:solidFill>
              </a:rPr>
              <a:t>|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и его перемещение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в координатной плоскости.</a:t>
            </a:r>
            <a:endParaRPr lang="en-US" sz="7200" dirty="0" smtClean="0">
              <a:solidFill>
                <a:srgbClr val="FF0000"/>
              </a:solidFill>
            </a:endParaRPr>
          </a:p>
        </p:txBody>
      </p:sp>
      <p:pic>
        <p:nvPicPr>
          <p:cNvPr id="5" name="fi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428625" y="25050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2015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 Box 57"/>
          <p:cNvSpPr txBox="1">
            <a:spLocks noChangeArrowheads="1"/>
          </p:cNvSpPr>
          <p:nvPr/>
        </p:nvSpPr>
        <p:spPr bwMode="auto">
          <a:xfrm>
            <a:off x="4298950" y="6283325"/>
            <a:ext cx="70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0   1</a:t>
            </a:r>
            <a:endParaRPr lang="ru-RU" sz="1400"/>
          </a:p>
        </p:txBody>
      </p:sp>
      <p:sp>
        <p:nvSpPr>
          <p:cNvPr id="41987" name="Text Box 56"/>
          <p:cNvSpPr txBox="1">
            <a:spLocks noChangeArrowheads="1"/>
          </p:cNvSpPr>
          <p:nvPr/>
        </p:nvSpPr>
        <p:spPr bwMode="auto">
          <a:xfrm>
            <a:off x="2374900" y="6273800"/>
            <a:ext cx="50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-5</a:t>
            </a:r>
            <a:endParaRPr lang="ru-RU" sz="1800" b="1">
              <a:solidFill>
                <a:srgbClr val="FF000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007032" y="3219451"/>
            <a:ext cx="5759018" cy="3035300"/>
            <a:chOff x="2425700" y="3502025"/>
            <a:chExt cx="4706938" cy="2752725"/>
          </a:xfrm>
        </p:grpSpPr>
        <p:sp>
          <p:nvSpPr>
            <p:cNvPr id="41990" name="Line 55"/>
            <p:cNvSpPr>
              <a:spLocks noChangeShapeType="1"/>
            </p:cNvSpPr>
            <p:nvPr/>
          </p:nvSpPr>
          <p:spPr bwMode="auto">
            <a:xfrm flipV="1">
              <a:off x="4327525" y="3502025"/>
              <a:ext cx="2805113" cy="2752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1" name="Line 56"/>
            <p:cNvSpPr>
              <a:spLocks noChangeShapeType="1"/>
            </p:cNvSpPr>
            <p:nvPr/>
          </p:nvSpPr>
          <p:spPr bwMode="auto">
            <a:xfrm flipH="1" flipV="1">
              <a:off x="2425700" y="4378325"/>
              <a:ext cx="1885950" cy="186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989" name="Прямоугольник 10"/>
          <p:cNvSpPr>
            <a:spLocks noChangeArrowheads="1"/>
          </p:cNvSpPr>
          <p:nvPr/>
        </p:nvSpPr>
        <p:spPr bwMode="auto">
          <a:xfrm>
            <a:off x="0" y="781050"/>
            <a:ext cx="9144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</a:rPr>
              <a:t>Перемещение графика функции </a:t>
            </a:r>
            <a:br>
              <a:rPr lang="ru-RU" sz="4400" b="1" i="1">
                <a:solidFill>
                  <a:srgbClr val="FF0000"/>
                </a:solidFill>
              </a:rPr>
            </a:br>
            <a:r>
              <a:rPr lang="ru-RU" sz="4400" b="1" i="1">
                <a:solidFill>
                  <a:srgbClr val="FF0000"/>
                </a:solidFill>
              </a:rPr>
              <a:t> </a:t>
            </a:r>
            <a:r>
              <a:rPr lang="en-US" sz="4400" b="1" i="1">
                <a:solidFill>
                  <a:srgbClr val="FF0000"/>
                </a:solidFill>
              </a:rPr>
              <a:t>y = </a:t>
            </a:r>
            <a:r>
              <a:rPr lang="en-GB" sz="4400" b="1">
                <a:solidFill>
                  <a:srgbClr val="FF0000"/>
                </a:solidFill>
              </a:rPr>
              <a:t>|</a:t>
            </a:r>
            <a:r>
              <a:rPr lang="ru-RU" sz="4400" b="1">
                <a:solidFill>
                  <a:srgbClr val="FF0000"/>
                </a:solidFill>
              </a:rPr>
              <a:t> </a:t>
            </a:r>
            <a:r>
              <a:rPr lang="en-US" sz="4400" b="1" i="1">
                <a:solidFill>
                  <a:srgbClr val="FF0000"/>
                </a:solidFill>
              </a:rPr>
              <a:t>x </a:t>
            </a:r>
            <a:r>
              <a:rPr lang="en-GB" sz="4400" b="1">
                <a:solidFill>
                  <a:srgbClr val="FF0000"/>
                </a:solidFill>
              </a:rPr>
              <a:t>|</a:t>
            </a:r>
            <a:r>
              <a:rPr lang="ru-RU" sz="4400" b="1">
                <a:solidFill>
                  <a:srgbClr val="FF0000"/>
                </a:solidFill>
              </a:rPr>
              <a:t> </a:t>
            </a:r>
            <a:r>
              <a:rPr lang="ru-RU" sz="4400" b="1" i="1">
                <a:solidFill>
                  <a:srgbClr val="FF0000"/>
                </a:solidFill>
              </a:rPr>
              <a:t>вдоль оси </a:t>
            </a:r>
            <a:r>
              <a:rPr lang="en-US" sz="4400" b="1" i="1">
                <a:solidFill>
                  <a:srgbClr val="FF0000"/>
                </a:solidFill>
              </a:rPr>
              <a:t>x</a:t>
            </a:r>
            <a:r>
              <a:rPr lang="ru-RU" sz="4400" b="1" i="1">
                <a:solidFill>
                  <a:srgbClr val="FF0000"/>
                </a:solidFill>
              </a:rPr>
              <a:t> .</a:t>
            </a:r>
            <a:endParaRPr lang="ru-RU" sz="4400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9150" y="4000500"/>
            <a:ext cx="1808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y = </a:t>
            </a:r>
            <a:r>
              <a:rPr lang="en-GB" b="1" dirty="0" smtClean="0">
                <a:solidFill>
                  <a:srgbClr val="FF0000"/>
                </a:solidFill>
              </a:rPr>
              <a:t>| </a:t>
            </a:r>
            <a:r>
              <a:rPr lang="en-US" b="1" i="1" dirty="0" smtClean="0">
                <a:solidFill>
                  <a:srgbClr val="FF0000"/>
                </a:solidFill>
              </a:rPr>
              <a:t>x + 5 </a:t>
            </a:r>
            <a:r>
              <a:rPr lang="en-GB" b="1" dirty="0" smtClean="0">
                <a:solidFill>
                  <a:srgbClr val="FF0000"/>
                </a:solidFill>
              </a:rPr>
              <a:t>|</a:t>
            </a:r>
            <a:endParaRPr lang="ru-RU" dirty="0"/>
          </a:p>
        </p:txBody>
      </p:sp>
    </p:spTree>
  </p:cSld>
  <p:clrMapOvr>
    <a:masterClrMapping/>
  </p:clrMapOvr>
  <p:transition spd="slow" advTm="17562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1.38889E-6 -2.59259E-6 L -0.1875 -2.59259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5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987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81013" y="6381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i="1" smtClean="0">
                <a:solidFill>
                  <a:srgbClr val="FF0000"/>
                </a:solidFill>
              </a:rPr>
              <a:t>График функции</a:t>
            </a:r>
            <a:r>
              <a:rPr lang="en-US" sz="4800" b="1" i="1" smtClean="0">
                <a:solidFill>
                  <a:srgbClr val="FF0000"/>
                </a:solidFill>
              </a:rPr>
              <a:t> y = </a:t>
            </a:r>
            <a:r>
              <a:rPr lang="en-GB" sz="4800" b="1" smtClean="0">
                <a:solidFill>
                  <a:srgbClr val="FF0000"/>
                </a:solidFill>
              </a:rPr>
              <a:t>| </a:t>
            </a:r>
            <a:r>
              <a:rPr lang="en-US" sz="4800" b="1" i="1" smtClean="0">
                <a:solidFill>
                  <a:srgbClr val="FF0000"/>
                </a:solidFill>
              </a:rPr>
              <a:t>x – 2 </a:t>
            </a:r>
            <a:r>
              <a:rPr lang="en-GB" sz="4800" b="1" smtClean="0">
                <a:solidFill>
                  <a:srgbClr val="FF0000"/>
                </a:solidFill>
              </a:rPr>
              <a:t>| </a:t>
            </a:r>
            <a:r>
              <a:rPr lang="ru-RU" sz="4800" b="1" i="1" smtClean="0">
                <a:solidFill>
                  <a:srgbClr val="FF0000"/>
                </a:solidFill>
              </a:rPr>
              <a:t>.</a:t>
            </a:r>
          </a:p>
        </p:txBody>
      </p:sp>
      <p:grpSp>
        <p:nvGrpSpPr>
          <p:cNvPr id="42045" name="Group 61"/>
          <p:cNvGrpSpPr>
            <a:grpSpLocks/>
          </p:cNvGrpSpPr>
          <p:nvPr/>
        </p:nvGrpSpPr>
        <p:grpSpPr bwMode="auto">
          <a:xfrm>
            <a:off x="441324" y="2409825"/>
            <a:ext cx="7816851" cy="3489325"/>
            <a:chOff x="504" y="1742"/>
            <a:chExt cx="4445" cy="2198"/>
          </a:xfrm>
        </p:grpSpPr>
        <p:sp>
          <p:nvSpPr>
            <p:cNvPr id="43015" name="Line 63"/>
            <p:cNvSpPr>
              <a:spLocks noChangeShapeType="1"/>
            </p:cNvSpPr>
            <p:nvPr/>
          </p:nvSpPr>
          <p:spPr bwMode="auto">
            <a:xfrm flipH="1" flipV="1">
              <a:off x="504" y="1760"/>
              <a:ext cx="2216" cy="217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6" name="Line 64"/>
            <p:cNvSpPr>
              <a:spLocks noChangeShapeType="1"/>
            </p:cNvSpPr>
            <p:nvPr/>
          </p:nvSpPr>
          <p:spPr bwMode="auto">
            <a:xfrm flipV="1">
              <a:off x="2728" y="1742"/>
              <a:ext cx="2221" cy="219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12" name="Text Box 65"/>
          <p:cNvSpPr txBox="1">
            <a:spLocks noChangeArrowheads="1"/>
          </p:cNvSpPr>
          <p:nvPr/>
        </p:nvSpPr>
        <p:spPr bwMode="auto">
          <a:xfrm>
            <a:off x="4270375" y="5908675"/>
            <a:ext cx="181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0          1           2</a:t>
            </a:r>
            <a:endParaRPr lang="ru-RU" sz="1600"/>
          </a:p>
        </p:txBody>
      </p:sp>
      <p:sp>
        <p:nvSpPr>
          <p:cNvPr id="43013" name="Text Box 67"/>
          <p:cNvSpPr txBox="1">
            <a:spLocks noChangeArrowheads="1"/>
          </p:cNvSpPr>
          <p:nvPr/>
        </p:nvSpPr>
        <p:spPr bwMode="auto">
          <a:xfrm>
            <a:off x="4314825" y="4632325"/>
            <a:ext cx="37147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42044" name="Text Box 60"/>
          <p:cNvSpPr txBox="1">
            <a:spLocks noChangeArrowheads="1"/>
          </p:cNvSpPr>
          <p:nvPr/>
        </p:nvSpPr>
        <p:spPr bwMode="auto">
          <a:xfrm>
            <a:off x="6781800" y="4775200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</a:rPr>
              <a:t>y =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x – 2 </a:t>
            </a:r>
            <a:r>
              <a:rPr lang="en-GB" sz="2400" b="1">
                <a:solidFill>
                  <a:srgbClr val="FF0000"/>
                </a:solidFill>
              </a:rPr>
              <a:t>|</a:t>
            </a: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11" name="1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-333375" y="36099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7453">
    <p:fade thruBlk="1"/>
    <p:sndAc>
      <p:stSnd>
        <p:snd r:embed="rId5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88889E-6 1.11111E-6 L 0.15139 1.1111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20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Content Placeholder 2"/>
          <p:cNvSpPr>
            <a:spLocks noGrp="1"/>
          </p:cNvSpPr>
          <p:nvPr>
            <p:ph type="title"/>
          </p:nvPr>
        </p:nvSpPr>
        <p:spPr>
          <a:xfrm>
            <a:off x="5702300" y="1539875"/>
            <a:ext cx="3098800" cy="1143000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у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=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+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3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(3;6) (5;8)</a:t>
            </a:r>
            <a:br>
              <a:rPr lang="en-US" sz="3200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у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=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-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+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7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(1;6) (-3;11)                  </a:t>
            </a:r>
            <a:endParaRPr lang="ru-RU" sz="3200" dirty="0" smtClean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-1" y="1079500"/>
          <a:ext cx="5818375" cy="1287463"/>
        </p:xfrm>
        <a:graphic>
          <a:graphicData uri="http://schemas.openxmlformats.org/presentationml/2006/ole">
            <p:oleObj spid="_x0000_s70659" name="Формула" r:id="rId6" imgW="2145960" imgH="457200" progId="Equation.3">
              <p:embed/>
            </p:oleObj>
          </a:graphicData>
        </a:graphic>
      </p:graphicFrame>
      <p:pic>
        <p:nvPicPr>
          <p:cNvPr id="70662" name="Picture 6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Text Box 60"/>
          <p:cNvSpPr txBox="1">
            <a:spLocks noChangeArrowheads="1"/>
          </p:cNvSpPr>
          <p:nvPr/>
        </p:nvSpPr>
        <p:spPr bwMode="auto">
          <a:xfrm>
            <a:off x="4327525" y="6286500"/>
            <a:ext cx="2181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0  1         3          5</a:t>
            </a:r>
            <a:endParaRPr lang="ru-RU" sz="1800"/>
          </a:p>
        </p:txBody>
      </p:sp>
      <p:sp>
        <p:nvSpPr>
          <p:cNvPr id="70664" name="Text Box 67"/>
          <p:cNvSpPr txBox="1">
            <a:spLocks noChangeArrowheads="1"/>
          </p:cNvSpPr>
          <p:nvPr/>
        </p:nvSpPr>
        <p:spPr bwMode="auto">
          <a:xfrm>
            <a:off x="3111500" y="6286500"/>
            <a:ext cx="41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-3</a:t>
            </a:r>
            <a:endParaRPr lang="ru-RU" sz="1800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 flipV="1">
            <a:off x="5029200" y="2768600"/>
            <a:ext cx="2159000" cy="1981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flipH="1">
            <a:off x="2628900" y="4749800"/>
            <a:ext cx="2400300" cy="2108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 flipH="1" flipV="1">
            <a:off x="2870200" y="2806700"/>
            <a:ext cx="2159000" cy="19431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5029200" y="4749800"/>
            <a:ext cx="2374900" cy="2108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8"/>
          <a:stretch>
            <a:fillRect/>
          </a:stretch>
        </p:blipFill>
        <p:spPr>
          <a:xfrm>
            <a:off x="-304800" y="2730500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13500" y="3302000"/>
            <a:ext cx="273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 = │x - 2│+ 5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8640">
    <p:fade thruBlk="1"/>
    <p:sndAc>
      <p:stSnd>
        <p:snd r:embed="rId5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1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0665" grpId="0" animBg="1"/>
      <p:bldP spid="70666" grpId="0" animBg="1"/>
      <p:bldP spid="70666" grpId="1" animBg="1"/>
      <p:bldP spid="70667" grpId="0" animBg="1"/>
      <p:bldP spid="70668" grpId="0" animBg="1"/>
      <p:bldP spid="70668" grpId="1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0" y="971550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FF0000"/>
                </a:solidFill>
              </a:rPr>
              <a:t>Перемещение  графика функции</a:t>
            </a:r>
            <a:r>
              <a:rPr lang="en-US" sz="4000" b="1" smtClean="0">
                <a:solidFill>
                  <a:srgbClr val="FF0000"/>
                </a:solidFill>
              </a:rPr>
              <a:t> </a:t>
            </a:r>
            <a:r>
              <a:rPr lang="ru-RU" sz="4000" b="1" smtClean="0">
                <a:solidFill>
                  <a:srgbClr val="FF0000"/>
                </a:solidFill>
              </a:rPr>
              <a:t/>
            </a:r>
            <a:br>
              <a:rPr lang="ru-RU" sz="4000" b="1" smtClean="0">
                <a:solidFill>
                  <a:srgbClr val="FF0000"/>
                </a:solidFill>
              </a:rPr>
            </a:br>
            <a:r>
              <a:rPr lang="en-US" sz="4000" b="1" smtClean="0">
                <a:solidFill>
                  <a:srgbClr val="FF0000"/>
                </a:solidFill>
              </a:rPr>
              <a:t>y = </a:t>
            </a:r>
            <a:r>
              <a:rPr lang="en-GB" sz="4000" b="1" smtClean="0">
                <a:solidFill>
                  <a:srgbClr val="FF0000"/>
                </a:solidFill>
              </a:rPr>
              <a:t>| </a:t>
            </a:r>
            <a:r>
              <a:rPr lang="en-US" sz="4000" b="1" smtClean="0">
                <a:solidFill>
                  <a:srgbClr val="FF0000"/>
                </a:solidFill>
              </a:rPr>
              <a:t>x</a:t>
            </a:r>
            <a:r>
              <a:rPr lang="en-GB" sz="4000" b="1" smtClean="0">
                <a:solidFill>
                  <a:srgbClr val="FF0000"/>
                </a:solidFill>
              </a:rPr>
              <a:t> |</a:t>
            </a:r>
            <a:r>
              <a:rPr lang="ru-RU" sz="4000" b="1" smtClean="0">
                <a:solidFill>
                  <a:srgbClr val="FF0000"/>
                </a:solidFill>
              </a:rPr>
              <a:t/>
            </a:r>
            <a:br>
              <a:rPr lang="ru-RU" sz="4000" b="1" smtClean="0">
                <a:solidFill>
                  <a:srgbClr val="FF0000"/>
                </a:solidFill>
              </a:rPr>
            </a:br>
            <a:r>
              <a:rPr lang="ru-RU" sz="4000" b="1" smtClean="0">
                <a:solidFill>
                  <a:srgbClr val="FF0000"/>
                </a:solidFill>
              </a:rPr>
              <a:t>вдоль обеих осей координат.</a:t>
            </a:r>
            <a:r>
              <a:rPr lang="en-US" sz="4000" b="1" smtClean="0">
                <a:solidFill>
                  <a:srgbClr val="FF0000"/>
                </a:solidFill>
              </a:rPr>
              <a:t>  </a:t>
            </a:r>
            <a:endParaRPr lang="ru-RU" sz="4000" smtClean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44100" name="Group 68"/>
          <p:cNvGrpSpPr>
            <a:grpSpLocks/>
          </p:cNvGrpSpPr>
          <p:nvPr/>
        </p:nvGrpSpPr>
        <p:grpSpPr bwMode="auto">
          <a:xfrm>
            <a:off x="2232025" y="4435475"/>
            <a:ext cx="4079875" cy="1838325"/>
            <a:chOff x="1558" y="2794"/>
            <a:chExt cx="2284" cy="1158"/>
          </a:xfrm>
        </p:grpSpPr>
        <p:sp>
          <p:nvSpPr>
            <p:cNvPr id="71688" name="Line 58"/>
            <p:cNvSpPr>
              <a:spLocks noChangeShapeType="1"/>
            </p:cNvSpPr>
            <p:nvPr/>
          </p:nvSpPr>
          <p:spPr bwMode="auto">
            <a:xfrm flipV="1">
              <a:off x="2730" y="2840"/>
              <a:ext cx="1112" cy="11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689" name="Line 59"/>
            <p:cNvSpPr>
              <a:spLocks noChangeShapeType="1"/>
            </p:cNvSpPr>
            <p:nvPr/>
          </p:nvSpPr>
          <p:spPr bwMode="auto">
            <a:xfrm flipH="1" flipV="1">
              <a:off x="1558" y="2794"/>
              <a:ext cx="1172" cy="115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684" name="Text Box 60"/>
          <p:cNvSpPr txBox="1">
            <a:spLocks noChangeArrowheads="1"/>
          </p:cNvSpPr>
          <p:nvPr/>
        </p:nvSpPr>
        <p:spPr bwMode="auto">
          <a:xfrm>
            <a:off x="4327525" y="6286500"/>
            <a:ext cx="2181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0  1       </a:t>
            </a:r>
            <a:endParaRPr lang="ru-RU" sz="1800"/>
          </a:p>
        </p:txBody>
      </p:sp>
      <p:sp>
        <p:nvSpPr>
          <p:cNvPr id="12" name="TextBox 11"/>
          <p:cNvSpPr txBox="1"/>
          <p:nvPr/>
        </p:nvSpPr>
        <p:spPr>
          <a:xfrm>
            <a:off x="4324350" y="447675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57750" y="618172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94450" y="3654425"/>
            <a:ext cx="273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 = │x - 2│+ 5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6" name="13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3431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750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0.00209 2.96296E-6 L 0.07917 2.96296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0.07812 2.96296E-6 L 0.07812 -0.2222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Итак, в общем виде получили, что графиком функции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1) y = |x| + m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является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с вершиной в (0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;m)</a:t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2) y = | x + n |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является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“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” c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вершиной в (-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n;0)</a:t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3) y = | x + n | + m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является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”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”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с вершиной в (-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</a:rPr>
              <a:t>n;m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).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18047">
    <p:fade thruBlk="1"/>
    <p:sndAc>
      <p:stSnd>
        <p:snd r:embed="rId3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209800"/>
            <a:ext cx="5257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7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График функции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y = </a:t>
            </a:r>
            <a:r>
              <a:rPr lang="en-GB" sz="5400" b="1" dirty="0" smtClean="0">
                <a:solidFill>
                  <a:srgbClr val="FF0000"/>
                </a:solidFill>
              </a:rPr>
              <a:t>|| x - 3 | - 2 |.</a:t>
            </a:r>
            <a:endParaRPr lang="ru-RU" sz="5400" b="1" dirty="0" smtClean="0">
              <a:solidFill>
                <a:srgbClr val="FF0000"/>
              </a:solidFill>
            </a:endParaRPr>
          </a:p>
        </p:txBody>
      </p:sp>
      <p:sp>
        <p:nvSpPr>
          <p:cNvPr id="74756" name="Text Box 54"/>
          <p:cNvSpPr txBox="1">
            <a:spLocks noChangeArrowheads="1"/>
          </p:cNvSpPr>
          <p:nvPr/>
        </p:nvSpPr>
        <p:spPr bwMode="auto">
          <a:xfrm>
            <a:off x="5359400" y="4711700"/>
            <a:ext cx="20701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0  1       3</a:t>
            </a:r>
          </a:p>
          <a:p>
            <a:pPr>
              <a:spcBef>
                <a:spcPct val="50000"/>
              </a:spcBef>
            </a:pPr>
            <a:r>
              <a:rPr lang="en-US"/>
              <a:t>-2</a:t>
            </a:r>
            <a:endParaRPr lang="ru-RU"/>
          </a:p>
        </p:txBody>
      </p:sp>
      <p:sp>
        <p:nvSpPr>
          <p:cNvPr id="74757" name="Line 55"/>
          <p:cNvSpPr>
            <a:spLocks noChangeShapeType="1"/>
          </p:cNvSpPr>
          <p:nvPr/>
        </p:nvSpPr>
        <p:spPr bwMode="auto">
          <a:xfrm flipV="1">
            <a:off x="7610475" y="4053840"/>
            <a:ext cx="769620" cy="77216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58" name="Line 56"/>
          <p:cNvSpPr>
            <a:spLocks noChangeShapeType="1"/>
          </p:cNvSpPr>
          <p:nvPr/>
        </p:nvSpPr>
        <p:spPr bwMode="auto">
          <a:xfrm flipH="1" flipV="1">
            <a:off x="3390900" y="2349500"/>
            <a:ext cx="2501900" cy="2451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1" name="Line 57"/>
          <p:cNvSpPr>
            <a:spLocks noChangeShapeType="1"/>
          </p:cNvSpPr>
          <p:nvPr/>
        </p:nvSpPr>
        <p:spPr bwMode="auto">
          <a:xfrm flipV="1">
            <a:off x="6756400" y="4787900"/>
            <a:ext cx="9017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2" name="Line 58"/>
          <p:cNvSpPr>
            <a:spLocks noChangeShapeType="1"/>
          </p:cNvSpPr>
          <p:nvPr/>
        </p:nvSpPr>
        <p:spPr bwMode="auto">
          <a:xfrm flipH="1" flipV="1">
            <a:off x="5859251" y="4785360"/>
            <a:ext cx="897149" cy="87884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3" name="Line 59"/>
          <p:cNvSpPr>
            <a:spLocks noChangeShapeType="1"/>
          </p:cNvSpPr>
          <p:nvPr/>
        </p:nvSpPr>
        <p:spPr bwMode="auto">
          <a:xfrm flipV="1">
            <a:off x="5880100" y="3924300"/>
            <a:ext cx="8763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4" name="Line 60"/>
          <p:cNvSpPr>
            <a:spLocks noChangeShapeType="1"/>
          </p:cNvSpPr>
          <p:nvPr/>
        </p:nvSpPr>
        <p:spPr bwMode="auto">
          <a:xfrm>
            <a:off x="6756400" y="3924300"/>
            <a:ext cx="8763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Rectangle 6"/>
          <p:cNvSpPr txBox="1">
            <a:spLocks/>
          </p:cNvSpPr>
          <p:nvPr/>
        </p:nvSpPr>
        <p:spPr bwMode="auto">
          <a:xfrm>
            <a:off x="66675" y="2249489"/>
            <a:ext cx="3076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 = 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|x-3|-2.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Вершина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(3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;-2).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3" name="1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23850" y="2590800"/>
            <a:ext cx="304800" cy="304800"/>
          </a:xfrm>
          <a:prstGeom prst="rect">
            <a:avLst/>
          </a:prstGeom>
        </p:spPr>
      </p:pic>
      <p:sp>
        <p:nvSpPr>
          <p:cNvPr id="64" name="Line 56"/>
          <p:cNvSpPr>
            <a:spLocks noChangeShapeType="1"/>
          </p:cNvSpPr>
          <p:nvPr/>
        </p:nvSpPr>
        <p:spPr bwMode="auto">
          <a:xfrm flipH="1" flipV="1">
            <a:off x="3381375" y="2349500"/>
            <a:ext cx="2501900" cy="24511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Line 59"/>
          <p:cNvSpPr>
            <a:spLocks noChangeShapeType="1"/>
          </p:cNvSpPr>
          <p:nvPr/>
        </p:nvSpPr>
        <p:spPr bwMode="auto">
          <a:xfrm flipV="1">
            <a:off x="5870575" y="3924300"/>
            <a:ext cx="876300" cy="876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Line 60"/>
          <p:cNvSpPr>
            <a:spLocks noChangeShapeType="1"/>
          </p:cNvSpPr>
          <p:nvPr/>
        </p:nvSpPr>
        <p:spPr bwMode="auto">
          <a:xfrm>
            <a:off x="6746875" y="3924300"/>
            <a:ext cx="876300" cy="876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25203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0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2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</p:childTnLst>
        </p:cTn>
      </p:par>
    </p:tnLst>
    <p:bldLst>
      <p:bldP spid="74757" grpId="0" animBg="1"/>
      <p:bldP spid="74758" grpId="0" animBg="1"/>
      <p:bldP spid="62521" grpId="0" animBg="1"/>
      <p:bldP spid="62521" grpId="1" animBg="1"/>
      <p:bldP spid="62522" grpId="0" animBg="1"/>
      <p:bldP spid="62522" grpId="1" animBg="1"/>
      <p:bldP spid="62523" grpId="0" animBg="1"/>
      <p:bldP spid="62524" grpId="0" animBg="1"/>
      <p:bldP spid="64" grpId="0" animBg="1"/>
      <p:bldP spid="65" grpId="0" animBg="1"/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" y="2563813"/>
            <a:ext cx="8486775" cy="3902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717550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у =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х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- 1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- 2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- 3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- 4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.</a:t>
            </a:r>
            <a:endParaRPr lang="ru-RU" sz="4400" b="1" dirty="0" smtClean="0">
              <a:solidFill>
                <a:srgbClr val="FF0000"/>
              </a:solidFill>
            </a:endParaRPr>
          </a:p>
        </p:txBody>
      </p:sp>
      <p:sp>
        <p:nvSpPr>
          <p:cNvPr id="47106" name="Rectangle 19"/>
          <p:cNvSpPr>
            <a:spLocks noGrp="1"/>
          </p:cNvSpPr>
          <p:nvPr>
            <p:ph idx="4294967295"/>
          </p:nvPr>
        </p:nvSpPr>
        <p:spPr>
          <a:xfrm>
            <a:off x="1313180" y="2913063"/>
            <a:ext cx="2184400" cy="4397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у  =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err="1" smtClean="0"/>
              <a:t>х</a:t>
            </a:r>
            <a:r>
              <a:rPr lang="ru-RU" sz="3200" dirty="0" smtClean="0"/>
              <a:t>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smtClean="0"/>
              <a:t>- 1.</a:t>
            </a:r>
          </a:p>
          <a:p>
            <a:pPr eaLnBrk="1" hangingPunct="1"/>
            <a:endParaRPr lang="ru-RU" sz="3200" dirty="0" smtClean="0"/>
          </a:p>
        </p:txBody>
      </p:sp>
      <p:grpSp>
        <p:nvGrpSpPr>
          <p:cNvPr id="10" name="Группа 9"/>
          <p:cNvGrpSpPr/>
          <p:nvPr/>
        </p:nvGrpSpPr>
        <p:grpSpPr>
          <a:xfrm>
            <a:off x="365759" y="2385060"/>
            <a:ext cx="7818121" cy="3535680"/>
            <a:chOff x="365759" y="2674620"/>
            <a:chExt cx="7818121" cy="3535680"/>
          </a:xfrm>
        </p:grpSpPr>
        <p:sp>
          <p:nvSpPr>
            <p:cNvPr id="75782" name="Line 65"/>
            <p:cNvSpPr>
              <a:spLocks noChangeShapeType="1"/>
            </p:cNvSpPr>
            <p:nvPr/>
          </p:nvSpPr>
          <p:spPr bwMode="auto">
            <a:xfrm flipH="1" flipV="1">
              <a:off x="365759" y="2735579"/>
              <a:ext cx="3884769" cy="3474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783" name="Line 66"/>
            <p:cNvSpPr>
              <a:spLocks noChangeShapeType="1"/>
            </p:cNvSpPr>
            <p:nvPr/>
          </p:nvSpPr>
          <p:spPr bwMode="auto">
            <a:xfrm flipV="1">
              <a:off x="4250529" y="2674620"/>
              <a:ext cx="3933351" cy="35356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5781" name="Text Box 67"/>
          <p:cNvSpPr txBox="1">
            <a:spLocks noChangeArrowheads="1"/>
          </p:cNvSpPr>
          <p:nvPr/>
        </p:nvSpPr>
        <p:spPr bwMode="auto">
          <a:xfrm>
            <a:off x="4225925" y="5918200"/>
            <a:ext cx="81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0  1</a:t>
            </a:r>
            <a:endParaRPr lang="ru-RU" sz="1600"/>
          </a:p>
        </p:txBody>
      </p:sp>
      <p:pic>
        <p:nvPicPr>
          <p:cNvPr id="11" name="2513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14325" y="3028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1203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87 4.44444E-6 L 0.00087 0.047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710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" y="2563813"/>
            <a:ext cx="84867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2" name="Rectangle 2"/>
          <p:cNvSpPr>
            <a:spLocks noGrp="1"/>
          </p:cNvSpPr>
          <p:nvPr>
            <p:ph type="title"/>
          </p:nvPr>
        </p:nvSpPr>
        <p:spPr>
          <a:xfrm>
            <a:off x="0" y="849313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 функции у  =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4249738" y="5900738"/>
            <a:ext cx="314325" cy="314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 flipV="1">
            <a:off x="3944938" y="5608638"/>
            <a:ext cx="288925" cy="288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H="1" flipV="1">
            <a:off x="3944938" y="5935663"/>
            <a:ext cx="292100" cy="266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H="1" flipV="1">
            <a:off x="4243388" y="5605463"/>
            <a:ext cx="31750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7" name="Line 59"/>
          <p:cNvSpPr>
            <a:spLocks noChangeShapeType="1"/>
          </p:cNvSpPr>
          <p:nvPr/>
        </p:nvSpPr>
        <p:spPr bwMode="auto">
          <a:xfrm flipV="1">
            <a:off x="4575175" y="2635250"/>
            <a:ext cx="3667125" cy="3270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8" name="Line 60"/>
          <p:cNvSpPr>
            <a:spLocks noChangeShapeType="1"/>
          </p:cNvSpPr>
          <p:nvPr/>
        </p:nvSpPr>
        <p:spPr bwMode="auto">
          <a:xfrm flipH="1" flipV="1">
            <a:off x="341313" y="2711450"/>
            <a:ext cx="3582987" cy="3190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9" name="Text Box 61"/>
          <p:cNvSpPr txBox="1">
            <a:spLocks noChangeArrowheads="1"/>
          </p:cNvSpPr>
          <p:nvPr/>
        </p:nvSpPr>
        <p:spPr bwMode="auto">
          <a:xfrm>
            <a:off x="4251325" y="5918200"/>
            <a:ext cx="53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0  1</a:t>
            </a:r>
            <a:endParaRPr lang="ru-RU" sz="1400" dirty="0"/>
          </a:p>
        </p:txBody>
      </p:sp>
      <p:sp>
        <p:nvSpPr>
          <p:cNvPr id="12" name="Rectangle 19"/>
          <p:cNvSpPr>
            <a:spLocks noGrp="1"/>
          </p:cNvSpPr>
          <p:nvPr>
            <p:ph idx="4294967295"/>
          </p:nvPr>
        </p:nvSpPr>
        <p:spPr>
          <a:xfrm>
            <a:off x="1358900" y="2913063"/>
            <a:ext cx="29083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/>
              <a:t>у  = </a:t>
            </a:r>
            <a:r>
              <a:rPr lang="en-GB" sz="3200" b="1" dirty="0" smtClean="0"/>
              <a:t>| |</a:t>
            </a:r>
            <a:r>
              <a:rPr lang="ru-RU" sz="3200" b="1" dirty="0" smtClean="0"/>
              <a:t> </a:t>
            </a:r>
            <a:r>
              <a:rPr lang="ru-RU" sz="3200" dirty="0" err="1" smtClean="0"/>
              <a:t>х</a:t>
            </a:r>
            <a:r>
              <a:rPr lang="ru-RU" sz="3200" dirty="0" smtClean="0"/>
              <a:t>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smtClean="0"/>
              <a:t>- 1</a:t>
            </a:r>
            <a:r>
              <a:rPr lang="en-GB" sz="3200" b="1" dirty="0" smtClean="0"/>
              <a:t> |</a:t>
            </a:r>
            <a:r>
              <a:rPr lang="ru-RU" sz="3200" dirty="0" smtClean="0"/>
              <a:t>.</a:t>
            </a:r>
          </a:p>
          <a:p>
            <a:pPr eaLnBrk="1" hangingPunct="1"/>
            <a:endParaRPr lang="ru-RU" sz="3200" dirty="0" smtClean="0"/>
          </a:p>
        </p:txBody>
      </p:sp>
      <p:pic>
        <p:nvPicPr>
          <p:cNvPr id="13" name="123412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152400" y="4076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719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4041" grpId="0" animBg="1"/>
      <p:bldP spid="44042" grpId="0" animBg="1"/>
      <p:bldP spid="44043" grpId="0" animBg="1"/>
      <p:bldP spid="44044" grpId="0" animBg="1"/>
      <p:bldP spid="12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Line 11"/>
          <p:cNvSpPr>
            <a:spLocks noChangeShapeType="1"/>
          </p:cNvSpPr>
          <p:nvPr/>
        </p:nvSpPr>
        <p:spPr bwMode="auto">
          <a:xfrm>
            <a:off x="1283195" y="4506334"/>
            <a:ext cx="643860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34" name="Line 12"/>
          <p:cNvSpPr>
            <a:spLocks noChangeShapeType="1"/>
          </p:cNvSpPr>
          <p:nvPr/>
        </p:nvSpPr>
        <p:spPr bwMode="auto">
          <a:xfrm flipV="1">
            <a:off x="4337177" y="1702728"/>
            <a:ext cx="0" cy="5088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35" name="Line 13"/>
          <p:cNvSpPr>
            <a:spLocks noChangeShapeType="1"/>
          </p:cNvSpPr>
          <p:nvPr/>
        </p:nvSpPr>
        <p:spPr bwMode="auto">
          <a:xfrm>
            <a:off x="1242309" y="426099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6" name="Line 14"/>
          <p:cNvSpPr>
            <a:spLocks noChangeShapeType="1"/>
          </p:cNvSpPr>
          <p:nvPr/>
        </p:nvSpPr>
        <p:spPr bwMode="auto">
          <a:xfrm>
            <a:off x="1238754" y="4022770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7" name="Line 15"/>
          <p:cNvSpPr>
            <a:spLocks noChangeShapeType="1"/>
          </p:cNvSpPr>
          <p:nvPr/>
        </p:nvSpPr>
        <p:spPr bwMode="auto">
          <a:xfrm>
            <a:off x="1245865" y="378454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8" name="Line 16"/>
          <p:cNvSpPr>
            <a:spLocks noChangeShapeType="1"/>
          </p:cNvSpPr>
          <p:nvPr/>
        </p:nvSpPr>
        <p:spPr bwMode="auto">
          <a:xfrm>
            <a:off x="1222755" y="353565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9" name="Line 17"/>
          <p:cNvSpPr>
            <a:spLocks noChangeShapeType="1"/>
          </p:cNvSpPr>
          <p:nvPr/>
        </p:nvSpPr>
        <p:spPr bwMode="auto">
          <a:xfrm>
            <a:off x="1238754" y="3306312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0" name="Line 18"/>
          <p:cNvSpPr>
            <a:spLocks noChangeShapeType="1"/>
          </p:cNvSpPr>
          <p:nvPr/>
        </p:nvSpPr>
        <p:spPr bwMode="auto">
          <a:xfrm>
            <a:off x="1238754" y="306275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1" name="Line 19"/>
          <p:cNvSpPr>
            <a:spLocks noChangeShapeType="1"/>
          </p:cNvSpPr>
          <p:nvPr/>
        </p:nvSpPr>
        <p:spPr bwMode="auto">
          <a:xfrm>
            <a:off x="1235199" y="2813859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2" name="Line 20"/>
          <p:cNvSpPr>
            <a:spLocks noChangeShapeType="1"/>
          </p:cNvSpPr>
          <p:nvPr/>
        </p:nvSpPr>
        <p:spPr bwMode="auto">
          <a:xfrm>
            <a:off x="1233421" y="2564966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3" name="Line 21"/>
          <p:cNvSpPr>
            <a:spLocks noChangeShapeType="1"/>
          </p:cNvSpPr>
          <p:nvPr/>
        </p:nvSpPr>
        <p:spPr bwMode="auto">
          <a:xfrm>
            <a:off x="1238754" y="2335628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4" name="Line 22"/>
          <p:cNvSpPr>
            <a:spLocks noChangeShapeType="1"/>
          </p:cNvSpPr>
          <p:nvPr/>
        </p:nvSpPr>
        <p:spPr bwMode="auto">
          <a:xfrm>
            <a:off x="1245865" y="208851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5" name="Line 23"/>
          <p:cNvSpPr>
            <a:spLocks noChangeShapeType="1"/>
          </p:cNvSpPr>
          <p:nvPr/>
        </p:nvSpPr>
        <p:spPr bwMode="auto">
          <a:xfrm>
            <a:off x="1252975" y="183962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6" name="Line 24"/>
          <p:cNvSpPr>
            <a:spLocks noChangeShapeType="1"/>
          </p:cNvSpPr>
          <p:nvPr/>
        </p:nvSpPr>
        <p:spPr bwMode="auto">
          <a:xfrm>
            <a:off x="1219200" y="474811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7" name="Line 25"/>
          <p:cNvSpPr>
            <a:spLocks noChangeShapeType="1"/>
          </p:cNvSpPr>
          <p:nvPr/>
        </p:nvSpPr>
        <p:spPr bwMode="auto">
          <a:xfrm>
            <a:off x="1235199" y="4989898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8" name="Line 26"/>
          <p:cNvSpPr>
            <a:spLocks noChangeShapeType="1"/>
          </p:cNvSpPr>
          <p:nvPr/>
        </p:nvSpPr>
        <p:spPr bwMode="auto">
          <a:xfrm>
            <a:off x="1222755" y="523168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9" name="Line 27"/>
          <p:cNvSpPr>
            <a:spLocks noChangeShapeType="1"/>
          </p:cNvSpPr>
          <p:nvPr/>
        </p:nvSpPr>
        <p:spPr bwMode="auto">
          <a:xfrm>
            <a:off x="1229866" y="5473462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0" name="Line 28"/>
          <p:cNvSpPr>
            <a:spLocks noChangeShapeType="1"/>
          </p:cNvSpPr>
          <p:nvPr/>
        </p:nvSpPr>
        <p:spPr bwMode="auto">
          <a:xfrm>
            <a:off x="1245865" y="5715244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1" name="Line 29"/>
          <p:cNvSpPr>
            <a:spLocks noChangeShapeType="1"/>
          </p:cNvSpPr>
          <p:nvPr/>
        </p:nvSpPr>
        <p:spPr bwMode="auto">
          <a:xfrm>
            <a:off x="1242309" y="595702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2" name="Line 30"/>
          <p:cNvSpPr>
            <a:spLocks noChangeShapeType="1"/>
          </p:cNvSpPr>
          <p:nvPr/>
        </p:nvSpPr>
        <p:spPr bwMode="auto">
          <a:xfrm>
            <a:off x="1238754" y="6198809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3" name="Line 31"/>
          <p:cNvSpPr>
            <a:spLocks noChangeShapeType="1"/>
          </p:cNvSpPr>
          <p:nvPr/>
        </p:nvSpPr>
        <p:spPr bwMode="auto">
          <a:xfrm>
            <a:off x="1226311" y="6440591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4" name="Line 32"/>
          <p:cNvSpPr>
            <a:spLocks noChangeShapeType="1"/>
          </p:cNvSpPr>
          <p:nvPr/>
        </p:nvSpPr>
        <p:spPr bwMode="auto">
          <a:xfrm>
            <a:off x="1242309" y="6673484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5" name="Line 33"/>
          <p:cNvSpPr>
            <a:spLocks noChangeShapeType="1"/>
          </p:cNvSpPr>
          <p:nvPr/>
        </p:nvSpPr>
        <p:spPr bwMode="auto">
          <a:xfrm>
            <a:off x="1372077" y="1683172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6" name="Line 34"/>
          <p:cNvSpPr>
            <a:spLocks noChangeShapeType="1"/>
          </p:cNvSpPr>
          <p:nvPr/>
        </p:nvSpPr>
        <p:spPr bwMode="auto">
          <a:xfrm>
            <a:off x="1619169" y="1690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7" name="Line 35"/>
          <p:cNvSpPr>
            <a:spLocks noChangeShapeType="1"/>
          </p:cNvSpPr>
          <p:nvPr/>
        </p:nvSpPr>
        <p:spPr bwMode="auto">
          <a:xfrm>
            <a:off x="1866260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8" name="Line 36"/>
          <p:cNvSpPr>
            <a:spLocks noChangeShapeType="1"/>
          </p:cNvSpPr>
          <p:nvPr/>
        </p:nvSpPr>
        <p:spPr bwMode="auto">
          <a:xfrm>
            <a:off x="2113352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9" name="Line 37"/>
          <p:cNvSpPr>
            <a:spLocks noChangeShapeType="1"/>
          </p:cNvSpPr>
          <p:nvPr/>
        </p:nvSpPr>
        <p:spPr bwMode="auto">
          <a:xfrm>
            <a:off x="2360444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0" name="Line 38"/>
          <p:cNvSpPr>
            <a:spLocks noChangeShapeType="1"/>
          </p:cNvSpPr>
          <p:nvPr/>
        </p:nvSpPr>
        <p:spPr bwMode="auto">
          <a:xfrm>
            <a:off x="2607535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1" name="Line 39"/>
          <p:cNvSpPr>
            <a:spLocks noChangeShapeType="1"/>
          </p:cNvSpPr>
          <p:nvPr/>
        </p:nvSpPr>
        <p:spPr bwMode="auto">
          <a:xfrm>
            <a:off x="2854627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2" name="Line 40"/>
          <p:cNvSpPr>
            <a:spLocks noChangeShapeType="1"/>
          </p:cNvSpPr>
          <p:nvPr/>
        </p:nvSpPr>
        <p:spPr bwMode="auto">
          <a:xfrm>
            <a:off x="3101719" y="1679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3" name="Line 41"/>
          <p:cNvSpPr>
            <a:spLocks noChangeShapeType="1"/>
          </p:cNvSpPr>
          <p:nvPr/>
        </p:nvSpPr>
        <p:spPr bwMode="auto">
          <a:xfrm>
            <a:off x="3348810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4" name="Line 42"/>
          <p:cNvSpPr>
            <a:spLocks noChangeShapeType="1"/>
          </p:cNvSpPr>
          <p:nvPr/>
        </p:nvSpPr>
        <p:spPr bwMode="auto">
          <a:xfrm>
            <a:off x="3595902" y="1692061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5" name="Line 43"/>
          <p:cNvSpPr>
            <a:spLocks noChangeShapeType="1"/>
          </p:cNvSpPr>
          <p:nvPr/>
        </p:nvSpPr>
        <p:spPr bwMode="auto">
          <a:xfrm>
            <a:off x="3842994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6" name="Line 44"/>
          <p:cNvSpPr>
            <a:spLocks noChangeShapeType="1"/>
          </p:cNvSpPr>
          <p:nvPr/>
        </p:nvSpPr>
        <p:spPr bwMode="auto">
          <a:xfrm>
            <a:off x="4577158" y="1711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7" name="Line 45"/>
          <p:cNvSpPr>
            <a:spLocks noChangeShapeType="1"/>
          </p:cNvSpPr>
          <p:nvPr/>
        </p:nvSpPr>
        <p:spPr bwMode="auto">
          <a:xfrm>
            <a:off x="4834916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8" name="Line 46"/>
          <p:cNvSpPr>
            <a:spLocks noChangeShapeType="1"/>
          </p:cNvSpPr>
          <p:nvPr/>
        </p:nvSpPr>
        <p:spPr bwMode="auto">
          <a:xfrm>
            <a:off x="5071341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9" name="Line 47"/>
          <p:cNvSpPr>
            <a:spLocks noChangeShapeType="1"/>
          </p:cNvSpPr>
          <p:nvPr/>
        </p:nvSpPr>
        <p:spPr bwMode="auto">
          <a:xfrm>
            <a:off x="5318433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0" name="Line 48"/>
          <p:cNvSpPr>
            <a:spLocks noChangeShapeType="1"/>
          </p:cNvSpPr>
          <p:nvPr/>
        </p:nvSpPr>
        <p:spPr bwMode="auto">
          <a:xfrm>
            <a:off x="5565525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1" name="Line 49"/>
          <p:cNvSpPr>
            <a:spLocks noChangeShapeType="1"/>
          </p:cNvSpPr>
          <p:nvPr/>
        </p:nvSpPr>
        <p:spPr bwMode="auto">
          <a:xfrm>
            <a:off x="5812617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2" name="Line 50"/>
          <p:cNvSpPr>
            <a:spLocks noChangeShapeType="1"/>
          </p:cNvSpPr>
          <p:nvPr/>
        </p:nvSpPr>
        <p:spPr bwMode="auto">
          <a:xfrm>
            <a:off x="6059708" y="1692061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3" name="Line 51"/>
          <p:cNvSpPr>
            <a:spLocks noChangeShapeType="1"/>
          </p:cNvSpPr>
          <p:nvPr/>
        </p:nvSpPr>
        <p:spPr bwMode="auto">
          <a:xfrm>
            <a:off x="6306800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4" name="Line 52"/>
          <p:cNvSpPr>
            <a:spLocks noChangeShapeType="1"/>
          </p:cNvSpPr>
          <p:nvPr/>
        </p:nvSpPr>
        <p:spPr bwMode="auto">
          <a:xfrm>
            <a:off x="6553892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5" name="Line 53"/>
          <p:cNvSpPr>
            <a:spLocks noChangeShapeType="1"/>
          </p:cNvSpPr>
          <p:nvPr/>
        </p:nvSpPr>
        <p:spPr bwMode="auto">
          <a:xfrm>
            <a:off x="6800983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6" name="Line 54"/>
          <p:cNvSpPr>
            <a:spLocks noChangeShapeType="1"/>
          </p:cNvSpPr>
          <p:nvPr/>
        </p:nvSpPr>
        <p:spPr bwMode="auto">
          <a:xfrm>
            <a:off x="7048075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7" name="Line 55"/>
          <p:cNvSpPr>
            <a:spLocks noChangeShapeType="1"/>
          </p:cNvSpPr>
          <p:nvPr/>
        </p:nvSpPr>
        <p:spPr bwMode="auto">
          <a:xfrm>
            <a:off x="7295167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8" name="Line 56"/>
          <p:cNvSpPr>
            <a:spLocks noChangeShapeType="1"/>
          </p:cNvSpPr>
          <p:nvPr/>
        </p:nvSpPr>
        <p:spPr bwMode="auto">
          <a:xfrm>
            <a:off x="7531592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9" name="Line 57"/>
          <p:cNvSpPr>
            <a:spLocks noChangeShapeType="1"/>
          </p:cNvSpPr>
          <p:nvPr/>
        </p:nvSpPr>
        <p:spPr bwMode="auto">
          <a:xfrm flipV="1">
            <a:off x="4086530" y="1692061"/>
            <a:ext cx="0" cy="5118314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80" name="Rectangle 58"/>
          <p:cNvSpPr>
            <a:spLocks noChangeArrowheads="1"/>
          </p:cNvSpPr>
          <p:nvPr/>
        </p:nvSpPr>
        <p:spPr bwMode="auto">
          <a:xfrm>
            <a:off x="7465820" y="4172106"/>
            <a:ext cx="298643" cy="3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x</a:t>
            </a:r>
            <a:endParaRPr lang="ru-RU" sz="1800">
              <a:latin typeface="Arial" charset="0"/>
            </a:endParaRPr>
          </a:p>
        </p:txBody>
      </p:sp>
      <p:sp>
        <p:nvSpPr>
          <p:cNvPr id="77881" name="Rectangle 59"/>
          <p:cNvSpPr>
            <a:spLocks noChangeArrowheads="1"/>
          </p:cNvSpPr>
          <p:nvPr/>
        </p:nvSpPr>
        <p:spPr bwMode="auto">
          <a:xfrm>
            <a:off x="4050977" y="1471613"/>
            <a:ext cx="298643" cy="3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y</a:t>
            </a:r>
            <a:endParaRPr lang="ru-RU" sz="1800">
              <a:latin typeface="Arial" charset="0"/>
            </a:endParaRPr>
          </a:p>
        </p:txBody>
      </p:sp>
      <p:sp>
        <p:nvSpPr>
          <p:cNvPr id="77826" name="Rectangle 2"/>
          <p:cNvSpPr>
            <a:spLocks noGrp="1"/>
          </p:cNvSpPr>
          <p:nvPr>
            <p:ph type="title"/>
          </p:nvPr>
        </p:nvSpPr>
        <p:spPr>
          <a:xfrm>
            <a:off x="442913" y="1357313"/>
            <a:ext cx="8229600" cy="700087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-2.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solidFill>
                <a:srgbClr val="FF0000"/>
              </a:solidFill>
            </a:endParaRPr>
          </a:p>
        </p:txBody>
      </p:sp>
      <p:grpSp>
        <p:nvGrpSpPr>
          <p:cNvPr id="49212" name="Group 60"/>
          <p:cNvGrpSpPr>
            <a:grpSpLocks/>
          </p:cNvGrpSpPr>
          <p:nvPr/>
        </p:nvGrpSpPr>
        <p:grpSpPr bwMode="auto">
          <a:xfrm>
            <a:off x="1344613" y="1778000"/>
            <a:ext cx="6011862" cy="2720975"/>
            <a:chOff x="415" y="1120"/>
            <a:chExt cx="3787" cy="1714"/>
          </a:xfrm>
        </p:grpSpPr>
        <p:sp>
          <p:nvSpPr>
            <p:cNvPr id="77829" name="Line 6"/>
            <p:cNvSpPr>
              <a:spLocks noChangeShapeType="1"/>
            </p:cNvSpPr>
            <p:nvPr/>
          </p:nvSpPr>
          <p:spPr bwMode="auto">
            <a:xfrm flipV="1">
              <a:off x="2432" y="1120"/>
              <a:ext cx="1770" cy="17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0" name="Line 7"/>
            <p:cNvSpPr>
              <a:spLocks noChangeShapeType="1"/>
            </p:cNvSpPr>
            <p:nvPr/>
          </p:nvSpPr>
          <p:spPr bwMode="auto">
            <a:xfrm flipH="1" flipV="1">
              <a:off x="415" y="1137"/>
              <a:ext cx="1745" cy="16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1" name="Line 8"/>
            <p:cNvSpPr>
              <a:spLocks noChangeShapeType="1"/>
            </p:cNvSpPr>
            <p:nvPr/>
          </p:nvSpPr>
          <p:spPr bwMode="auto">
            <a:xfrm flipV="1">
              <a:off x="2154" y="2692"/>
              <a:ext cx="136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2" name="Line 9"/>
            <p:cNvSpPr>
              <a:spLocks noChangeShapeType="1"/>
            </p:cNvSpPr>
            <p:nvPr/>
          </p:nvSpPr>
          <p:spPr bwMode="auto">
            <a:xfrm flipH="1" flipV="1">
              <a:off x="2302" y="2692"/>
              <a:ext cx="136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28" name="Text Box 60"/>
          <p:cNvSpPr txBox="1">
            <a:spLocks noChangeArrowheads="1"/>
          </p:cNvSpPr>
          <p:nvPr/>
        </p:nvSpPr>
        <p:spPr bwMode="auto">
          <a:xfrm>
            <a:off x="4308475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0  1</a:t>
            </a:r>
            <a:endParaRPr lang="ru-RU" sz="1000" dirty="0"/>
          </a:p>
        </p:txBody>
      </p:sp>
      <p:pic>
        <p:nvPicPr>
          <p:cNvPr id="5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-584200" y="2768600"/>
            <a:ext cx="304800" cy="304800"/>
          </a:xfrm>
          <a:prstGeom prst="rect">
            <a:avLst/>
          </a:prstGeom>
        </p:spPr>
      </p:pic>
      <p:sp>
        <p:nvSpPr>
          <p:cNvPr id="61" name="Rectangle 19"/>
          <p:cNvSpPr>
            <a:spLocks noGrp="1"/>
          </p:cNvSpPr>
          <p:nvPr>
            <p:ph idx="4294967295"/>
          </p:nvPr>
        </p:nvSpPr>
        <p:spPr>
          <a:xfrm>
            <a:off x="5549900" y="3814763"/>
            <a:ext cx="33401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-2.</a:t>
            </a:r>
          </a:p>
          <a:p>
            <a:pPr eaLnBrk="1" hangingPunct="1"/>
            <a:endParaRPr lang="ru-RU" sz="3200" dirty="0" smtClean="0"/>
          </a:p>
        </p:txBody>
      </p:sp>
    </p:spTree>
  </p:cSld>
  <p:clrMapOvr>
    <a:masterClrMapping/>
  </p:clrMapOvr>
  <p:transition spd="slow" advTm="9875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0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44444E-6 1.11111E-6 L -4.44444E-6 0.074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</p:childTnLst>
        </p:cTn>
      </p:par>
    </p:tnLst>
    <p:bldLst>
      <p:bldP spid="6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Group 19"/>
          <p:cNvGrpSpPr>
            <a:grpSpLocks/>
          </p:cNvGrpSpPr>
          <p:nvPr/>
        </p:nvGrpSpPr>
        <p:grpSpPr bwMode="auto">
          <a:xfrm>
            <a:off x="1263650" y="1519238"/>
            <a:ext cx="6545263" cy="5338762"/>
            <a:chOff x="2214" y="1341"/>
            <a:chExt cx="3682" cy="3003"/>
          </a:xfrm>
        </p:grpSpPr>
        <p:sp>
          <p:nvSpPr>
            <p:cNvPr id="78866" name="Line 20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7" name="Line 21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8" name="Line 22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9" name="Line 23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0" name="Line 24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1" name="Line 25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2" name="Line 26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3" name="Line 27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4" name="Line 28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5" name="Line 29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6" name="Line 30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7" name="Line 31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8" name="Line 32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9" name="Line 33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0" name="Line 34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1" name="Line 35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2" name="Line 36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3" name="Line 37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4" name="Line 38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5" name="Line 39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6" name="Line 40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7" name="Line 41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8" name="Line 42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9" name="Line 43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0" name="Line 44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1" name="Line 45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2" name="Line 46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3" name="Line 47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4" name="Line 48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5" name="Line 49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6" name="Line 50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7" name="Line 51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8" name="Line 52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9" name="Line 53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0" name="Line 54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1" name="Line 55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2" name="Line 56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3" name="Line 57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4" name="Line 58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5" name="Line 59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6" name="Line 60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7" name="Line 61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8" name="Line 62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9" name="Line 63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0" name="Line 64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1" name="Line 65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2" name="Line 66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3" name="Rectangle 67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78914" name="Rectangle 68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0" y="457200"/>
            <a:ext cx="9143999" cy="13081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 |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78851" name="Line 11"/>
          <p:cNvSpPr>
            <a:spLocks noChangeShapeType="1"/>
          </p:cNvSpPr>
          <p:nvPr/>
        </p:nvSpPr>
        <p:spPr bwMode="auto">
          <a:xfrm flipV="1">
            <a:off x="5121275" y="2044699"/>
            <a:ext cx="2536825" cy="2511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52" name="Line 12"/>
          <p:cNvSpPr>
            <a:spLocks noChangeShapeType="1"/>
          </p:cNvSpPr>
          <p:nvPr/>
        </p:nvSpPr>
        <p:spPr bwMode="auto">
          <a:xfrm flipH="1" flipV="1">
            <a:off x="1219199" y="2171699"/>
            <a:ext cx="2447925" cy="2387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3635375" y="4537075"/>
            <a:ext cx="250825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4127500" y="4067175"/>
            <a:ext cx="250825" cy="238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4622800" y="4067175"/>
            <a:ext cx="254000" cy="2413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flipV="1">
            <a:off x="3879850" y="4067175"/>
            <a:ext cx="257175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 flipV="1">
            <a:off x="4130675" y="4784725"/>
            <a:ext cx="257175" cy="260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 flipV="1">
            <a:off x="4619625" y="4781549"/>
            <a:ext cx="276225" cy="263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4368800" y="4787900"/>
            <a:ext cx="250825" cy="247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4378325" y="4070349"/>
            <a:ext cx="250825" cy="250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3883025" y="4791075"/>
            <a:ext cx="244475" cy="250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 flipV="1">
            <a:off x="4870450" y="4559300"/>
            <a:ext cx="247650" cy="247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4864101" y="4292601"/>
            <a:ext cx="269874" cy="26987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V="1">
            <a:off x="3660775" y="4302125"/>
            <a:ext cx="238125" cy="238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65" name="Text Box 69"/>
          <p:cNvSpPr txBox="1">
            <a:spLocks noChangeArrowheads="1"/>
          </p:cNvSpPr>
          <p:nvPr/>
        </p:nvSpPr>
        <p:spPr bwMode="auto">
          <a:xfrm>
            <a:off x="4340225" y="4514850"/>
            <a:ext cx="533400" cy="244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69" name="Rectangle 19"/>
          <p:cNvSpPr>
            <a:spLocks noGrp="1"/>
          </p:cNvSpPr>
          <p:nvPr>
            <p:ph idx="4294967295"/>
          </p:nvPr>
        </p:nvSpPr>
        <p:spPr>
          <a:xfrm>
            <a:off x="5803900" y="3662363"/>
            <a:ext cx="33401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 |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3200" dirty="0" smtClean="0"/>
          </a:p>
        </p:txBody>
      </p:sp>
      <p:pic>
        <p:nvPicPr>
          <p:cNvPr id="71" name="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1813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765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  <p:bldLst>
      <p:bldP spid="46093" grpId="0" animBg="1"/>
      <p:bldP spid="46094" grpId="0" animBg="1"/>
      <p:bldP spid="46095" grpId="0" animBg="1"/>
      <p:bldP spid="46096" grpId="0" animBg="1"/>
      <p:bldP spid="46097" grpId="0" animBg="1"/>
      <p:bldP spid="46098" grpId="0" animBg="1"/>
      <p:bldP spid="46099" grpId="0" animBg="1"/>
      <p:bldP spid="46101" grpId="0" animBg="1"/>
      <p:bldP spid="46102" grpId="0" animBg="1"/>
      <p:bldP spid="46103" grpId="0" animBg="1"/>
      <p:bldP spid="46104" grpId="0" animBg="1"/>
      <p:bldP spid="46105" grpId="0" animBg="1"/>
      <p:bldP spid="6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28625" y="1103313"/>
            <a:ext cx="8229600" cy="700087"/>
          </a:xfrm>
        </p:spPr>
        <p:txBody>
          <a:bodyPr/>
          <a:lstStyle/>
          <a:p>
            <a:pPr algn="ctr" eaLnBrk="1" hangingPunct="1"/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> Определение модуля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en-US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20483" name="Содержимое 4"/>
          <p:cNvSpPr>
            <a:spLocks noGrp="1"/>
          </p:cNvSpPr>
          <p:nvPr>
            <p:ph idx="1"/>
          </p:nvPr>
        </p:nvSpPr>
        <p:spPr>
          <a:xfrm>
            <a:off x="457200" y="1468438"/>
            <a:ext cx="8229600" cy="4389437"/>
          </a:xfrm>
        </p:spPr>
        <p:txBody>
          <a:bodyPr/>
          <a:lstStyle/>
          <a:p>
            <a:pPr eaLnBrk="1" hangingPunct="1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Модулем числа называется расстояние от нуля до заданной точки на числовой прямой.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| 6 | = 6              | 0 | = 0               | - 6 | = 6</a:t>
            </a:r>
          </a:p>
          <a:p>
            <a:pPr eaLnBrk="1" hangingPunct="1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Так как расстояние отрицательным быть не может, то и значение модуля любого числа неотрицательно, таким образом получим ещё одно определение модуля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GB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774825" y="5143500"/>
          <a:ext cx="5400675" cy="1489075"/>
        </p:xfrm>
        <a:graphic>
          <a:graphicData uri="http://schemas.openxmlformats.org/presentationml/2006/ole">
            <p:oleObj spid="_x0000_s20481" name="Формула" r:id="rId5" imgW="1549080" imgH="457200" progId="Equation.3">
              <p:embed/>
            </p:oleObj>
          </a:graphicData>
        </a:graphic>
      </p:graphicFrame>
    </p:spTree>
  </p:cSld>
  <p:clrMapOvr>
    <a:masterClrMapping/>
  </p:clrMapOvr>
  <p:transition spd="slow" advTm="13234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6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3" name="Group 14"/>
          <p:cNvGrpSpPr>
            <a:grpSpLocks/>
          </p:cNvGrpSpPr>
          <p:nvPr/>
        </p:nvGrpSpPr>
        <p:grpSpPr bwMode="auto">
          <a:xfrm>
            <a:off x="1314450" y="1471613"/>
            <a:ext cx="6545263" cy="5338762"/>
            <a:chOff x="2214" y="1341"/>
            <a:chExt cx="3682" cy="3003"/>
          </a:xfrm>
        </p:grpSpPr>
        <p:sp>
          <p:nvSpPr>
            <p:cNvPr id="79886" name="Line 15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7" name="Line 16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8" name="Line 17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9" name="Line 18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0" name="Line 19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1" name="Line 20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2" name="Line 21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3" name="Line 22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4" name="Line 23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5" name="Line 24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6" name="Line 25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7" name="Line 26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8" name="Line 27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9" name="Line 28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0" name="Line 29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1" name="Line 30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2" name="Line 31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3" name="Line 32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4" name="Line 33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5" name="Line 34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6" name="Line 35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7" name="Line 36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8" name="Line 37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9" name="Line 38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0" name="Line 39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1" name="Line 40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2" name="Line 41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3" name="Line 42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4" name="Line 43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5" name="Line 44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6" name="Line 45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7" name="Line 46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8" name="Line 47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9" name="Line 48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0" name="Line 49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1" name="Line 50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2" name="Line 51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3" name="Line 52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4" name="Line 53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5" name="Line 54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6" name="Line 55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7" name="Line 56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9928" name="Line 57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9" name="Line 58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0" name="Line 59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1" name="Line 60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2" name="Line 61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3" name="Rectangle 62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79934" name="Rectangle 63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79874" name="Rectangle 2"/>
          <p:cNvSpPr>
            <a:spLocks noGrp="1"/>
          </p:cNvSpPr>
          <p:nvPr>
            <p:ph type="title"/>
          </p:nvPr>
        </p:nvSpPr>
        <p:spPr>
          <a:xfrm>
            <a:off x="457200" y="5588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6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- 3.</a:t>
            </a:r>
            <a:endParaRPr lang="ru-RU" sz="4600" dirty="0" smtClean="0">
              <a:solidFill>
                <a:srgbClr val="FF0000"/>
              </a:solidFill>
            </a:endParaRPr>
          </a:p>
        </p:txBody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52400" y="1792288"/>
            <a:ext cx="1076325" cy="12557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47117" name="Group 13"/>
          <p:cNvGrpSpPr>
            <a:grpSpLocks/>
          </p:cNvGrpSpPr>
          <p:nvPr/>
        </p:nvGrpSpPr>
        <p:grpSpPr bwMode="auto">
          <a:xfrm>
            <a:off x="1162148" y="1428750"/>
            <a:ext cx="7181850" cy="3076575"/>
            <a:chOff x="810" y="900"/>
            <a:chExt cx="4356" cy="1938"/>
          </a:xfrm>
        </p:grpSpPr>
        <p:sp>
          <p:nvSpPr>
            <p:cNvPr id="79878" name="Line 5"/>
            <p:cNvSpPr>
              <a:spLocks noChangeShapeType="1"/>
            </p:cNvSpPr>
            <p:nvPr/>
          </p:nvSpPr>
          <p:spPr bwMode="auto">
            <a:xfrm flipV="1">
              <a:off x="3228" y="900"/>
              <a:ext cx="1938" cy="19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79" name="Line 6"/>
            <p:cNvSpPr>
              <a:spLocks noChangeShapeType="1"/>
            </p:cNvSpPr>
            <p:nvPr/>
          </p:nvSpPr>
          <p:spPr bwMode="auto">
            <a:xfrm flipH="1" flipV="1">
              <a:off x="810" y="1290"/>
              <a:ext cx="1542" cy="15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0" name="Line 7"/>
            <p:cNvSpPr>
              <a:spLocks noChangeShapeType="1"/>
            </p:cNvSpPr>
            <p:nvPr/>
          </p:nvSpPr>
          <p:spPr bwMode="auto">
            <a:xfrm>
              <a:off x="2644" y="2548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1" name="Line 8"/>
            <p:cNvSpPr>
              <a:spLocks noChangeShapeType="1"/>
            </p:cNvSpPr>
            <p:nvPr/>
          </p:nvSpPr>
          <p:spPr bwMode="auto">
            <a:xfrm>
              <a:off x="2944" y="2548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2" name="Line 9"/>
            <p:cNvSpPr>
              <a:spLocks noChangeShapeType="1"/>
            </p:cNvSpPr>
            <p:nvPr/>
          </p:nvSpPr>
          <p:spPr bwMode="auto">
            <a:xfrm flipV="1">
              <a:off x="2484" y="2538"/>
              <a:ext cx="162" cy="1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3" name="Line 10"/>
            <p:cNvSpPr>
              <a:spLocks noChangeShapeType="1"/>
            </p:cNvSpPr>
            <p:nvPr/>
          </p:nvSpPr>
          <p:spPr bwMode="auto">
            <a:xfrm flipV="1">
              <a:off x="2792" y="2540"/>
              <a:ext cx="150" cy="1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4" name="Line 11"/>
            <p:cNvSpPr>
              <a:spLocks noChangeShapeType="1"/>
            </p:cNvSpPr>
            <p:nvPr/>
          </p:nvSpPr>
          <p:spPr bwMode="auto">
            <a:xfrm>
              <a:off x="3090" y="2694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5" name="Line 12"/>
            <p:cNvSpPr>
              <a:spLocks noChangeShapeType="1"/>
            </p:cNvSpPr>
            <p:nvPr/>
          </p:nvSpPr>
          <p:spPr bwMode="auto">
            <a:xfrm flipV="1">
              <a:off x="2348" y="2684"/>
              <a:ext cx="150" cy="1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9877" name="Text Box 64"/>
          <p:cNvSpPr txBox="1">
            <a:spLocks noChangeArrowheads="1"/>
          </p:cNvSpPr>
          <p:nvPr/>
        </p:nvSpPr>
        <p:spPr bwMode="auto">
          <a:xfrm>
            <a:off x="4391025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65" name="TextBox 64"/>
          <p:cNvSpPr txBox="1"/>
          <p:nvPr/>
        </p:nvSpPr>
        <p:spPr>
          <a:xfrm>
            <a:off x="5041900" y="4495801"/>
            <a:ext cx="410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у  =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- 1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- 2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- 3</a:t>
            </a:r>
            <a:endParaRPr lang="ru-RU" dirty="0"/>
          </a:p>
        </p:txBody>
      </p:sp>
      <p:pic>
        <p:nvPicPr>
          <p:cNvPr id="67" name="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790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672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1.11111E-6 L -3.33333E-6 0.10972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</p:childTnLst>
        </p:cTn>
      </p:par>
    </p:tnLst>
    <p:bldLst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888" y="2095500"/>
            <a:ext cx="78200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0898" name="Rectangle 2"/>
          <p:cNvSpPr>
            <a:spLocks noGrp="1"/>
          </p:cNvSpPr>
          <p:nvPr>
            <p:ph type="title"/>
          </p:nvPr>
        </p:nvSpPr>
        <p:spPr>
          <a:xfrm>
            <a:off x="-177800" y="723900"/>
            <a:ext cx="9321800" cy="1130300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  <p:sp>
        <p:nvSpPr>
          <p:cNvPr id="80899" name="Line 6"/>
          <p:cNvSpPr>
            <a:spLocks noChangeShapeType="1"/>
          </p:cNvSpPr>
          <p:nvPr/>
        </p:nvSpPr>
        <p:spPr bwMode="auto">
          <a:xfrm flipV="1">
            <a:off x="6292850" y="3556000"/>
            <a:ext cx="2101850" cy="2054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 flipH="1" flipV="1">
            <a:off x="723900" y="3677505"/>
            <a:ext cx="1978025" cy="194542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4505521" y="5010051"/>
            <a:ext cx="276225" cy="3206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4798243" y="5929460"/>
            <a:ext cx="335831" cy="312394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V="1">
            <a:off x="3883417" y="5901179"/>
            <a:ext cx="320938" cy="31835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V="1">
            <a:off x="4496586" y="5901178"/>
            <a:ext cx="301658" cy="32051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5089721" y="6200580"/>
            <a:ext cx="311838" cy="2850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V="1">
            <a:off x="3619500" y="6149973"/>
            <a:ext cx="339725" cy="33972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H="1">
            <a:off x="5384800" y="5591175"/>
            <a:ext cx="939800" cy="911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2717801" y="5613400"/>
            <a:ext cx="901700" cy="889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 flipH="1">
            <a:off x="2711449" y="4749801"/>
            <a:ext cx="908050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5373278" y="4732256"/>
            <a:ext cx="903697" cy="88431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V="1">
            <a:off x="5140325" y="4737099"/>
            <a:ext cx="257175" cy="269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V="1">
            <a:off x="4787901" y="4981574"/>
            <a:ext cx="374650" cy="352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>
            <a:off x="3619892" y="4751110"/>
            <a:ext cx="298057" cy="28414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3855563" y="4977353"/>
            <a:ext cx="357760" cy="36260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4207365" y="5908479"/>
            <a:ext cx="279400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V="1">
            <a:off x="4206973" y="5016402"/>
            <a:ext cx="301625" cy="301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17" name="Text Box 73"/>
          <p:cNvSpPr txBox="1">
            <a:spLocks noChangeArrowheads="1"/>
          </p:cNvSpPr>
          <p:nvPr/>
        </p:nvSpPr>
        <p:spPr bwMode="auto">
          <a:xfrm>
            <a:off x="4492625" y="55689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0  1</a:t>
            </a:r>
            <a:endParaRPr lang="ru-RU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4445392" y="3185622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у  =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- 1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- 2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- 3 </a:t>
            </a:r>
            <a:r>
              <a:rPr lang="en-GB" dirty="0" smtClean="0">
                <a:cs typeface="Times New Roman" pitchFamily="18" charset="0"/>
              </a:rPr>
              <a:t>|</a:t>
            </a:r>
            <a:endParaRPr lang="ru-RU" dirty="0"/>
          </a:p>
        </p:txBody>
      </p:sp>
      <p:pic>
        <p:nvPicPr>
          <p:cNvPr id="26" name="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32575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406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- 4.</a:t>
            </a:r>
            <a:endParaRPr lang="ru-RU" sz="4000" dirty="0" smtClean="0">
              <a:latin typeface="Arial" charset="0"/>
            </a:endParaRPr>
          </a:p>
        </p:txBody>
      </p: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819150" y="2152650"/>
            <a:ext cx="7277100" cy="2359025"/>
            <a:chOff x="624" y="1356"/>
            <a:chExt cx="4344" cy="1486"/>
          </a:xfrm>
        </p:grpSpPr>
        <p:sp>
          <p:nvSpPr>
            <p:cNvPr id="81974" name="Line 6"/>
            <p:cNvSpPr>
              <a:spLocks noChangeShapeType="1"/>
            </p:cNvSpPr>
            <p:nvPr/>
          </p:nvSpPr>
          <p:spPr bwMode="auto">
            <a:xfrm flipH="1" flipV="1">
              <a:off x="624" y="1746"/>
              <a:ext cx="1086" cy="108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1975" name="Group 15"/>
            <p:cNvGrpSpPr>
              <a:grpSpLocks/>
            </p:cNvGrpSpPr>
            <p:nvPr/>
          </p:nvGrpSpPr>
          <p:grpSpPr bwMode="auto">
            <a:xfrm>
              <a:off x="1702" y="1356"/>
              <a:ext cx="3266" cy="1486"/>
              <a:chOff x="1714" y="1356"/>
              <a:chExt cx="3266" cy="1486"/>
            </a:xfrm>
          </p:grpSpPr>
          <p:sp>
            <p:nvSpPr>
              <p:cNvPr id="81976" name="Line 5"/>
              <p:cNvSpPr>
                <a:spLocks noChangeShapeType="1"/>
              </p:cNvSpPr>
              <p:nvPr/>
            </p:nvSpPr>
            <p:spPr bwMode="auto">
              <a:xfrm flipV="1">
                <a:off x="3498" y="1356"/>
                <a:ext cx="1482" cy="148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7" name="Line 7"/>
              <p:cNvSpPr>
                <a:spLocks noChangeShapeType="1"/>
              </p:cNvSpPr>
              <p:nvPr/>
            </p:nvSpPr>
            <p:spPr bwMode="auto">
              <a:xfrm>
                <a:off x="2608" y="254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8" name="Line 8"/>
              <p:cNvSpPr>
                <a:spLocks noChangeShapeType="1"/>
              </p:cNvSpPr>
              <p:nvPr/>
            </p:nvSpPr>
            <p:spPr bwMode="auto">
              <a:xfrm flipH="1">
                <a:off x="1714" y="2386"/>
                <a:ext cx="450" cy="45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9" name="Line 9"/>
              <p:cNvSpPr>
                <a:spLocks noChangeShapeType="1"/>
              </p:cNvSpPr>
              <p:nvPr/>
            </p:nvSpPr>
            <p:spPr bwMode="auto">
              <a:xfrm>
                <a:off x="3034" y="2386"/>
                <a:ext cx="456" cy="4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0" name="Line 10"/>
              <p:cNvSpPr>
                <a:spLocks noChangeShapeType="1"/>
              </p:cNvSpPr>
              <p:nvPr/>
            </p:nvSpPr>
            <p:spPr bwMode="auto">
              <a:xfrm flipV="1">
                <a:off x="2884" y="2392"/>
                <a:ext cx="162" cy="1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1" name="Line 11"/>
              <p:cNvSpPr>
                <a:spLocks noChangeShapeType="1"/>
              </p:cNvSpPr>
              <p:nvPr/>
            </p:nvSpPr>
            <p:spPr bwMode="auto">
              <a:xfrm flipV="1">
                <a:off x="2748" y="2538"/>
                <a:ext cx="150" cy="1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2" name="Line 12"/>
              <p:cNvSpPr>
                <a:spLocks noChangeShapeType="1"/>
              </p:cNvSpPr>
              <p:nvPr/>
            </p:nvSpPr>
            <p:spPr bwMode="auto">
              <a:xfrm>
                <a:off x="2162" y="240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3" name="Line 13"/>
              <p:cNvSpPr>
                <a:spLocks noChangeShapeType="1"/>
              </p:cNvSpPr>
              <p:nvPr/>
            </p:nvSpPr>
            <p:spPr bwMode="auto">
              <a:xfrm>
                <a:off x="2278" y="2524"/>
                <a:ext cx="180" cy="16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4" name="Line 14"/>
              <p:cNvSpPr>
                <a:spLocks noChangeShapeType="1"/>
              </p:cNvSpPr>
              <p:nvPr/>
            </p:nvSpPr>
            <p:spPr bwMode="auto">
              <a:xfrm flipV="1">
                <a:off x="2454" y="2538"/>
                <a:ext cx="150" cy="1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1923" name="Group 17"/>
          <p:cNvGrpSpPr>
            <a:grpSpLocks/>
          </p:cNvGrpSpPr>
          <p:nvPr/>
        </p:nvGrpSpPr>
        <p:grpSpPr bwMode="auto">
          <a:xfrm>
            <a:off x="1009650" y="1481138"/>
            <a:ext cx="6545263" cy="5338762"/>
            <a:chOff x="2214" y="1341"/>
            <a:chExt cx="3682" cy="3003"/>
          </a:xfrm>
        </p:grpSpPr>
        <p:sp>
          <p:nvSpPr>
            <p:cNvPr id="81925" name="Line 18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6" name="Line 19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7" name="Line 20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8" name="Line 21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9" name="Line 22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0" name="Line 23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1" name="Line 24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2" name="Line 25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3" name="Line 26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4" name="Line 27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5" name="Line 28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6" name="Line 29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7" name="Line 30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8" name="Line 31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9" name="Line 32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0" name="Line 33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1" name="Line 34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2" name="Line 35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3" name="Line 36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4" name="Line 37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5" name="Line 38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6" name="Line 39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7" name="Line 40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8" name="Line 41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9" name="Line 42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0" name="Line 43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1" name="Line 44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2" name="Line 45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3" name="Line 46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4" name="Line 47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5" name="Line 48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6" name="Line 49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7" name="Line 50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8" name="Line 51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9" name="Line 52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0" name="Line 53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1" name="Line 54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2" name="Line 55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3" name="Line 56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4" name="Line 57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5" name="Line 58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6" name="Line 59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7" name="Line 60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8" name="Line 61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9" name="Line 62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0" name="Line 63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1" name="Line 64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2" name="Rectangle 65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81973" name="Rectangle 66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81924" name="Text Box 67"/>
          <p:cNvSpPr txBox="1">
            <a:spLocks noChangeArrowheads="1"/>
          </p:cNvSpPr>
          <p:nvPr/>
        </p:nvSpPr>
        <p:spPr bwMode="auto">
          <a:xfrm>
            <a:off x="4076700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pic>
        <p:nvPicPr>
          <p:cNvPr id="68" name="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467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547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1.48148E-6 L 0 0.1430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506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150" y="1406525"/>
            <a:ext cx="77343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6" name="Line 6"/>
          <p:cNvSpPr>
            <a:spLocks noChangeShapeType="1"/>
          </p:cNvSpPr>
          <p:nvPr/>
        </p:nvSpPr>
        <p:spPr bwMode="auto">
          <a:xfrm flipH="1" flipV="1">
            <a:off x="659910" y="4098533"/>
            <a:ext cx="798513" cy="796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47" name="Line 8"/>
          <p:cNvSpPr>
            <a:spLocks noChangeShapeType="1"/>
          </p:cNvSpPr>
          <p:nvPr/>
        </p:nvSpPr>
        <p:spPr bwMode="auto">
          <a:xfrm flipV="1">
            <a:off x="7440808" y="3959258"/>
            <a:ext cx="930193" cy="90464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4430713" y="5459413"/>
            <a:ext cx="293687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H="1">
            <a:off x="2673153" y="5156200"/>
            <a:ext cx="873125" cy="901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303838" y="5156200"/>
            <a:ext cx="931862" cy="946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V="1">
            <a:off x="5010150" y="5168900"/>
            <a:ext cx="284163" cy="3095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V="1">
            <a:off x="4718050" y="5453063"/>
            <a:ext cx="328613" cy="3270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3580714" y="5159375"/>
            <a:ext cx="293688" cy="3317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3845925" y="5459511"/>
            <a:ext cx="300037" cy="330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 flipV="1">
            <a:off x="4167893" y="5486399"/>
            <a:ext cx="262705" cy="29080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 flipV="1">
            <a:off x="1393628" y="4838797"/>
            <a:ext cx="1292225" cy="12350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V="1">
            <a:off x="6211888" y="4845050"/>
            <a:ext cx="1252537" cy="12573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 flipV="1">
            <a:off x="6221691" y="3733013"/>
            <a:ext cx="1199970" cy="112156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 flipV="1">
            <a:off x="1443038" y="3695699"/>
            <a:ext cx="1211262" cy="1174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H="1">
            <a:off x="5340056" y="3723588"/>
            <a:ext cx="891062" cy="89217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2648932" y="3733015"/>
            <a:ext cx="912927" cy="87620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>
            <a:off x="4703976" y="4006392"/>
            <a:ext cx="317092" cy="30923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5014815" y="4315628"/>
            <a:ext cx="320756" cy="32235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 flipV="1">
            <a:off x="3832029" y="4050222"/>
            <a:ext cx="296863" cy="3095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 flipV="1">
            <a:off x="3561762" y="4306104"/>
            <a:ext cx="322263" cy="301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 flipV="1">
            <a:off x="4422775" y="4029683"/>
            <a:ext cx="303213" cy="288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4138367" y="4034672"/>
            <a:ext cx="301659" cy="27337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68" name="Text Box 77"/>
          <p:cNvSpPr txBox="1">
            <a:spLocks noChangeArrowheads="1"/>
          </p:cNvSpPr>
          <p:nvPr/>
        </p:nvSpPr>
        <p:spPr bwMode="auto">
          <a:xfrm>
            <a:off x="4378325" y="49339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80" name="Прямоугольник 79"/>
          <p:cNvSpPr/>
          <p:nvPr/>
        </p:nvSpPr>
        <p:spPr>
          <a:xfrm>
            <a:off x="0" y="28540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у  =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cs typeface="Times New Roman" pitchFamily="18" charset="0"/>
              </a:rPr>
              <a:t>х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- 1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- 2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- 3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- 4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.</a:t>
            </a:r>
            <a:endParaRPr lang="ru-RU" sz="3600" dirty="0"/>
          </a:p>
        </p:txBody>
      </p:sp>
      <p:pic>
        <p:nvPicPr>
          <p:cNvPr id="29" name="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60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4563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1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1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1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10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10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10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53257" grpId="0" animBg="1"/>
      <p:bldP spid="53258" grpId="0" animBg="1"/>
      <p:bldP spid="53259" grpId="0" animBg="1"/>
      <p:bldP spid="53260" grpId="0" animBg="1"/>
      <p:bldP spid="53261" grpId="0" animBg="1"/>
      <p:bldP spid="53262" grpId="0" animBg="1"/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  <p:bldP spid="53270" grpId="0" animBg="1"/>
      <p:bldP spid="53272" grpId="0" animBg="1"/>
      <p:bldP spid="53273" grpId="0" animBg="1"/>
      <p:bldP spid="53274" grpId="0" animBg="1"/>
      <p:bldP spid="53275" grpId="0" animBg="1"/>
      <p:bldP spid="53276" grpId="0" animBg="1"/>
      <p:bldP spid="532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Прямая соединительная линия 127"/>
          <p:cNvCxnSpPr/>
          <p:nvPr/>
        </p:nvCxnSpPr>
        <p:spPr>
          <a:xfrm rot="5400000" flipH="1">
            <a:off x="1744664" y="3108320"/>
            <a:ext cx="1476375" cy="141287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895850" y="4908768"/>
            <a:ext cx="2278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</a:t>
            </a:r>
            <a:r>
              <a:rPr lang="ru-RU" dirty="0" smtClean="0"/>
              <a:t> 3</a:t>
            </a:r>
            <a:r>
              <a:rPr lang="en-US" dirty="0" smtClean="0"/>
              <a:t>&lt;a&lt;4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</a:t>
            </a:r>
          </a:p>
          <a:p>
            <a:r>
              <a:rPr lang="ru-RU" dirty="0" smtClean="0"/>
              <a:t>имеет шесть</a:t>
            </a:r>
          </a:p>
          <a:p>
            <a:r>
              <a:rPr lang="ru-RU" dirty="0" smtClean="0"/>
              <a:t>корней. 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0" y="3497836"/>
            <a:ext cx="2578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Если а = 0,</a:t>
            </a:r>
          </a:p>
          <a:p>
            <a:pPr algn="ctr"/>
            <a:r>
              <a:rPr lang="ru-RU" dirty="0" smtClean="0"/>
              <a:t> то уравнение имеет 2 корня.</a:t>
            </a:r>
            <a:endParaRPr lang="ru-RU" dirty="0"/>
          </a:p>
        </p:txBody>
      </p:sp>
      <p:pic>
        <p:nvPicPr>
          <p:cNvPr id="83969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7488" y="1390650"/>
            <a:ext cx="6399212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0" name="Rectangle 2"/>
          <p:cNvSpPr>
            <a:spLocks noGrp="1"/>
          </p:cNvSpPr>
          <p:nvPr>
            <p:ph type="title"/>
          </p:nvPr>
        </p:nvSpPr>
        <p:spPr>
          <a:xfrm>
            <a:off x="0" y="492125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600" dirty="0" smtClean="0">
                <a:solidFill>
                  <a:srgbClr val="FF0000"/>
                </a:solidFill>
              </a:rPr>
              <a:t/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ru-RU" sz="4600" dirty="0" smtClean="0">
                <a:solidFill>
                  <a:srgbClr val="FF0000"/>
                </a:solidFill>
              </a:rPr>
              <a:t>Решение уравнения </a:t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|||||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- 1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- 2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- 3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- 4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  <a:r>
              <a:rPr lang="ru-RU" sz="4600" dirty="0" smtClean="0">
                <a:solidFill>
                  <a:srgbClr val="FF0000"/>
                </a:solidFill>
              </a:rPr>
              <a:t>= а.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  <a:endParaRPr lang="ru-RU" sz="4600" dirty="0" smtClean="0">
              <a:solidFill>
                <a:srgbClr val="FF0000"/>
              </a:solidFill>
            </a:endParaRPr>
          </a:p>
        </p:txBody>
      </p:sp>
      <p:sp>
        <p:nvSpPr>
          <p:cNvPr id="83978" name="Line 5"/>
          <p:cNvSpPr>
            <a:spLocks noChangeShapeType="1"/>
          </p:cNvSpPr>
          <p:nvPr/>
        </p:nvSpPr>
        <p:spPr bwMode="auto">
          <a:xfrm flipH="1" flipV="1">
            <a:off x="2209799" y="3530599"/>
            <a:ext cx="989013" cy="9810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79" name="Line 6"/>
          <p:cNvSpPr>
            <a:spLocks noChangeShapeType="1"/>
          </p:cNvSpPr>
          <p:nvPr/>
        </p:nvSpPr>
        <p:spPr bwMode="auto">
          <a:xfrm flipV="1">
            <a:off x="7875588" y="3095625"/>
            <a:ext cx="1430338" cy="1428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0" name="Line 7"/>
          <p:cNvSpPr>
            <a:spLocks noChangeShapeType="1"/>
          </p:cNvSpPr>
          <p:nvPr/>
        </p:nvSpPr>
        <p:spPr bwMode="auto">
          <a:xfrm flipH="1" flipV="1">
            <a:off x="6927850" y="3556000"/>
            <a:ext cx="941388" cy="939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1" name="Line 8"/>
          <p:cNvSpPr>
            <a:spLocks noChangeShapeType="1"/>
          </p:cNvSpPr>
          <p:nvPr/>
        </p:nvSpPr>
        <p:spPr bwMode="auto">
          <a:xfrm flipV="1">
            <a:off x="3201988" y="3556000"/>
            <a:ext cx="944563" cy="9429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2" name="Line 9"/>
          <p:cNvSpPr>
            <a:spLocks noChangeShapeType="1"/>
          </p:cNvSpPr>
          <p:nvPr/>
        </p:nvSpPr>
        <p:spPr bwMode="auto">
          <a:xfrm flipH="1">
            <a:off x="6223000" y="3571875"/>
            <a:ext cx="717550" cy="717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3" name="Line 10"/>
          <p:cNvSpPr>
            <a:spLocks noChangeShapeType="1"/>
          </p:cNvSpPr>
          <p:nvPr/>
        </p:nvSpPr>
        <p:spPr bwMode="auto">
          <a:xfrm>
            <a:off x="4119563" y="3571875"/>
            <a:ext cx="728663" cy="727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4" name="Line 11"/>
          <p:cNvSpPr>
            <a:spLocks noChangeShapeType="1"/>
          </p:cNvSpPr>
          <p:nvPr/>
        </p:nvSpPr>
        <p:spPr bwMode="auto">
          <a:xfrm>
            <a:off x="5775325" y="3825875"/>
            <a:ext cx="230188" cy="2301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5" name="Line 12"/>
          <p:cNvSpPr>
            <a:spLocks noChangeShapeType="1"/>
          </p:cNvSpPr>
          <p:nvPr/>
        </p:nvSpPr>
        <p:spPr bwMode="auto">
          <a:xfrm>
            <a:off x="5961063" y="4021138"/>
            <a:ext cx="287338" cy="2667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6" name="Line 13"/>
          <p:cNvSpPr>
            <a:spLocks noChangeShapeType="1"/>
          </p:cNvSpPr>
          <p:nvPr/>
        </p:nvSpPr>
        <p:spPr bwMode="auto">
          <a:xfrm flipV="1">
            <a:off x="5041900" y="3790950"/>
            <a:ext cx="258763" cy="2587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7" name="Line 14"/>
          <p:cNvSpPr>
            <a:spLocks noChangeShapeType="1"/>
          </p:cNvSpPr>
          <p:nvPr/>
        </p:nvSpPr>
        <p:spPr bwMode="auto">
          <a:xfrm flipV="1">
            <a:off x="4826000" y="4024313"/>
            <a:ext cx="239713" cy="2381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8" name="Line 15"/>
          <p:cNvSpPr>
            <a:spLocks noChangeShapeType="1"/>
          </p:cNvSpPr>
          <p:nvPr/>
        </p:nvSpPr>
        <p:spPr bwMode="auto">
          <a:xfrm flipV="1">
            <a:off x="5537200" y="3805238"/>
            <a:ext cx="239713" cy="2381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9" name="Line 16"/>
          <p:cNvSpPr>
            <a:spLocks noChangeShapeType="1"/>
          </p:cNvSpPr>
          <p:nvPr/>
        </p:nvSpPr>
        <p:spPr bwMode="auto">
          <a:xfrm>
            <a:off x="5307013" y="3821113"/>
            <a:ext cx="230188" cy="228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5" name="Rectangle 3"/>
          <p:cNvSpPr>
            <a:spLocks/>
          </p:cNvSpPr>
          <p:nvPr/>
        </p:nvSpPr>
        <p:spPr bwMode="auto">
          <a:xfrm>
            <a:off x="2260600" y="5038725"/>
            <a:ext cx="2247900" cy="1600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/>
              <a:t>Если </a:t>
            </a:r>
            <a:r>
              <a:rPr lang="ru-RU" sz="2400" dirty="0" smtClean="0"/>
              <a:t>а</a:t>
            </a:r>
            <a:r>
              <a:rPr lang="en-US" sz="2400" dirty="0" smtClean="0"/>
              <a:t> </a:t>
            </a:r>
            <a:r>
              <a:rPr lang="ru-RU" sz="2400" dirty="0"/>
              <a:t>=</a:t>
            </a:r>
            <a:r>
              <a:rPr lang="en-US" sz="2400" dirty="0"/>
              <a:t> </a:t>
            </a:r>
            <a:r>
              <a:rPr lang="ru-RU" sz="2400" dirty="0"/>
              <a:t>2, </a:t>
            </a:r>
            <a:r>
              <a:rPr lang="ru-RU" sz="2400" dirty="0" smtClean="0"/>
              <a:t>то  уравнение имеет девять корней</a:t>
            </a:r>
            <a:endParaRPr lang="ru-RU" sz="2400" dirty="0"/>
          </a:p>
        </p:txBody>
      </p:sp>
      <p:sp>
        <p:nvSpPr>
          <p:cNvPr id="55316" name="Rectangle 3"/>
          <p:cNvSpPr>
            <a:spLocks/>
          </p:cNvSpPr>
          <p:nvPr/>
        </p:nvSpPr>
        <p:spPr bwMode="auto">
          <a:xfrm>
            <a:off x="4616450" y="5216956"/>
            <a:ext cx="2146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/>
              <a:t>Если </a:t>
            </a:r>
            <a:r>
              <a:rPr lang="ru-RU" sz="2400" dirty="0" smtClean="0"/>
              <a:t>а</a:t>
            </a:r>
            <a:r>
              <a:rPr lang="en-US" sz="2400" dirty="0" smtClean="0"/>
              <a:t> </a:t>
            </a:r>
            <a:r>
              <a:rPr lang="ru-RU" sz="2400" dirty="0"/>
              <a:t>=</a:t>
            </a:r>
            <a:r>
              <a:rPr lang="en-US" sz="2400" dirty="0"/>
              <a:t> </a:t>
            </a:r>
            <a:r>
              <a:rPr lang="ru-RU" sz="2400" dirty="0"/>
              <a:t>3, 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 smtClean="0"/>
              <a:t>то уравнение 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 smtClean="0"/>
              <a:t>имеет восемь корней</a:t>
            </a:r>
            <a:endParaRPr lang="ru-RU" sz="2400" dirty="0"/>
          </a:p>
        </p:txBody>
      </p:sp>
      <p:sp>
        <p:nvSpPr>
          <p:cNvPr id="55317" name="Line 21"/>
          <p:cNvSpPr>
            <a:spLocks noChangeShapeType="1"/>
          </p:cNvSpPr>
          <p:nvPr/>
        </p:nvSpPr>
        <p:spPr bwMode="auto">
          <a:xfrm>
            <a:off x="2755900" y="4305300"/>
            <a:ext cx="60071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>
            <a:off x="2794000" y="4076700"/>
            <a:ext cx="604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2489200" y="3835400"/>
            <a:ext cx="6324600" cy="1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731000" y="5259765"/>
            <a:ext cx="241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Если а = 4,</a:t>
            </a:r>
          </a:p>
          <a:p>
            <a:pPr algn="ctr"/>
            <a:r>
              <a:rPr lang="ru-RU" sz="2400" dirty="0" smtClean="0"/>
              <a:t>то уравнение имеет четыре корня.</a:t>
            </a:r>
            <a:endParaRPr lang="ru-RU" sz="24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38375" y="3590925"/>
            <a:ext cx="6562725" cy="47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 flipV="1">
            <a:off x="28702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V="1">
            <a:off x="33401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V="1">
            <a:off x="47498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6172200" y="42291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7581900" y="42418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8039100" y="42291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V="1">
            <a:off x="26797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V="1">
            <a:off x="35814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V="1">
            <a:off x="45212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V="1">
            <a:off x="49911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435600" y="40259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V="1">
            <a:off x="59309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V="1">
            <a:off x="64135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V="1">
            <a:off x="73406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V="1">
            <a:off x="8293100" y="39878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flipV="1">
            <a:off x="85344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71120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flipV="1">
            <a:off x="6637337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57023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 flipV="1">
            <a:off x="5219700" y="37592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 flipV="1">
            <a:off x="42926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flipV="1">
            <a:off x="37973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 flipV="1">
            <a:off x="24511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flipV="1">
            <a:off x="4038600" y="35306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 flipV="1">
            <a:off x="6870700" y="35306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flipV="1">
            <a:off x="8763000" y="353695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 flipV="1">
            <a:off x="2216150" y="35433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2679700" y="4533900"/>
            <a:ext cx="63627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 flipV="1">
            <a:off x="7810500" y="4470400"/>
            <a:ext cx="152400" cy="11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V="1">
            <a:off x="3098800" y="4495800"/>
            <a:ext cx="152400" cy="11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52400" y="1752600"/>
            <a:ext cx="22225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а </a:t>
            </a:r>
            <a:r>
              <a:rPr lang="en-US" dirty="0" smtClean="0"/>
              <a:t>&lt;0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</a:t>
            </a:r>
          </a:p>
          <a:p>
            <a:pPr algn="ctr"/>
            <a:r>
              <a:rPr lang="ru-RU" dirty="0" smtClean="0"/>
              <a:t>не имеет корней.</a:t>
            </a:r>
            <a:endParaRPr lang="ru-RU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2806700" y="4826000"/>
            <a:ext cx="6070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44384" y="1756608"/>
            <a:ext cx="23907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0</a:t>
            </a:r>
            <a:r>
              <a:rPr lang="en-US" dirty="0" smtClean="0"/>
              <a:t>&lt;a&lt;1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имеет четыре корня</a:t>
            </a:r>
            <a:endParaRPr lang="ru-RU" dirty="0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819400" y="4438650"/>
            <a:ext cx="60864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 flipV="1">
            <a:off x="3208621" y="4382836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 flipV="1">
            <a:off x="3023468" y="4377489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 flipV="1">
            <a:off x="7711564" y="4384507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8" name="Овал 67"/>
          <p:cNvSpPr/>
          <p:nvPr/>
        </p:nvSpPr>
        <p:spPr>
          <a:xfrm flipV="1">
            <a:off x="7916100" y="4390189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827420" y="4199021"/>
            <a:ext cx="597969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19509" y="5187976"/>
            <a:ext cx="2586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Если </a:t>
            </a:r>
            <a:r>
              <a:rPr lang="en-US" sz="2400" dirty="0" smtClean="0"/>
              <a:t>1&lt;a&lt;2,</a:t>
            </a:r>
          </a:p>
          <a:p>
            <a:pPr algn="ctr"/>
            <a:r>
              <a:rPr lang="ru-RU" sz="2400" dirty="0" smtClean="0"/>
              <a:t>то уравнение </a:t>
            </a:r>
          </a:p>
          <a:p>
            <a:pPr algn="ctr"/>
            <a:r>
              <a:rPr lang="ru-RU" sz="2400" dirty="0" smtClean="0"/>
              <a:t>имеет</a:t>
            </a:r>
          </a:p>
          <a:p>
            <a:pPr algn="ctr"/>
            <a:r>
              <a:rPr lang="ru-RU" sz="2400" dirty="0" smtClean="0"/>
              <a:t>восемь корней</a:t>
            </a:r>
            <a:endParaRPr lang="ru-RU" sz="2400" dirty="0"/>
          </a:p>
        </p:txBody>
      </p:sp>
      <p:sp>
        <p:nvSpPr>
          <p:cNvPr id="76" name="Овал 75"/>
          <p:cNvSpPr/>
          <p:nvPr/>
        </p:nvSpPr>
        <p:spPr>
          <a:xfrm flipV="1">
            <a:off x="2816860" y="413258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 flipV="1">
            <a:off x="341884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 flipV="1">
            <a:off x="4638040" y="414782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flipV="1">
            <a:off x="4820920" y="414782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flipV="1">
            <a:off x="604774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 flipV="1">
            <a:off x="624586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 flipV="1">
            <a:off x="748792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 flipV="1">
            <a:off x="8128000" y="415544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единительная линия 87"/>
          <p:cNvCxnSpPr>
            <a:endCxn id="91" idx="2"/>
          </p:cNvCxnSpPr>
          <p:nvPr/>
        </p:nvCxnSpPr>
        <p:spPr>
          <a:xfrm rot="10800000">
            <a:off x="2565307" y="3969545"/>
            <a:ext cx="6313999" cy="2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419851" y="5048248"/>
            <a:ext cx="19807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</a:t>
            </a:r>
            <a:r>
              <a:rPr lang="en-US" sz="2400" dirty="0" smtClean="0"/>
              <a:t>2&lt;a&lt;3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то уравнение </a:t>
            </a:r>
          </a:p>
          <a:p>
            <a:r>
              <a:rPr lang="ru-RU" sz="2400" dirty="0" smtClean="0"/>
              <a:t>Имеет</a:t>
            </a:r>
            <a:r>
              <a:rPr lang="en-US" sz="2400" dirty="0" smtClean="0"/>
              <a:t> </a:t>
            </a:r>
            <a:r>
              <a:rPr lang="ru-RU" sz="2400" dirty="0" smtClean="0"/>
              <a:t>десять</a:t>
            </a:r>
          </a:p>
          <a:p>
            <a:r>
              <a:rPr lang="ru-RU" sz="2400" dirty="0" smtClean="0"/>
              <a:t> корней</a:t>
            </a:r>
            <a:endParaRPr lang="ru-RU" sz="2400" dirty="0"/>
          </a:p>
        </p:txBody>
      </p:sp>
      <p:sp>
        <p:nvSpPr>
          <p:cNvPr id="90" name="Овал 89"/>
          <p:cNvSpPr/>
          <p:nvPr/>
        </p:nvSpPr>
        <p:spPr>
          <a:xfrm flipV="1">
            <a:off x="3636868" y="391477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 flipV="1">
            <a:off x="2565306" y="3912395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 flipV="1">
            <a:off x="4446494" y="3905252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 flipV="1">
            <a:off x="5048950" y="391239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 flipV="1">
            <a:off x="5363275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 flipV="1">
            <a:off x="5541868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 flipV="1">
            <a:off x="5837143" y="3907634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 flipV="1">
            <a:off x="6465793" y="391239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 flipV="1">
            <a:off x="7258749" y="3907634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 flipV="1">
            <a:off x="8358886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" name="Прямая соединительная линия 103"/>
          <p:cNvCxnSpPr>
            <a:stCxn id="107" idx="2"/>
          </p:cNvCxnSpPr>
          <p:nvPr/>
        </p:nvCxnSpPr>
        <p:spPr>
          <a:xfrm rot="10800000" flipH="1">
            <a:off x="2314574" y="3706813"/>
            <a:ext cx="6524625" cy="22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Овал 106"/>
          <p:cNvSpPr/>
          <p:nvPr/>
        </p:nvSpPr>
        <p:spPr>
          <a:xfrm flipV="1">
            <a:off x="2314575" y="3651885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 flipV="1">
            <a:off x="4187825" y="365506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 flipV="1">
            <a:off x="3921125" y="364871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 flipV="1">
            <a:off x="6724650" y="3645535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 flipV="1">
            <a:off x="7010400" y="364871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 flipV="1">
            <a:off x="8626475" y="365506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TextBox 115"/>
          <p:cNvSpPr txBox="1"/>
          <p:nvPr/>
        </p:nvSpPr>
        <p:spPr>
          <a:xfrm>
            <a:off x="276225" y="4791075"/>
            <a:ext cx="2028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dirty="0" smtClean="0"/>
              <a:t>Если а</a:t>
            </a:r>
            <a:r>
              <a:rPr lang="en-US" sz="2400" dirty="0" smtClean="0"/>
              <a:t> </a:t>
            </a:r>
            <a:r>
              <a:rPr lang="ru-RU" sz="2400" dirty="0" smtClean="0"/>
              <a:t>=</a:t>
            </a:r>
            <a:r>
              <a:rPr lang="en-US" sz="2400" dirty="0" smtClean="0"/>
              <a:t> </a:t>
            </a:r>
            <a:r>
              <a:rPr lang="ru-RU" sz="2400" dirty="0" smtClean="0"/>
              <a:t>1,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dirty="0" smtClean="0"/>
              <a:t>то уравнение имеет шесть корней</a:t>
            </a:r>
          </a:p>
          <a:p>
            <a:endParaRPr lang="ru-RU" sz="2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6758514" y="5075713"/>
            <a:ext cx="23112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Если а</a:t>
            </a:r>
            <a:r>
              <a:rPr lang="en-US" dirty="0" smtClean="0"/>
              <a:t>&gt;4,</a:t>
            </a:r>
            <a:endParaRPr lang="ru-RU" dirty="0" smtClean="0"/>
          </a:p>
          <a:p>
            <a:r>
              <a:rPr lang="ru-RU" dirty="0" smtClean="0"/>
              <a:t>то уравнение </a:t>
            </a:r>
          </a:p>
          <a:p>
            <a:r>
              <a:rPr lang="ru-RU" dirty="0" smtClean="0"/>
              <a:t>имеет 2 корня</a:t>
            </a:r>
            <a:endParaRPr lang="ru-RU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021305" y="3344779"/>
            <a:ext cx="712269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Овал 123"/>
          <p:cNvSpPr/>
          <p:nvPr/>
        </p:nvSpPr>
        <p:spPr>
          <a:xfrm flipV="1">
            <a:off x="1967727" y="3291624"/>
            <a:ext cx="152400" cy="114300"/>
          </a:xfrm>
          <a:prstGeom prst="ellipse">
            <a:avLst/>
          </a:prstGeom>
          <a:solidFill>
            <a:srgbClr val="05C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 flipV="1">
            <a:off x="8991600" y="3306666"/>
            <a:ext cx="152400" cy="114300"/>
          </a:xfrm>
          <a:prstGeom prst="ellipse">
            <a:avLst/>
          </a:prstGeom>
          <a:solidFill>
            <a:srgbClr val="05C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0" name="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39052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78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Clr clrSpc="rgb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7" presetClass="emph" presetSubtype="2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2B9C18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7" presetClass="emph" presetSubtype="2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Clr clrSpc="rgb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2B9C18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7" presetClass="emph" presetSubtype="2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Clr clrSpc="rgb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7" presetClass="emph" presetSubtype="2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Clr clrSpc="rgb">
                                      <p:cBhvr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xit" presetSubtype="1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7" presetClass="emph" presetSubtype="2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Clr clrSpc="rgb">
                                      <p:cBhvr>
                                        <p:cTn id="105" dur="20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7" presetClass="emph" presetSubtype="2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Clr clrSpc="rgb">
                                      <p:cBhvr>
                                        <p:cTn id="108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" presetClass="exit" presetSubtype="10" fill="hold" grpId="1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3" presetClass="entr" presetSubtype="1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" presetClass="entr" presetSubtype="1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7" presetClass="emph" presetSubtype="2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7" presetClass="emph" presetSubtype="2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Clr clrSpc="rgb">
                                      <p:cBhvr>
                                        <p:cTn id="16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" presetClass="exit" presetSubtype="10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3" presetClass="entr" presetSubtype="1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0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" presetClass="entr" presetSubtype="1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7" presetClass="emph" presetSubtype="2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Clr clrSpc="rgb">
                                      <p:cBhvr>
                                        <p:cTn id="225" dur="20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18A09"/>
                                      </p:to>
                                    </p:animClr>
                                    <p:set>
                                      <p:cBhvr>
                                        <p:cTn id="226" dur="20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7" presetClass="emph" presetSubtype="2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Clr clrSpc="rgb">
                                      <p:cBhvr>
                                        <p:cTn id="228" dur="20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18A09"/>
                                      </p:to>
                                    </p:animClr>
                                    <p:set>
                                      <p:cBhvr>
                                        <p:cTn id="229" dur="20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5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8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3" presetClass="entr" presetSubtype="10" fill="hold" grpId="0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" presetClass="entr" presetSubtype="10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7" presetClass="emph" presetSubtype="2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Clr clrSpc="rgb">
                                      <p:cBhvr>
                                        <p:cTn id="29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16917"/>
                                      </p:to>
                                    </p:animClr>
                                    <p:set>
                                      <p:cBhvr>
                                        <p:cTn id="29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7" presetClass="emph" presetSubtype="2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Clr clrSpc="rgb">
                                      <p:cBhvr>
                                        <p:cTn id="30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16917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3" presetClass="exit" presetSubtype="10" fill="hold" grpId="1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3" presetClass="entr" presetSubtype="10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0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" presetClass="entr" presetSubtype="10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7" presetClass="emph" presetSubtype="2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Clr clrSpc="rgb">
                                      <p:cBhvr>
                                        <p:cTn id="375" dur="20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44816"/>
                                      </p:to>
                                    </p:animClr>
                                    <p:set>
                                      <p:cBhvr>
                                        <p:cTn id="376" dur="20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7" presetClass="emph" presetSubtype="2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Clr clrSpc="rgb">
                                      <p:cBhvr>
                                        <p:cTn id="378" dur="20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44816"/>
                                      </p:to>
                                    </p:animClr>
                                    <p:set>
                                      <p:cBhvr>
                                        <p:cTn id="379" dur="20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8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3" presetClass="entr" presetSubtype="10" fill="hold" grpId="0" nodeType="with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" presetClass="entr" presetSubtype="10" fill="hold" nodeType="with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7" presetClass="emph" presetSubtype="2" fill="hold" nodeType="withEffect">
                                  <p:stCondLst>
                                    <p:cond delay="62000"/>
                                  </p:stCondLst>
                                  <p:childTnLst>
                                    <p:animClr clrSpc="rgb">
                                      <p:cBhvr>
                                        <p:cTn id="441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C9941"/>
                                      </p:to>
                                    </p:animClr>
                                    <p:set>
                                      <p:cBhvr>
                                        <p:cTn id="44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7" presetClass="emph" presetSubtype="2" fill="hold" nodeType="withEffect">
                                  <p:stCondLst>
                                    <p:cond delay="62000"/>
                                  </p:stCondLst>
                                  <p:childTnLst>
                                    <p:animClr clrSpc="rgb">
                                      <p:cBhvr>
                                        <p:cTn id="44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C9941"/>
                                      </p:to>
                                    </p:animClr>
                                    <p:set>
                                      <p:cBhvr>
                                        <p:cTn id="445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3" presetClass="exit" presetSubtype="10" fill="hold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3" presetClass="entr" presetSubtype="10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" presetClass="entr" presetSubtype="10" fill="hold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7" presetClass="emph" presetSubtype="2" fill="hold" nodeType="withEffect">
                                  <p:stCondLst>
                                    <p:cond delay="68000"/>
                                  </p:stCondLst>
                                  <p:childTnLst>
                                    <p:animClr clrSpc="rgb">
                                      <p:cBhvr>
                                        <p:cTn id="4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49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7" presetClass="emph" presetSubtype="2" fill="hold" nodeType="withEffect">
                                  <p:stCondLst>
                                    <p:cond delay="68000"/>
                                  </p:stCondLst>
                                  <p:childTnLst>
                                    <p:animClr clrSpc="rgb">
                                      <p:cBhvr>
                                        <p:cTn id="4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4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3" presetClass="exit" presetSubtype="10" fill="hold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3" presetClass="entr" presetSubtype="10" fill="hold" grpId="0" nodeType="withEffect">
                                  <p:stCondLst>
                                    <p:cond delay="7400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" presetClass="entr" presetSubtype="10" fill="hold" nodeType="withEffect">
                                  <p:stCondLst>
                                    <p:cond delay="74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7" presetClass="emph" presetSubtype="2" fill="hold" nodeType="withEffect">
                                  <p:stCondLst>
                                    <p:cond delay="75000"/>
                                  </p:stCondLst>
                                  <p:childTnLst>
                                    <p:animClr clrSpc="rgb">
                                      <p:cBhvr>
                                        <p:cTn id="53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7" presetClass="emph" presetSubtype="2" fill="hold" nodeType="withEffect">
                                  <p:stCondLst>
                                    <p:cond delay="75000"/>
                                  </p:stCondLst>
                                  <p:childTnLst>
                                    <p:animClr clrSpc="rgb">
                                      <p:cBhvr>
                                        <p:cTn id="54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1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3" presetClass="entr" presetSubtype="1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" presetClass="entr" presetSubtype="1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3" presetClass="exit" presetSubtype="10" fill="hold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"/>
                </p:tgtEl>
              </p:cMediaNode>
            </p:audio>
          </p:childTnLst>
        </p:cTn>
      </p:par>
    </p:tnLst>
    <p:bldLst>
      <p:bldP spid="102" grpId="0"/>
      <p:bldP spid="102" grpId="1"/>
      <p:bldP spid="57" grpId="0"/>
      <p:bldP spid="57" grpId="1"/>
      <p:bldP spid="55315" grpId="0"/>
      <p:bldP spid="55315" grpId="1"/>
      <p:bldP spid="55316" grpId="0"/>
      <p:bldP spid="55316" grpId="1"/>
      <p:bldP spid="55317" grpId="0" animBg="1"/>
      <p:bldP spid="55318" grpId="0" animBg="1"/>
      <p:bldP spid="55318" grpId="1" animBg="1"/>
      <p:bldP spid="55319" grpId="0" animBg="1"/>
      <p:bldP spid="55319" grpId="1" animBg="1"/>
      <p:bldP spid="24" grpId="0"/>
      <p:bldP spid="24" grpId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60" grpId="0" animBg="1"/>
      <p:bldP spid="60" grpId="1" animBg="1"/>
      <p:bldP spid="61" grpId="0" animBg="1"/>
      <p:bldP spid="61" grpId="1" animBg="1"/>
      <p:bldP spid="58" grpId="0"/>
      <p:bldP spid="58" grpId="1"/>
      <p:bldP spid="64" grpId="0"/>
      <p:bldP spid="64" grpId="1"/>
      <p:bldP spid="62" grpId="0" animBg="1"/>
      <p:bldP spid="62" grpId="1" animBg="1"/>
      <p:bldP spid="65" grpId="0" animBg="1"/>
      <p:bldP spid="65" grpId="1" animBg="1"/>
      <p:bldP spid="67" grpId="0" animBg="1"/>
      <p:bldP spid="67" grpId="1" animBg="1"/>
      <p:bldP spid="68" grpId="0" animBg="1"/>
      <p:bldP spid="68" grpId="1" animBg="1"/>
      <p:bldP spid="75" grpId="0"/>
      <p:bldP spid="75" grpId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9" grpId="0"/>
      <p:bldP spid="89" grpId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6" grpId="0"/>
      <p:bldP spid="116" grpId="1"/>
      <p:bldP spid="118" grpId="0"/>
      <p:bldP spid="118" grpId="1"/>
      <p:bldP spid="124" grpId="0" animBg="1"/>
      <p:bldP spid="124" grpId="1" animBg="1"/>
      <p:bldP spid="126" grpId="0" animBg="1"/>
      <p:bldP spid="1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89" name="Group 31"/>
          <p:cNvGrpSpPr>
            <a:grpSpLocks/>
          </p:cNvGrpSpPr>
          <p:nvPr/>
        </p:nvGrpSpPr>
        <p:grpSpPr bwMode="auto">
          <a:xfrm>
            <a:off x="2949575" y="1662113"/>
            <a:ext cx="6232525" cy="5186362"/>
            <a:chOff x="1006" y="873"/>
            <a:chExt cx="3926" cy="3267"/>
          </a:xfrm>
        </p:grpSpPr>
        <p:grpSp>
          <p:nvGrpSpPr>
            <p:cNvPr id="11298" name="Group 32"/>
            <p:cNvGrpSpPr>
              <a:grpSpLocks/>
            </p:cNvGrpSpPr>
            <p:nvPr/>
          </p:nvGrpSpPr>
          <p:grpSpPr bwMode="auto">
            <a:xfrm>
              <a:off x="1006" y="1000"/>
              <a:ext cx="3896" cy="3140"/>
              <a:chOff x="1234" y="1150"/>
              <a:chExt cx="3896" cy="3140"/>
            </a:xfrm>
          </p:grpSpPr>
          <p:sp>
            <p:nvSpPr>
              <p:cNvPr id="11301" name="Line 33"/>
              <p:cNvSpPr>
                <a:spLocks noChangeShapeType="1"/>
              </p:cNvSpPr>
              <p:nvPr/>
            </p:nvSpPr>
            <p:spPr bwMode="auto">
              <a:xfrm>
                <a:off x="1272" y="2880"/>
                <a:ext cx="385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2" name="Line 34"/>
              <p:cNvSpPr>
                <a:spLocks noChangeShapeType="1"/>
              </p:cNvSpPr>
              <p:nvPr/>
            </p:nvSpPr>
            <p:spPr bwMode="auto">
              <a:xfrm flipV="1">
                <a:off x="3108" y="1164"/>
                <a:ext cx="0" cy="311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3" name="Line 35"/>
              <p:cNvSpPr>
                <a:spLocks noChangeShapeType="1"/>
              </p:cNvSpPr>
              <p:nvPr/>
            </p:nvSpPr>
            <p:spPr bwMode="auto">
              <a:xfrm>
                <a:off x="1248" y="273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4" name="Line 36"/>
              <p:cNvSpPr>
                <a:spLocks noChangeShapeType="1"/>
              </p:cNvSpPr>
              <p:nvPr/>
            </p:nvSpPr>
            <p:spPr bwMode="auto">
              <a:xfrm>
                <a:off x="1246" y="258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5" name="Line 37"/>
              <p:cNvSpPr>
                <a:spLocks noChangeShapeType="1"/>
              </p:cNvSpPr>
              <p:nvPr/>
            </p:nvSpPr>
            <p:spPr bwMode="auto">
              <a:xfrm>
                <a:off x="1250" y="243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6" name="Line 38"/>
              <p:cNvSpPr>
                <a:spLocks noChangeShapeType="1"/>
              </p:cNvSpPr>
              <p:nvPr/>
            </p:nvSpPr>
            <p:spPr bwMode="auto">
              <a:xfrm>
                <a:off x="1236" y="228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7" name="Line 39"/>
              <p:cNvSpPr>
                <a:spLocks noChangeShapeType="1"/>
              </p:cNvSpPr>
              <p:nvPr/>
            </p:nvSpPr>
            <p:spPr bwMode="auto">
              <a:xfrm>
                <a:off x="1246" y="214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8" name="Line 40"/>
              <p:cNvSpPr>
                <a:spLocks noChangeShapeType="1"/>
              </p:cNvSpPr>
              <p:nvPr/>
            </p:nvSpPr>
            <p:spPr bwMode="auto">
              <a:xfrm>
                <a:off x="1246" y="199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9" name="Line 41"/>
              <p:cNvSpPr>
                <a:spLocks noChangeShapeType="1"/>
              </p:cNvSpPr>
              <p:nvPr/>
            </p:nvSpPr>
            <p:spPr bwMode="auto">
              <a:xfrm>
                <a:off x="1244" y="184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0" name="Line 42"/>
              <p:cNvSpPr>
                <a:spLocks noChangeShapeType="1"/>
              </p:cNvSpPr>
              <p:nvPr/>
            </p:nvSpPr>
            <p:spPr bwMode="auto">
              <a:xfrm>
                <a:off x="1242" y="169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1" name="Line 43"/>
              <p:cNvSpPr>
                <a:spLocks noChangeShapeType="1"/>
              </p:cNvSpPr>
              <p:nvPr/>
            </p:nvSpPr>
            <p:spPr bwMode="auto">
              <a:xfrm>
                <a:off x="1246" y="155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2" name="Line 44"/>
              <p:cNvSpPr>
                <a:spLocks noChangeShapeType="1"/>
              </p:cNvSpPr>
              <p:nvPr/>
            </p:nvSpPr>
            <p:spPr bwMode="auto">
              <a:xfrm>
                <a:off x="1250" y="140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3" name="Line 45"/>
              <p:cNvSpPr>
                <a:spLocks noChangeShapeType="1"/>
              </p:cNvSpPr>
              <p:nvPr/>
            </p:nvSpPr>
            <p:spPr bwMode="auto">
              <a:xfrm>
                <a:off x="1254" y="124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4" name="Line 46"/>
              <p:cNvSpPr>
                <a:spLocks noChangeShapeType="1"/>
              </p:cNvSpPr>
              <p:nvPr/>
            </p:nvSpPr>
            <p:spPr bwMode="auto">
              <a:xfrm>
                <a:off x="1234" y="302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5" name="Line 47"/>
              <p:cNvSpPr>
                <a:spLocks noChangeShapeType="1"/>
              </p:cNvSpPr>
              <p:nvPr/>
            </p:nvSpPr>
            <p:spPr bwMode="auto">
              <a:xfrm>
                <a:off x="1244" y="317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6" name="Line 48"/>
              <p:cNvSpPr>
                <a:spLocks noChangeShapeType="1"/>
              </p:cNvSpPr>
              <p:nvPr/>
            </p:nvSpPr>
            <p:spPr bwMode="auto">
              <a:xfrm>
                <a:off x="1236" y="332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7" name="Line 49"/>
              <p:cNvSpPr>
                <a:spLocks noChangeShapeType="1"/>
              </p:cNvSpPr>
              <p:nvPr/>
            </p:nvSpPr>
            <p:spPr bwMode="auto">
              <a:xfrm>
                <a:off x="1240" y="347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8" name="Line 50"/>
              <p:cNvSpPr>
                <a:spLocks noChangeShapeType="1"/>
              </p:cNvSpPr>
              <p:nvPr/>
            </p:nvSpPr>
            <p:spPr bwMode="auto">
              <a:xfrm>
                <a:off x="1250" y="362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9" name="Line 51"/>
              <p:cNvSpPr>
                <a:spLocks noChangeShapeType="1"/>
              </p:cNvSpPr>
              <p:nvPr/>
            </p:nvSpPr>
            <p:spPr bwMode="auto">
              <a:xfrm>
                <a:off x="1248" y="376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0" name="Line 52"/>
              <p:cNvSpPr>
                <a:spLocks noChangeShapeType="1"/>
              </p:cNvSpPr>
              <p:nvPr/>
            </p:nvSpPr>
            <p:spPr bwMode="auto">
              <a:xfrm>
                <a:off x="1246" y="391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1" name="Line 53"/>
              <p:cNvSpPr>
                <a:spLocks noChangeShapeType="1"/>
              </p:cNvSpPr>
              <p:nvPr/>
            </p:nvSpPr>
            <p:spPr bwMode="auto">
              <a:xfrm>
                <a:off x="1238" y="406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2" name="Line 54"/>
              <p:cNvSpPr>
                <a:spLocks noChangeShapeType="1"/>
              </p:cNvSpPr>
              <p:nvPr/>
            </p:nvSpPr>
            <p:spPr bwMode="auto">
              <a:xfrm>
                <a:off x="1248" y="420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3" name="Line 55"/>
              <p:cNvSpPr>
                <a:spLocks noChangeShapeType="1"/>
              </p:cNvSpPr>
              <p:nvPr/>
            </p:nvSpPr>
            <p:spPr bwMode="auto">
              <a:xfrm>
                <a:off x="1326" y="115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4" name="Line 56"/>
              <p:cNvSpPr>
                <a:spLocks noChangeShapeType="1"/>
              </p:cNvSpPr>
              <p:nvPr/>
            </p:nvSpPr>
            <p:spPr bwMode="auto">
              <a:xfrm>
                <a:off x="1474" y="115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5" name="Line 57"/>
              <p:cNvSpPr>
                <a:spLocks noChangeShapeType="1"/>
              </p:cNvSpPr>
              <p:nvPr/>
            </p:nvSpPr>
            <p:spPr bwMode="auto">
              <a:xfrm>
                <a:off x="162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6" name="Line 58"/>
              <p:cNvSpPr>
                <a:spLocks noChangeShapeType="1"/>
              </p:cNvSpPr>
              <p:nvPr/>
            </p:nvSpPr>
            <p:spPr bwMode="auto">
              <a:xfrm>
                <a:off x="177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7" name="Line 59"/>
              <p:cNvSpPr>
                <a:spLocks noChangeShapeType="1"/>
              </p:cNvSpPr>
              <p:nvPr/>
            </p:nvSpPr>
            <p:spPr bwMode="auto">
              <a:xfrm>
                <a:off x="1918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8" name="Line 60"/>
              <p:cNvSpPr>
                <a:spLocks noChangeShapeType="1"/>
              </p:cNvSpPr>
              <p:nvPr/>
            </p:nvSpPr>
            <p:spPr bwMode="auto">
              <a:xfrm>
                <a:off x="206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9" name="Line 61"/>
              <p:cNvSpPr>
                <a:spLocks noChangeShapeType="1"/>
              </p:cNvSpPr>
              <p:nvPr/>
            </p:nvSpPr>
            <p:spPr bwMode="auto">
              <a:xfrm>
                <a:off x="2214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0" name="Line 62"/>
              <p:cNvSpPr>
                <a:spLocks noChangeShapeType="1"/>
              </p:cNvSpPr>
              <p:nvPr/>
            </p:nvSpPr>
            <p:spPr bwMode="auto">
              <a:xfrm>
                <a:off x="2362" y="115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1" name="Line 63"/>
              <p:cNvSpPr>
                <a:spLocks noChangeShapeType="1"/>
              </p:cNvSpPr>
              <p:nvPr/>
            </p:nvSpPr>
            <p:spPr bwMode="auto">
              <a:xfrm>
                <a:off x="251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2" name="Line 64"/>
              <p:cNvSpPr>
                <a:spLocks noChangeShapeType="1"/>
              </p:cNvSpPr>
              <p:nvPr/>
            </p:nvSpPr>
            <p:spPr bwMode="auto">
              <a:xfrm>
                <a:off x="2658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3" name="Line 65"/>
              <p:cNvSpPr>
                <a:spLocks noChangeShapeType="1"/>
              </p:cNvSpPr>
              <p:nvPr/>
            </p:nvSpPr>
            <p:spPr bwMode="auto">
              <a:xfrm>
                <a:off x="280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4" name="Line 66"/>
              <p:cNvSpPr>
                <a:spLocks noChangeShapeType="1"/>
              </p:cNvSpPr>
              <p:nvPr/>
            </p:nvSpPr>
            <p:spPr bwMode="auto">
              <a:xfrm>
                <a:off x="3246" y="117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5" name="Line 67"/>
              <p:cNvSpPr>
                <a:spLocks noChangeShapeType="1"/>
              </p:cNvSpPr>
              <p:nvPr/>
            </p:nvSpPr>
            <p:spPr bwMode="auto">
              <a:xfrm>
                <a:off x="3400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6" name="Line 68"/>
              <p:cNvSpPr>
                <a:spLocks noChangeShapeType="1"/>
              </p:cNvSpPr>
              <p:nvPr/>
            </p:nvSpPr>
            <p:spPr bwMode="auto">
              <a:xfrm>
                <a:off x="354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7" name="Line 69"/>
              <p:cNvSpPr>
                <a:spLocks noChangeShapeType="1"/>
              </p:cNvSpPr>
              <p:nvPr/>
            </p:nvSpPr>
            <p:spPr bwMode="auto">
              <a:xfrm>
                <a:off x="369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8" name="Line 70"/>
              <p:cNvSpPr>
                <a:spLocks noChangeShapeType="1"/>
              </p:cNvSpPr>
              <p:nvPr/>
            </p:nvSpPr>
            <p:spPr bwMode="auto">
              <a:xfrm>
                <a:off x="3838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9" name="Line 71"/>
              <p:cNvSpPr>
                <a:spLocks noChangeShapeType="1"/>
              </p:cNvSpPr>
              <p:nvPr/>
            </p:nvSpPr>
            <p:spPr bwMode="auto">
              <a:xfrm>
                <a:off x="398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0" name="Line 72"/>
              <p:cNvSpPr>
                <a:spLocks noChangeShapeType="1"/>
              </p:cNvSpPr>
              <p:nvPr/>
            </p:nvSpPr>
            <p:spPr bwMode="auto">
              <a:xfrm>
                <a:off x="4134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1" name="Line 73"/>
              <p:cNvSpPr>
                <a:spLocks noChangeShapeType="1"/>
              </p:cNvSpPr>
              <p:nvPr/>
            </p:nvSpPr>
            <p:spPr bwMode="auto">
              <a:xfrm>
                <a:off x="4282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2" name="Line 74"/>
              <p:cNvSpPr>
                <a:spLocks noChangeShapeType="1"/>
              </p:cNvSpPr>
              <p:nvPr/>
            </p:nvSpPr>
            <p:spPr bwMode="auto">
              <a:xfrm>
                <a:off x="443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3" name="Line 75"/>
              <p:cNvSpPr>
                <a:spLocks noChangeShapeType="1"/>
              </p:cNvSpPr>
              <p:nvPr/>
            </p:nvSpPr>
            <p:spPr bwMode="auto">
              <a:xfrm>
                <a:off x="4578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4" name="Line 76"/>
              <p:cNvSpPr>
                <a:spLocks noChangeShapeType="1"/>
              </p:cNvSpPr>
              <p:nvPr/>
            </p:nvSpPr>
            <p:spPr bwMode="auto">
              <a:xfrm>
                <a:off x="472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5" name="Line 77"/>
              <p:cNvSpPr>
                <a:spLocks noChangeShapeType="1"/>
              </p:cNvSpPr>
              <p:nvPr/>
            </p:nvSpPr>
            <p:spPr bwMode="auto">
              <a:xfrm>
                <a:off x="4874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6" name="Line 78"/>
              <p:cNvSpPr>
                <a:spLocks noChangeShapeType="1"/>
              </p:cNvSpPr>
              <p:nvPr/>
            </p:nvSpPr>
            <p:spPr bwMode="auto">
              <a:xfrm>
                <a:off x="5016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7" name="Line 79"/>
              <p:cNvSpPr>
                <a:spLocks noChangeShapeType="1"/>
              </p:cNvSpPr>
              <p:nvPr/>
            </p:nvSpPr>
            <p:spPr bwMode="auto">
              <a:xfrm flipV="1">
                <a:off x="2952" y="1158"/>
                <a:ext cx="0" cy="3132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99" name="Rectangle 80"/>
            <p:cNvSpPr>
              <a:spLocks noChangeArrowheads="1"/>
            </p:cNvSpPr>
            <p:nvPr/>
          </p:nvSpPr>
          <p:spPr bwMode="auto">
            <a:xfrm>
              <a:off x="4744" y="2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11300" name="Rectangle 81"/>
            <p:cNvSpPr>
              <a:spLocks noChangeArrowheads="1"/>
            </p:cNvSpPr>
            <p:nvPr/>
          </p:nvSpPr>
          <p:spPr bwMode="auto">
            <a:xfrm>
              <a:off x="2696" y="87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4381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sz="4500" smtClean="0"/>
              <a:t/>
            </a:r>
            <a:br>
              <a:rPr lang="en-GB" sz="4500" smtClean="0"/>
            </a:br>
            <a:r>
              <a:rPr lang="ru-RU" sz="2900" b="1" smtClean="0">
                <a:solidFill>
                  <a:srgbClr val="FF0000"/>
                </a:solidFill>
              </a:rPr>
              <a:t>Постро</a:t>
            </a:r>
            <a:r>
              <a:rPr lang="ru-RU" sz="2900" b="1" smtClean="0">
                <a:solidFill>
                  <a:srgbClr val="FF0000"/>
                </a:solidFill>
                <a:latin typeface="Times New Roman" pitchFamily="18" charset="0"/>
              </a:rPr>
              <a:t>ение</a:t>
            </a:r>
            <a:r>
              <a:rPr lang="ru-RU" sz="2900" b="1" smtClean="0">
                <a:solidFill>
                  <a:srgbClr val="FF0000"/>
                </a:solidFill>
              </a:rPr>
              <a:t> график функции </a:t>
            </a:r>
            <a:r>
              <a:rPr lang="en-GB" sz="2900" b="1" smtClean="0">
                <a:solidFill>
                  <a:srgbClr val="FF0000"/>
                </a:solidFill>
              </a:rPr>
              <a:t>y</a:t>
            </a:r>
            <a:r>
              <a:rPr lang="ru-RU" sz="2900" b="1" smtClean="0">
                <a:solidFill>
                  <a:srgbClr val="FF0000"/>
                </a:solidFill>
              </a:rPr>
              <a:t> </a:t>
            </a:r>
            <a:r>
              <a:rPr lang="en-GB" sz="2900" b="1" smtClean="0">
                <a:solidFill>
                  <a:srgbClr val="FF0000"/>
                </a:solidFill>
              </a:rPr>
              <a:t>=|x|</a:t>
            </a:r>
            <a:r>
              <a:rPr lang="ru-RU" sz="2900" b="1" smtClean="0">
                <a:solidFill>
                  <a:srgbClr val="FF0000"/>
                </a:solidFill>
              </a:rPr>
              <a:t> с помощью определения модуля.</a:t>
            </a:r>
            <a:endParaRPr lang="en-US" sz="2900" b="1" smtClean="0">
              <a:solidFill>
                <a:srgbClr val="FF0000"/>
              </a:solidFill>
            </a:endParaRPr>
          </a:p>
        </p:txBody>
      </p:sp>
      <p:sp>
        <p:nvSpPr>
          <p:cNvPr id="11291" name="Содержимое 3"/>
          <p:cNvSpPr>
            <a:spLocks noGrp="1"/>
          </p:cNvSpPr>
          <p:nvPr>
            <p:ph idx="1"/>
          </p:nvPr>
        </p:nvSpPr>
        <p:spPr>
          <a:xfrm>
            <a:off x="161925" y="4206875"/>
            <a:ext cx="2847975" cy="10493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>
                <a:latin typeface="Times New Roman" pitchFamily="18" charset="0"/>
                <a:cs typeface="Times New Roman" pitchFamily="18" charset="0"/>
              </a:rPr>
              <a:t>y = x (0;0) (3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3)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latin typeface="Times New Roman" pitchFamily="18" charset="0"/>
                <a:cs typeface="Times New Roman" pitchFamily="18" charset="0"/>
              </a:rPr>
              <a:t>y = - x  (-1;1) (-3;3)      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H="1">
            <a:off x="3762375" y="4610100"/>
            <a:ext cx="2162175" cy="216217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flipH="1" flipV="1">
            <a:off x="3286125" y="1962150"/>
            <a:ext cx="2647950" cy="26479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1288" name="Object 24"/>
          <p:cNvGraphicFramePr>
            <a:graphicFrameLocks noChangeAspect="1"/>
          </p:cNvGraphicFramePr>
          <p:nvPr/>
        </p:nvGraphicFramePr>
        <p:xfrm>
          <a:off x="244475" y="1714500"/>
          <a:ext cx="2662238" cy="930275"/>
        </p:xfrm>
        <a:graphic>
          <a:graphicData uri="http://schemas.openxmlformats.org/presentationml/2006/ole">
            <p:oleObj spid="_x0000_s11288" name="Формула" r:id="rId6" imgW="1307880" imgH="457200" progId="Equation.3">
              <p:embed/>
            </p:oleObj>
          </a:graphicData>
        </a:graphic>
      </p:graphicFrame>
      <p:sp>
        <p:nvSpPr>
          <p:cNvPr id="11294" name="Line 21"/>
          <p:cNvSpPr>
            <a:spLocks noChangeShapeType="1"/>
          </p:cNvSpPr>
          <p:nvPr/>
        </p:nvSpPr>
        <p:spPr bwMode="auto">
          <a:xfrm flipH="1">
            <a:off x="5930900" y="1987550"/>
            <a:ext cx="2619375" cy="26193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Text Box 85"/>
          <p:cNvSpPr txBox="1">
            <a:spLocks noChangeArrowheads="1"/>
          </p:cNvSpPr>
          <p:nvPr/>
        </p:nvSpPr>
        <p:spPr bwMode="auto">
          <a:xfrm>
            <a:off x="5895975" y="4581525"/>
            <a:ext cx="62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0   1</a:t>
            </a:r>
            <a:endParaRPr lang="ru-RU" sz="1000" dirty="0"/>
          </a:p>
        </p:txBody>
      </p:sp>
      <p:sp>
        <p:nvSpPr>
          <p:cNvPr id="11296" name="Text Box 86"/>
          <p:cNvSpPr txBox="1">
            <a:spLocks noChangeArrowheads="1"/>
          </p:cNvSpPr>
          <p:nvPr/>
        </p:nvSpPr>
        <p:spPr bwMode="auto">
          <a:xfrm>
            <a:off x="4543425" y="4572000"/>
            <a:ext cx="1419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         -3            -1 </a:t>
            </a:r>
            <a:endParaRPr lang="ru-RU" sz="1000"/>
          </a:p>
        </p:txBody>
      </p:sp>
      <p:sp>
        <p:nvSpPr>
          <p:cNvPr id="11297" name="Text Box 87"/>
          <p:cNvSpPr txBox="1">
            <a:spLocks noChangeArrowheads="1"/>
          </p:cNvSpPr>
          <p:nvPr/>
        </p:nvSpPr>
        <p:spPr bwMode="auto">
          <a:xfrm>
            <a:off x="5886450" y="3790950"/>
            <a:ext cx="342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3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1</a:t>
            </a:r>
            <a:endParaRPr lang="ru-RU" sz="1000"/>
          </a:p>
        </p:txBody>
      </p:sp>
      <p:sp>
        <p:nvSpPr>
          <p:cNvPr id="11349" name="Line 85"/>
          <p:cNvSpPr>
            <a:spLocks noChangeShapeType="1"/>
          </p:cNvSpPr>
          <p:nvPr/>
        </p:nvSpPr>
        <p:spPr bwMode="auto">
          <a:xfrm>
            <a:off x="5918200" y="4610100"/>
            <a:ext cx="2247900" cy="22479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4" name="asdf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-447675" y="24193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32329">
    <p:fade thruBlk="1"/>
    <p:sndAc>
      <p:stSnd>
        <p:snd r:embed="rId5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2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11285" grpId="0" animBg="1"/>
      <p:bldP spid="11285" grpId="1" animBg="1"/>
      <p:bldP spid="11286" grpId="0" animBg="1"/>
      <p:bldP spid="11294" grpId="0" animBg="1"/>
      <p:bldP spid="11349" grpId="0" animBg="1"/>
      <p:bldP spid="1134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210300" y="0"/>
            <a:ext cx="2908300" cy="6858000"/>
          </a:xfrm>
        </p:spPr>
        <p:txBody>
          <a:bodyPr/>
          <a:lstStyle/>
          <a:p>
            <a:pPr algn="ctr"/>
            <a:r>
              <a:rPr lang="ru-RU" sz="3000" dirty="0" smtClean="0"/>
              <a:t>Построение графика функции</a:t>
            </a:r>
            <a:r>
              <a:rPr lang="en-US" sz="3000" dirty="0" smtClean="0"/>
              <a:t>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sz="3000" dirty="0" smtClean="0"/>
              <a:t>y = |</a:t>
            </a:r>
            <a:r>
              <a:rPr lang="ru-RU" sz="3000" dirty="0" smtClean="0"/>
              <a:t> </a:t>
            </a:r>
            <a:r>
              <a:rPr lang="en-US" sz="3000" dirty="0" smtClean="0"/>
              <a:t>x |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с помощью графика функции </a:t>
            </a:r>
            <a:r>
              <a:rPr lang="en-US" sz="3000" dirty="0" smtClean="0"/>
              <a:t>y = x </a:t>
            </a:r>
            <a:r>
              <a:rPr lang="ru-RU" sz="3000" dirty="0" smtClean="0"/>
              <a:t> </a:t>
            </a:r>
            <a:br>
              <a:rPr lang="ru-RU" sz="3000" dirty="0" smtClean="0"/>
            </a:br>
            <a:r>
              <a:rPr lang="ru-RU" sz="3000" dirty="0" smtClean="0"/>
              <a:t>путём отображения симметрично относительно оси </a:t>
            </a:r>
            <a:r>
              <a:rPr lang="ru-RU" sz="3000" dirty="0" err="1" smtClean="0"/>
              <a:t>х</a:t>
            </a:r>
            <a:r>
              <a:rPr lang="ru-RU" sz="3000" dirty="0" smtClean="0"/>
              <a:t> части прямой, находящейся в отрицательной области.</a:t>
            </a:r>
          </a:p>
        </p:txBody>
      </p:sp>
      <p:grpSp>
        <p:nvGrpSpPr>
          <p:cNvPr id="32770" name="Group 4"/>
          <p:cNvGrpSpPr>
            <a:grpSpLocks/>
          </p:cNvGrpSpPr>
          <p:nvPr/>
        </p:nvGrpSpPr>
        <p:grpSpPr bwMode="auto">
          <a:xfrm>
            <a:off x="288925" y="1249363"/>
            <a:ext cx="6232525" cy="5186362"/>
            <a:chOff x="1006" y="873"/>
            <a:chExt cx="3926" cy="3267"/>
          </a:xfrm>
        </p:grpSpPr>
        <p:grpSp>
          <p:nvGrpSpPr>
            <p:cNvPr id="32771" name="Group 5"/>
            <p:cNvGrpSpPr>
              <a:grpSpLocks/>
            </p:cNvGrpSpPr>
            <p:nvPr/>
          </p:nvGrpSpPr>
          <p:grpSpPr bwMode="auto">
            <a:xfrm>
              <a:off x="1006" y="1000"/>
              <a:ext cx="3896" cy="3140"/>
              <a:chOff x="1234" y="1150"/>
              <a:chExt cx="3896" cy="3140"/>
            </a:xfrm>
          </p:grpSpPr>
          <p:sp>
            <p:nvSpPr>
              <p:cNvPr id="32774" name="Line 6"/>
              <p:cNvSpPr>
                <a:spLocks noChangeShapeType="1"/>
              </p:cNvSpPr>
              <p:nvPr/>
            </p:nvSpPr>
            <p:spPr bwMode="auto">
              <a:xfrm>
                <a:off x="1272" y="2880"/>
                <a:ext cx="385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5" name="Line 7"/>
              <p:cNvSpPr>
                <a:spLocks noChangeShapeType="1"/>
              </p:cNvSpPr>
              <p:nvPr/>
            </p:nvSpPr>
            <p:spPr bwMode="auto">
              <a:xfrm flipV="1">
                <a:off x="3108" y="1164"/>
                <a:ext cx="0" cy="311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6" name="Line 8"/>
              <p:cNvSpPr>
                <a:spLocks noChangeShapeType="1"/>
              </p:cNvSpPr>
              <p:nvPr/>
            </p:nvSpPr>
            <p:spPr bwMode="auto">
              <a:xfrm>
                <a:off x="1248" y="273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7" name="Line 9"/>
              <p:cNvSpPr>
                <a:spLocks noChangeShapeType="1"/>
              </p:cNvSpPr>
              <p:nvPr/>
            </p:nvSpPr>
            <p:spPr bwMode="auto">
              <a:xfrm>
                <a:off x="1246" y="258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8" name="Line 10"/>
              <p:cNvSpPr>
                <a:spLocks noChangeShapeType="1"/>
              </p:cNvSpPr>
              <p:nvPr/>
            </p:nvSpPr>
            <p:spPr bwMode="auto">
              <a:xfrm>
                <a:off x="1250" y="243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9" name="Line 11"/>
              <p:cNvSpPr>
                <a:spLocks noChangeShapeType="1"/>
              </p:cNvSpPr>
              <p:nvPr/>
            </p:nvSpPr>
            <p:spPr bwMode="auto">
              <a:xfrm>
                <a:off x="1236" y="228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0" name="Line 12"/>
              <p:cNvSpPr>
                <a:spLocks noChangeShapeType="1"/>
              </p:cNvSpPr>
              <p:nvPr/>
            </p:nvSpPr>
            <p:spPr bwMode="auto">
              <a:xfrm>
                <a:off x="1246" y="214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1" name="Line 13"/>
              <p:cNvSpPr>
                <a:spLocks noChangeShapeType="1"/>
              </p:cNvSpPr>
              <p:nvPr/>
            </p:nvSpPr>
            <p:spPr bwMode="auto">
              <a:xfrm>
                <a:off x="1246" y="199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2" name="Line 14"/>
              <p:cNvSpPr>
                <a:spLocks noChangeShapeType="1"/>
              </p:cNvSpPr>
              <p:nvPr/>
            </p:nvSpPr>
            <p:spPr bwMode="auto">
              <a:xfrm>
                <a:off x="1244" y="184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3" name="Line 15"/>
              <p:cNvSpPr>
                <a:spLocks noChangeShapeType="1"/>
              </p:cNvSpPr>
              <p:nvPr/>
            </p:nvSpPr>
            <p:spPr bwMode="auto">
              <a:xfrm>
                <a:off x="1242" y="169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4" name="Line 16"/>
              <p:cNvSpPr>
                <a:spLocks noChangeShapeType="1"/>
              </p:cNvSpPr>
              <p:nvPr/>
            </p:nvSpPr>
            <p:spPr bwMode="auto">
              <a:xfrm>
                <a:off x="1246" y="155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5" name="Line 17"/>
              <p:cNvSpPr>
                <a:spLocks noChangeShapeType="1"/>
              </p:cNvSpPr>
              <p:nvPr/>
            </p:nvSpPr>
            <p:spPr bwMode="auto">
              <a:xfrm>
                <a:off x="1250" y="140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6" name="Line 18"/>
              <p:cNvSpPr>
                <a:spLocks noChangeShapeType="1"/>
              </p:cNvSpPr>
              <p:nvPr/>
            </p:nvSpPr>
            <p:spPr bwMode="auto">
              <a:xfrm>
                <a:off x="1254" y="124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7" name="Line 19"/>
              <p:cNvSpPr>
                <a:spLocks noChangeShapeType="1"/>
              </p:cNvSpPr>
              <p:nvPr/>
            </p:nvSpPr>
            <p:spPr bwMode="auto">
              <a:xfrm>
                <a:off x="1234" y="302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8" name="Line 20"/>
              <p:cNvSpPr>
                <a:spLocks noChangeShapeType="1"/>
              </p:cNvSpPr>
              <p:nvPr/>
            </p:nvSpPr>
            <p:spPr bwMode="auto">
              <a:xfrm>
                <a:off x="1244" y="317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9" name="Line 21"/>
              <p:cNvSpPr>
                <a:spLocks noChangeShapeType="1"/>
              </p:cNvSpPr>
              <p:nvPr/>
            </p:nvSpPr>
            <p:spPr bwMode="auto">
              <a:xfrm>
                <a:off x="1236" y="332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0" name="Line 22"/>
              <p:cNvSpPr>
                <a:spLocks noChangeShapeType="1"/>
              </p:cNvSpPr>
              <p:nvPr/>
            </p:nvSpPr>
            <p:spPr bwMode="auto">
              <a:xfrm>
                <a:off x="1240" y="347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1" name="Line 23"/>
              <p:cNvSpPr>
                <a:spLocks noChangeShapeType="1"/>
              </p:cNvSpPr>
              <p:nvPr/>
            </p:nvSpPr>
            <p:spPr bwMode="auto">
              <a:xfrm>
                <a:off x="1250" y="362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2" name="Line 24"/>
              <p:cNvSpPr>
                <a:spLocks noChangeShapeType="1"/>
              </p:cNvSpPr>
              <p:nvPr/>
            </p:nvSpPr>
            <p:spPr bwMode="auto">
              <a:xfrm>
                <a:off x="1248" y="376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3" name="Line 25"/>
              <p:cNvSpPr>
                <a:spLocks noChangeShapeType="1"/>
              </p:cNvSpPr>
              <p:nvPr/>
            </p:nvSpPr>
            <p:spPr bwMode="auto">
              <a:xfrm>
                <a:off x="1246" y="391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4" name="Line 26"/>
              <p:cNvSpPr>
                <a:spLocks noChangeShapeType="1"/>
              </p:cNvSpPr>
              <p:nvPr/>
            </p:nvSpPr>
            <p:spPr bwMode="auto">
              <a:xfrm>
                <a:off x="1238" y="406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5" name="Line 27"/>
              <p:cNvSpPr>
                <a:spLocks noChangeShapeType="1"/>
              </p:cNvSpPr>
              <p:nvPr/>
            </p:nvSpPr>
            <p:spPr bwMode="auto">
              <a:xfrm>
                <a:off x="1248" y="420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6" name="Line 28"/>
              <p:cNvSpPr>
                <a:spLocks noChangeShapeType="1"/>
              </p:cNvSpPr>
              <p:nvPr/>
            </p:nvSpPr>
            <p:spPr bwMode="auto">
              <a:xfrm>
                <a:off x="1326" y="115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7" name="Line 29"/>
              <p:cNvSpPr>
                <a:spLocks noChangeShapeType="1"/>
              </p:cNvSpPr>
              <p:nvPr/>
            </p:nvSpPr>
            <p:spPr bwMode="auto">
              <a:xfrm>
                <a:off x="1474" y="115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8" name="Line 30"/>
              <p:cNvSpPr>
                <a:spLocks noChangeShapeType="1"/>
              </p:cNvSpPr>
              <p:nvPr/>
            </p:nvSpPr>
            <p:spPr bwMode="auto">
              <a:xfrm>
                <a:off x="162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9" name="Line 31"/>
              <p:cNvSpPr>
                <a:spLocks noChangeShapeType="1"/>
              </p:cNvSpPr>
              <p:nvPr/>
            </p:nvSpPr>
            <p:spPr bwMode="auto">
              <a:xfrm>
                <a:off x="177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0" name="Line 32"/>
              <p:cNvSpPr>
                <a:spLocks noChangeShapeType="1"/>
              </p:cNvSpPr>
              <p:nvPr/>
            </p:nvSpPr>
            <p:spPr bwMode="auto">
              <a:xfrm>
                <a:off x="1918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1" name="Line 33"/>
              <p:cNvSpPr>
                <a:spLocks noChangeShapeType="1"/>
              </p:cNvSpPr>
              <p:nvPr/>
            </p:nvSpPr>
            <p:spPr bwMode="auto">
              <a:xfrm>
                <a:off x="206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2" name="Line 34"/>
              <p:cNvSpPr>
                <a:spLocks noChangeShapeType="1"/>
              </p:cNvSpPr>
              <p:nvPr/>
            </p:nvSpPr>
            <p:spPr bwMode="auto">
              <a:xfrm>
                <a:off x="2214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3" name="Line 35"/>
              <p:cNvSpPr>
                <a:spLocks noChangeShapeType="1"/>
              </p:cNvSpPr>
              <p:nvPr/>
            </p:nvSpPr>
            <p:spPr bwMode="auto">
              <a:xfrm>
                <a:off x="2362" y="115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4" name="Line 36"/>
              <p:cNvSpPr>
                <a:spLocks noChangeShapeType="1"/>
              </p:cNvSpPr>
              <p:nvPr/>
            </p:nvSpPr>
            <p:spPr bwMode="auto">
              <a:xfrm>
                <a:off x="251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5" name="Line 37"/>
              <p:cNvSpPr>
                <a:spLocks noChangeShapeType="1"/>
              </p:cNvSpPr>
              <p:nvPr/>
            </p:nvSpPr>
            <p:spPr bwMode="auto">
              <a:xfrm>
                <a:off x="2658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6" name="Line 38"/>
              <p:cNvSpPr>
                <a:spLocks noChangeShapeType="1"/>
              </p:cNvSpPr>
              <p:nvPr/>
            </p:nvSpPr>
            <p:spPr bwMode="auto">
              <a:xfrm>
                <a:off x="280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7" name="Line 39"/>
              <p:cNvSpPr>
                <a:spLocks noChangeShapeType="1"/>
              </p:cNvSpPr>
              <p:nvPr/>
            </p:nvSpPr>
            <p:spPr bwMode="auto">
              <a:xfrm>
                <a:off x="3246" y="117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8" name="Line 40"/>
              <p:cNvSpPr>
                <a:spLocks noChangeShapeType="1"/>
              </p:cNvSpPr>
              <p:nvPr/>
            </p:nvSpPr>
            <p:spPr bwMode="auto">
              <a:xfrm>
                <a:off x="3400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9" name="Line 41"/>
              <p:cNvSpPr>
                <a:spLocks noChangeShapeType="1"/>
              </p:cNvSpPr>
              <p:nvPr/>
            </p:nvSpPr>
            <p:spPr bwMode="auto">
              <a:xfrm>
                <a:off x="354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0" name="Line 42"/>
              <p:cNvSpPr>
                <a:spLocks noChangeShapeType="1"/>
              </p:cNvSpPr>
              <p:nvPr/>
            </p:nvSpPr>
            <p:spPr bwMode="auto">
              <a:xfrm>
                <a:off x="369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1" name="Line 43"/>
              <p:cNvSpPr>
                <a:spLocks noChangeShapeType="1"/>
              </p:cNvSpPr>
              <p:nvPr/>
            </p:nvSpPr>
            <p:spPr bwMode="auto">
              <a:xfrm>
                <a:off x="3838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2" name="Line 44"/>
              <p:cNvSpPr>
                <a:spLocks noChangeShapeType="1"/>
              </p:cNvSpPr>
              <p:nvPr/>
            </p:nvSpPr>
            <p:spPr bwMode="auto">
              <a:xfrm>
                <a:off x="398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3" name="Line 45"/>
              <p:cNvSpPr>
                <a:spLocks noChangeShapeType="1"/>
              </p:cNvSpPr>
              <p:nvPr/>
            </p:nvSpPr>
            <p:spPr bwMode="auto">
              <a:xfrm>
                <a:off x="4134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4" name="Line 46"/>
              <p:cNvSpPr>
                <a:spLocks noChangeShapeType="1"/>
              </p:cNvSpPr>
              <p:nvPr/>
            </p:nvSpPr>
            <p:spPr bwMode="auto">
              <a:xfrm>
                <a:off x="4282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5" name="Line 47"/>
              <p:cNvSpPr>
                <a:spLocks noChangeShapeType="1"/>
              </p:cNvSpPr>
              <p:nvPr/>
            </p:nvSpPr>
            <p:spPr bwMode="auto">
              <a:xfrm>
                <a:off x="443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6" name="Line 48"/>
              <p:cNvSpPr>
                <a:spLocks noChangeShapeType="1"/>
              </p:cNvSpPr>
              <p:nvPr/>
            </p:nvSpPr>
            <p:spPr bwMode="auto">
              <a:xfrm>
                <a:off x="4578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7" name="Line 49"/>
              <p:cNvSpPr>
                <a:spLocks noChangeShapeType="1"/>
              </p:cNvSpPr>
              <p:nvPr/>
            </p:nvSpPr>
            <p:spPr bwMode="auto">
              <a:xfrm>
                <a:off x="472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8" name="Line 50"/>
              <p:cNvSpPr>
                <a:spLocks noChangeShapeType="1"/>
              </p:cNvSpPr>
              <p:nvPr/>
            </p:nvSpPr>
            <p:spPr bwMode="auto">
              <a:xfrm>
                <a:off x="4874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9" name="Line 51"/>
              <p:cNvSpPr>
                <a:spLocks noChangeShapeType="1"/>
              </p:cNvSpPr>
              <p:nvPr/>
            </p:nvSpPr>
            <p:spPr bwMode="auto">
              <a:xfrm>
                <a:off x="5016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20" name="Line 52"/>
              <p:cNvSpPr>
                <a:spLocks noChangeShapeType="1"/>
              </p:cNvSpPr>
              <p:nvPr/>
            </p:nvSpPr>
            <p:spPr bwMode="auto">
              <a:xfrm flipV="1">
                <a:off x="2952" y="1158"/>
                <a:ext cx="0" cy="3132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772" name="Rectangle 53"/>
            <p:cNvSpPr>
              <a:spLocks noChangeArrowheads="1"/>
            </p:cNvSpPr>
            <p:nvPr/>
          </p:nvSpPr>
          <p:spPr bwMode="auto">
            <a:xfrm>
              <a:off x="4744" y="2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charset="0"/>
                </a:rPr>
                <a:t>x</a:t>
              </a:r>
              <a:endParaRPr lang="ru-RU" sz="1800" dirty="0">
                <a:latin typeface="Arial" charset="0"/>
              </a:endParaRPr>
            </a:p>
          </p:txBody>
        </p:sp>
        <p:sp>
          <p:nvSpPr>
            <p:cNvPr id="32773" name="Rectangle 54"/>
            <p:cNvSpPr>
              <a:spLocks noChangeArrowheads="1"/>
            </p:cNvSpPr>
            <p:nvPr/>
          </p:nvSpPr>
          <p:spPr bwMode="auto">
            <a:xfrm>
              <a:off x="2696" y="87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32823" name="Line 55"/>
          <p:cNvSpPr>
            <a:spLocks noChangeShapeType="1"/>
          </p:cNvSpPr>
          <p:nvPr/>
        </p:nvSpPr>
        <p:spPr bwMode="auto">
          <a:xfrm flipV="1">
            <a:off x="3263900" y="1524000"/>
            <a:ext cx="2641600" cy="2667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24" name="Line 56"/>
          <p:cNvSpPr>
            <a:spLocks noChangeShapeType="1"/>
          </p:cNvSpPr>
          <p:nvPr/>
        </p:nvSpPr>
        <p:spPr bwMode="auto">
          <a:xfrm flipH="1">
            <a:off x="1054100" y="4191000"/>
            <a:ext cx="2209800" cy="21971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25" name="Line 57"/>
          <p:cNvSpPr>
            <a:spLocks noChangeShapeType="1"/>
          </p:cNvSpPr>
          <p:nvPr/>
        </p:nvSpPr>
        <p:spPr bwMode="auto">
          <a:xfrm flipH="1" flipV="1">
            <a:off x="596900" y="1536700"/>
            <a:ext cx="2667000" cy="26543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" name="Text Box 85"/>
          <p:cNvSpPr txBox="1">
            <a:spLocks noChangeArrowheads="1"/>
          </p:cNvSpPr>
          <p:nvPr/>
        </p:nvSpPr>
        <p:spPr bwMode="auto">
          <a:xfrm>
            <a:off x="3216275" y="4175125"/>
            <a:ext cx="62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0   1</a:t>
            </a:r>
            <a:endParaRPr lang="ru-RU" sz="1000" dirty="0"/>
          </a:p>
        </p:txBody>
      </p:sp>
      <p:pic>
        <p:nvPicPr>
          <p:cNvPr id="58" name="n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28479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688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5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</p:childTnLst>
        </p:cTn>
      </p:par>
    </p:tnLst>
    <p:bldLst>
      <p:bldP spid="32823" grpId="0" animBg="1"/>
      <p:bldP spid="32824" grpId="0" animBg="1"/>
      <p:bldP spid="32824" grpId="1" animBg="1"/>
      <p:bldP spid="328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-12700" y="457200"/>
            <a:ext cx="9144000" cy="1968500"/>
          </a:xfrm>
        </p:spPr>
        <p:txBody>
          <a:bodyPr/>
          <a:lstStyle/>
          <a:p>
            <a:pPr algn="ctr" eaLnBrk="1" hangingPunct="1"/>
            <a:r>
              <a:rPr lang="ru-RU" sz="3200" b="1" i="1" dirty="0" smtClean="0">
                <a:solidFill>
                  <a:srgbClr val="FF0000"/>
                </a:solidFill>
              </a:rPr>
              <a:t>Графиком функции </a:t>
            </a:r>
            <a:r>
              <a:rPr lang="en-GB" sz="3200" b="1" i="1" dirty="0" smtClean="0">
                <a:solidFill>
                  <a:srgbClr val="FF0000"/>
                </a:solidFill>
              </a:rPr>
              <a:t>y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en-GB" sz="3200" b="1" i="1" dirty="0" smtClean="0">
                <a:solidFill>
                  <a:srgbClr val="FF0000"/>
                </a:solidFill>
              </a:rPr>
              <a:t>=</a:t>
            </a:r>
            <a:r>
              <a:rPr lang="en-GB" sz="3200" b="1" dirty="0" smtClean="0">
                <a:solidFill>
                  <a:srgbClr val="FF0000"/>
                </a:solidFill>
              </a:rPr>
              <a:t>|</a:t>
            </a:r>
            <a:r>
              <a:rPr lang="en-GB" sz="3200" b="1" i="1" dirty="0" smtClean="0">
                <a:solidFill>
                  <a:srgbClr val="FF0000"/>
                </a:solidFill>
              </a:rPr>
              <a:t>x</a:t>
            </a:r>
            <a:r>
              <a:rPr lang="en-GB" sz="3200" b="1" dirty="0" smtClean="0">
                <a:solidFill>
                  <a:srgbClr val="FF0000"/>
                </a:solidFill>
              </a:rPr>
              <a:t>|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является биссектриса первого и второго квадрантов, условно назовём этот график </a:t>
            </a:r>
            <a:r>
              <a:rPr lang="en-US" sz="3200" b="1" i="1" dirty="0" smtClean="0">
                <a:solidFill>
                  <a:srgbClr val="FF0000"/>
                </a:solidFill>
              </a:rPr>
              <a:t>“</a:t>
            </a:r>
            <a:r>
              <a:rPr lang="ru-RU" sz="3200" b="1" i="1" dirty="0" smtClean="0">
                <a:solidFill>
                  <a:srgbClr val="FF0000"/>
                </a:solidFill>
              </a:rPr>
              <a:t>галкой</a:t>
            </a:r>
            <a:r>
              <a:rPr lang="en-US" sz="3200" b="1" i="1" dirty="0" smtClean="0">
                <a:solidFill>
                  <a:srgbClr val="FF0000"/>
                </a:solidFill>
              </a:rPr>
              <a:t>”.</a:t>
            </a:r>
          </a:p>
        </p:txBody>
      </p:sp>
      <p:grpSp>
        <p:nvGrpSpPr>
          <p:cNvPr id="60" name="Группа 59"/>
          <p:cNvGrpSpPr/>
          <p:nvPr/>
        </p:nvGrpSpPr>
        <p:grpSpPr>
          <a:xfrm>
            <a:off x="584199" y="2908300"/>
            <a:ext cx="7543801" cy="3346450"/>
            <a:chOff x="584199" y="2908300"/>
            <a:chExt cx="7543801" cy="3346450"/>
          </a:xfrm>
        </p:grpSpPr>
        <p:sp>
          <p:nvSpPr>
            <p:cNvPr id="33795" name="Line 55"/>
            <p:cNvSpPr>
              <a:spLocks noChangeShapeType="1"/>
            </p:cNvSpPr>
            <p:nvPr/>
          </p:nvSpPr>
          <p:spPr bwMode="auto">
            <a:xfrm flipV="1">
              <a:off x="4330700" y="2908300"/>
              <a:ext cx="3797300" cy="3346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Line 56"/>
            <p:cNvSpPr>
              <a:spLocks noChangeShapeType="1"/>
            </p:cNvSpPr>
            <p:nvPr/>
          </p:nvSpPr>
          <p:spPr bwMode="auto">
            <a:xfrm flipH="1" flipV="1">
              <a:off x="584199" y="2908300"/>
              <a:ext cx="3756025" cy="3346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97" name="Text Box 57"/>
          <p:cNvSpPr txBox="1">
            <a:spLocks noChangeArrowheads="1"/>
          </p:cNvSpPr>
          <p:nvPr/>
        </p:nvSpPr>
        <p:spPr bwMode="auto">
          <a:xfrm>
            <a:off x="4330700" y="6267450"/>
            <a:ext cx="62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0   1</a:t>
            </a:r>
            <a:endParaRPr lang="ru-RU" sz="1400" dirty="0"/>
          </a:p>
        </p:txBody>
      </p:sp>
      <p:sp>
        <p:nvSpPr>
          <p:cNvPr id="33798" name="TextBox 56"/>
          <p:cNvSpPr txBox="1">
            <a:spLocks noChangeArrowheads="1"/>
          </p:cNvSpPr>
          <p:nvPr/>
        </p:nvSpPr>
        <p:spPr bwMode="auto">
          <a:xfrm>
            <a:off x="7378700" y="3429000"/>
            <a:ext cx="1257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y = </a:t>
            </a:r>
            <a:r>
              <a:rPr lang="en-GB" sz="2400" b="1" dirty="0"/>
              <a:t>| x | </a:t>
            </a:r>
            <a:r>
              <a:rPr lang="en-US" sz="2400" dirty="0"/>
              <a:t> </a:t>
            </a:r>
            <a:endParaRPr lang="ru-RU" sz="2400" dirty="0"/>
          </a:p>
        </p:txBody>
      </p:sp>
    </p:spTree>
  </p:cSld>
  <p:clrMapOvr>
    <a:masterClrMapping/>
  </p:clrMapOvr>
  <p:transition spd="slow" advTm="9016">
    <p:fade thruBlk="1"/>
    <p:sndAc>
      <p:stSnd>
        <p:snd r:embed="rId3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Line 65"/>
          <p:cNvSpPr>
            <a:spLocks noChangeShapeType="1"/>
          </p:cNvSpPr>
          <p:nvPr/>
        </p:nvSpPr>
        <p:spPr bwMode="auto">
          <a:xfrm flipH="1" flipV="1">
            <a:off x="4448175" y="2343150"/>
            <a:ext cx="1838325" cy="18383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Title 1"/>
          <p:cNvSpPr>
            <a:spLocks noGrp="1"/>
          </p:cNvSpPr>
          <p:nvPr>
            <p:ph type="title"/>
          </p:nvPr>
        </p:nvSpPr>
        <p:spPr>
          <a:xfrm>
            <a:off x="466725" y="581025"/>
            <a:ext cx="8229600" cy="561975"/>
          </a:xfrm>
        </p:spPr>
        <p:txBody>
          <a:bodyPr/>
          <a:lstStyle/>
          <a:p>
            <a:pPr algn="ctr" eaLnBrk="1" hangingPunct="1"/>
            <a:r>
              <a:rPr lang="ru-RU" sz="4400" b="1" i="1" smtClean="0">
                <a:solidFill>
                  <a:srgbClr val="FF0000"/>
                </a:solidFill>
              </a:rPr>
              <a:t>График функции </a:t>
            </a:r>
            <a:r>
              <a:rPr lang="en-US" sz="4400" b="1" i="1" smtClean="0">
                <a:solidFill>
                  <a:srgbClr val="FF0000"/>
                </a:solidFill>
              </a:rPr>
              <a:t>y = </a:t>
            </a:r>
            <a:r>
              <a:rPr lang="en-GB" sz="4400" b="1" smtClean="0">
                <a:solidFill>
                  <a:srgbClr val="FF0000"/>
                </a:solidFill>
              </a:rPr>
              <a:t>|</a:t>
            </a:r>
            <a:r>
              <a:rPr lang="ru-RU" sz="4400" b="1" smtClean="0">
                <a:solidFill>
                  <a:srgbClr val="FF0000"/>
                </a:solidFill>
              </a:rPr>
              <a:t> </a:t>
            </a:r>
            <a:r>
              <a:rPr lang="en-US" sz="4400" b="1" i="1" smtClean="0">
                <a:solidFill>
                  <a:srgbClr val="FF0000"/>
                </a:solidFill>
              </a:rPr>
              <a:t>x </a:t>
            </a:r>
            <a:r>
              <a:rPr lang="en-GB" sz="4400" b="1" smtClean="0">
                <a:solidFill>
                  <a:srgbClr val="FF0000"/>
                </a:solidFill>
              </a:rPr>
              <a:t>|</a:t>
            </a:r>
            <a:r>
              <a:rPr lang="en-US" sz="4400" b="1" i="1" smtClean="0">
                <a:solidFill>
                  <a:srgbClr val="FF0000"/>
                </a:solidFill>
              </a:rPr>
              <a:t>+ 3 </a:t>
            </a:r>
            <a:r>
              <a:rPr lang="ru-RU" sz="4400" b="1" i="1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4830" name="Content Placeholder 2"/>
          <p:cNvSpPr>
            <a:spLocks noGrp="1"/>
          </p:cNvSpPr>
          <p:nvPr>
            <p:ph idx="1"/>
          </p:nvPr>
        </p:nvSpPr>
        <p:spPr>
          <a:xfrm>
            <a:off x="0" y="2820988"/>
            <a:ext cx="3505200" cy="8747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y = x + 3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(0;3) </a:t>
            </a:r>
            <a:r>
              <a:rPr lang="ru-RU" sz="4000" smtClean="0">
                <a:latin typeface="Times New Roman" pitchFamily="18" charset="0"/>
              </a:rPr>
              <a:t>и</a:t>
            </a:r>
            <a:r>
              <a:rPr lang="en-US" sz="4000" smtClean="0">
                <a:latin typeface="Times New Roman" pitchFamily="18" charset="0"/>
              </a:rPr>
              <a:t> (2;5)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y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</a:rPr>
              <a:t>=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</a:rPr>
              <a:t>-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</a:rPr>
              <a:t>x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</a:rPr>
              <a:t>+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US" sz="4000" smtClean="0">
                <a:latin typeface="Times New Roman" pitchFamily="18" charset="0"/>
              </a:rPr>
              <a:t>3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(-3;6) </a:t>
            </a:r>
            <a:r>
              <a:rPr lang="ru-RU" sz="4000" smtClean="0">
                <a:latin typeface="Times New Roman" pitchFamily="18" charset="0"/>
              </a:rPr>
              <a:t>и </a:t>
            </a:r>
            <a:r>
              <a:rPr lang="en-US" sz="4000" smtClean="0">
                <a:latin typeface="Times New Roman" pitchFamily="18" charset="0"/>
              </a:rPr>
              <a:t>(-5;8)</a:t>
            </a:r>
            <a:endParaRPr lang="ru-RU" sz="4000" smtClean="0">
              <a:latin typeface="Times New Roman" pitchFamily="18" charset="0"/>
            </a:endParaRP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/>
        </p:nvGraphicFramePr>
        <p:xfrm>
          <a:off x="2690813" y="1209675"/>
          <a:ext cx="4168775" cy="981075"/>
        </p:xfrm>
        <a:graphic>
          <a:graphicData uri="http://schemas.openxmlformats.org/presentationml/2006/ole">
            <p:oleObj spid="_x0000_s34827" name="Формула" r:id="rId6" imgW="1942920" imgH="457200" progId="Equation.3">
              <p:embed/>
            </p:oleObj>
          </a:graphicData>
        </a:graphic>
      </p:graphicFrame>
      <p:grpSp>
        <p:nvGrpSpPr>
          <p:cNvPr id="34831" name="Group 68"/>
          <p:cNvGrpSpPr>
            <a:grpSpLocks/>
          </p:cNvGrpSpPr>
          <p:nvPr/>
        </p:nvGrpSpPr>
        <p:grpSpPr bwMode="auto">
          <a:xfrm>
            <a:off x="3486150" y="2090738"/>
            <a:ext cx="5878513" cy="4767262"/>
            <a:chOff x="2214" y="1341"/>
            <a:chExt cx="3703" cy="3003"/>
          </a:xfrm>
        </p:grpSpPr>
        <p:sp>
          <p:nvSpPr>
            <p:cNvPr id="34842" name="Line 15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3" name="Line 16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4" name="Line 17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5" name="Line 18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6" name="Line 19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7" name="Line 20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8" name="Line 21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9" name="Line 22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0" name="Line 23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1" name="Line 24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2" name="Line 25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3" name="Line 26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4" name="Line 27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5" name="Line 28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6" name="Line 29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7" name="Line 30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8" name="Line 31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9" name="Line 32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0" name="Line 33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1" name="Line 34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2" name="Line 35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3" name="Line 36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4" name="Line 37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5" name="Line 38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6" name="Line 39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7" name="Line 40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8" name="Line 41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9" name="Line 42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0" name="Line 43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1" name="Line 44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2" name="Line 45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3" name="Line 46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4" name="Line 47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5" name="Line 48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6" name="Line 49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7" name="Line 50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8" name="Line 51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9" name="Line 52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0" name="Line 53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Line 54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2" name="Line 55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3" name="Line 56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4" name="Line 57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5" name="Line 58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6" name="Line 59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7" name="Line 60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8" name="Line 61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9" name="Rectangle 62"/>
            <p:cNvSpPr>
              <a:spLocks noChangeArrowheads="1"/>
            </p:cNvSpPr>
            <p:nvPr/>
          </p:nvSpPr>
          <p:spPr bwMode="auto">
            <a:xfrm>
              <a:off x="5728" y="2860"/>
              <a:ext cx="1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34890" name="Rectangle 63"/>
            <p:cNvSpPr>
              <a:spLocks noChangeArrowheads="1"/>
            </p:cNvSpPr>
            <p:nvPr/>
          </p:nvSpPr>
          <p:spPr bwMode="auto">
            <a:xfrm>
              <a:off x="3807" y="1341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34881" name="Line 65"/>
          <p:cNvSpPr>
            <a:spLocks noChangeShapeType="1"/>
          </p:cNvSpPr>
          <p:nvPr/>
        </p:nvSpPr>
        <p:spPr bwMode="auto">
          <a:xfrm flipV="1">
            <a:off x="3505200" y="4143375"/>
            <a:ext cx="2790825" cy="271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3" name="Text Box 69"/>
          <p:cNvSpPr txBox="1">
            <a:spLocks noChangeArrowheads="1"/>
          </p:cNvSpPr>
          <p:nvPr/>
        </p:nvSpPr>
        <p:spPr bwMode="auto">
          <a:xfrm>
            <a:off x="6210300" y="4772025"/>
            <a:ext cx="790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0   1      2  </a:t>
            </a:r>
            <a:endParaRPr lang="ru-RU" sz="1000"/>
          </a:p>
        </p:txBody>
      </p:sp>
      <p:sp>
        <p:nvSpPr>
          <p:cNvPr id="34834" name="Text Box 70"/>
          <p:cNvSpPr txBox="1">
            <a:spLocks noChangeArrowheads="1"/>
          </p:cNvSpPr>
          <p:nvPr/>
        </p:nvSpPr>
        <p:spPr bwMode="auto">
          <a:xfrm>
            <a:off x="4410075" y="4829175"/>
            <a:ext cx="152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            -5          -3      </a:t>
            </a:r>
            <a:endParaRPr lang="ru-RU" sz="1000"/>
          </a:p>
        </p:txBody>
      </p:sp>
      <p:sp>
        <p:nvSpPr>
          <p:cNvPr id="34835" name="Text Box 72"/>
          <p:cNvSpPr txBox="1">
            <a:spLocks noChangeArrowheads="1"/>
          </p:cNvSpPr>
          <p:nvPr/>
        </p:nvSpPr>
        <p:spPr bwMode="auto">
          <a:xfrm>
            <a:off x="6229350" y="2933700"/>
            <a:ext cx="2857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8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6</a:t>
            </a:r>
          </a:p>
          <a:p>
            <a:pPr>
              <a:spcBef>
                <a:spcPct val="50000"/>
              </a:spcBef>
            </a:pPr>
            <a:r>
              <a:rPr lang="en-US" sz="1000"/>
              <a:t>5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3</a:t>
            </a:r>
            <a:endParaRPr lang="ru-RU" sz="1000"/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762875" y="2495550"/>
            <a:ext cx="1171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 = x+3</a:t>
            </a:r>
            <a:endParaRPr lang="ru-RU" sz="2000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4905375" y="2524125"/>
            <a:ext cx="1095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 = -x+3</a:t>
            </a:r>
            <a:endParaRPr lang="ru-RU" sz="2000"/>
          </a:p>
        </p:txBody>
      </p:sp>
      <p:sp>
        <p:nvSpPr>
          <p:cNvPr id="62" name="Line 65"/>
          <p:cNvSpPr>
            <a:spLocks noChangeShapeType="1"/>
          </p:cNvSpPr>
          <p:nvPr/>
        </p:nvSpPr>
        <p:spPr bwMode="auto">
          <a:xfrm flipV="1">
            <a:off x="6286500" y="2228850"/>
            <a:ext cx="1933575" cy="193357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Line 67"/>
          <p:cNvSpPr>
            <a:spLocks noChangeShapeType="1"/>
          </p:cNvSpPr>
          <p:nvPr/>
        </p:nvSpPr>
        <p:spPr bwMode="auto">
          <a:xfrm flipV="1">
            <a:off x="6286500" y="2257425"/>
            <a:ext cx="1895475" cy="18954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Line 65"/>
          <p:cNvSpPr>
            <a:spLocks noChangeShapeType="1"/>
          </p:cNvSpPr>
          <p:nvPr/>
        </p:nvSpPr>
        <p:spPr bwMode="auto">
          <a:xfrm flipH="1" flipV="1">
            <a:off x="6246813" y="4124325"/>
            <a:ext cx="2687637" cy="26098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Line 67"/>
          <p:cNvSpPr>
            <a:spLocks noChangeShapeType="1"/>
          </p:cNvSpPr>
          <p:nvPr/>
        </p:nvSpPr>
        <p:spPr bwMode="auto">
          <a:xfrm flipH="1" flipV="1">
            <a:off x="4448175" y="2343150"/>
            <a:ext cx="18288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0" name="n6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-381000" y="255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37375">
    <p:fade thruBlk="1"/>
    <p:sndAc>
      <p:stSnd>
        <p:snd r:embed="rId5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4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2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  <p:bldLst>
      <p:bldP spid="67" grpId="0" animBg="1"/>
      <p:bldP spid="67" grpId="1" animBg="1"/>
      <p:bldP spid="34881" grpId="0" animBg="1"/>
      <p:bldP spid="60" grpId="0"/>
      <p:bldP spid="61" grpId="0"/>
      <p:bldP spid="62" grpId="0" animBg="1"/>
      <p:bldP spid="62" grpId="1" animBg="1"/>
      <p:bldP spid="64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120900"/>
            <a:ext cx="8483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406400"/>
            <a:ext cx="9144000" cy="1549400"/>
          </a:xfrm>
        </p:spPr>
        <p:txBody>
          <a:bodyPr/>
          <a:lstStyle/>
          <a:p>
            <a:pPr algn="ctr" eaLnBrk="1" hangingPunct="1"/>
            <a:r>
              <a:rPr lang="ru-RU" sz="4000" b="1" i="1" dirty="0" smtClean="0">
                <a:solidFill>
                  <a:srgbClr val="FF0000"/>
                </a:solidFill>
              </a:rPr>
              <a:t>Перемещение графика функции 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</a:rPr>
              <a:t>y = </a:t>
            </a:r>
            <a:r>
              <a:rPr lang="en-GB" sz="4000" b="1" dirty="0" smtClean="0">
                <a:solidFill>
                  <a:srgbClr val="FF0000"/>
                </a:solidFill>
              </a:rPr>
              <a:t>|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</a:rPr>
              <a:t>x </a:t>
            </a:r>
            <a:r>
              <a:rPr lang="en-GB" sz="4000" b="1" dirty="0" smtClean="0">
                <a:solidFill>
                  <a:srgbClr val="FF0000"/>
                </a:solidFill>
              </a:rPr>
              <a:t>|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вдоль оси у  .</a:t>
            </a:r>
          </a:p>
        </p:txBody>
      </p:sp>
      <p:grpSp>
        <p:nvGrpSpPr>
          <p:cNvPr id="58" name="Группа 57"/>
          <p:cNvGrpSpPr>
            <a:grpSpLocks/>
          </p:cNvGrpSpPr>
          <p:nvPr/>
        </p:nvGrpSpPr>
        <p:grpSpPr bwMode="auto">
          <a:xfrm>
            <a:off x="2252663" y="3784600"/>
            <a:ext cx="4167187" cy="2032000"/>
            <a:chOff x="920750" y="1825625"/>
            <a:chExt cx="4010025" cy="1962150"/>
          </a:xfrm>
        </p:grpSpPr>
        <p:sp>
          <p:nvSpPr>
            <p:cNvPr id="37895" name="Line 57"/>
            <p:cNvSpPr>
              <a:spLocks noChangeShapeType="1"/>
            </p:cNvSpPr>
            <p:nvPr/>
          </p:nvSpPr>
          <p:spPr bwMode="auto">
            <a:xfrm flipV="1">
              <a:off x="2987675" y="1911350"/>
              <a:ext cx="1943100" cy="18573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Line 58"/>
            <p:cNvSpPr>
              <a:spLocks noChangeShapeType="1"/>
            </p:cNvSpPr>
            <p:nvPr/>
          </p:nvSpPr>
          <p:spPr bwMode="auto">
            <a:xfrm flipH="1" flipV="1">
              <a:off x="920750" y="1825625"/>
              <a:ext cx="2066925" cy="1962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2" name="Text Box 59"/>
          <p:cNvSpPr txBox="1">
            <a:spLocks noChangeArrowheads="1"/>
          </p:cNvSpPr>
          <p:nvPr/>
        </p:nvSpPr>
        <p:spPr bwMode="auto">
          <a:xfrm>
            <a:off x="4381500" y="5772150"/>
            <a:ext cx="79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0     1        </a:t>
            </a:r>
            <a:endParaRPr lang="ru-RU" sz="2000"/>
          </a:p>
        </p:txBody>
      </p:sp>
      <p:sp>
        <p:nvSpPr>
          <p:cNvPr id="37893" name="TextBox 55"/>
          <p:cNvSpPr txBox="1">
            <a:spLocks noChangeArrowheads="1"/>
          </p:cNvSpPr>
          <p:nvPr/>
        </p:nvSpPr>
        <p:spPr bwMode="auto">
          <a:xfrm>
            <a:off x="4429125" y="3721100"/>
            <a:ext cx="15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3</a:t>
            </a:r>
            <a:endParaRPr lang="ru-RU" b="1"/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337300" y="2387600"/>
            <a:ext cx="161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y = </a:t>
            </a:r>
            <a:r>
              <a:rPr lang="en-GB" sz="2000" b="1">
                <a:solidFill>
                  <a:srgbClr val="FF0000"/>
                </a:solidFill>
              </a:rPr>
              <a:t>| </a:t>
            </a:r>
            <a:r>
              <a:rPr lang="en-US" sz="2000" b="1" i="1">
                <a:solidFill>
                  <a:srgbClr val="FF0000"/>
                </a:solidFill>
              </a:rPr>
              <a:t>x </a:t>
            </a:r>
            <a:r>
              <a:rPr lang="en-GB" sz="2000" b="1">
                <a:solidFill>
                  <a:srgbClr val="FF0000"/>
                </a:solidFill>
              </a:rPr>
              <a:t>| </a:t>
            </a:r>
            <a:r>
              <a:rPr lang="en-US" sz="2000" b="1" i="1">
                <a:solidFill>
                  <a:srgbClr val="FF0000"/>
                </a:solidFill>
              </a:rPr>
              <a:t>+ 3 </a:t>
            </a:r>
            <a:endParaRPr lang="ru-RU" sz="2000"/>
          </a:p>
        </p:txBody>
      </p:sp>
      <p:pic>
        <p:nvPicPr>
          <p:cNvPr id="12" name="n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6193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3422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1.94444E-6 0 L -1.94444E-6 -0.26759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30213" y="660400"/>
            <a:ext cx="8229600" cy="698500"/>
          </a:xfrm>
        </p:spPr>
        <p:txBody>
          <a:bodyPr/>
          <a:lstStyle/>
          <a:p>
            <a:pPr algn="ctr" eaLnBrk="1" hangingPunct="1"/>
            <a:r>
              <a:rPr lang="ru-RU" sz="4800" b="1" i="1" smtClean="0">
                <a:solidFill>
                  <a:srgbClr val="FF0000"/>
                </a:solidFill>
              </a:rPr>
              <a:t>График функции </a:t>
            </a:r>
            <a:r>
              <a:rPr lang="en-US" sz="4800" b="1" i="1" smtClean="0">
                <a:solidFill>
                  <a:srgbClr val="FF0000"/>
                </a:solidFill>
              </a:rPr>
              <a:t>y = </a:t>
            </a:r>
            <a:r>
              <a:rPr lang="en-GB" sz="4800" b="1" smtClean="0">
                <a:solidFill>
                  <a:srgbClr val="FF0000"/>
                </a:solidFill>
              </a:rPr>
              <a:t>|</a:t>
            </a:r>
            <a:r>
              <a:rPr lang="ru-RU" sz="4800" b="1" smtClean="0">
                <a:solidFill>
                  <a:srgbClr val="FF0000"/>
                </a:solidFill>
              </a:rPr>
              <a:t> </a:t>
            </a:r>
            <a:r>
              <a:rPr lang="en-US" sz="4800" b="1" i="1" smtClean="0">
                <a:solidFill>
                  <a:srgbClr val="FF0000"/>
                </a:solidFill>
              </a:rPr>
              <a:t>x </a:t>
            </a:r>
            <a:r>
              <a:rPr lang="en-GB" sz="4800" b="1" smtClean="0">
                <a:solidFill>
                  <a:srgbClr val="FF0000"/>
                </a:solidFill>
              </a:rPr>
              <a:t>|</a:t>
            </a:r>
            <a:r>
              <a:rPr lang="en-US" sz="4800" b="1" i="1" smtClean="0">
                <a:solidFill>
                  <a:srgbClr val="FF0000"/>
                </a:solidFill>
              </a:rPr>
              <a:t>- 2.</a:t>
            </a:r>
            <a:endParaRPr lang="ru-RU" sz="4800" b="1" i="1" smtClean="0">
              <a:solidFill>
                <a:srgbClr val="FF0000"/>
              </a:solidFill>
            </a:endParaRPr>
          </a:p>
        </p:txBody>
      </p:sp>
      <p:grpSp>
        <p:nvGrpSpPr>
          <p:cNvPr id="38914" name="Group 11"/>
          <p:cNvGrpSpPr>
            <a:grpSpLocks/>
          </p:cNvGrpSpPr>
          <p:nvPr/>
        </p:nvGrpSpPr>
        <p:grpSpPr bwMode="auto">
          <a:xfrm>
            <a:off x="3330575" y="1887538"/>
            <a:ext cx="5878513" cy="4767262"/>
            <a:chOff x="2214" y="1341"/>
            <a:chExt cx="3703" cy="3003"/>
          </a:xfrm>
        </p:grpSpPr>
        <p:sp>
          <p:nvSpPr>
            <p:cNvPr id="38922" name="Line 12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Line 13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Line 14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Line 15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Line 16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7" name="Line 17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8" name="Line 18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9" name="Line 19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0" name="Line 20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1" name="Line 21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2" name="Line 22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3" name="Line 23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4" name="Line 24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5" name="Line 25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6" name="Line 26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7" name="Line 27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8" name="Line 28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9" name="Line 29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0" name="Line 30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1" name="Line 31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2" name="Line 32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3" name="Line 33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4" name="Line 34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5" name="Line 35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6" name="Line 36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7" name="Line 37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8" name="Line 38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9" name="Line 39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0" name="Line 40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1" name="Line 41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2" name="Line 42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3" name="Line 43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4" name="Line 44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5" name="Line 45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6" name="Line 46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7" name="Line 47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8" name="Line 48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9" name="Line 49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0" name="Line 50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1" name="Line 51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2" name="Line 52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3" name="Line 53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4" name="Line 54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5" name="Line 55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6" name="Line 56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7" name="Line 57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8" name="Line 58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9" name="Rectangle 59"/>
            <p:cNvSpPr>
              <a:spLocks noChangeArrowheads="1"/>
            </p:cNvSpPr>
            <p:nvPr/>
          </p:nvSpPr>
          <p:spPr bwMode="auto">
            <a:xfrm>
              <a:off x="5728" y="2860"/>
              <a:ext cx="1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38970" name="Rectangle 60"/>
            <p:cNvSpPr>
              <a:spLocks noChangeArrowheads="1"/>
            </p:cNvSpPr>
            <p:nvPr/>
          </p:nvSpPr>
          <p:spPr bwMode="auto">
            <a:xfrm>
              <a:off x="3807" y="1341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grpSp>
        <p:nvGrpSpPr>
          <p:cNvPr id="62" name="Группа 61"/>
          <p:cNvGrpSpPr>
            <a:grpSpLocks/>
          </p:cNvGrpSpPr>
          <p:nvPr/>
        </p:nvGrpSpPr>
        <p:grpSpPr bwMode="auto">
          <a:xfrm>
            <a:off x="3548251" y="1952625"/>
            <a:ext cx="5236974" cy="2660650"/>
            <a:chOff x="3311525" y="2139950"/>
            <a:chExt cx="5718175" cy="2905125"/>
          </a:xfrm>
        </p:grpSpPr>
        <p:sp>
          <p:nvSpPr>
            <p:cNvPr id="38920" name="Line 61"/>
            <p:cNvSpPr>
              <a:spLocks noChangeShapeType="1"/>
            </p:cNvSpPr>
            <p:nvPr/>
          </p:nvSpPr>
          <p:spPr bwMode="auto">
            <a:xfrm flipV="1">
              <a:off x="6102350" y="2139950"/>
              <a:ext cx="2927350" cy="29051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Line 62"/>
            <p:cNvSpPr>
              <a:spLocks noChangeShapeType="1"/>
            </p:cNvSpPr>
            <p:nvPr/>
          </p:nvSpPr>
          <p:spPr bwMode="auto">
            <a:xfrm flipH="1" flipV="1">
              <a:off x="3311525" y="2273300"/>
              <a:ext cx="2800350" cy="27622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6" name="Text Box 64"/>
          <p:cNvSpPr txBox="1">
            <a:spLocks noChangeArrowheads="1"/>
          </p:cNvSpPr>
          <p:nvPr/>
        </p:nvSpPr>
        <p:spPr bwMode="auto">
          <a:xfrm>
            <a:off x="6057900" y="4562475"/>
            <a:ext cx="1552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0    1      </a:t>
            </a:r>
            <a:endParaRPr lang="ru-RU" sz="2000"/>
          </a:p>
        </p:txBody>
      </p:sp>
      <p:sp>
        <p:nvSpPr>
          <p:cNvPr id="38917" name="Содержимое 59"/>
          <p:cNvSpPr>
            <a:spLocks noGrp="1"/>
          </p:cNvSpPr>
          <p:nvPr>
            <p:ph idx="1"/>
          </p:nvPr>
        </p:nvSpPr>
        <p:spPr>
          <a:xfrm>
            <a:off x="457200" y="1935163"/>
            <a:ext cx="2844800" cy="4389437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Графиком данной функции является 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галка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 вершиной в точке 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-2)</a:t>
            </a:r>
          </a:p>
        </p:txBody>
      </p:sp>
      <p:sp>
        <p:nvSpPr>
          <p:cNvPr id="38918" name="TextBox 60"/>
          <p:cNvSpPr txBox="1">
            <a:spLocks noChangeArrowheads="1"/>
          </p:cNvSpPr>
          <p:nvPr/>
        </p:nvSpPr>
        <p:spPr bwMode="auto">
          <a:xfrm>
            <a:off x="6070600" y="5283200"/>
            <a:ext cx="58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-2</a:t>
            </a:r>
            <a:endParaRPr lang="ru-RU" sz="2000" b="1"/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7620000" y="3835400"/>
            <a:ext cx="1790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y =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x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- 2</a:t>
            </a:r>
            <a:endParaRPr lang="ru-RU" sz="2400"/>
          </a:p>
        </p:txBody>
      </p:sp>
      <p:pic>
        <p:nvPicPr>
          <p:cNvPr id="6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-304800" y="165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20859">
    <p:fade thruBlk="1"/>
    <p:sndAc>
      <p:stSnd>
        <p:snd r:embed="rId4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6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4.72222E-6 3.7037E-7 L 4.72222E-6 0.12778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  <p:bldLst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7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655888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20688" y="-355600"/>
            <a:ext cx="8334375" cy="1685925"/>
          </a:xfrm>
        </p:spPr>
        <p:txBody>
          <a:bodyPr/>
          <a:lstStyle/>
          <a:p>
            <a:pPr algn="ctr" eaLnBrk="1" hangingPunct="1"/>
            <a:r>
              <a:rPr lang="ru-RU" sz="4400" b="1" i="1" dirty="0" smtClean="0">
                <a:solidFill>
                  <a:srgbClr val="FF0000"/>
                </a:solidFill>
              </a:rPr>
              <a:t>График функции</a:t>
            </a:r>
            <a:r>
              <a:rPr lang="en-US" sz="4400" b="1" i="1" dirty="0" smtClean="0">
                <a:solidFill>
                  <a:srgbClr val="FF0000"/>
                </a:solidFill>
              </a:rPr>
              <a:t> y = </a:t>
            </a:r>
            <a:r>
              <a:rPr lang="en-GB" sz="4400" b="1" dirty="0" smtClean="0">
                <a:solidFill>
                  <a:srgbClr val="FF0000"/>
                </a:solidFill>
              </a:rPr>
              <a:t>| </a:t>
            </a:r>
            <a:r>
              <a:rPr lang="en-US" sz="4400" b="1" i="1" dirty="0" smtClean="0">
                <a:solidFill>
                  <a:srgbClr val="FF0000"/>
                </a:solidFill>
              </a:rPr>
              <a:t>x + 5 </a:t>
            </a:r>
            <a:r>
              <a:rPr lang="en-GB" sz="4400" b="1" dirty="0" smtClean="0">
                <a:solidFill>
                  <a:srgbClr val="FF0000"/>
                </a:solidFill>
              </a:rPr>
              <a:t>| </a:t>
            </a:r>
            <a:r>
              <a:rPr lang="en-US" sz="4400" b="1" i="1" dirty="0" smtClean="0">
                <a:solidFill>
                  <a:srgbClr val="FF0000"/>
                </a:solidFill>
              </a:rPr>
              <a:t>.</a:t>
            </a:r>
            <a:endParaRPr lang="ru-RU" sz="4400" b="1" i="1" dirty="0" smtClean="0">
              <a:solidFill>
                <a:srgbClr val="FF0000"/>
              </a:solidFill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968500" y="1160463"/>
            <a:ext cx="5461000" cy="20081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y </a:t>
            </a:r>
            <a:r>
              <a:rPr lang="en-GB" sz="4000" smtClean="0">
                <a:latin typeface="Times New Roman" pitchFamily="18" charset="0"/>
              </a:rPr>
              <a:t>=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x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+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5 </a:t>
            </a:r>
            <a:r>
              <a:rPr lang="en-US" sz="4000" smtClean="0">
                <a:latin typeface="Times New Roman" pitchFamily="18" charset="0"/>
              </a:rPr>
              <a:t>   </a:t>
            </a:r>
            <a:r>
              <a:rPr lang="en-GB" sz="4000" smtClean="0">
                <a:latin typeface="Times New Roman" pitchFamily="18" charset="0"/>
              </a:rPr>
              <a:t>(0;5)</a:t>
            </a:r>
            <a:r>
              <a:rPr lang="ru-RU" sz="4000" smtClean="0">
                <a:latin typeface="Times New Roman" pitchFamily="18" charset="0"/>
              </a:rPr>
              <a:t> и</a:t>
            </a:r>
            <a:r>
              <a:rPr lang="en-US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(3;8)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GB" sz="4000" smtClean="0">
                <a:latin typeface="Times New Roman" pitchFamily="18" charset="0"/>
              </a:rPr>
              <a:t> </a:t>
            </a:r>
            <a:endParaRPr lang="ru-RU" sz="4000" smtClean="0">
              <a:latin typeface="Times New Roman" pitchFamily="18" charset="0"/>
            </a:endParaRPr>
          </a:p>
        </p:txBody>
      </p:sp>
      <p:sp>
        <p:nvSpPr>
          <p:cNvPr id="40964" name="Line 63"/>
          <p:cNvSpPr>
            <a:spLocks noChangeShapeType="1"/>
          </p:cNvSpPr>
          <p:nvPr/>
        </p:nvSpPr>
        <p:spPr bwMode="auto">
          <a:xfrm flipV="1">
            <a:off x="2613025" y="2819400"/>
            <a:ext cx="3863975" cy="343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65"/>
          <p:cNvSpPr>
            <a:spLocks noChangeShapeType="1"/>
          </p:cNvSpPr>
          <p:nvPr/>
        </p:nvSpPr>
        <p:spPr bwMode="auto">
          <a:xfrm flipH="1" flipV="1">
            <a:off x="9525" y="3962400"/>
            <a:ext cx="2609850" cy="230187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Text Box 66"/>
          <p:cNvSpPr txBox="1">
            <a:spLocks noChangeArrowheads="1"/>
          </p:cNvSpPr>
          <p:nvPr/>
        </p:nvSpPr>
        <p:spPr bwMode="auto">
          <a:xfrm>
            <a:off x="4260850" y="6324600"/>
            <a:ext cx="2066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</a:t>
            </a:r>
            <a:r>
              <a:rPr lang="en-US" sz="1200"/>
              <a:t>0  1         3</a:t>
            </a:r>
            <a:endParaRPr lang="ru-RU" sz="1200"/>
          </a:p>
        </p:txBody>
      </p:sp>
      <p:sp>
        <p:nvSpPr>
          <p:cNvPr id="40967" name="Text Box 67"/>
          <p:cNvSpPr txBox="1">
            <a:spLocks noChangeArrowheads="1"/>
          </p:cNvSpPr>
          <p:nvPr/>
        </p:nvSpPr>
        <p:spPr bwMode="auto">
          <a:xfrm>
            <a:off x="2159000" y="6305550"/>
            <a:ext cx="151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      -5    </a:t>
            </a:r>
            <a:endParaRPr lang="ru-RU" sz="1200"/>
          </a:p>
        </p:txBody>
      </p:sp>
      <p:sp>
        <p:nvSpPr>
          <p:cNvPr id="40968" name="Text Box 68"/>
          <p:cNvSpPr txBox="1">
            <a:spLocks noChangeArrowheads="1"/>
          </p:cNvSpPr>
          <p:nvPr/>
        </p:nvSpPr>
        <p:spPr bwMode="auto">
          <a:xfrm>
            <a:off x="4337050" y="3797300"/>
            <a:ext cx="4699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8</a:t>
            </a:r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r>
              <a:rPr lang="en-US" sz="1200"/>
              <a:t>5</a:t>
            </a:r>
          </a:p>
          <a:p>
            <a:pPr>
              <a:spcBef>
                <a:spcPct val="50000"/>
              </a:spcBef>
            </a:pPr>
            <a:r>
              <a:rPr lang="en-US" sz="1200"/>
              <a:t>4</a:t>
            </a:r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r>
              <a:rPr lang="en-US" sz="1200"/>
              <a:t>1</a:t>
            </a:r>
            <a:endParaRPr lang="ru-RU" sz="1200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H="1">
            <a:off x="1930400" y="6261100"/>
            <a:ext cx="685800" cy="5969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5867400" y="3302000"/>
            <a:ext cx="2095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FF0000"/>
                </a:solidFill>
              </a:rPr>
              <a:t>y = </a:t>
            </a:r>
            <a:r>
              <a:rPr lang="en-GB" b="1">
                <a:solidFill>
                  <a:srgbClr val="FF0000"/>
                </a:solidFill>
              </a:rPr>
              <a:t>| </a:t>
            </a:r>
            <a:r>
              <a:rPr lang="en-US" b="1" i="1">
                <a:solidFill>
                  <a:srgbClr val="FF0000"/>
                </a:solidFill>
              </a:rPr>
              <a:t>x + 5 </a:t>
            </a:r>
            <a:r>
              <a:rPr lang="en-GB" b="1">
                <a:solidFill>
                  <a:srgbClr val="FF0000"/>
                </a:solidFill>
              </a:rPr>
              <a:t>|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-749300" y="24511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5391">
    <p:fade thruBlk="1"/>
    <p:sndAc>
      <p:stSnd>
        <p:snd r:embed="rId5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0964" grpId="0" animBg="1"/>
      <p:bldP spid="40965" grpId="0" animBg="1"/>
      <p:bldP spid="40971" grpId="0" animBg="1"/>
      <p:bldP spid="40971" grpId="1" animBg="1"/>
      <p:bldP spid="4097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2903</TotalTime>
  <Words>663</Words>
  <Application>Microsoft Office PowerPoint</Application>
  <PresentationFormat>Экран (4:3)</PresentationFormat>
  <Paragraphs>178</Paragraphs>
  <Slides>24</Slides>
  <Notes>24</Notes>
  <HiddenSlides>0</HiddenSlides>
  <MMClips>21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Flow</vt:lpstr>
      <vt:lpstr>Формула</vt:lpstr>
      <vt:lpstr>Слайд 1</vt:lpstr>
      <vt:lpstr>   Определение модуля. </vt:lpstr>
      <vt:lpstr> Построение график функции y =|x| с помощью определения модуля.</vt:lpstr>
      <vt:lpstr>Построение графика функции  y = | x | с помощью графика функции y = x   путём отображения симметрично относительно оси х части прямой, находящейся в отрицательной области.</vt:lpstr>
      <vt:lpstr>Графиком функции y =|x| является биссектриса первого и второго квадрантов, условно назовём этот график “галкой”.</vt:lpstr>
      <vt:lpstr>График функции y = | x |+ 3 .</vt:lpstr>
      <vt:lpstr>Перемещение графика функции   y = | x | вдоль оси у  .</vt:lpstr>
      <vt:lpstr>График функции y = | x |- 2.</vt:lpstr>
      <vt:lpstr>График функции y = | x + 5 | .</vt:lpstr>
      <vt:lpstr>Слайд 10</vt:lpstr>
      <vt:lpstr>График функции y = | x – 2 | .</vt:lpstr>
      <vt:lpstr>у = x + 3  (3;6) (5;8) у = - x + 7  (1;6) (-3;11)                  </vt:lpstr>
      <vt:lpstr>Перемещение  графика функции  y = | x | вдоль обеих осей координат.  </vt:lpstr>
      <vt:lpstr>Итак, в общем виде получили, что графиком функции:   1) y = |x| + m является “галка” с вершиной в (0;m) 2) y = | x + n | является “галка” c вершиной в (-n;0) 3) y = | x + n | + m является ”галка” с вершиной в (-n;m).</vt:lpstr>
      <vt:lpstr>График функции y = || x - 3 | - 2 |.</vt:lpstr>
      <vt:lpstr>График функции  у = | | | | | х | - 1 | - 2 | - 3 | - 4 | .</vt:lpstr>
      <vt:lpstr>График функции у  = |  | х | - 1 |.</vt:lpstr>
      <vt:lpstr>График функции у  = | | х | - 1 |-2. </vt:lpstr>
      <vt:lpstr>График функции  у  = | | | х | - 1 |-2 |.</vt:lpstr>
      <vt:lpstr>График функции  у  = |  |  | х | - 1 | - 2 | - 3.</vt:lpstr>
      <vt:lpstr>График функции  у  =  |  |  |  | х | - 1 | - 2 | - 3 | .</vt:lpstr>
      <vt:lpstr>График функции  у  =  |  |  |  | х | - 1 | - 2 | - 3 | - 4.</vt:lpstr>
      <vt:lpstr>Слайд 23</vt:lpstr>
      <vt:lpstr> Решение уравнения  ||||| х | - 1 | - 2 | - 3 | - 4 | = а.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1</cp:lastModifiedBy>
  <cp:revision>140</cp:revision>
  <dcterms:created xsi:type="dcterms:W3CDTF">2007-12-05T14:54:10Z</dcterms:created>
  <dcterms:modified xsi:type="dcterms:W3CDTF">2009-01-29T14:44:20Z</dcterms:modified>
</cp:coreProperties>
</file>