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700" autoAdjust="0"/>
    <p:restoredTop sz="94660"/>
  </p:normalViewPr>
  <p:slideViewPr>
    <p:cSldViewPr>
      <p:cViewPr varScale="1">
        <p:scale>
          <a:sx n="100" d="100"/>
          <a:sy n="100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4" Type="http://schemas.openxmlformats.org/officeDocument/2006/relationships/image" Target="../media/image7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9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6.wmf"/><Relationship Id="rId7" Type="http://schemas.openxmlformats.org/officeDocument/2006/relationships/image" Target="../media/image100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11" Type="http://schemas.openxmlformats.org/officeDocument/2006/relationships/image" Target="../media/image36.wmf"/><Relationship Id="rId5" Type="http://schemas.openxmlformats.org/officeDocument/2006/relationships/image" Target="../media/image106.wmf"/><Relationship Id="rId10" Type="http://schemas.openxmlformats.org/officeDocument/2006/relationships/image" Target="../media/image111.wmf"/><Relationship Id="rId4" Type="http://schemas.openxmlformats.org/officeDocument/2006/relationships/image" Target="../media/image105.wmf"/><Relationship Id="rId9" Type="http://schemas.openxmlformats.org/officeDocument/2006/relationships/image" Target="../media/image11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36.wmf"/><Relationship Id="rId6" Type="http://schemas.openxmlformats.org/officeDocument/2006/relationships/image" Target="../media/image116.wmf"/><Relationship Id="rId5" Type="http://schemas.openxmlformats.org/officeDocument/2006/relationships/image" Target="../media/image115.wmf"/><Relationship Id="rId4" Type="http://schemas.openxmlformats.org/officeDocument/2006/relationships/image" Target="../media/image11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810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810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6AA101-0A25-474D-B13E-F1571DF14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DE398-477A-4A3E-B682-85A360F62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2BDA9-157B-4EDB-BD10-545677F7F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986CE-E035-4801-A84D-B8855C787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4AB88-210B-41E2-8B73-E9EEAB6FD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B58B0-A184-4DA1-A346-3963808EA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A54B7-DFE6-4BC4-87E0-86EE21E61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DF5B4-6203-4D86-98B0-29DDC7613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C47D2-1776-48F5-874A-C69E80B93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DA94D-C9C0-4A8A-98A1-AC94DBADB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15C04-FCB2-408A-873C-8A663B4A4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E3079-54AA-4655-B1B7-452336C2D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870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24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870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0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70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70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0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8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0A4C15C-2B35-465E-8F4D-E0BBB1E1C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1.bin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0.bin"/><Relationship Id="rId9" Type="http://schemas.openxmlformats.org/officeDocument/2006/relationships/oleObject" Target="../embeddings/oleObject5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oleObject" Target="../embeddings/oleObject58.bin"/><Relationship Id="rId7" Type="http://schemas.openxmlformats.org/officeDocument/2006/relationships/image" Target="../media/image68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10" Type="http://schemas.openxmlformats.org/officeDocument/2006/relationships/oleObject" Target="../embeddings/oleObject64.bin"/><Relationship Id="rId4" Type="http://schemas.openxmlformats.org/officeDocument/2006/relationships/oleObject" Target="../embeddings/oleObject59.bin"/><Relationship Id="rId9" Type="http://schemas.openxmlformats.org/officeDocument/2006/relationships/oleObject" Target="../embeddings/oleObject6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2.jpeg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4.bin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4" Type="http://schemas.openxmlformats.org/officeDocument/2006/relationships/oleObject" Target="../embeddings/oleObject7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5.bin"/><Relationship Id="rId5" Type="http://schemas.openxmlformats.org/officeDocument/2006/relationships/oleObject" Target="../embeddings/oleObject84.bin"/><Relationship Id="rId4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8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3" Type="http://schemas.openxmlformats.org/officeDocument/2006/relationships/oleObject" Target="../embeddings/oleObject89.bin"/><Relationship Id="rId7" Type="http://schemas.openxmlformats.org/officeDocument/2006/relationships/oleObject" Target="../embeddings/oleObject9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2.bin"/><Relationship Id="rId5" Type="http://schemas.openxmlformats.org/officeDocument/2006/relationships/oleObject" Target="../embeddings/oleObject91.bin"/><Relationship Id="rId10" Type="http://schemas.openxmlformats.org/officeDocument/2006/relationships/oleObject" Target="../embeddings/oleObject96.bin"/><Relationship Id="rId4" Type="http://schemas.openxmlformats.org/officeDocument/2006/relationships/oleObject" Target="../embeddings/oleObject90.bin"/><Relationship Id="rId9" Type="http://schemas.openxmlformats.org/officeDocument/2006/relationships/oleObject" Target="../embeddings/oleObject9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13" Type="http://schemas.openxmlformats.org/officeDocument/2006/relationships/oleObject" Target="../embeddings/oleObject107.bin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101.bin"/><Relationship Id="rId12" Type="http://schemas.openxmlformats.org/officeDocument/2006/relationships/oleObject" Target="../embeddings/oleObject10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0.bin"/><Relationship Id="rId11" Type="http://schemas.openxmlformats.org/officeDocument/2006/relationships/oleObject" Target="../embeddings/oleObject105.bin"/><Relationship Id="rId5" Type="http://schemas.openxmlformats.org/officeDocument/2006/relationships/oleObject" Target="../embeddings/oleObject99.bin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98.bin"/><Relationship Id="rId9" Type="http://schemas.openxmlformats.org/officeDocument/2006/relationships/oleObject" Target="../embeddings/oleObject10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11.bin"/><Relationship Id="rId5" Type="http://schemas.openxmlformats.org/officeDocument/2006/relationships/oleObject" Target="../embeddings/oleObject110.bin"/><Relationship Id="rId4" Type="http://schemas.openxmlformats.org/officeDocument/2006/relationships/oleObject" Target="../embeddings/oleObject109.bin"/><Relationship Id="rId9" Type="http://schemas.openxmlformats.org/officeDocument/2006/relationships/oleObject" Target="../embeddings/oleObject11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6.bin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5.bin"/><Relationship Id="rId9" Type="http://schemas.openxmlformats.org/officeDocument/2006/relationships/oleObject" Target="../embeddings/oleObject30.bin"/><Relationship Id="rId14" Type="http://schemas.openxmlformats.org/officeDocument/2006/relationships/oleObject" Target="../embeddings/oleObject3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smtClean="0"/>
              <a:t>Решение треугольников.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375" y="4581525"/>
            <a:ext cx="5249863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Панова Алёна </a:t>
            </a:r>
          </a:p>
          <a:p>
            <a:pPr eaLnBrk="1" hangingPunct="1">
              <a:defRPr/>
            </a:pPr>
            <a:r>
              <a:rPr lang="ru-RU" sz="3200" smtClean="0"/>
              <a:t>Ученица 9 «Б» класса </a:t>
            </a:r>
          </a:p>
          <a:p>
            <a:pPr eaLnBrk="1" hangingPunct="1">
              <a:defRPr/>
            </a:pPr>
            <a:r>
              <a:rPr lang="ru-RU" sz="3200" smtClean="0"/>
              <a:t>Лицея №5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 задачи 2.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Дано:</a:t>
            </a:r>
            <a:r>
              <a:rPr lang="ru-RU" sz="2000" smtClean="0"/>
              <a:t> длина стороны </a:t>
            </a:r>
            <a:r>
              <a:rPr lang="en-US" sz="2000" smtClean="0"/>
              <a:t>AC=b,</a:t>
            </a:r>
            <a:r>
              <a:rPr lang="ru-RU" sz="2000" smtClean="0"/>
              <a:t> и величины двух прилежащих к ней углов: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Требуется рассчитать остальные элементы треугольника.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Прежде всего ясно, что                                                  Отсюда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                        Из теоремы синусов находим: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Поэтому длины </a:t>
            </a:r>
            <a:r>
              <a:rPr lang="en-US" sz="2000" smtClean="0"/>
              <a:t>b</a:t>
            </a:r>
            <a:r>
              <a:rPr lang="ru-RU" sz="2000" smtClean="0"/>
              <a:t> и </a:t>
            </a:r>
            <a:r>
              <a:rPr lang="en-US" sz="2000" smtClean="0"/>
              <a:t>c </a:t>
            </a:r>
            <a:r>
              <a:rPr lang="ru-RU" sz="2000" smtClean="0"/>
              <a:t>двух оставшихся сторон треугольника и радиус </a:t>
            </a:r>
            <a:r>
              <a:rPr lang="en-US" sz="2000" smtClean="0"/>
              <a:t>R </a:t>
            </a:r>
            <a:r>
              <a:rPr lang="ru-RU" sz="2000" smtClean="0"/>
              <a:t>описанной окружности находится из равенств: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                                                                      </a:t>
            </a: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79388" y="765175"/>
          <a:ext cx="3168650" cy="360363"/>
        </p:xfrm>
        <a:graphic>
          <a:graphicData uri="http://schemas.openxmlformats.org/presentationml/2006/ole">
            <p:oleObj spid="_x0000_s7170" name="Формула" r:id="rId3" imgW="1447560" imgH="203040" progId="Equation.3">
              <p:embed/>
            </p:oleObj>
          </a:graphicData>
        </a:graphic>
      </p:graphicFrame>
      <p:graphicFrame>
        <p:nvGraphicFramePr>
          <p:cNvPr id="717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916238" y="1773238"/>
          <a:ext cx="3284537" cy="431800"/>
        </p:xfrm>
        <a:graphic>
          <a:graphicData uri="http://schemas.openxmlformats.org/presentationml/2006/ole">
            <p:oleObj spid="_x0000_s7171" name="Формула" r:id="rId4" imgW="1536480" imgH="215640" progId="Equation.3">
              <p:embed/>
            </p:oleObj>
          </a:graphicData>
        </a:graphic>
      </p:graphicFrame>
      <p:graphicFrame>
        <p:nvGraphicFramePr>
          <p:cNvPr id="7172" name="Object 10"/>
          <p:cNvGraphicFramePr>
            <a:graphicFrameLocks noChangeAspect="1"/>
          </p:cNvGraphicFramePr>
          <p:nvPr/>
        </p:nvGraphicFramePr>
        <p:xfrm>
          <a:off x="0" y="2133600"/>
          <a:ext cx="2293938" cy="468313"/>
        </p:xfrm>
        <a:graphic>
          <a:graphicData uri="http://schemas.openxmlformats.org/presentationml/2006/ole">
            <p:oleObj spid="_x0000_s7172" name="Формула" r:id="rId5" imgW="1130040" imgH="215640" progId="Equation.3">
              <p:embed/>
            </p:oleObj>
          </a:graphicData>
        </a:graphic>
      </p:graphicFrame>
      <p:graphicFrame>
        <p:nvGraphicFramePr>
          <p:cNvPr id="7173" name="Object 11"/>
          <p:cNvGraphicFramePr>
            <a:graphicFrameLocks noChangeAspect="1"/>
          </p:cNvGraphicFramePr>
          <p:nvPr/>
        </p:nvGraphicFramePr>
        <p:xfrm>
          <a:off x="2555875" y="2565400"/>
          <a:ext cx="4224338" cy="785813"/>
        </p:xfrm>
        <a:graphic>
          <a:graphicData uri="http://schemas.openxmlformats.org/presentationml/2006/ole">
            <p:oleObj spid="_x0000_s7173" name="Формула" r:id="rId6" imgW="1968480" imgH="419040" progId="Equation.3">
              <p:embed/>
            </p:oleObj>
          </a:graphicData>
        </a:graphic>
      </p:graphicFrame>
      <p:graphicFrame>
        <p:nvGraphicFramePr>
          <p:cNvPr id="7174" name="Object 12"/>
          <p:cNvGraphicFramePr>
            <a:graphicFrameLocks noChangeAspect="1"/>
          </p:cNvGraphicFramePr>
          <p:nvPr/>
        </p:nvGraphicFramePr>
        <p:xfrm>
          <a:off x="827088" y="4005263"/>
          <a:ext cx="7200900" cy="863600"/>
        </p:xfrm>
        <a:graphic>
          <a:graphicData uri="http://schemas.openxmlformats.org/presentationml/2006/ole">
            <p:oleObj spid="_x0000_s7174" name="Формула" r:id="rId7" imgW="3162240" imgH="419040" progId="Equation.3">
              <p:embed/>
            </p:oleObj>
          </a:graphicData>
        </a:graphic>
      </p:graphicFrame>
      <p:sp>
        <p:nvSpPr>
          <p:cNvPr id="7176" name="Rectangle 14"/>
          <p:cNvSpPr>
            <a:spLocks noChangeArrowheads="1"/>
          </p:cNvSpPr>
          <p:nvPr/>
        </p:nvSpPr>
        <p:spPr bwMode="auto">
          <a:xfrm>
            <a:off x="0" y="297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16760" name="Group 24"/>
          <p:cNvGraphicFramePr>
            <a:graphicFrameLocks noGrp="1"/>
          </p:cNvGraphicFramePr>
          <p:nvPr/>
        </p:nvGraphicFramePr>
        <p:xfrm>
          <a:off x="0" y="2978150"/>
          <a:ext cx="208280" cy="5810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9" name="Rectangle 25"/>
          <p:cNvSpPr>
            <a:spLocks noChangeArrowheads="1"/>
          </p:cNvSpPr>
          <p:nvPr/>
        </p:nvSpPr>
        <p:spPr bwMode="auto">
          <a:xfrm>
            <a:off x="0" y="3559175"/>
            <a:ext cx="3079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500" i="1">
                <a:solidFill>
                  <a:srgbClr val="000000"/>
                </a:solidFill>
                <a:cs typeface="Times New Roman" pitchFamily="18" charset="0"/>
              </a:rPr>
              <a:t>в</a:t>
            </a:r>
            <a:r>
              <a:rPr lang="ru-RU" sz="1100"/>
              <a:t> </a:t>
            </a:r>
            <a:endParaRPr lang="ru-RU" sz="1800" b="0"/>
          </a:p>
        </p:txBody>
      </p:sp>
      <p:sp>
        <p:nvSpPr>
          <p:cNvPr id="7180" name="Rectangle 27"/>
          <p:cNvSpPr>
            <a:spLocks noChangeArrowheads="1"/>
          </p:cNvSpPr>
          <p:nvPr/>
        </p:nvSpPr>
        <p:spPr bwMode="auto">
          <a:xfrm>
            <a:off x="0" y="2820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7181" name="Picture 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95963" y="4868863"/>
            <a:ext cx="24479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6773" name="Group 37"/>
          <p:cNvGraphicFramePr>
            <a:graphicFrameLocks noGrp="1"/>
          </p:cNvGraphicFramePr>
          <p:nvPr/>
        </p:nvGraphicFramePr>
        <p:xfrm>
          <a:off x="0" y="2820988"/>
          <a:ext cx="208280" cy="95567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955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84" name="Rectangle 38"/>
          <p:cNvSpPr>
            <a:spLocks noChangeArrowheads="1"/>
          </p:cNvSpPr>
          <p:nvPr/>
        </p:nvSpPr>
        <p:spPr bwMode="auto">
          <a:xfrm>
            <a:off x="0" y="3776663"/>
            <a:ext cx="292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lang="ru-RU" sz="1100" b="0"/>
              <a:t> </a:t>
            </a:r>
            <a:endParaRPr lang="ru-RU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Длины            и         биссектрис треугольника определяются уже известными соотношениями: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 которых </a:t>
            </a:r>
            <a:r>
              <a:rPr lang="en-US" sz="2000" smtClean="0"/>
              <a:t>a, c</a:t>
            </a:r>
            <a:r>
              <a:rPr lang="ru-RU" sz="2000" smtClean="0"/>
              <a:t> и      заменяются найденными для них выражениями.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Медианы                   и         определяются по характерным для них формулах через длину известной стороны </a:t>
            </a:r>
            <a:r>
              <a:rPr lang="en-US" sz="2000" smtClean="0"/>
              <a:t>b </a:t>
            </a:r>
            <a:r>
              <a:rPr lang="ru-RU" sz="2000" smtClean="0"/>
              <a:t>и найденные длины двух других сторон </a:t>
            </a:r>
            <a:r>
              <a:rPr lang="en-US" sz="2000" smtClean="0"/>
              <a:t>a</a:t>
            </a:r>
            <a:r>
              <a:rPr lang="ru-RU" sz="2000" smtClean="0"/>
              <a:t> и </a:t>
            </a:r>
            <a:r>
              <a:rPr lang="en-US" sz="2000" smtClean="0"/>
              <a:t>c.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Высоты        и         легко находятся по формулам: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403350" y="0"/>
          <a:ext cx="647700" cy="506413"/>
        </p:xfrm>
        <a:graphic>
          <a:graphicData uri="http://schemas.openxmlformats.org/presentationml/2006/ole">
            <p:oleObj spid="_x0000_s8194" name="Формула" r:id="rId3" imgW="291960" imgH="228600" progId="Equation.3">
              <p:embed/>
            </p:oleObj>
          </a:graphicData>
        </a:graphic>
      </p:graphicFrame>
      <p:graphicFrame>
        <p:nvGraphicFramePr>
          <p:cNvPr id="819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484438" y="0"/>
          <a:ext cx="358775" cy="476250"/>
        </p:xfrm>
        <a:graphic>
          <a:graphicData uri="http://schemas.openxmlformats.org/presentationml/2006/ole">
            <p:oleObj spid="_x0000_s8195" name="Формула" r:id="rId4" imgW="126720" imgH="228600" progId="Equation.3">
              <p:embed/>
            </p:oleObj>
          </a:graphicData>
        </a:graphic>
      </p:graphicFrame>
      <p:graphicFrame>
        <p:nvGraphicFramePr>
          <p:cNvPr id="8196" name="Object 10"/>
          <p:cNvGraphicFramePr>
            <a:graphicFrameLocks noChangeAspect="1"/>
          </p:cNvGraphicFramePr>
          <p:nvPr/>
        </p:nvGraphicFramePr>
        <p:xfrm>
          <a:off x="827088" y="765175"/>
          <a:ext cx="7561262" cy="792163"/>
        </p:xfrm>
        <a:graphic>
          <a:graphicData uri="http://schemas.openxmlformats.org/presentationml/2006/ole">
            <p:oleObj spid="_x0000_s8196" name="Формула" r:id="rId5" imgW="3276360" imgH="393480" progId="Equation.3">
              <p:embed/>
            </p:oleObj>
          </a:graphicData>
        </a:graphic>
      </p:graphicFrame>
      <p:graphicFrame>
        <p:nvGraphicFramePr>
          <p:cNvPr id="8197" name="Object 11"/>
          <p:cNvGraphicFramePr>
            <a:graphicFrameLocks noChangeAspect="1"/>
          </p:cNvGraphicFramePr>
          <p:nvPr/>
        </p:nvGraphicFramePr>
        <p:xfrm>
          <a:off x="1979613" y="1773238"/>
          <a:ext cx="325437" cy="431800"/>
        </p:xfrm>
        <a:graphic>
          <a:graphicData uri="http://schemas.openxmlformats.org/presentationml/2006/ole">
            <p:oleObj spid="_x0000_s8197" name="Формула" r:id="rId6" imgW="152280" imgH="203040" progId="Equation.3">
              <p:embed/>
            </p:oleObj>
          </a:graphicData>
        </a:graphic>
      </p:graphicFrame>
      <p:graphicFrame>
        <p:nvGraphicFramePr>
          <p:cNvPr id="8198" name="Object 12"/>
          <p:cNvGraphicFramePr>
            <a:graphicFrameLocks noChangeAspect="1"/>
          </p:cNvGraphicFramePr>
          <p:nvPr/>
        </p:nvGraphicFramePr>
        <p:xfrm>
          <a:off x="1692275" y="2420938"/>
          <a:ext cx="1152525" cy="577850"/>
        </p:xfrm>
        <a:graphic>
          <a:graphicData uri="http://schemas.openxmlformats.org/presentationml/2006/ole">
            <p:oleObj spid="_x0000_s8198" name="Формула" r:id="rId7" imgW="431640" imgH="228600" progId="Equation.3">
              <p:embed/>
            </p:oleObj>
          </a:graphicData>
        </a:graphic>
      </p:graphicFrame>
      <p:graphicFrame>
        <p:nvGraphicFramePr>
          <p:cNvPr id="8199" name="Object 13"/>
          <p:cNvGraphicFramePr>
            <a:graphicFrameLocks noChangeAspect="1"/>
          </p:cNvGraphicFramePr>
          <p:nvPr/>
        </p:nvGraphicFramePr>
        <p:xfrm>
          <a:off x="3203575" y="2420938"/>
          <a:ext cx="449263" cy="576262"/>
        </p:xfrm>
        <a:graphic>
          <a:graphicData uri="http://schemas.openxmlformats.org/presentationml/2006/ole">
            <p:oleObj spid="_x0000_s8199" name="Формула" r:id="rId8" imgW="203040" imgH="228600" progId="Equation.3">
              <p:embed/>
            </p:oleObj>
          </a:graphicData>
        </a:graphic>
      </p:graphicFrame>
      <p:graphicFrame>
        <p:nvGraphicFramePr>
          <p:cNvPr id="8200" name="Object 14"/>
          <p:cNvGraphicFramePr>
            <a:graphicFrameLocks noChangeAspect="1"/>
          </p:cNvGraphicFramePr>
          <p:nvPr/>
        </p:nvGraphicFramePr>
        <p:xfrm>
          <a:off x="1547813" y="3429000"/>
          <a:ext cx="363537" cy="504825"/>
        </p:xfrm>
        <a:graphic>
          <a:graphicData uri="http://schemas.openxmlformats.org/presentationml/2006/ole">
            <p:oleObj spid="_x0000_s8200" name="Формула" r:id="rId9" imgW="164880" imgH="228600" progId="Equation.3">
              <p:embed/>
            </p:oleObj>
          </a:graphicData>
        </a:graphic>
      </p:graphicFrame>
      <p:graphicFrame>
        <p:nvGraphicFramePr>
          <p:cNvPr id="8201" name="Object 15"/>
          <p:cNvGraphicFramePr>
            <a:graphicFrameLocks noChangeAspect="1"/>
          </p:cNvGraphicFramePr>
          <p:nvPr/>
        </p:nvGraphicFramePr>
        <p:xfrm>
          <a:off x="2268538" y="3429000"/>
          <a:ext cx="365125" cy="504825"/>
        </p:xfrm>
        <a:graphic>
          <a:graphicData uri="http://schemas.openxmlformats.org/presentationml/2006/ole">
            <p:oleObj spid="_x0000_s8201" name="Формула" r:id="rId10" imgW="164880" imgH="228600" progId="Equation.3">
              <p:embed/>
            </p:oleObj>
          </a:graphicData>
        </a:graphic>
      </p:graphicFrame>
      <p:graphicFrame>
        <p:nvGraphicFramePr>
          <p:cNvPr id="8202" name="Object 16"/>
          <p:cNvGraphicFramePr>
            <a:graphicFrameLocks noChangeAspect="1"/>
          </p:cNvGraphicFramePr>
          <p:nvPr/>
        </p:nvGraphicFramePr>
        <p:xfrm>
          <a:off x="2771775" y="4149725"/>
          <a:ext cx="3240088" cy="503238"/>
        </p:xfrm>
        <a:graphic>
          <a:graphicData uri="http://schemas.openxmlformats.org/presentationml/2006/ole">
            <p:oleObj spid="_x0000_s8202" name="Формула" r:id="rId11" imgW="14601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Третья же высота      может быть определена различными способами.  Можно, например, воспользоваться равенствами: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а можно, рассмотрев два прямоугольных </a:t>
            </a:r>
            <a:r>
              <a:rPr lang="ru-RU" sz="2000" dirty="0" smtClean="0">
                <a:sym typeface="Symbol"/>
              </a:rPr>
              <a:t></a:t>
            </a:r>
            <a:r>
              <a:rPr lang="en-US" sz="2000" dirty="0" smtClean="0"/>
              <a:t>ABD</a:t>
            </a:r>
            <a:r>
              <a:rPr lang="ru-RU" sz="2000" dirty="0" smtClean="0"/>
              <a:t> И </a:t>
            </a:r>
            <a:r>
              <a:rPr lang="en-US" sz="2000" dirty="0" smtClean="0"/>
              <a:t>DBC,</a:t>
            </a:r>
            <a:r>
              <a:rPr lang="ru-RU" sz="2000" dirty="0" smtClean="0"/>
              <a:t> где </a:t>
            </a:r>
            <a:r>
              <a:rPr lang="en-US" sz="2000" dirty="0" smtClean="0"/>
              <a:t>D </a:t>
            </a:r>
            <a:r>
              <a:rPr lang="ru-RU" sz="2000" dirty="0" smtClean="0"/>
              <a:t>– основание высоты,</a:t>
            </a:r>
            <a:r>
              <a:rPr lang="en-US" sz="2000" dirty="0" smtClean="0"/>
              <a:t> </a:t>
            </a:r>
            <a:r>
              <a:rPr lang="ru-RU" sz="2000" dirty="0" smtClean="0"/>
              <a:t>опущенной из вершины </a:t>
            </a:r>
            <a:r>
              <a:rPr lang="en-US" sz="2000" dirty="0" smtClean="0"/>
              <a:t>B </a:t>
            </a:r>
            <a:r>
              <a:rPr lang="ru-RU" sz="2000" dirty="0" smtClean="0"/>
              <a:t>на сторону </a:t>
            </a:r>
            <a:r>
              <a:rPr lang="en-US" sz="2000" dirty="0" smtClean="0"/>
              <a:t>AC</a:t>
            </a:r>
            <a:r>
              <a:rPr lang="ru-RU" sz="2000" dirty="0" smtClean="0"/>
              <a:t>, получить для        уравнение:   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692150"/>
          <a:ext cx="4321175" cy="863600"/>
        </p:xfrm>
        <a:graphic>
          <a:graphicData uri="http://schemas.openxmlformats.org/presentationml/2006/ole">
            <p:oleObj spid="_x0000_s9218" name="Формула" r:id="rId3" imgW="1701720" imgH="419040" progId="Equation.3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268538" y="0"/>
          <a:ext cx="344487" cy="476250"/>
        </p:xfrm>
        <a:graphic>
          <a:graphicData uri="http://schemas.openxmlformats.org/presentationml/2006/ole">
            <p:oleObj spid="_x0000_s9219" name="Формула" r:id="rId4" imgW="164880" imgH="228600" progId="Equation.3">
              <p:embed/>
            </p:oleObj>
          </a:graphicData>
        </a:graphic>
      </p:graphicFrame>
      <p:graphicFrame>
        <p:nvGraphicFramePr>
          <p:cNvPr id="9220" name="Object 11"/>
          <p:cNvGraphicFramePr>
            <a:graphicFrameLocks noChangeAspect="1"/>
          </p:cNvGraphicFramePr>
          <p:nvPr/>
        </p:nvGraphicFramePr>
        <p:xfrm>
          <a:off x="3348038" y="2349500"/>
          <a:ext cx="3024187" cy="509588"/>
        </p:xfrm>
        <a:graphic>
          <a:graphicData uri="http://schemas.openxmlformats.org/presentationml/2006/ole">
            <p:oleObj spid="_x0000_s9220" name="Формула" r:id="rId5" imgW="1130040" imgH="228600" progId="Equation.3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1714500" y="2000250"/>
          <a:ext cx="344488" cy="476250"/>
        </p:xfrm>
        <a:graphic>
          <a:graphicData uri="http://schemas.openxmlformats.org/presentationml/2006/ole">
            <p:oleObj spid="_x0000_s9221" name="Формула" r:id="rId6" imgW="164880" imgH="228600" progId="Equation.3">
              <p:embed/>
            </p:oleObj>
          </a:graphicData>
        </a:graphic>
      </p:graphicFrame>
      <p:pic>
        <p:nvPicPr>
          <p:cNvPr id="9226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5084763"/>
            <a:ext cx="201612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0" y="2852738"/>
            <a:ext cx="9144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0">
                <a:effectLst>
                  <a:outerShdw blurRad="38100" dist="38100" dir="2700000" algn="tl">
                    <a:srgbClr val="000000"/>
                  </a:outerShdw>
                </a:effectLst>
              </a:rPr>
              <a:t>Из этого уравнения находим:</a:t>
            </a: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b="0">
                <a:effectLst>
                  <a:outerShdw blurRad="38100" dist="38100" dir="2700000" algn="tl">
                    <a:srgbClr val="000000"/>
                  </a:outerShdw>
                </a:effectLst>
              </a:rPr>
              <a:t>Необходимо отметить, что данная формула имеет место независимо от того, острые ли углы         и         как это показано на рис.41, или хотя бы один из них – тупой.</a:t>
            </a: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b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</a:t>
            </a:r>
            <a:r>
              <a:rPr lang="ru-RU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рис.41</a:t>
            </a:r>
          </a:p>
        </p:txBody>
      </p:sp>
      <p:graphicFrame>
        <p:nvGraphicFramePr>
          <p:cNvPr id="9222" name="Object 15"/>
          <p:cNvGraphicFramePr>
            <a:graphicFrameLocks noChangeAspect="1"/>
          </p:cNvGraphicFramePr>
          <p:nvPr/>
        </p:nvGraphicFramePr>
        <p:xfrm>
          <a:off x="1403350" y="3284538"/>
          <a:ext cx="4103688" cy="792162"/>
        </p:xfrm>
        <a:graphic>
          <a:graphicData uri="http://schemas.openxmlformats.org/presentationml/2006/ole">
            <p:oleObj spid="_x0000_s9222" name="Формула" r:id="rId8" imgW="2031840" imgH="419040" progId="Equation.3">
              <p:embed/>
            </p:oleObj>
          </a:graphicData>
        </a:graphic>
      </p:graphicFrame>
      <p:graphicFrame>
        <p:nvGraphicFramePr>
          <p:cNvPr id="9223" name="Object 16"/>
          <p:cNvGraphicFramePr>
            <a:graphicFrameLocks noChangeAspect="1"/>
          </p:cNvGraphicFramePr>
          <p:nvPr/>
        </p:nvGraphicFramePr>
        <p:xfrm>
          <a:off x="5364163" y="4365625"/>
          <a:ext cx="431800" cy="395288"/>
        </p:xfrm>
        <a:graphic>
          <a:graphicData uri="http://schemas.openxmlformats.org/presentationml/2006/ole">
            <p:oleObj spid="_x0000_s9223" name="Формула" r:id="rId9" imgW="152280" imgH="139680" progId="Equation.3">
              <p:embed/>
            </p:oleObj>
          </a:graphicData>
        </a:graphic>
      </p:graphicFrame>
      <p:graphicFrame>
        <p:nvGraphicFramePr>
          <p:cNvPr id="9224" name="Object 17"/>
          <p:cNvGraphicFramePr>
            <a:graphicFrameLocks noChangeAspect="1"/>
          </p:cNvGraphicFramePr>
          <p:nvPr/>
        </p:nvGraphicFramePr>
        <p:xfrm>
          <a:off x="6300788" y="4292600"/>
          <a:ext cx="444500" cy="576263"/>
        </p:xfrm>
        <a:graphic>
          <a:graphicData uri="http://schemas.openxmlformats.org/presentationml/2006/ole">
            <p:oleObj spid="_x0000_s9224" name="Формула" r:id="rId10" imgW="12672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Аналогичным приемом можно воспользоваться и для вычисления радиуса вписанной окружности (рис.42). Поскольку ее центр </a:t>
            </a:r>
            <a:r>
              <a:rPr lang="en-US" sz="2000" smtClean="0"/>
              <a:t>O</a:t>
            </a:r>
            <a:r>
              <a:rPr lang="ru-RU" sz="2000" smtClean="0"/>
              <a:t> лежит в точке пересечения биссектрис треугольника, то из прямоугольных треугольников</a:t>
            </a:r>
            <a:r>
              <a:rPr lang="en-US" sz="2000" smtClean="0"/>
              <a:t> AOE</a:t>
            </a:r>
            <a:r>
              <a:rPr lang="ru-RU" sz="2000" smtClean="0"/>
              <a:t> и </a:t>
            </a:r>
            <a:r>
              <a:rPr lang="en-US" sz="2000" smtClean="0"/>
              <a:t>COE</a:t>
            </a:r>
            <a:r>
              <a:rPr lang="ru-RU" sz="2000" smtClean="0"/>
              <a:t> (</a:t>
            </a:r>
            <a:r>
              <a:rPr lang="en-US" sz="2000" smtClean="0"/>
              <a:t>E</a:t>
            </a:r>
            <a:r>
              <a:rPr lang="ru-RU" sz="2000" smtClean="0"/>
              <a:t> – точка касания вписанной окружности и стороны </a:t>
            </a:r>
            <a:r>
              <a:rPr lang="en-US" sz="2000" smtClean="0"/>
              <a:t>AC</a:t>
            </a:r>
            <a:r>
              <a:rPr lang="ru-RU" sz="2000" smtClean="0"/>
              <a:t>) следует: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Или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Площадь треугольника </a:t>
            </a:r>
            <a:r>
              <a:rPr lang="en-US" sz="2000" smtClean="0"/>
              <a:t>ABC </a:t>
            </a:r>
            <a:r>
              <a:rPr lang="ru-RU" sz="2000" smtClean="0"/>
              <a:t>вычисляется по формуле:</a:t>
            </a:r>
          </a:p>
        </p:txBody>
      </p:sp>
      <p:graphicFrame>
        <p:nvGraphicFramePr>
          <p:cNvPr id="10242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2700338" y="1484313"/>
          <a:ext cx="4752975" cy="503237"/>
        </p:xfrm>
        <a:graphic>
          <a:graphicData uri="http://schemas.openxmlformats.org/presentationml/2006/ole">
            <p:oleObj spid="_x0000_s10242" name="Формула" r:id="rId3" imgW="1663560" imgH="215640" progId="Equation.3">
              <p:embed/>
            </p:oleObj>
          </a:graphicData>
        </a:graphic>
      </p:graphicFrame>
      <p:graphicFrame>
        <p:nvGraphicFramePr>
          <p:cNvPr id="10243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971550" y="2276475"/>
          <a:ext cx="6913563" cy="792163"/>
        </p:xfrm>
        <a:graphic>
          <a:graphicData uri="http://schemas.openxmlformats.org/presentationml/2006/ole">
            <p:oleObj spid="_x0000_s10243" name="Формула" r:id="rId4" imgW="2971800" imgH="419040" progId="Equation.3">
              <p:embed/>
            </p:oleObj>
          </a:graphicData>
        </a:graphic>
      </p:graphicFrame>
      <p:graphicFrame>
        <p:nvGraphicFramePr>
          <p:cNvPr id="10244" name="Object 15"/>
          <p:cNvGraphicFramePr>
            <a:graphicFrameLocks noChangeAspect="1"/>
          </p:cNvGraphicFramePr>
          <p:nvPr/>
        </p:nvGraphicFramePr>
        <p:xfrm>
          <a:off x="2051050" y="3573463"/>
          <a:ext cx="5113338" cy="1069975"/>
        </p:xfrm>
        <a:graphic>
          <a:graphicData uri="http://schemas.openxmlformats.org/presentationml/2006/ole">
            <p:oleObj spid="_x0000_s10244" name="Формула" r:id="rId5" imgW="1968480" imgH="419040" progId="Equation.3">
              <p:embed/>
            </p:oleObj>
          </a:graphicData>
        </a:graphic>
      </p:graphicFrame>
      <p:pic>
        <p:nvPicPr>
          <p:cNvPr id="10246" name="Picture 16"/>
          <p:cNvPicPr>
            <a:picLocks noChangeAspect="1" noChangeArrowheads="1"/>
          </p:cNvPicPr>
          <p:nvPr/>
        </p:nvPicPr>
        <p:blipFill>
          <a:blip r:embed="rId6"/>
          <a:srcRect b="9395"/>
          <a:stretch>
            <a:fillRect/>
          </a:stretch>
        </p:blipFill>
        <p:spPr bwMode="auto">
          <a:xfrm>
            <a:off x="6072188" y="4857750"/>
            <a:ext cx="24479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 задачи 3.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Дано:</a:t>
            </a:r>
            <a:r>
              <a:rPr lang="ru-RU" sz="2000" smtClean="0"/>
              <a:t> длины </a:t>
            </a:r>
            <a:r>
              <a:rPr lang="en-US" sz="2000" smtClean="0"/>
              <a:t>a,</a:t>
            </a:r>
            <a:r>
              <a:rPr lang="ru-RU" sz="2000" smtClean="0"/>
              <a:t> </a:t>
            </a:r>
            <a:r>
              <a:rPr lang="en-US" sz="2000" smtClean="0"/>
              <a:t>b,</a:t>
            </a:r>
            <a:r>
              <a:rPr lang="ru-RU" sz="2000" smtClean="0"/>
              <a:t> </a:t>
            </a:r>
            <a:r>
              <a:rPr lang="en-US" sz="2000" smtClean="0"/>
              <a:t>c</a:t>
            </a:r>
            <a:r>
              <a:rPr lang="ru-RU" sz="2000" smtClean="0"/>
              <a:t> всех сторон треугольника.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Вычислим остальные его элементы.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Углы треугольника вычисляются на основании теоремы косинусов.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Площадь треугольника находится по формуле Герона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 которой                                              - полупериметр.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763713" y="1773238"/>
          <a:ext cx="5976937" cy="2303462"/>
        </p:xfrm>
        <a:graphic>
          <a:graphicData uri="http://schemas.openxmlformats.org/presentationml/2006/ole">
            <p:oleObj spid="_x0000_s11266" name="Формула" r:id="rId3" imgW="3174840" imgH="1282680" progId="Equation.3">
              <p:embed/>
            </p:oleObj>
          </a:graphicData>
        </a:graphic>
      </p:graphicFrame>
      <p:graphicFrame>
        <p:nvGraphicFramePr>
          <p:cNvPr id="1126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771775" y="4508500"/>
          <a:ext cx="3384550" cy="504825"/>
        </p:xfrm>
        <a:graphic>
          <a:graphicData uri="http://schemas.openxmlformats.org/presentationml/2006/ole">
            <p:oleObj spid="_x0000_s11267" name="Формула" r:id="rId4" imgW="1930320" imgH="253800" progId="Equation.3">
              <p:embed/>
            </p:oleObj>
          </a:graphicData>
        </a:graphic>
      </p:graphicFrame>
      <p:graphicFrame>
        <p:nvGraphicFramePr>
          <p:cNvPr id="11268" name="Object 10"/>
          <p:cNvGraphicFramePr>
            <a:graphicFrameLocks noChangeAspect="1"/>
          </p:cNvGraphicFramePr>
          <p:nvPr/>
        </p:nvGraphicFramePr>
        <p:xfrm>
          <a:off x="1331913" y="5084763"/>
          <a:ext cx="2952750" cy="431800"/>
        </p:xfrm>
        <a:graphic>
          <a:graphicData uri="http://schemas.openxmlformats.org/presentationml/2006/ole">
            <p:oleObj spid="_x0000_s11268" name="Формула" r:id="rId5" imgW="10540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Радиус вписанной окружности равен: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Радиус описанной окружности находится по формуле: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Длины медиан вычисляются через стороны треугольника по формулам.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Длины высот определяются равенствами: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 которых площадь           треугольника уже вычислена.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Длины биссектрис вычисляются через стороны треугольника и заключенные между ними углы по неоднократно использовавшимся формулам. 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700338" y="333375"/>
          <a:ext cx="2159000" cy="863600"/>
        </p:xfrm>
        <a:graphic>
          <a:graphicData uri="http://schemas.openxmlformats.org/presentationml/2006/ole">
            <p:oleObj spid="_x0000_s12290" name="Формула" r:id="rId3" imgW="622080" imgH="419040" progId="Equation.3">
              <p:embed/>
            </p:oleObj>
          </a:graphicData>
        </a:graphic>
      </p:graphicFrame>
      <p:graphicFrame>
        <p:nvGraphicFramePr>
          <p:cNvPr id="1229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627313" y="1412875"/>
          <a:ext cx="2449512" cy="936625"/>
        </p:xfrm>
        <a:graphic>
          <a:graphicData uri="http://schemas.openxmlformats.org/presentationml/2006/ole">
            <p:oleObj spid="_x0000_s12291" name="Формула" r:id="rId4" imgW="723600" imgH="431640" progId="Equation.3">
              <p:embed/>
            </p:oleObj>
          </a:graphicData>
        </a:graphic>
      </p:graphicFrame>
      <p:graphicFrame>
        <p:nvGraphicFramePr>
          <p:cNvPr id="12292" name="Object 10"/>
          <p:cNvGraphicFramePr>
            <a:graphicFrameLocks noChangeAspect="1"/>
          </p:cNvGraphicFramePr>
          <p:nvPr/>
        </p:nvGraphicFramePr>
        <p:xfrm>
          <a:off x="1692275" y="3213100"/>
          <a:ext cx="5400675" cy="865188"/>
        </p:xfrm>
        <a:graphic>
          <a:graphicData uri="http://schemas.openxmlformats.org/presentationml/2006/ole">
            <p:oleObj spid="_x0000_s12292" name="Формула" r:id="rId5" imgW="2260440" imgH="393480" progId="Equation.3">
              <p:embed/>
            </p:oleObj>
          </a:graphicData>
        </a:graphic>
      </p:graphicFrame>
      <p:graphicFrame>
        <p:nvGraphicFramePr>
          <p:cNvPr id="12293" name="Object 11"/>
          <p:cNvGraphicFramePr>
            <a:graphicFrameLocks noChangeAspect="1"/>
          </p:cNvGraphicFramePr>
          <p:nvPr/>
        </p:nvGraphicFramePr>
        <p:xfrm>
          <a:off x="2484438" y="3933825"/>
          <a:ext cx="649287" cy="466725"/>
        </p:xfrm>
        <a:graphic>
          <a:graphicData uri="http://schemas.openxmlformats.org/presentationml/2006/ole">
            <p:oleObj spid="_x0000_s12293" name="Формула" r:id="rId6" imgW="3171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Пример 1.</a:t>
            </a:r>
            <a:r>
              <a:rPr lang="ru-RU" sz="2000" smtClean="0"/>
              <a:t>Найти отношение радиусов окружностей, вписанной в треугольник </a:t>
            </a:r>
            <a:r>
              <a:rPr lang="en-US" sz="2000" smtClean="0"/>
              <a:t>ABC </a:t>
            </a:r>
            <a:r>
              <a:rPr lang="ru-RU" sz="2000" smtClean="0"/>
              <a:t>и описанной около него, если известны отношение двух его сторон </a:t>
            </a:r>
            <a:r>
              <a:rPr lang="en-US" sz="2000" smtClean="0"/>
              <a:t>AB : AC=m : n </a:t>
            </a:r>
            <a:r>
              <a:rPr lang="ru-RU" sz="2000" smtClean="0"/>
              <a:t>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                  заключенный между этими сторонами.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Решение:</a:t>
            </a:r>
            <a:r>
              <a:rPr lang="ru-RU" sz="2000" smtClean="0"/>
              <a:t> Пусть длина стороны </a:t>
            </a:r>
            <a:r>
              <a:rPr lang="en-US" sz="2000" smtClean="0"/>
              <a:t>AB=c,</a:t>
            </a:r>
            <a:r>
              <a:rPr lang="ru-RU" sz="2000" smtClean="0"/>
              <a:t> а длина стороны </a:t>
            </a:r>
            <a:r>
              <a:rPr lang="en-US" sz="2000" smtClean="0"/>
              <a:t>AC=b, c : b=m : n.</a:t>
            </a:r>
            <a:r>
              <a:rPr lang="ru-RU" sz="2000" smtClean="0"/>
              <a:t> Тогда решение данной задачи сводится к расчету величин </a:t>
            </a:r>
            <a:r>
              <a:rPr lang="en-US" sz="2000" smtClean="0"/>
              <a:t>r </a:t>
            </a:r>
            <a:r>
              <a:rPr lang="ru-RU" sz="2000" smtClean="0"/>
              <a:t>и </a:t>
            </a:r>
            <a:r>
              <a:rPr lang="en-US" sz="2000" smtClean="0"/>
              <a:t>R </a:t>
            </a:r>
            <a:r>
              <a:rPr lang="ru-RU" sz="2000" smtClean="0"/>
              <a:t>по двум сторонам и углу, заключенному между ними.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Определяем сначала по теореме косинусов третью сторону треугольника: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отсюда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Затем находим радиус </a:t>
            </a:r>
            <a:r>
              <a:rPr lang="en-US" sz="2000" smtClean="0"/>
              <a:t>r</a:t>
            </a:r>
            <a:r>
              <a:rPr lang="ru-RU" sz="2000" smtClean="0"/>
              <a:t> вписанной окружности: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b="1" smtClean="0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211638" y="620713"/>
          <a:ext cx="2765425" cy="431800"/>
        </p:xfrm>
        <a:graphic>
          <a:graphicData uri="http://schemas.openxmlformats.org/presentationml/2006/ole">
            <p:oleObj spid="_x0000_s13314" name="Формула" r:id="rId3" imgW="749160" imgH="203040" progId="Equation.3">
              <p:embed/>
            </p:oleObj>
          </a:graphicData>
        </a:graphic>
      </p:graphicFrame>
      <p:graphicFrame>
        <p:nvGraphicFramePr>
          <p:cNvPr id="1331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916238" y="3068638"/>
          <a:ext cx="3284537" cy="447675"/>
        </p:xfrm>
        <a:graphic>
          <a:graphicData uri="http://schemas.openxmlformats.org/presentationml/2006/ole">
            <p:oleObj spid="_x0000_s13315" name="Формула" r:id="rId4" imgW="1676160" imgH="228600" progId="Equation.3">
              <p:embed/>
            </p:oleObj>
          </a:graphicData>
        </a:graphic>
      </p:graphicFrame>
      <p:graphicFrame>
        <p:nvGraphicFramePr>
          <p:cNvPr id="13316" name="Object 10"/>
          <p:cNvGraphicFramePr>
            <a:graphicFrameLocks noChangeAspect="1"/>
          </p:cNvGraphicFramePr>
          <p:nvPr/>
        </p:nvGraphicFramePr>
        <p:xfrm>
          <a:off x="2916238" y="3644900"/>
          <a:ext cx="3529012" cy="503238"/>
        </p:xfrm>
        <a:graphic>
          <a:graphicData uri="http://schemas.openxmlformats.org/presentationml/2006/ole">
            <p:oleObj spid="_x0000_s13316" name="Формула" r:id="rId5" imgW="1663560" imgH="253800" progId="Equation.3">
              <p:embed/>
            </p:oleObj>
          </a:graphicData>
        </a:graphic>
      </p:graphicFrame>
      <p:graphicFrame>
        <p:nvGraphicFramePr>
          <p:cNvPr id="13317" name="Object 11"/>
          <p:cNvGraphicFramePr>
            <a:graphicFrameLocks noChangeAspect="1"/>
          </p:cNvGraphicFramePr>
          <p:nvPr/>
        </p:nvGraphicFramePr>
        <p:xfrm>
          <a:off x="2411413" y="4581525"/>
          <a:ext cx="4968875" cy="863600"/>
        </p:xfrm>
        <a:graphic>
          <a:graphicData uri="http://schemas.openxmlformats.org/presentationml/2006/ole">
            <p:oleObj spid="_x0000_s13317" name="Формула" r:id="rId6" imgW="24382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После этого вычислим радиус </a:t>
            </a:r>
            <a:r>
              <a:rPr lang="en-US" sz="2000" smtClean="0"/>
              <a:t>R</a:t>
            </a:r>
            <a:r>
              <a:rPr lang="ru-RU" sz="2000" smtClean="0"/>
              <a:t> описанной окружности: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Вычисляем их отношение: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Разделив числитель и знаменатель дроби на       получим:</a:t>
            </a: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268538" y="333375"/>
          <a:ext cx="4897437" cy="863600"/>
        </p:xfrm>
        <a:graphic>
          <a:graphicData uri="http://schemas.openxmlformats.org/presentationml/2006/ole">
            <p:oleObj spid="_x0000_s14338" name="Формула" r:id="rId3" imgW="2171520" imgH="444240" progId="Equation.3">
              <p:embed/>
            </p:oleObj>
          </a:graphicData>
        </a:graphic>
      </p:graphicFrame>
      <p:graphicFrame>
        <p:nvGraphicFramePr>
          <p:cNvPr id="1433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755650" y="1412875"/>
          <a:ext cx="7058025" cy="1008063"/>
        </p:xfrm>
        <a:graphic>
          <a:graphicData uri="http://schemas.openxmlformats.org/presentationml/2006/ole">
            <p:oleObj spid="_x0000_s14339" name="Формула" r:id="rId4" imgW="3340080" imgH="482400" progId="Equation.3">
              <p:embed/>
            </p:oleObj>
          </a:graphicData>
        </a:graphic>
      </p:graphicFrame>
      <p:graphicFrame>
        <p:nvGraphicFramePr>
          <p:cNvPr id="14340" name="Object 10"/>
          <p:cNvGraphicFramePr>
            <a:graphicFrameLocks noChangeAspect="1"/>
          </p:cNvGraphicFramePr>
          <p:nvPr/>
        </p:nvGraphicFramePr>
        <p:xfrm>
          <a:off x="5580063" y="2420938"/>
          <a:ext cx="466725" cy="533400"/>
        </p:xfrm>
        <a:graphic>
          <a:graphicData uri="http://schemas.openxmlformats.org/presentationml/2006/ole">
            <p:oleObj spid="_x0000_s14340" name="Формула" r:id="rId5" imgW="177480" imgH="203040" progId="Equation.3">
              <p:embed/>
            </p:oleObj>
          </a:graphicData>
        </a:graphic>
      </p:graphicFrame>
      <p:graphicFrame>
        <p:nvGraphicFramePr>
          <p:cNvPr id="14341" name="Object 11"/>
          <p:cNvGraphicFramePr>
            <a:graphicFrameLocks noChangeAspect="1"/>
          </p:cNvGraphicFramePr>
          <p:nvPr/>
        </p:nvGraphicFramePr>
        <p:xfrm>
          <a:off x="395288" y="2924175"/>
          <a:ext cx="8172450" cy="2449513"/>
        </p:xfrm>
        <a:graphic>
          <a:graphicData uri="http://schemas.openxmlformats.org/presentationml/2006/ole">
            <p:oleObj spid="_x0000_s14341" name="Формула" r:id="rId6" imgW="4127400" imgH="1168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Пример 2.</a:t>
            </a:r>
            <a:r>
              <a:rPr lang="ru-RU" sz="2000" smtClean="0"/>
              <a:t> Вычислить площадь круга, вписанного в треугольник </a:t>
            </a:r>
            <a:r>
              <a:rPr lang="en-US" sz="2000" smtClean="0"/>
              <a:t>ABC,</a:t>
            </a:r>
            <a:r>
              <a:rPr lang="ru-RU" sz="2000" smtClean="0"/>
              <a:t> у которого </a:t>
            </a:r>
            <a:r>
              <a:rPr lang="en-US" sz="2000" smtClean="0"/>
              <a:t>AC=5 </a:t>
            </a:r>
            <a:r>
              <a:rPr lang="ru-RU" sz="2000" i="1" smtClean="0"/>
              <a:t>м,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Решение:</a:t>
            </a:r>
            <a:r>
              <a:rPr lang="ru-RU" sz="2000" smtClean="0"/>
              <a:t> Из прямоугольных треугольников </a:t>
            </a:r>
            <a:r>
              <a:rPr lang="en-US" sz="2000" smtClean="0"/>
              <a:t>OAE</a:t>
            </a:r>
            <a:r>
              <a:rPr lang="ru-RU" sz="2000" smtClean="0"/>
              <a:t> и</a:t>
            </a:r>
            <a:r>
              <a:rPr lang="en-US" sz="2000" smtClean="0"/>
              <a:t> OCE </a:t>
            </a:r>
            <a:r>
              <a:rPr lang="ru-RU" sz="2000" smtClean="0"/>
              <a:t>(рис.42), находим: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                              откуда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Где </a:t>
            </a:r>
            <a:r>
              <a:rPr lang="en-US" sz="2000" smtClean="0"/>
              <a:t>r</a:t>
            </a:r>
            <a:r>
              <a:rPr lang="ru-RU" sz="2000" smtClean="0"/>
              <a:t> – радиус вписанного круга.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Легко видеть, что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Отсюда</a:t>
            </a:r>
            <a:endParaRPr lang="ru-RU" sz="2000" b="1" smtClean="0"/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484438" y="333375"/>
          <a:ext cx="2376487" cy="358775"/>
        </p:xfrm>
        <a:graphic>
          <a:graphicData uri="http://schemas.openxmlformats.org/presentationml/2006/ole">
            <p:oleObj spid="_x0000_s15362" name="Формула" r:id="rId3" imgW="1663560" imgH="203040" progId="Equation.3">
              <p:embed/>
            </p:oleObj>
          </a:graphicData>
        </a:graphic>
      </p:graphicFrame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/>
          <a:srcRect b="8342"/>
          <a:stretch>
            <a:fillRect/>
          </a:stretch>
        </p:blipFill>
        <p:spPr bwMode="auto">
          <a:xfrm>
            <a:off x="0" y="1196975"/>
            <a:ext cx="248443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3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4572000" y="1196975"/>
          <a:ext cx="3313113" cy="1727200"/>
        </p:xfrm>
        <a:graphic>
          <a:graphicData uri="http://schemas.openxmlformats.org/presentationml/2006/ole">
            <p:oleObj spid="_x0000_s15363" name="Формула" r:id="rId5" imgW="1562040" imgH="876240" progId="Equation.3">
              <p:embed/>
            </p:oleObj>
          </a:graphicData>
        </a:graphic>
      </p:graphicFrame>
      <p:graphicFrame>
        <p:nvGraphicFramePr>
          <p:cNvPr id="15364" name="Object 11"/>
          <p:cNvGraphicFramePr>
            <a:graphicFrameLocks noChangeAspect="1"/>
          </p:cNvGraphicFramePr>
          <p:nvPr/>
        </p:nvGraphicFramePr>
        <p:xfrm>
          <a:off x="1476375" y="3500438"/>
          <a:ext cx="6983413" cy="1871662"/>
        </p:xfrm>
        <a:graphic>
          <a:graphicData uri="http://schemas.openxmlformats.org/presentationml/2006/ole">
            <p:oleObj spid="_x0000_s15364" name="Формула" r:id="rId6" imgW="3492360" imgH="914400" progId="Equation.3">
              <p:embed/>
            </p:oleObj>
          </a:graphicData>
        </a:graphic>
      </p:graphicFrame>
      <p:graphicFrame>
        <p:nvGraphicFramePr>
          <p:cNvPr id="15365" name="Object 12"/>
          <p:cNvGraphicFramePr>
            <a:graphicFrameLocks noChangeAspect="1"/>
          </p:cNvGraphicFramePr>
          <p:nvPr/>
        </p:nvGraphicFramePr>
        <p:xfrm>
          <a:off x="2411413" y="5805488"/>
          <a:ext cx="4608512" cy="503237"/>
        </p:xfrm>
        <a:graphic>
          <a:graphicData uri="http://schemas.openxmlformats.org/presentationml/2006/ole">
            <p:oleObj spid="_x0000_s15365" name="Формула" r:id="rId7" imgW="21081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Таким образом,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а площадь круга </a:t>
            </a:r>
            <a:r>
              <a:rPr lang="en-US" sz="2000" smtClean="0"/>
              <a:t>S</a:t>
            </a:r>
            <a:r>
              <a:rPr lang="ru-RU" sz="2000" smtClean="0"/>
              <a:t> равна: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627313" y="188913"/>
          <a:ext cx="2406650" cy="800100"/>
        </p:xfrm>
        <a:graphic>
          <a:graphicData uri="http://schemas.openxmlformats.org/presentationml/2006/ole">
            <p:oleObj spid="_x0000_s16386" name="Формула" r:id="rId3" imgW="1054080" imgH="419040" progId="Equation.3">
              <p:embed/>
            </p:oleObj>
          </a:graphicData>
        </a:graphic>
      </p:graphicFrame>
      <p:graphicFrame>
        <p:nvGraphicFramePr>
          <p:cNvPr id="1638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763713" y="1557338"/>
          <a:ext cx="5329237" cy="1079500"/>
        </p:xfrm>
        <a:graphic>
          <a:graphicData uri="http://schemas.openxmlformats.org/presentationml/2006/ole">
            <p:oleObj spid="_x0000_s16387" name="Формула" r:id="rId4" imgW="23112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2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18487" cy="54625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Произвольный треугольник определяется тремя независимыми параметрами: длины трех его сторон или двух сторон и заключенным между ними углом; одной стороной и величинами двух прилежащих к ней углов; двумя сторонами и радиусом вписанной окружности и т.д.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Пример 3.</a:t>
            </a:r>
            <a:r>
              <a:rPr lang="ru-RU" sz="2000" smtClean="0"/>
              <a:t> В треугольнике </a:t>
            </a:r>
            <a:r>
              <a:rPr lang="en-US" sz="2000" smtClean="0"/>
              <a:t>ABC </a:t>
            </a:r>
            <a:r>
              <a:rPr lang="ru-RU" sz="2000" smtClean="0"/>
              <a:t>известны стороны </a:t>
            </a:r>
            <a:r>
              <a:rPr lang="en-US" sz="2000" smtClean="0"/>
              <a:t>AB=3,BC=5,AC=7.</a:t>
            </a:r>
            <a:r>
              <a:rPr lang="ru-RU" sz="2000" smtClean="0"/>
              <a:t> Найти длину биссектрисы угла </a:t>
            </a:r>
            <a:r>
              <a:rPr lang="en-US" sz="2000" smtClean="0"/>
              <a:t>ABC</a:t>
            </a:r>
            <a:r>
              <a:rPr lang="ru-RU" sz="2000" smtClean="0"/>
              <a:t> треугольника.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Решение:</a:t>
            </a:r>
            <a:r>
              <a:rPr lang="ru-RU" sz="2000" smtClean="0"/>
              <a:t> Вычислим сначала величину      угла </a:t>
            </a:r>
            <a:r>
              <a:rPr lang="en-US" sz="2000" smtClean="0"/>
              <a:t>ABC.</a:t>
            </a:r>
            <a:r>
              <a:rPr lang="ru-RU" sz="2000" smtClean="0"/>
              <a:t>Для этого воспользуемся теоремой косинусов. Имеем: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Или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откуда получаем, что                                  или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  Далее, воспользовавшись формулой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где       - длина биссектрисы, делящей пополам угол между сторонами </a:t>
            </a:r>
            <a:r>
              <a:rPr lang="en-US" sz="2000" smtClean="0"/>
              <a:t>AB</a:t>
            </a:r>
            <a:r>
              <a:rPr lang="ru-RU" sz="2000" smtClean="0"/>
              <a:t> и</a:t>
            </a:r>
            <a:r>
              <a:rPr lang="en-US" sz="2000" smtClean="0"/>
              <a:t> BC</a:t>
            </a:r>
            <a:r>
              <a:rPr lang="ru-RU" sz="2000" smtClean="0"/>
              <a:t>, получаем: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859338" y="692150"/>
          <a:ext cx="303212" cy="404813"/>
        </p:xfrm>
        <a:graphic>
          <a:graphicData uri="http://schemas.openxmlformats.org/presentationml/2006/ole">
            <p:oleObj spid="_x0000_s17410" name="Формула" r:id="rId3" imgW="152280" imgH="203040" progId="Equation.3">
              <p:embed/>
            </p:oleObj>
          </a:graphicData>
        </a:graphic>
      </p:graphicFrame>
      <p:graphicFrame>
        <p:nvGraphicFramePr>
          <p:cNvPr id="1741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124075" y="1412875"/>
          <a:ext cx="5041900" cy="514350"/>
        </p:xfrm>
        <a:graphic>
          <a:graphicData uri="http://schemas.openxmlformats.org/presentationml/2006/ole">
            <p:oleObj spid="_x0000_s17411" name="Формула" r:id="rId4" imgW="2552400" imgH="228600" progId="Equation.3">
              <p:embed/>
            </p:oleObj>
          </a:graphicData>
        </a:graphic>
      </p:graphicFrame>
      <p:graphicFrame>
        <p:nvGraphicFramePr>
          <p:cNvPr id="17412" name="Object 10"/>
          <p:cNvGraphicFramePr>
            <a:graphicFrameLocks noChangeAspect="1"/>
          </p:cNvGraphicFramePr>
          <p:nvPr/>
        </p:nvGraphicFramePr>
        <p:xfrm>
          <a:off x="2771775" y="2133600"/>
          <a:ext cx="3278188" cy="503238"/>
        </p:xfrm>
        <a:graphic>
          <a:graphicData uri="http://schemas.openxmlformats.org/presentationml/2006/ole">
            <p:oleObj spid="_x0000_s17412" name="Формула" r:id="rId5" imgW="1371600" imgH="203040" progId="Equation.3">
              <p:embed/>
            </p:oleObj>
          </a:graphicData>
        </a:graphic>
      </p:graphicFrame>
      <p:graphicFrame>
        <p:nvGraphicFramePr>
          <p:cNvPr id="17413" name="Object 11"/>
          <p:cNvGraphicFramePr>
            <a:graphicFrameLocks noChangeAspect="1"/>
          </p:cNvGraphicFramePr>
          <p:nvPr/>
        </p:nvGraphicFramePr>
        <p:xfrm>
          <a:off x="2700338" y="2781300"/>
          <a:ext cx="2016125" cy="417513"/>
        </p:xfrm>
        <a:graphic>
          <a:graphicData uri="http://schemas.openxmlformats.org/presentationml/2006/ole">
            <p:oleObj spid="_x0000_s17413" name="Формула" r:id="rId6" imgW="838080" imgH="203040" progId="Equation.3">
              <p:embed/>
            </p:oleObj>
          </a:graphicData>
        </a:graphic>
      </p:graphicFrame>
      <p:graphicFrame>
        <p:nvGraphicFramePr>
          <p:cNvPr id="17414" name="Object 12"/>
          <p:cNvGraphicFramePr>
            <a:graphicFrameLocks noChangeAspect="1"/>
          </p:cNvGraphicFramePr>
          <p:nvPr/>
        </p:nvGraphicFramePr>
        <p:xfrm>
          <a:off x="5580063" y="2852738"/>
          <a:ext cx="1296987" cy="360362"/>
        </p:xfrm>
        <a:graphic>
          <a:graphicData uri="http://schemas.openxmlformats.org/presentationml/2006/ole">
            <p:oleObj spid="_x0000_s17414" name="Формула" r:id="rId7" imgW="609480" imgH="203040" progId="Equation.3">
              <p:embed/>
            </p:oleObj>
          </a:graphicData>
        </a:graphic>
      </p:graphicFrame>
      <p:graphicFrame>
        <p:nvGraphicFramePr>
          <p:cNvPr id="17415" name="Object 13"/>
          <p:cNvGraphicFramePr>
            <a:graphicFrameLocks noChangeAspect="1"/>
          </p:cNvGraphicFramePr>
          <p:nvPr/>
        </p:nvGraphicFramePr>
        <p:xfrm>
          <a:off x="2987675" y="3644900"/>
          <a:ext cx="2663825" cy="717550"/>
        </p:xfrm>
        <a:graphic>
          <a:graphicData uri="http://schemas.openxmlformats.org/presentationml/2006/ole">
            <p:oleObj spid="_x0000_s17415" name="Формула" r:id="rId8" imgW="1460160" imgH="393480" progId="Equation.3">
              <p:embed/>
            </p:oleObj>
          </a:graphicData>
        </a:graphic>
      </p:graphicFrame>
      <p:graphicFrame>
        <p:nvGraphicFramePr>
          <p:cNvPr id="17416" name="Object 14"/>
          <p:cNvGraphicFramePr>
            <a:graphicFrameLocks noChangeAspect="1"/>
          </p:cNvGraphicFramePr>
          <p:nvPr/>
        </p:nvGraphicFramePr>
        <p:xfrm>
          <a:off x="539750" y="4581525"/>
          <a:ext cx="352425" cy="576263"/>
        </p:xfrm>
        <a:graphic>
          <a:graphicData uri="http://schemas.openxmlformats.org/presentationml/2006/ole">
            <p:oleObj spid="_x0000_s17416" name="Формула" r:id="rId9" imgW="139680" imgH="228600" progId="Equation.3">
              <p:embed/>
            </p:oleObj>
          </a:graphicData>
        </a:graphic>
      </p:graphicFrame>
      <p:graphicFrame>
        <p:nvGraphicFramePr>
          <p:cNvPr id="17417" name="Object 15"/>
          <p:cNvGraphicFramePr>
            <a:graphicFrameLocks noChangeAspect="1"/>
          </p:cNvGraphicFramePr>
          <p:nvPr/>
        </p:nvGraphicFramePr>
        <p:xfrm>
          <a:off x="2700338" y="5589588"/>
          <a:ext cx="2663825" cy="719137"/>
        </p:xfrm>
        <a:graphic>
          <a:graphicData uri="http://schemas.openxmlformats.org/presentationml/2006/ole">
            <p:oleObj spid="_x0000_s17417" name="Формула" r:id="rId10" imgW="1320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Задачи.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1.</a:t>
            </a:r>
            <a:r>
              <a:rPr lang="ru-RU" sz="2000" smtClean="0"/>
              <a:t>В треугольнике </a:t>
            </a:r>
            <a:r>
              <a:rPr lang="en-US" sz="2000" smtClean="0"/>
              <a:t>ABC:</a:t>
            </a:r>
            <a:r>
              <a:rPr lang="ru-RU" sz="2000" smtClean="0"/>
              <a:t> </a:t>
            </a:r>
            <a:r>
              <a:rPr lang="en-US" sz="2000" smtClean="0"/>
              <a:t>AB=2,AC=7,</a:t>
            </a:r>
            <a:r>
              <a:rPr lang="ru-RU" sz="2000" smtClean="0"/>
              <a:t>                            Найти       , высоту треугольника, опущенную на сторону </a:t>
            </a:r>
            <a:r>
              <a:rPr lang="en-US" sz="2000" smtClean="0"/>
              <a:t>BC.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  <a:r>
              <a:rPr lang="ru-RU" sz="2000" smtClean="0"/>
              <a:t> </a:t>
            </a:r>
            <a:r>
              <a:rPr lang="en-US" sz="2000" smtClean="0"/>
              <a:t> 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2.</a:t>
            </a:r>
            <a:r>
              <a:rPr lang="ru-RU" sz="2000" smtClean="0"/>
              <a:t> Дины сторон </a:t>
            </a:r>
            <a:r>
              <a:rPr lang="en-US" sz="2000" smtClean="0"/>
              <a:t>AB</a:t>
            </a:r>
            <a:r>
              <a:rPr lang="ru-RU" sz="2000" smtClean="0"/>
              <a:t> и</a:t>
            </a:r>
            <a:r>
              <a:rPr lang="en-US" sz="2000" smtClean="0"/>
              <a:t> AC</a:t>
            </a:r>
            <a:r>
              <a:rPr lang="ru-RU" sz="2000" smtClean="0"/>
              <a:t> треугольника</a:t>
            </a:r>
            <a:r>
              <a:rPr lang="en-US" sz="2000" smtClean="0"/>
              <a:t> ABC</a:t>
            </a:r>
            <a:r>
              <a:rPr lang="ru-RU" sz="2000" smtClean="0"/>
              <a:t> соответственно равны 4 и 5 см, а величина угла, заключенного между ними, - </a:t>
            </a:r>
            <a:r>
              <a:rPr lang="en-US" sz="2000" smtClean="0"/>
              <a:t> </a:t>
            </a:r>
            <a:r>
              <a:rPr lang="ru-RU" sz="2000" smtClean="0"/>
              <a:t>      . Найти длины отрезков касательных, проведенных из вершины </a:t>
            </a:r>
            <a:r>
              <a:rPr lang="en-US" sz="2000" smtClean="0"/>
              <a:t>B</a:t>
            </a:r>
            <a:r>
              <a:rPr lang="ru-RU" sz="2000" smtClean="0"/>
              <a:t> к окружности вписанного в треугольник круга.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3.</a:t>
            </a:r>
            <a:r>
              <a:rPr lang="ru-RU" sz="2000" smtClean="0"/>
              <a:t> В треугольнике </a:t>
            </a:r>
            <a:r>
              <a:rPr lang="en-US" sz="2000" smtClean="0"/>
              <a:t>ABC</a:t>
            </a:r>
            <a:r>
              <a:rPr lang="ru-RU" sz="2000" smtClean="0"/>
              <a:t> со сторонами</a:t>
            </a:r>
            <a:r>
              <a:rPr lang="en-US" sz="2000" smtClean="0"/>
              <a:t> Bc=a, AC=b</a:t>
            </a:r>
            <a:r>
              <a:rPr lang="ru-RU" sz="2000" smtClean="0"/>
              <a:t> и углом      между ними вписан полукруг с диаметром, лежащим на стороне, противоположной этому углу. Найти радиус этого полукруга.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4.</a:t>
            </a:r>
            <a:r>
              <a:rPr lang="ru-RU" sz="2000" smtClean="0"/>
              <a:t> В треугольнике </a:t>
            </a:r>
            <a:r>
              <a:rPr lang="en-US" sz="2000" smtClean="0"/>
              <a:t>ABC </a:t>
            </a:r>
            <a:r>
              <a:rPr lang="ru-RU" sz="2000" smtClean="0"/>
              <a:t>известны</a:t>
            </a:r>
            <a:r>
              <a:rPr lang="en-US" sz="2000" smtClean="0"/>
              <a:t> AB=c</a:t>
            </a:r>
            <a:r>
              <a:rPr lang="ru-RU" sz="2000" smtClean="0"/>
              <a:t> и</a:t>
            </a:r>
            <a:r>
              <a:rPr lang="en-US" sz="2000" smtClean="0"/>
              <a:t> AC=b</a:t>
            </a:r>
            <a:r>
              <a:rPr lang="ru-RU" sz="2000" smtClean="0"/>
              <a:t>.Величина угла               вдвое больше величины угла             .Найти длину третьей стороны треугольника.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  <a:r>
              <a:rPr lang="en-US" sz="2000" smtClean="0"/>
              <a:t> </a:t>
            </a:r>
            <a:endParaRPr lang="ru-RU" sz="2000" smtClean="0"/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356100" y="476250"/>
          <a:ext cx="1584325" cy="360363"/>
        </p:xfrm>
        <a:graphic>
          <a:graphicData uri="http://schemas.openxmlformats.org/presentationml/2006/ole">
            <p:oleObj spid="_x0000_s18434" name="Формула" r:id="rId3" imgW="850680" imgH="177480" progId="Equation.3">
              <p:embed/>
            </p:oleObj>
          </a:graphicData>
        </a:graphic>
      </p:graphicFrame>
      <p:graphicFrame>
        <p:nvGraphicFramePr>
          <p:cNvPr id="1843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7019925" y="404813"/>
          <a:ext cx="365125" cy="576262"/>
        </p:xfrm>
        <a:graphic>
          <a:graphicData uri="http://schemas.openxmlformats.org/presentationml/2006/ole">
            <p:oleObj spid="_x0000_s18435" name="Формула" r:id="rId4" imgW="164880" imgH="228600" progId="Equation.3">
              <p:embed/>
            </p:oleObj>
          </a:graphicData>
        </a:graphic>
      </p:graphicFrame>
      <p:graphicFrame>
        <p:nvGraphicFramePr>
          <p:cNvPr id="18436" name="Object 10"/>
          <p:cNvGraphicFramePr>
            <a:graphicFrameLocks noChangeAspect="1"/>
          </p:cNvGraphicFramePr>
          <p:nvPr/>
        </p:nvGraphicFramePr>
        <p:xfrm>
          <a:off x="900113" y="1125538"/>
          <a:ext cx="804862" cy="503237"/>
        </p:xfrm>
        <a:graphic>
          <a:graphicData uri="http://schemas.openxmlformats.org/presentationml/2006/ole">
            <p:oleObj spid="_x0000_s18436" name="Формула" r:id="rId5" imgW="457200" imgH="228600" progId="Equation.3">
              <p:embed/>
            </p:oleObj>
          </a:graphicData>
        </a:graphic>
      </p:graphicFrame>
      <p:graphicFrame>
        <p:nvGraphicFramePr>
          <p:cNvPr id="18437" name="Object 11"/>
          <p:cNvGraphicFramePr>
            <a:graphicFrameLocks noChangeAspect="1"/>
          </p:cNvGraphicFramePr>
          <p:nvPr/>
        </p:nvGraphicFramePr>
        <p:xfrm>
          <a:off x="5867400" y="1844675"/>
          <a:ext cx="576263" cy="431800"/>
        </p:xfrm>
        <a:graphic>
          <a:graphicData uri="http://schemas.openxmlformats.org/presentationml/2006/ole">
            <p:oleObj spid="_x0000_s18437" name="Формула" r:id="rId6" imgW="253800" imgH="177480" progId="Equation.3">
              <p:embed/>
            </p:oleObj>
          </a:graphicData>
        </a:graphic>
      </p:graphicFrame>
      <p:graphicFrame>
        <p:nvGraphicFramePr>
          <p:cNvPr id="18438" name="Object 12"/>
          <p:cNvGraphicFramePr>
            <a:graphicFrameLocks noChangeAspect="1"/>
          </p:cNvGraphicFramePr>
          <p:nvPr/>
        </p:nvGraphicFramePr>
        <p:xfrm>
          <a:off x="827088" y="2708275"/>
          <a:ext cx="1800225" cy="503238"/>
        </p:xfrm>
        <a:graphic>
          <a:graphicData uri="http://schemas.openxmlformats.org/presentationml/2006/ole">
            <p:oleObj spid="_x0000_s18438" name="Формула" r:id="rId7" imgW="1002960" imgH="266400" progId="Equation.3">
              <p:embed/>
            </p:oleObj>
          </a:graphicData>
        </a:graphic>
      </p:graphicFrame>
      <p:graphicFrame>
        <p:nvGraphicFramePr>
          <p:cNvPr id="18439" name="Object 13"/>
          <p:cNvGraphicFramePr>
            <a:graphicFrameLocks noChangeAspect="1"/>
          </p:cNvGraphicFramePr>
          <p:nvPr/>
        </p:nvGraphicFramePr>
        <p:xfrm>
          <a:off x="6877050" y="3213100"/>
          <a:ext cx="323850" cy="360363"/>
        </p:xfrm>
        <a:graphic>
          <a:graphicData uri="http://schemas.openxmlformats.org/presentationml/2006/ole">
            <p:oleObj spid="_x0000_s18439" name="Формула" r:id="rId8" imgW="152280" imgH="139680" progId="Equation.3">
              <p:embed/>
            </p:oleObj>
          </a:graphicData>
        </a:graphic>
      </p:graphicFrame>
      <p:graphicFrame>
        <p:nvGraphicFramePr>
          <p:cNvPr id="18440" name="Object 14"/>
          <p:cNvGraphicFramePr>
            <a:graphicFrameLocks noChangeAspect="1"/>
          </p:cNvGraphicFramePr>
          <p:nvPr/>
        </p:nvGraphicFramePr>
        <p:xfrm>
          <a:off x="900113" y="4149725"/>
          <a:ext cx="1965325" cy="412750"/>
        </p:xfrm>
        <a:graphic>
          <a:graphicData uri="http://schemas.openxmlformats.org/presentationml/2006/ole">
            <p:oleObj spid="_x0000_s18440" name="Формула" r:id="rId9" imgW="1028520" imgH="215640" progId="Equation.3">
              <p:embed/>
            </p:oleObj>
          </a:graphicData>
        </a:graphic>
      </p:graphicFrame>
      <p:graphicFrame>
        <p:nvGraphicFramePr>
          <p:cNvPr id="18441" name="Object 15"/>
          <p:cNvGraphicFramePr>
            <a:graphicFrameLocks noChangeAspect="1"/>
          </p:cNvGraphicFramePr>
          <p:nvPr/>
        </p:nvGraphicFramePr>
        <p:xfrm>
          <a:off x="7380288" y="4508500"/>
          <a:ext cx="863600" cy="334963"/>
        </p:xfrm>
        <a:graphic>
          <a:graphicData uri="http://schemas.openxmlformats.org/presentationml/2006/ole">
            <p:oleObj spid="_x0000_s18441" name="Формула" r:id="rId10" imgW="457200" imgH="177480" progId="Equation.3">
              <p:embed/>
            </p:oleObj>
          </a:graphicData>
        </a:graphic>
      </p:graphicFrame>
      <p:graphicFrame>
        <p:nvGraphicFramePr>
          <p:cNvPr id="18442" name="Object 16"/>
          <p:cNvGraphicFramePr>
            <a:graphicFrameLocks noChangeAspect="1"/>
          </p:cNvGraphicFramePr>
          <p:nvPr/>
        </p:nvGraphicFramePr>
        <p:xfrm>
          <a:off x="3924300" y="4868863"/>
          <a:ext cx="1152525" cy="288925"/>
        </p:xfrm>
        <a:graphic>
          <a:graphicData uri="http://schemas.openxmlformats.org/presentationml/2006/ole">
            <p:oleObj spid="_x0000_s18442" name="Формула" r:id="rId11" imgW="457200" imgH="177480" progId="Equation.3">
              <p:embed/>
            </p:oleObj>
          </a:graphicData>
        </a:graphic>
      </p:graphicFrame>
      <p:graphicFrame>
        <p:nvGraphicFramePr>
          <p:cNvPr id="18443" name="Object 17"/>
          <p:cNvGraphicFramePr>
            <a:graphicFrameLocks noChangeAspect="1"/>
          </p:cNvGraphicFramePr>
          <p:nvPr/>
        </p:nvGraphicFramePr>
        <p:xfrm>
          <a:off x="900113" y="5445125"/>
          <a:ext cx="1368425" cy="504825"/>
        </p:xfrm>
        <a:graphic>
          <a:graphicData uri="http://schemas.openxmlformats.org/presentationml/2006/ole">
            <p:oleObj spid="_x0000_s18443" name="Формула" r:id="rId12" imgW="609480" imgH="253800" progId="Equation.3">
              <p:embed/>
            </p:oleObj>
          </a:graphicData>
        </a:graphic>
      </p:graphicFrame>
      <p:graphicFrame>
        <p:nvGraphicFramePr>
          <p:cNvPr id="18444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8444" name="Формула" r:id="rId1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5.</a:t>
            </a:r>
            <a:r>
              <a:rPr lang="ru-RU" sz="2000" smtClean="0"/>
              <a:t> Найти расстояние между центрами вписанной и описанной окружностей для равнобедренного треугольника с основанием, равным </a:t>
            </a:r>
            <a:r>
              <a:rPr lang="en-US" sz="2000" smtClean="0"/>
              <a:t>a, </a:t>
            </a:r>
            <a:r>
              <a:rPr lang="ru-RU" sz="2000" smtClean="0"/>
              <a:t>и боковой стороной</a:t>
            </a:r>
            <a:r>
              <a:rPr lang="en-US" sz="2000" smtClean="0"/>
              <a:t> b.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6.</a:t>
            </a:r>
            <a:r>
              <a:rPr lang="ru-RU" sz="2000" smtClean="0"/>
              <a:t> Найти длину биссектрисы прямого угла треугольника, если его катеты равны </a:t>
            </a:r>
            <a:r>
              <a:rPr lang="en-US" sz="2000" smtClean="0"/>
              <a:t>a</a:t>
            </a:r>
            <a:r>
              <a:rPr lang="ru-RU" sz="2000" smtClean="0"/>
              <a:t> и</a:t>
            </a:r>
            <a:r>
              <a:rPr lang="en-US" sz="2000" smtClean="0"/>
              <a:t> b.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7.</a:t>
            </a:r>
            <a:r>
              <a:rPr lang="ru-RU" sz="2000" smtClean="0"/>
              <a:t> Стороны треугольника</a:t>
            </a:r>
            <a:r>
              <a:rPr lang="en-US" sz="2000" smtClean="0"/>
              <a:t> ABC</a:t>
            </a:r>
            <a:r>
              <a:rPr lang="ru-RU" sz="2000" smtClean="0"/>
              <a:t> равны 5,7 и 8 см. Найти площадь круга, описанного вокруг этого треугольника.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8.</a:t>
            </a:r>
            <a:r>
              <a:rPr lang="ru-RU" sz="2000" smtClean="0"/>
              <a:t> Существует ли треугольник, у которого все высоты меньше 1 см, а площадь – больше 100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Ответ:</a:t>
            </a:r>
            <a:r>
              <a:rPr lang="ru-RU" sz="2000" smtClean="0"/>
              <a:t> Существует.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smtClean="0"/>
              <a:t>9.</a:t>
            </a:r>
            <a:r>
              <a:rPr lang="ru-RU" sz="2000" smtClean="0"/>
              <a:t> Доказать неравенство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 котором</a:t>
            </a:r>
            <a:r>
              <a:rPr lang="en-US" sz="2000" smtClean="0"/>
              <a:t> a, b</a:t>
            </a:r>
            <a:r>
              <a:rPr lang="ru-RU" sz="2000" smtClean="0"/>
              <a:t> и</a:t>
            </a:r>
            <a:r>
              <a:rPr lang="en-US" sz="2000" smtClean="0"/>
              <a:t> c</a:t>
            </a:r>
            <a:r>
              <a:rPr lang="ru-RU" sz="2000" smtClean="0"/>
              <a:t> – длины сторон треугольника,</a:t>
            </a:r>
            <a:r>
              <a:rPr lang="en-US" sz="2000" smtClean="0"/>
              <a:t>p</a:t>
            </a:r>
            <a:r>
              <a:rPr lang="ru-RU" sz="2000" smtClean="0"/>
              <a:t> - его полупериметр.</a:t>
            </a:r>
            <a:endParaRPr lang="en-US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</a:t>
            </a:r>
            <a:r>
              <a:rPr lang="ru-RU" sz="2000" b="1" smtClean="0"/>
              <a:t>Указание.</a:t>
            </a:r>
            <a:r>
              <a:rPr lang="ru-RU" sz="2000" smtClean="0"/>
              <a:t> Воспользовавшись неравенством «среднее арифметическое неотрицательных чисел</a:t>
            </a:r>
            <a:r>
              <a:rPr lang="en-US" sz="2000" smtClean="0"/>
              <a:t> x</a:t>
            </a:r>
            <a:r>
              <a:rPr lang="ru-RU" sz="2000" smtClean="0"/>
              <a:t> и</a:t>
            </a:r>
            <a:r>
              <a:rPr lang="en-US" sz="2000" smtClean="0"/>
              <a:t> y</a:t>
            </a:r>
            <a:r>
              <a:rPr lang="ru-RU" sz="2000" smtClean="0"/>
              <a:t> больше или равно их среднему геометрическому», поочередно принимая за эти числа разности </a:t>
            </a:r>
            <a:r>
              <a:rPr lang="en-US" sz="2000" smtClean="0"/>
              <a:t>p-a, p-b, p-c.</a:t>
            </a:r>
            <a:r>
              <a:rPr lang="ru-RU" sz="2000" smtClean="0"/>
              <a:t> </a:t>
            </a:r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p:oleObj spid="_x0000_s19458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1945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900113" y="836613"/>
          <a:ext cx="3887787" cy="588962"/>
        </p:xfrm>
        <a:graphic>
          <a:graphicData uri="http://schemas.openxmlformats.org/presentationml/2006/ole">
            <p:oleObj spid="_x0000_s19459" name="Формула" r:id="rId4" imgW="2158920" imgH="291960" progId="Equation.3">
              <p:embed/>
            </p:oleObj>
          </a:graphicData>
        </a:graphic>
      </p:graphicFrame>
      <p:graphicFrame>
        <p:nvGraphicFramePr>
          <p:cNvPr id="19460" name="Object 10"/>
          <p:cNvGraphicFramePr>
            <a:graphicFrameLocks noChangeAspect="1"/>
          </p:cNvGraphicFramePr>
          <p:nvPr/>
        </p:nvGraphicFramePr>
        <p:xfrm>
          <a:off x="3203575" y="3644900"/>
          <a:ext cx="576263" cy="431800"/>
        </p:xfrm>
        <a:graphic>
          <a:graphicData uri="http://schemas.openxmlformats.org/presentationml/2006/ole">
            <p:oleObj spid="_x0000_s19460" name="Формула" r:id="rId5" imgW="215640" imgH="203040" progId="Equation.3">
              <p:embed/>
            </p:oleObj>
          </a:graphicData>
        </a:graphic>
      </p:graphicFrame>
      <p:graphicFrame>
        <p:nvGraphicFramePr>
          <p:cNvPr id="19461" name="Object 11"/>
          <p:cNvGraphicFramePr>
            <a:graphicFrameLocks noChangeAspect="1"/>
          </p:cNvGraphicFramePr>
          <p:nvPr/>
        </p:nvGraphicFramePr>
        <p:xfrm>
          <a:off x="900113" y="1916113"/>
          <a:ext cx="2154237" cy="577850"/>
        </p:xfrm>
        <a:graphic>
          <a:graphicData uri="http://schemas.openxmlformats.org/presentationml/2006/ole">
            <p:oleObj spid="_x0000_s19461" name="Формула" r:id="rId6" imgW="850680" imgH="241200" progId="Equation.3">
              <p:embed/>
            </p:oleObj>
          </a:graphicData>
        </a:graphic>
      </p:graphicFrame>
      <p:graphicFrame>
        <p:nvGraphicFramePr>
          <p:cNvPr id="19462" name="Object 12"/>
          <p:cNvGraphicFramePr>
            <a:graphicFrameLocks noChangeAspect="1"/>
          </p:cNvGraphicFramePr>
          <p:nvPr/>
        </p:nvGraphicFramePr>
        <p:xfrm>
          <a:off x="900113" y="2997200"/>
          <a:ext cx="1584325" cy="431800"/>
        </p:xfrm>
        <a:graphic>
          <a:graphicData uri="http://schemas.openxmlformats.org/presentationml/2006/ole">
            <p:oleObj spid="_x0000_s19462" name="Формула" r:id="rId7" imgW="672840" imgH="203040" progId="Equation.3">
              <p:embed/>
            </p:oleObj>
          </a:graphicData>
        </a:graphic>
      </p:graphicFrame>
      <p:graphicFrame>
        <p:nvGraphicFramePr>
          <p:cNvPr id="19463" name="Object 13"/>
          <p:cNvGraphicFramePr>
            <a:graphicFrameLocks noChangeAspect="1"/>
          </p:cNvGraphicFramePr>
          <p:nvPr/>
        </p:nvGraphicFramePr>
        <p:xfrm>
          <a:off x="2843213" y="4581525"/>
          <a:ext cx="2952750" cy="746125"/>
        </p:xfrm>
        <a:graphic>
          <a:graphicData uri="http://schemas.openxmlformats.org/presentationml/2006/ole">
            <p:oleObj spid="_x0000_s19463" name="Формула" r:id="rId8" imgW="1726920" imgH="393480" progId="Equation.3">
              <p:embed/>
            </p:oleObj>
          </a:graphicData>
        </a:graphic>
      </p:graphicFrame>
      <p:graphicFrame>
        <p:nvGraphicFramePr>
          <p:cNvPr id="19464" name="Object 1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464" name="Формула" r:id="rId9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smtClean="0"/>
              <a:t>10</a:t>
            </a:r>
            <a:r>
              <a:rPr lang="ru-RU" sz="2400" b="1" smtClean="0"/>
              <a:t>.</a:t>
            </a:r>
            <a:r>
              <a:rPr lang="ru-RU" sz="2400" smtClean="0"/>
              <a:t> Доказать, что во всяком треугольнике отношение радиуса вписанной окружности к радиусу описанной окружности не может превышать 1/2.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smtClean="0"/>
              <a:t>Указание.</a:t>
            </a:r>
            <a:r>
              <a:rPr lang="ru-RU" sz="2400" smtClean="0"/>
              <a:t> Воспользоваться результатом решения предыдущей задачи.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29600" cy="616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i="1" smtClean="0"/>
              <a:t>Три основные задачи «решения треугольников»: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Задача 1.</a:t>
            </a:r>
            <a:r>
              <a:rPr lang="ru-RU" sz="2800" b="1" smtClean="0"/>
              <a:t> </a:t>
            </a:r>
            <a:r>
              <a:rPr lang="ru-RU" sz="2800" smtClean="0"/>
              <a:t>В треугольнике длины двух сторон и величина заключенного между ними угла. Рассчитать остальные элементы треугольника.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Задача 2.</a:t>
            </a:r>
            <a:r>
              <a:rPr lang="ru-RU" sz="2800" b="1" smtClean="0"/>
              <a:t> </a:t>
            </a:r>
            <a:r>
              <a:rPr lang="ru-RU" sz="2800" smtClean="0"/>
              <a:t>В треугольнике даны длина одной стороны и величины двух прилежащих к ней углов. Рассчитать остальные элементы треугольника.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Задача 3.</a:t>
            </a:r>
            <a:r>
              <a:rPr lang="ru-RU" sz="2800" smtClean="0"/>
              <a:t> В треугольнике даны длины трех его сторон. Рассчитать остальные элементы треугольника.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6156325" cy="6669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 smtClean="0"/>
              <a:t>Решение задачи 1.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 smtClean="0"/>
              <a:t>Дано:</a:t>
            </a:r>
            <a:r>
              <a:rPr lang="ru-RU" sz="2000" dirty="0" smtClean="0"/>
              <a:t> В треугольнике </a:t>
            </a:r>
            <a:r>
              <a:rPr lang="en-US" sz="2000" dirty="0" smtClean="0"/>
              <a:t>ABC</a:t>
            </a:r>
            <a:r>
              <a:rPr lang="ru-RU" sz="2000" dirty="0" smtClean="0"/>
              <a:t> (рис.39), даны длины двух сторон: </a:t>
            </a:r>
            <a:r>
              <a:rPr lang="en-US" sz="2000" dirty="0" smtClean="0"/>
              <a:t>AC</a:t>
            </a:r>
            <a:r>
              <a:rPr lang="ru-RU" sz="2000" dirty="0" smtClean="0"/>
              <a:t> = </a:t>
            </a:r>
            <a:r>
              <a:rPr lang="en-US" sz="2000" dirty="0" smtClean="0"/>
              <a:t>b </a:t>
            </a:r>
            <a:r>
              <a:rPr lang="ru-RU" sz="2000" dirty="0" smtClean="0"/>
              <a:t>и</a:t>
            </a:r>
            <a:r>
              <a:rPr lang="en-US" sz="2000" dirty="0" smtClean="0"/>
              <a:t> AB = c, </a:t>
            </a:r>
            <a:r>
              <a:rPr lang="ru-RU" sz="2000" dirty="0" smtClean="0"/>
              <a:t>а также величина угла </a:t>
            </a:r>
            <a:r>
              <a:rPr lang="en-US" sz="2000" dirty="0" smtClean="0"/>
              <a:t>BAC =</a:t>
            </a:r>
            <a:r>
              <a:rPr lang="ru-RU" sz="2000" dirty="0" smtClean="0"/>
              <a:t>    </a:t>
            </a:r>
            <a:r>
              <a:rPr lang="en-US" sz="2000" dirty="0" smtClean="0"/>
              <a:t> </a:t>
            </a:r>
            <a:r>
              <a:rPr lang="ru-RU" sz="2000" dirty="0" smtClean="0"/>
              <a:t> между ними.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Требуется рассчитать остальные элементы треугольника.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b="1" dirty="0" smtClean="0"/>
              <a:t>Решение:</a:t>
            </a:r>
            <a:r>
              <a:rPr lang="ru-RU" sz="2000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Находим длину </a:t>
            </a:r>
            <a:r>
              <a:rPr lang="en-US" sz="2000" dirty="0" smtClean="0"/>
              <a:t>a</a:t>
            </a:r>
            <a:r>
              <a:rPr lang="ru-RU" sz="2000" dirty="0" smtClean="0"/>
              <a:t> третьей стороны </a:t>
            </a:r>
            <a:r>
              <a:rPr lang="en-US" sz="2000" dirty="0" smtClean="0"/>
              <a:t>BC</a:t>
            </a:r>
            <a:r>
              <a:rPr lang="ru-RU" sz="2000" dirty="0" smtClean="0"/>
              <a:t> треугольника по теореме косинусов:             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</a:t>
            </a:r>
            <a:r>
              <a:rPr lang="ru-RU" sz="2000" dirty="0" smtClean="0"/>
              <a:t>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 smtClean="0"/>
              <a:t>a = BC = </a:t>
            </a:r>
            <a:r>
              <a:rPr lang="ru-RU" sz="2000" dirty="0" smtClean="0"/>
              <a:t>                                     .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Углы       и        треугольника </a:t>
            </a:r>
            <a:r>
              <a:rPr lang="en-US" sz="2000" dirty="0" smtClean="0"/>
              <a:t>ABC </a:t>
            </a:r>
            <a:r>
              <a:rPr lang="ru-RU" sz="2000" dirty="0" smtClean="0"/>
              <a:t>можно вычислить либо по теореме синусов: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                ,                                                            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6591300" y="2624138"/>
          <a:ext cx="152400" cy="139700"/>
        </p:xfrm>
        <a:graphic>
          <a:graphicData uri="http://schemas.openxmlformats.org/presentationml/2006/ole">
            <p:oleObj spid="_x0000_s1026" name="Формула" r:id="rId3" imgW="152280" imgH="139680" progId="Equation.3">
              <p:embed/>
            </p:oleObj>
          </a:graphicData>
        </a:graphic>
      </p:graphicFrame>
      <p:pic>
        <p:nvPicPr>
          <p:cNvPr id="1034" name="Picture 6"/>
          <p:cNvPicPr>
            <a:picLocks noChangeAspect="1" noChangeArrowheads="1"/>
          </p:cNvPicPr>
          <p:nvPr/>
        </p:nvPicPr>
        <p:blipFill>
          <a:blip r:embed="rId4"/>
          <a:srcRect l="-166" b="8099"/>
          <a:stretch>
            <a:fillRect/>
          </a:stretch>
        </p:blipFill>
        <p:spPr bwMode="auto">
          <a:xfrm>
            <a:off x="6286500" y="765175"/>
            <a:ext cx="28575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15"/>
          <p:cNvGraphicFramePr>
            <a:graphicFrameLocks noChangeAspect="1"/>
          </p:cNvGraphicFramePr>
          <p:nvPr>
            <p:ph sz="quarter" idx="3"/>
          </p:nvPr>
        </p:nvGraphicFramePr>
        <p:xfrm>
          <a:off x="1187450" y="3284538"/>
          <a:ext cx="2427288" cy="485775"/>
        </p:xfrm>
        <a:graphic>
          <a:graphicData uri="http://schemas.openxmlformats.org/presentationml/2006/ole">
            <p:oleObj spid="_x0000_s1027" name="Формула" r:id="rId5" imgW="1269720" imgH="253800" progId="Equation.3">
              <p:embed/>
            </p:oleObj>
          </a:graphicData>
        </a:graphic>
      </p:graphicFrame>
      <p:graphicFrame>
        <p:nvGraphicFramePr>
          <p:cNvPr id="1028" name="Object 18"/>
          <p:cNvGraphicFramePr>
            <a:graphicFrameLocks noChangeAspect="1"/>
          </p:cNvGraphicFramePr>
          <p:nvPr/>
        </p:nvGraphicFramePr>
        <p:xfrm>
          <a:off x="1835150" y="1052513"/>
          <a:ext cx="292100" cy="268287"/>
        </p:xfrm>
        <a:graphic>
          <a:graphicData uri="http://schemas.openxmlformats.org/presentationml/2006/ole">
            <p:oleObj spid="_x0000_s1028" name="Формула" r:id="rId6" imgW="152280" imgH="139680" progId="Equation.3">
              <p:embed/>
            </p:oleObj>
          </a:graphicData>
        </a:graphic>
      </p:graphicFrame>
      <p:graphicFrame>
        <p:nvGraphicFramePr>
          <p:cNvPr id="1029" name="Object 20"/>
          <p:cNvGraphicFramePr>
            <a:graphicFrameLocks noChangeAspect="1"/>
          </p:cNvGraphicFramePr>
          <p:nvPr/>
        </p:nvGraphicFramePr>
        <p:xfrm>
          <a:off x="755650" y="3789363"/>
          <a:ext cx="323850" cy="431800"/>
        </p:xfrm>
        <a:graphic>
          <a:graphicData uri="http://schemas.openxmlformats.org/presentationml/2006/ole">
            <p:oleObj spid="_x0000_s1029" name="Формула" r:id="rId7" imgW="152280" imgH="203040" progId="Equation.3">
              <p:embed/>
            </p:oleObj>
          </a:graphicData>
        </a:graphic>
      </p:graphicFrame>
      <p:graphicFrame>
        <p:nvGraphicFramePr>
          <p:cNvPr id="1030" name="Object 21"/>
          <p:cNvGraphicFramePr>
            <a:graphicFrameLocks noChangeAspect="1"/>
          </p:cNvGraphicFramePr>
          <p:nvPr/>
        </p:nvGraphicFramePr>
        <p:xfrm>
          <a:off x="1403350" y="3789363"/>
          <a:ext cx="284163" cy="369887"/>
        </p:xfrm>
        <a:graphic>
          <a:graphicData uri="http://schemas.openxmlformats.org/presentationml/2006/ole">
            <p:oleObj spid="_x0000_s1030" name="Формула" r:id="rId8" imgW="126720" imgH="164880" progId="Equation.3">
              <p:embed/>
            </p:oleObj>
          </a:graphicData>
        </a:graphic>
      </p:graphicFrame>
      <p:graphicFrame>
        <p:nvGraphicFramePr>
          <p:cNvPr id="1031" name="Object 23"/>
          <p:cNvGraphicFramePr>
            <a:graphicFrameLocks noChangeAspect="1"/>
          </p:cNvGraphicFramePr>
          <p:nvPr/>
        </p:nvGraphicFramePr>
        <p:xfrm>
          <a:off x="250825" y="4437063"/>
          <a:ext cx="3930650" cy="842962"/>
        </p:xfrm>
        <a:graphic>
          <a:graphicData uri="http://schemas.openxmlformats.org/presentationml/2006/ole">
            <p:oleObj spid="_x0000_s1031" name="Формула" r:id="rId9" imgW="1955520" imgH="419040" progId="Equation.3">
              <p:embed/>
            </p:oleObj>
          </a:graphicData>
        </a:graphic>
      </p:graphicFrame>
      <p:graphicFrame>
        <p:nvGraphicFramePr>
          <p:cNvPr id="1032" name="Object 24"/>
          <p:cNvGraphicFramePr>
            <a:graphicFrameLocks noChangeAspect="1"/>
          </p:cNvGraphicFramePr>
          <p:nvPr/>
        </p:nvGraphicFramePr>
        <p:xfrm>
          <a:off x="323850" y="5445125"/>
          <a:ext cx="3960813" cy="873125"/>
        </p:xfrm>
        <a:graphic>
          <a:graphicData uri="http://schemas.openxmlformats.org/presentationml/2006/ole">
            <p:oleObj spid="_x0000_s1032" name="Формула" r:id="rId10" imgW="19555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либо по теореме косинусов: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и далее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Во всех этих формулах следует использовать уже найденное выражение для длины сторон </a:t>
            </a:r>
            <a:r>
              <a:rPr lang="en-US" sz="2000" smtClean="0"/>
              <a:t>a.</a:t>
            </a: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Если                                    т.е. проекция отрезка </a:t>
            </a:r>
            <a:r>
              <a:rPr lang="en-US" sz="2000" smtClean="0"/>
              <a:t>AC</a:t>
            </a:r>
            <a:r>
              <a:rPr lang="ru-RU" sz="2000" smtClean="0"/>
              <a:t> на прямую </a:t>
            </a:r>
            <a:r>
              <a:rPr lang="en-US" sz="2000" smtClean="0"/>
              <a:t>AB</a:t>
            </a:r>
            <a:r>
              <a:rPr lang="ru-RU" sz="2000" smtClean="0"/>
              <a:t> меньше длины отрезка </a:t>
            </a:r>
            <a:r>
              <a:rPr lang="en-US" sz="2000" smtClean="0"/>
              <a:t>AB</a:t>
            </a:r>
            <a:r>
              <a:rPr lang="ru-RU" sz="2000" smtClean="0"/>
              <a:t>, то угол        - острый, в противном случаем он – тупой. Аналогично, если                                    т.е. проекция отрезка </a:t>
            </a:r>
            <a:r>
              <a:rPr lang="en-US" sz="2000" smtClean="0"/>
              <a:t>AB </a:t>
            </a:r>
            <a:r>
              <a:rPr lang="ru-RU" sz="2000" smtClean="0"/>
              <a:t>на прямую </a:t>
            </a:r>
            <a:r>
              <a:rPr lang="en-US" sz="2000" smtClean="0"/>
              <a:t>AC</a:t>
            </a:r>
            <a:r>
              <a:rPr lang="ru-RU" sz="2000" smtClean="0"/>
              <a:t> меньше длины отрезка </a:t>
            </a:r>
            <a:r>
              <a:rPr lang="en-US" sz="2000" smtClean="0"/>
              <a:t>AC,</a:t>
            </a:r>
            <a:r>
              <a:rPr lang="ru-RU" sz="2000" smtClean="0"/>
              <a:t> то угол       - острый, в противном случае он – тупой.                                          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0" y="404813"/>
          <a:ext cx="7129463" cy="546100"/>
        </p:xfrm>
        <a:graphic>
          <a:graphicData uri="http://schemas.openxmlformats.org/presentationml/2006/ole">
            <p:oleObj spid="_x0000_s2050" name="Формула" r:id="rId3" imgW="3288960" imgH="228600" progId="Equation.3">
              <p:embed/>
            </p:oleObj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0" y="981075"/>
          <a:ext cx="6948488" cy="565150"/>
        </p:xfrm>
        <a:graphic>
          <a:graphicData uri="http://schemas.openxmlformats.org/presentationml/2006/ole">
            <p:oleObj spid="_x0000_s2051" name="Формула" r:id="rId4" imgW="3213000" imgH="228600" progId="Equation.3">
              <p:embed/>
            </p:oleObj>
          </a:graphicData>
        </a:graphic>
      </p:graphicFrame>
      <p:graphicFrame>
        <p:nvGraphicFramePr>
          <p:cNvPr id="2052" name="Object 11"/>
          <p:cNvGraphicFramePr>
            <a:graphicFrameLocks noChangeAspect="1"/>
          </p:cNvGraphicFramePr>
          <p:nvPr/>
        </p:nvGraphicFramePr>
        <p:xfrm>
          <a:off x="250825" y="2060575"/>
          <a:ext cx="2520950" cy="814388"/>
        </p:xfrm>
        <a:graphic>
          <a:graphicData uri="http://schemas.openxmlformats.org/presentationml/2006/ole">
            <p:oleObj spid="_x0000_s2052" name="Формула" r:id="rId5" imgW="1218960" imgH="393480" progId="Equation.3">
              <p:embed/>
            </p:oleObj>
          </a:graphicData>
        </a:graphic>
      </p:graphicFrame>
      <p:graphicFrame>
        <p:nvGraphicFramePr>
          <p:cNvPr id="2053" name="Object 12"/>
          <p:cNvGraphicFramePr>
            <a:graphicFrameLocks noChangeAspect="1"/>
          </p:cNvGraphicFramePr>
          <p:nvPr/>
        </p:nvGraphicFramePr>
        <p:xfrm>
          <a:off x="250825" y="3213100"/>
          <a:ext cx="2520950" cy="903288"/>
        </p:xfrm>
        <a:graphic>
          <a:graphicData uri="http://schemas.openxmlformats.org/presentationml/2006/ole">
            <p:oleObj spid="_x0000_s2053" name="Формула" r:id="rId6" imgW="1193760" imgH="393480" progId="Equation.3">
              <p:embed/>
            </p:oleObj>
          </a:graphicData>
        </a:graphic>
      </p:graphicFrame>
      <p:graphicFrame>
        <p:nvGraphicFramePr>
          <p:cNvPr id="2054" name="Object 13"/>
          <p:cNvGraphicFramePr>
            <a:graphicFrameLocks noChangeAspect="1"/>
          </p:cNvGraphicFramePr>
          <p:nvPr/>
        </p:nvGraphicFramePr>
        <p:xfrm>
          <a:off x="755650" y="4724400"/>
          <a:ext cx="2233613" cy="354013"/>
        </p:xfrm>
        <a:graphic>
          <a:graphicData uri="http://schemas.openxmlformats.org/presentationml/2006/ole">
            <p:oleObj spid="_x0000_s2054" name="Формула" r:id="rId7" imgW="927000" imgH="203040" progId="Equation.3">
              <p:embed/>
            </p:oleObj>
          </a:graphicData>
        </a:graphic>
      </p:graphicFrame>
      <p:graphicFrame>
        <p:nvGraphicFramePr>
          <p:cNvPr id="2055" name="Object 14"/>
          <p:cNvGraphicFramePr>
            <a:graphicFrameLocks noChangeAspect="1"/>
          </p:cNvGraphicFramePr>
          <p:nvPr/>
        </p:nvGraphicFramePr>
        <p:xfrm>
          <a:off x="3635375" y="5013325"/>
          <a:ext cx="360363" cy="431800"/>
        </p:xfrm>
        <a:graphic>
          <a:graphicData uri="http://schemas.openxmlformats.org/presentationml/2006/ole">
            <p:oleObj spid="_x0000_s2055" name="Формула" r:id="rId8" imgW="152280" imgH="203040" progId="Equation.3">
              <p:embed/>
            </p:oleObj>
          </a:graphicData>
        </a:graphic>
      </p:graphicFrame>
      <p:graphicFrame>
        <p:nvGraphicFramePr>
          <p:cNvPr id="2056" name="Object 15"/>
          <p:cNvGraphicFramePr>
            <a:graphicFrameLocks noChangeAspect="1"/>
          </p:cNvGraphicFramePr>
          <p:nvPr/>
        </p:nvGraphicFramePr>
        <p:xfrm>
          <a:off x="3563938" y="5300663"/>
          <a:ext cx="2160587" cy="433387"/>
        </p:xfrm>
        <a:graphic>
          <a:graphicData uri="http://schemas.openxmlformats.org/presentationml/2006/ole">
            <p:oleObj spid="_x0000_s2056" name="Формула" r:id="rId9" imgW="927000" imgH="203040" progId="Equation.3">
              <p:embed/>
            </p:oleObj>
          </a:graphicData>
        </a:graphic>
      </p:graphicFrame>
      <p:graphicFrame>
        <p:nvGraphicFramePr>
          <p:cNvPr id="2057" name="Object 16"/>
          <p:cNvGraphicFramePr>
            <a:graphicFrameLocks noChangeAspect="1"/>
          </p:cNvGraphicFramePr>
          <p:nvPr/>
        </p:nvGraphicFramePr>
        <p:xfrm>
          <a:off x="6372225" y="5661025"/>
          <a:ext cx="387350" cy="431800"/>
        </p:xfrm>
        <a:graphic>
          <a:graphicData uri="http://schemas.openxmlformats.org/presentationml/2006/ole">
            <p:oleObj spid="_x0000_s2057" name="Формула" r:id="rId10" imgW="12672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8964613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Вычисление углов       и        по формулам, получаемым на основе теореме косинусов, более предпочтительно, поскольку эти формулы сразу позволяют записать углы       и        через обратные тригонометрические функции: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 то время как форма записи этих углов через значения их синусов, получаемых по теореме синусов, зависит от того, острые или тупые эти углы.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Наконец, углы       и         могут быть вычислены на основании теоремы тангенсов: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 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916238" y="0"/>
          <a:ext cx="412750" cy="476250"/>
        </p:xfrm>
        <a:graphic>
          <a:graphicData uri="http://schemas.openxmlformats.org/presentationml/2006/ole">
            <p:oleObj spid="_x0000_s3074" name="Формула" r:id="rId3" imgW="152280" imgH="203040" progId="Equation.3">
              <p:embed/>
            </p:oleObj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3492500" y="0"/>
          <a:ext cx="492125" cy="495300"/>
        </p:xfrm>
        <a:graphic>
          <a:graphicData uri="http://schemas.openxmlformats.org/presentationml/2006/ole">
            <p:oleObj spid="_x0000_s3075" name="Формула" r:id="rId4" imgW="126720" imgH="164880" progId="Equation.3">
              <p:embed/>
            </p:oleObj>
          </a:graphicData>
        </a:graphic>
      </p:graphicFrame>
      <p:graphicFrame>
        <p:nvGraphicFramePr>
          <p:cNvPr id="3076" name="Object 10"/>
          <p:cNvGraphicFramePr>
            <a:graphicFrameLocks noChangeAspect="1"/>
          </p:cNvGraphicFramePr>
          <p:nvPr/>
        </p:nvGraphicFramePr>
        <p:xfrm>
          <a:off x="395288" y="1341438"/>
          <a:ext cx="3744912" cy="1582737"/>
        </p:xfrm>
        <a:graphic>
          <a:graphicData uri="http://schemas.openxmlformats.org/presentationml/2006/ole">
            <p:oleObj spid="_x0000_s3076" name="Формула" r:id="rId5" imgW="1485720" imgH="838080" progId="Equation.3">
              <p:embed/>
            </p:oleObj>
          </a:graphicData>
        </a:graphic>
      </p:graphicFrame>
      <p:graphicFrame>
        <p:nvGraphicFramePr>
          <p:cNvPr id="3077" name="Object 11"/>
          <p:cNvGraphicFramePr>
            <a:graphicFrameLocks noChangeAspect="1"/>
          </p:cNvGraphicFramePr>
          <p:nvPr/>
        </p:nvGraphicFramePr>
        <p:xfrm>
          <a:off x="468313" y="4868863"/>
          <a:ext cx="3887787" cy="1582737"/>
        </p:xfrm>
        <a:graphic>
          <a:graphicData uri="http://schemas.openxmlformats.org/presentationml/2006/ole">
            <p:oleObj spid="_x0000_s3077" name="Формула" r:id="rId6" imgW="1574640" imgH="812520" progId="Equation.3">
              <p:embed/>
            </p:oleObj>
          </a:graphicData>
        </a:graphic>
      </p:graphicFrame>
      <p:graphicFrame>
        <p:nvGraphicFramePr>
          <p:cNvPr id="3078" name="Object 16"/>
          <p:cNvGraphicFramePr>
            <a:graphicFrameLocks noChangeAspect="1"/>
          </p:cNvGraphicFramePr>
          <p:nvPr/>
        </p:nvGraphicFramePr>
        <p:xfrm>
          <a:off x="4211638" y="620713"/>
          <a:ext cx="412750" cy="476250"/>
        </p:xfrm>
        <a:graphic>
          <a:graphicData uri="http://schemas.openxmlformats.org/presentationml/2006/ole">
            <p:oleObj spid="_x0000_s3078" name="Формула" r:id="rId7" imgW="152280" imgH="203040" progId="Equation.3">
              <p:embed/>
            </p:oleObj>
          </a:graphicData>
        </a:graphic>
      </p:graphicFrame>
      <p:graphicFrame>
        <p:nvGraphicFramePr>
          <p:cNvPr id="3079" name="Object 17"/>
          <p:cNvGraphicFramePr>
            <a:graphicFrameLocks noChangeAspect="1"/>
          </p:cNvGraphicFramePr>
          <p:nvPr/>
        </p:nvGraphicFramePr>
        <p:xfrm>
          <a:off x="4859338" y="620713"/>
          <a:ext cx="492125" cy="495300"/>
        </p:xfrm>
        <a:graphic>
          <a:graphicData uri="http://schemas.openxmlformats.org/presentationml/2006/ole">
            <p:oleObj spid="_x0000_s3079" name="Формула" r:id="rId8" imgW="126720" imgH="164880" progId="Equation.3">
              <p:embed/>
            </p:oleObj>
          </a:graphicData>
        </a:graphic>
      </p:graphicFrame>
      <p:graphicFrame>
        <p:nvGraphicFramePr>
          <p:cNvPr id="3080" name="Object 18"/>
          <p:cNvGraphicFramePr>
            <a:graphicFrameLocks noChangeAspect="1"/>
          </p:cNvGraphicFramePr>
          <p:nvPr/>
        </p:nvGraphicFramePr>
        <p:xfrm>
          <a:off x="2987675" y="4076700"/>
          <a:ext cx="492125" cy="495300"/>
        </p:xfrm>
        <a:graphic>
          <a:graphicData uri="http://schemas.openxmlformats.org/presentationml/2006/ole">
            <p:oleObj spid="_x0000_s3080" name="Формула" r:id="rId9" imgW="126720" imgH="164880" progId="Equation.3">
              <p:embed/>
            </p:oleObj>
          </a:graphicData>
        </a:graphic>
      </p:graphicFrame>
      <p:graphicFrame>
        <p:nvGraphicFramePr>
          <p:cNvPr id="3081" name="Object 19"/>
          <p:cNvGraphicFramePr>
            <a:graphicFrameLocks noChangeAspect="1"/>
          </p:cNvGraphicFramePr>
          <p:nvPr/>
        </p:nvGraphicFramePr>
        <p:xfrm>
          <a:off x="2339975" y="4076700"/>
          <a:ext cx="412750" cy="476250"/>
        </p:xfrm>
        <a:graphic>
          <a:graphicData uri="http://schemas.openxmlformats.org/presentationml/2006/ole">
            <p:oleObj spid="_x0000_s3081" name="Формула" r:id="rId10" imgW="1522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откуда находим: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Длина       биссектрисы угла                          находится по формуле: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Длины       и        остальных биссектрис находятся по этой же формуле заменой </a:t>
            </a:r>
            <a:r>
              <a:rPr lang="en-US" sz="2000" smtClean="0"/>
              <a:t>b, c </a:t>
            </a:r>
            <a:r>
              <a:rPr lang="ru-RU" sz="2000" smtClean="0"/>
              <a:t>и         соответственно на </a:t>
            </a:r>
            <a:r>
              <a:rPr lang="en-US" sz="2000" smtClean="0"/>
              <a:t>c, a</a:t>
            </a:r>
            <a:r>
              <a:rPr lang="ru-RU" sz="2000" smtClean="0"/>
              <a:t> и        или </a:t>
            </a:r>
            <a:r>
              <a:rPr lang="en-US" sz="2000" smtClean="0"/>
              <a:t>a, b </a:t>
            </a:r>
            <a:r>
              <a:rPr lang="ru-RU" sz="2000" smtClean="0"/>
              <a:t>и      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Длина         медианы, проведенной к стороне </a:t>
            </a:r>
            <a:r>
              <a:rPr lang="en-US" sz="2000" smtClean="0"/>
              <a:t>AB </a:t>
            </a:r>
            <a:r>
              <a:rPr lang="ru-RU" sz="2000" smtClean="0"/>
              <a:t>из вершины </a:t>
            </a:r>
            <a:r>
              <a:rPr lang="en-US" sz="2000" smtClean="0"/>
              <a:t>C,</a:t>
            </a:r>
            <a:r>
              <a:rPr lang="ru-RU" sz="2000" smtClean="0"/>
              <a:t> находится по теореме косинусов из  треугольника </a:t>
            </a:r>
            <a:r>
              <a:rPr lang="en-US" sz="2000" smtClean="0"/>
              <a:t>AEC (AE=EB):</a:t>
            </a:r>
            <a:endParaRPr lang="ru-RU" sz="2000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79388" y="333375"/>
          <a:ext cx="6121400" cy="1511300"/>
        </p:xfrm>
        <a:graphic>
          <a:graphicData uri="http://schemas.openxmlformats.org/presentationml/2006/ole">
            <p:oleObj spid="_x0000_s4098" name="Формула" r:id="rId3" imgW="2095200" imgH="660240" progId="Equation.3">
              <p:embed/>
            </p:oleObj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187450" y="1700213"/>
          <a:ext cx="395288" cy="647700"/>
        </p:xfrm>
        <a:graphic>
          <a:graphicData uri="http://schemas.openxmlformats.org/presentationml/2006/ole">
            <p:oleObj spid="_x0000_s4099" name="Формула" r:id="rId4" imgW="139680" imgH="228600" progId="Equation.3">
              <p:embed/>
            </p:oleObj>
          </a:graphicData>
        </a:graphic>
      </p:graphicFrame>
      <p:graphicFrame>
        <p:nvGraphicFramePr>
          <p:cNvPr id="4100" name="Object 10"/>
          <p:cNvGraphicFramePr>
            <a:graphicFrameLocks noChangeAspect="1"/>
          </p:cNvGraphicFramePr>
          <p:nvPr/>
        </p:nvGraphicFramePr>
        <p:xfrm>
          <a:off x="3779838" y="1844675"/>
          <a:ext cx="1584325" cy="323850"/>
        </p:xfrm>
        <a:graphic>
          <a:graphicData uri="http://schemas.openxmlformats.org/presentationml/2006/ole">
            <p:oleObj spid="_x0000_s4100" name="Формула" r:id="rId5" imgW="711000" imgH="177480" progId="Equation.3">
              <p:embed/>
            </p:oleObj>
          </a:graphicData>
        </a:graphic>
      </p:graphicFrame>
      <p:graphicFrame>
        <p:nvGraphicFramePr>
          <p:cNvPr id="4101" name="Object 11"/>
          <p:cNvGraphicFramePr>
            <a:graphicFrameLocks noChangeAspect="1"/>
          </p:cNvGraphicFramePr>
          <p:nvPr/>
        </p:nvGraphicFramePr>
        <p:xfrm>
          <a:off x="2987675" y="2349500"/>
          <a:ext cx="2736850" cy="954088"/>
        </p:xfrm>
        <a:graphic>
          <a:graphicData uri="http://schemas.openxmlformats.org/presentationml/2006/ole">
            <p:oleObj spid="_x0000_s4101" name="Формула" r:id="rId6" imgW="1130040" imgH="393480" progId="Equation.3">
              <p:embed/>
            </p:oleObj>
          </a:graphicData>
        </a:graphic>
      </p:graphicFrame>
      <p:graphicFrame>
        <p:nvGraphicFramePr>
          <p:cNvPr id="4102" name="Object 12"/>
          <p:cNvGraphicFramePr>
            <a:graphicFrameLocks noChangeAspect="1"/>
          </p:cNvGraphicFramePr>
          <p:nvPr/>
        </p:nvGraphicFramePr>
        <p:xfrm>
          <a:off x="971550" y="3213100"/>
          <a:ext cx="396875" cy="647700"/>
        </p:xfrm>
        <a:graphic>
          <a:graphicData uri="http://schemas.openxmlformats.org/presentationml/2006/ole">
            <p:oleObj spid="_x0000_s4102" name="Формула" r:id="rId7" imgW="139680" imgH="228600" progId="Equation.3">
              <p:embed/>
            </p:oleObj>
          </a:graphicData>
        </a:graphic>
      </p:graphicFrame>
      <p:graphicFrame>
        <p:nvGraphicFramePr>
          <p:cNvPr id="4103" name="Object 13"/>
          <p:cNvGraphicFramePr>
            <a:graphicFrameLocks noChangeAspect="1"/>
          </p:cNvGraphicFramePr>
          <p:nvPr/>
        </p:nvGraphicFramePr>
        <p:xfrm>
          <a:off x="1619250" y="3213100"/>
          <a:ext cx="344488" cy="619125"/>
        </p:xfrm>
        <a:graphic>
          <a:graphicData uri="http://schemas.openxmlformats.org/presentationml/2006/ole">
            <p:oleObj spid="_x0000_s4103" name="Формула" r:id="rId8" imgW="126720" imgH="228600" progId="Equation.3">
              <p:embed/>
            </p:oleObj>
          </a:graphicData>
        </a:graphic>
      </p:graphicFrame>
      <p:graphicFrame>
        <p:nvGraphicFramePr>
          <p:cNvPr id="4104" name="Object 14"/>
          <p:cNvGraphicFramePr>
            <a:graphicFrameLocks noChangeAspect="1"/>
          </p:cNvGraphicFramePr>
          <p:nvPr/>
        </p:nvGraphicFramePr>
        <p:xfrm>
          <a:off x="2195513" y="3644900"/>
          <a:ext cx="358775" cy="360363"/>
        </p:xfrm>
        <a:graphic>
          <a:graphicData uri="http://schemas.openxmlformats.org/presentationml/2006/ole">
            <p:oleObj spid="_x0000_s4104" name="Формула" r:id="rId9" imgW="152280" imgH="139680" progId="Equation.3">
              <p:embed/>
            </p:oleObj>
          </a:graphicData>
        </a:graphic>
      </p:graphicFrame>
      <p:graphicFrame>
        <p:nvGraphicFramePr>
          <p:cNvPr id="4105" name="Object 15"/>
          <p:cNvGraphicFramePr>
            <a:graphicFrameLocks noChangeAspect="1"/>
          </p:cNvGraphicFramePr>
          <p:nvPr/>
        </p:nvGraphicFramePr>
        <p:xfrm>
          <a:off x="5724525" y="3573463"/>
          <a:ext cx="323850" cy="431800"/>
        </p:xfrm>
        <a:graphic>
          <a:graphicData uri="http://schemas.openxmlformats.org/presentationml/2006/ole">
            <p:oleObj spid="_x0000_s4105" name="Формула" r:id="rId10" imgW="152280" imgH="203040" progId="Equation.3">
              <p:embed/>
            </p:oleObj>
          </a:graphicData>
        </a:graphic>
      </p:graphicFrame>
      <p:graphicFrame>
        <p:nvGraphicFramePr>
          <p:cNvPr id="4106" name="Object 16"/>
          <p:cNvGraphicFramePr>
            <a:graphicFrameLocks noChangeAspect="1"/>
          </p:cNvGraphicFramePr>
          <p:nvPr/>
        </p:nvGraphicFramePr>
        <p:xfrm>
          <a:off x="7380288" y="3644900"/>
          <a:ext cx="331787" cy="431800"/>
        </p:xfrm>
        <a:graphic>
          <a:graphicData uri="http://schemas.openxmlformats.org/presentationml/2006/ole">
            <p:oleObj spid="_x0000_s4106" name="Формула" r:id="rId11" imgW="126720" imgH="164880" progId="Equation.3">
              <p:embed/>
            </p:oleObj>
          </a:graphicData>
        </a:graphic>
      </p:graphicFrame>
      <p:graphicFrame>
        <p:nvGraphicFramePr>
          <p:cNvPr id="4107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07" name="Формула" r:id="rId12" imgW="114120" imgH="215640" progId="Equation.3">
              <p:embed/>
            </p:oleObj>
          </a:graphicData>
        </a:graphic>
      </p:graphicFrame>
      <p:graphicFrame>
        <p:nvGraphicFramePr>
          <p:cNvPr id="4108" name="Object 18"/>
          <p:cNvGraphicFramePr>
            <a:graphicFrameLocks noChangeAspect="1"/>
          </p:cNvGraphicFramePr>
          <p:nvPr/>
        </p:nvGraphicFramePr>
        <p:xfrm>
          <a:off x="1258888" y="3933825"/>
          <a:ext cx="446087" cy="503238"/>
        </p:xfrm>
        <a:graphic>
          <a:graphicData uri="http://schemas.openxmlformats.org/presentationml/2006/ole">
            <p:oleObj spid="_x0000_s4108" name="Формула" r:id="rId13" imgW="203040" imgH="228600" progId="Equation.3">
              <p:embed/>
            </p:oleObj>
          </a:graphicData>
        </a:graphic>
      </p:graphicFrame>
      <p:graphicFrame>
        <p:nvGraphicFramePr>
          <p:cNvPr id="4109" name="Object 22"/>
          <p:cNvGraphicFramePr>
            <a:graphicFrameLocks noChangeAspect="1"/>
          </p:cNvGraphicFramePr>
          <p:nvPr/>
        </p:nvGraphicFramePr>
        <p:xfrm>
          <a:off x="539750" y="4724400"/>
          <a:ext cx="4248150" cy="1873250"/>
        </p:xfrm>
        <a:graphic>
          <a:graphicData uri="http://schemas.openxmlformats.org/presentationml/2006/ole">
            <p:oleObj spid="_x0000_s4109" name="Формула" r:id="rId14" imgW="1866600" imgH="876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6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Аналогично: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Площадь              треугольника дается формулой: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Высоты треугольника находятся из равенств: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откуда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</p:txBody>
      </p:sp>
      <p:graphicFrame>
        <p:nvGraphicFramePr>
          <p:cNvPr id="5122" name="Object 16"/>
          <p:cNvGraphicFramePr>
            <a:graphicFrameLocks noChangeAspect="1"/>
          </p:cNvGraphicFramePr>
          <p:nvPr>
            <p:ph sz="quarter" idx="2"/>
          </p:nvPr>
        </p:nvGraphicFramePr>
        <p:xfrm>
          <a:off x="0" y="404813"/>
          <a:ext cx="6804025" cy="1800225"/>
        </p:xfrm>
        <a:graphic>
          <a:graphicData uri="http://schemas.openxmlformats.org/presentationml/2006/ole">
            <p:oleObj spid="_x0000_s5122" name="Формула" r:id="rId3" imgW="3073320" imgH="812520" progId="Equation.3">
              <p:embed/>
            </p:oleObj>
          </a:graphicData>
        </a:graphic>
      </p:graphicFrame>
      <p:graphicFrame>
        <p:nvGraphicFramePr>
          <p:cNvPr id="5123" name="Object 19"/>
          <p:cNvGraphicFramePr>
            <a:graphicFrameLocks noChangeAspect="1"/>
          </p:cNvGraphicFramePr>
          <p:nvPr>
            <p:ph sz="quarter" idx="3"/>
          </p:nvPr>
        </p:nvGraphicFramePr>
        <p:xfrm>
          <a:off x="1476375" y="2133600"/>
          <a:ext cx="649288" cy="468313"/>
        </p:xfrm>
        <a:graphic>
          <a:graphicData uri="http://schemas.openxmlformats.org/presentationml/2006/ole">
            <p:oleObj spid="_x0000_s5123" name="Формула" r:id="rId4" imgW="317160" imgH="228600" progId="Equation.3">
              <p:embed/>
            </p:oleObj>
          </a:graphicData>
        </a:graphic>
      </p:graphicFrame>
      <p:graphicFrame>
        <p:nvGraphicFramePr>
          <p:cNvPr id="5124" name="Object 22"/>
          <p:cNvGraphicFramePr>
            <a:graphicFrameLocks noChangeAspect="1"/>
          </p:cNvGraphicFramePr>
          <p:nvPr/>
        </p:nvGraphicFramePr>
        <p:xfrm>
          <a:off x="1692275" y="2636838"/>
          <a:ext cx="3311525" cy="936625"/>
        </p:xfrm>
        <a:graphic>
          <a:graphicData uri="http://schemas.openxmlformats.org/presentationml/2006/ole">
            <p:oleObj spid="_x0000_s5124" name="Формула" r:id="rId5" imgW="1218960" imgH="393480" progId="Equation.3">
              <p:embed/>
            </p:oleObj>
          </a:graphicData>
        </a:graphic>
      </p:graphicFrame>
      <p:graphicFrame>
        <p:nvGraphicFramePr>
          <p:cNvPr id="5125" name="Object 23"/>
          <p:cNvGraphicFramePr>
            <a:graphicFrameLocks noChangeAspect="1"/>
          </p:cNvGraphicFramePr>
          <p:nvPr/>
        </p:nvGraphicFramePr>
        <p:xfrm>
          <a:off x="755650" y="4076700"/>
          <a:ext cx="7129463" cy="1008063"/>
        </p:xfrm>
        <a:graphic>
          <a:graphicData uri="http://schemas.openxmlformats.org/presentationml/2006/ole">
            <p:oleObj spid="_x0000_s5125" name="Формула" r:id="rId6" imgW="2895480" imgH="393480" progId="Equation.3">
              <p:embed/>
            </p:oleObj>
          </a:graphicData>
        </a:graphic>
      </p:graphicFrame>
      <p:graphicFrame>
        <p:nvGraphicFramePr>
          <p:cNvPr id="5126" name="Object 24"/>
          <p:cNvGraphicFramePr>
            <a:graphicFrameLocks noChangeAspect="1"/>
          </p:cNvGraphicFramePr>
          <p:nvPr/>
        </p:nvGraphicFramePr>
        <p:xfrm>
          <a:off x="971550" y="5373688"/>
          <a:ext cx="6481763" cy="1008062"/>
        </p:xfrm>
        <a:graphic>
          <a:graphicData uri="http://schemas.openxmlformats.org/presentationml/2006/ole">
            <p:oleObj spid="_x0000_s5126" name="Формула" r:id="rId7" imgW="2361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Радиус </a:t>
            </a:r>
            <a:r>
              <a:rPr lang="en-US" sz="2000" smtClean="0"/>
              <a:t>r </a:t>
            </a:r>
            <a:r>
              <a:rPr lang="ru-RU" sz="2000" smtClean="0"/>
              <a:t>вписанной окружности проще всего найти по формуле: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откуда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       Радиус </a:t>
            </a:r>
            <a:r>
              <a:rPr lang="en-US" sz="2000" smtClean="0"/>
              <a:t>R</a:t>
            </a:r>
            <a:r>
              <a:rPr lang="ru-RU" sz="2000" smtClean="0"/>
              <a:t> описанной вокруг треугольника окружности находится по теореме синусов:  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419475" y="404813"/>
          <a:ext cx="2173288" cy="576262"/>
        </p:xfrm>
        <a:graphic>
          <a:graphicData uri="http://schemas.openxmlformats.org/presentationml/2006/ole">
            <p:oleObj spid="_x0000_s6146" name="Формула" r:id="rId3" imgW="761760" imgH="228600" progId="Equation.3">
              <p:embed/>
            </p:oleObj>
          </a:graphicData>
        </a:graphic>
      </p:graphicFrame>
      <p:graphicFrame>
        <p:nvGraphicFramePr>
          <p:cNvPr id="614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2843213" y="1341438"/>
          <a:ext cx="3284537" cy="863600"/>
        </p:xfrm>
        <a:graphic>
          <a:graphicData uri="http://schemas.openxmlformats.org/presentationml/2006/ole">
            <p:oleObj spid="_x0000_s6147" name="Формула" r:id="rId4" imgW="1320480" imgH="419040" progId="Equation.3">
              <p:embed/>
            </p:oleObj>
          </a:graphicData>
        </a:graphic>
      </p:graphicFrame>
      <p:graphicFrame>
        <p:nvGraphicFramePr>
          <p:cNvPr id="6148" name="Object 10"/>
          <p:cNvGraphicFramePr>
            <a:graphicFrameLocks noChangeAspect="1"/>
          </p:cNvGraphicFramePr>
          <p:nvPr/>
        </p:nvGraphicFramePr>
        <p:xfrm>
          <a:off x="2555875" y="3068638"/>
          <a:ext cx="3965575" cy="1081087"/>
        </p:xfrm>
        <a:graphic>
          <a:graphicData uri="http://schemas.openxmlformats.org/presentationml/2006/ole">
            <p:oleObj spid="_x0000_s6148" name="Формула" r:id="rId5" imgW="21715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566</TotalTime>
  <Words>1302</Words>
  <Application>Microsoft Office PowerPoint</Application>
  <PresentationFormat>Экран (4:3)</PresentationFormat>
  <Paragraphs>225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Wingdings</vt:lpstr>
      <vt:lpstr>Calibri</vt:lpstr>
      <vt:lpstr>Times New Roman</vt:lpstr>
      <vt:lpstr>Symbol</vt:lpstr>
      <vt:lpstr>Лучи</vt:lpstr>
      <vt:lpstr>Microsoft Equation 3.0</vt:lpstr>
      <vt:lpstr>Решение треугольников.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треугольников.</dc:title>
  <dc:creator>User</dc:creator>
  <cp:lastModifiedBy>Sanya</cp:lastModifiedBy>
  <cp:revision>32</cp:revision>
  <dcterms:created xsi:type="dcterms:W3CDTF">2009-01-14T16:00:49Z</dcterms:created>
  <dcterms:modified xsi:type="dcterms:W3CDTF">2009-01-30T05:54:03Z</dcterms:modified>
</cp:coreProperties>
</file>