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9" r:id="rId2"/>
  </p:sldMasterIdLst>
  <p:notesMasterIdLst>
    <p:notesMasterId r:id="rId27"/>
  </p:notesMasterIdLst>
  <p:handoutMasterIdLst>
    <p:handoutMasterId r:id="rId28"/>
  </p:handoutMasterIdLst>
  <p:sldIdLst>
    <p:sldId id="262" r:id="rId3"/>
    <p:sldId id="263" r:id="rId4"/>
    <p:sldId id="264" r:id="rId5"/>
    <p:sldId id="265" r:id="rId6"/>
    <p:sldId id="266" r:id="rId7"/>
    <p:sldId id="267" r:id="rId8"/>
    <p:sldId id="269" r:id="rId9"/>
    <p:sldId id="268" r:id="rId10"/>
    <p:sldId id="285" r:id="rId11"/>
    <p:sldId id="270" r:id="rId12"/>
    <p:sldId id="271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72" r:id="rId22"/>
    <p:sldId id="273" r:id="rId23"/>
    <p:sldId id="274" r:id="rId24"/>
    <p:sldId id="287" r:id="rId25"/>
    <p:sldId id="286" r:id="rId26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457E"/>
    <a:srgbClr val="0279CA"/>
    <a:srgbClr val="022874"/>
    <a:srgbClr val="280175"/>
    <a:srgbClr val="005D7E"/>
    <a:srgbClr val="00577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9" autoAdjust="0"/>
    <p:restoredTop sz="93932" autoAdjust="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9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54D4857D-62A5-486B-9129-468003D7E020}" type="datetimeFigureOut">
              <a:rPr lang="ru-RU" smtClean="0"/>
              <a:pPr/>
              <a:t>30.01.2009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2EBE4566-6F3A-4CC1-BD6C-9C510D05F1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2D2EF2CE-B28C-4ED4-8FD0-48BB3F48846A}" type="datetimeFigureOut">
              <a:rPr/>
              <a:pPr/>
              <a:t>6/30/2006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61807874-5299-41B2-A37A-6AA3547857F4}" type="slidenum">
              <a:rPr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9E3CBF-2806-4AE0-AF23-6C4BF2E65D1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7661D1-74B6-45F9-8DD3-E4170D950A0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1400"/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30.01.2009</a:t>
            </a:fld>
            <a:endParaRPr kumimoji="0" lang="ru-RU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 eaLnBrk="1" latinLnBrk="0" hangingPunct="1">
              <a:lnSpc>
                <a:spcPct val="100000"/>
              </a:lnSpc>
              <a:defRPr kumimoji="0" lang="ru-RU" sz="72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Показать заголовок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30.01.2009</a:t>
            </a:fld>
            <a:endParaRPr kumimoji="0"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/>
          </a:p>
        </p:txBody>
      </p:sp>
      <p:sp>
        <p:nvSpPr>
          <p:cNvPr id="7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8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0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1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30.01.2009</a:t>
            </a:fld>
            <a:endParaRPr kumimoji="0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30.01.2009</a:t>
            </a:fld>
            <a:endParaRPr kumimoji="0" lang="ru-RU" sz="105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30.01.2009</a:t>
            </a:fld>
            <a:endParaRPr kumimoji="0" lang="ru-RU" sz="105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30.01.2009</a:t>
            </a:fld>
            <a:endParaRPr kumimoji="0" lang="ru-RU" sz="105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30.01.2009</a:t>
            </a:fld>
            <a:endParaRPr kumimoji="0" lang="ru-RU" sz="105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  <p:transition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30.01.2009</a:t>
            </a:fld>
            <a:endParaRPr kumimoji="0" lang="ru-RU" sz="105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  <p:transition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30.01.2009</a:t>
            </a:fld>
            <a:endParaRPr kumimoji="0" lang="ru-RU" sz="105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  <p:transition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30.01.2009</a:t>
            </a:fld>
            <a:endParaRPr kumimoji="0" lang="ru-RU" sz="105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30.01.2009</a:t>
            </a:fld>
            <a:endParaRPr kumimoji="0" lang="ru-RU" sz="105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30.01.2009</a:t>
            </a:fld>
            <a:endParaRPr kumimoji="0" lang="ru-RU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30.01.2009</a:t>
            </a:fld>
            <a:endParaRPr kumimoji="0" lang="ru-RU" sz="105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  <p:transition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AF37E-56F0-42A0-8CB7-C362DFB45B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30.01.2009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остой вопрос и 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 и ответ с поясн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 eaLnBrk="1" latinLnBrk="0" hangingPunct="1">
              <a:buFontTx/>
              <a:buNone/>
              <a:defRPr kumimoji="0" lang="ru-RU" i="1" baseline="0"/>
            </a:lvl1pPr>
            <a:extLst/>
          </a:lstStyle>
          <a:p>
            <a:pPr lvl="0"/>
            <a:r>
              <a:rPr kumimoji="0" lang="ru-RU"/>
              <a:t>Пояснение к ответу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kumimoji="0" lang="ru-RU" sz="720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ПРАВИЛЬНО </a:t>
            </a:r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или НЕПРАВИЛЬНО?</a:t>
            </a:r>
            <a:endParaRPr kumimoji="0"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не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ПРАВИЛЬНО или </a:t>
            </a:r>
            <a:r>
              <a:rPr kumimoji="0" lang="ru-RU" sz="720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НЕПРАВИЛЬНО</a:t>
            </a:r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kumimoji="0"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опоставление элеме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1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2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3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4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5</a:t>
            </a:r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5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3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1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2</a:t>
            </a:r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4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kumimoji="0" lang="ru-RU"/>
              <a:t>Введите вопрос</a:t>
            </a:r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AF37E-56F0-42A0-8CB7-C362DFB45B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457E"/>
            </a:gs>
            <a:gs pos="100000">
              <a:schemeClr val="bg1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100"/>
            </a:lvl1pPr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30.01.2009</a:t>
            </a:fld>
            <a:endParaRPr kumimoji="0" lang="ru-RU" sz="105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 eaLnBrk="1" latinLnBrk="0" hangingPunct="1">
              <a:defRPr kumimoji="0" lang="ru-RU" sz="1200"/>
            </a:lvl1pPr>
            <a:extLst/>
          </a:lstStyle>
          <a:p>
            <a:endParaRPr kumimoji="0" lang="ru-RU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200"/>
            </a:lvl1pPr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 sz="120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ru-RU" sz="36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 kumimoji="0" lang="ru-RU">
          <a:solidFill>
            <a:schemeClr val="tx2"/>
          </a:solidFill>
        </a:defRPr>
      </a:lvl2pPr>
      <a:lvl3pPr eaLnBrk="1" latinLnBrk="0" hangingPunct="1">
        <a:defRPr kumimoji="0" lang="ru-RU">
          <a:solidFill>
            <a:schemeClr val="tx2"/>
          </a:solidFill>
        </a:defRPr>
      </a:lvl3pPr>
      <a:lvl4pPr eaLnBrk="1" latinLnBrk="0" hangingPunct="1">
        <a:defRPr kumimoji="0" lang="ru-RU">
          <a:solidFill>
            <a:schemeClr val="tx2"/>
          </a:solidFill>
        </a:defRPr>
      </a:lvl4pPr>
      <a:lvl5pPr eaLnBrk="1" latinLnBrk="0" hangingPunct="1">
        <a:defRPr kumimoji="0" lang="ru-RU">
          <a:solidFill>
            <a:schemeClr val="tx2"/>
          </a:solidFill>
        </a:defRPr>
      </a:lvl5pPr>
      <a:lvl6pPr eaLnBrk="1" latinLnBrk="0" hangingPunct="1">
        <a:defRPr kumimoji="0" lang="ru-RU">
          <a:solidFill>
            <a:schemeClr val="tx2"/>
          </a:solidFill>
        </a:defRPr>
      </a:lvl6pPr>
      <a:lvl7pPr eaLnBrk="1" latinLnBrk="0" hangingPunct="1">
        <a:defRPr kumimoji="0" lang="ru-RU">
          <a:solidFill>
            <a:schemeClr val="tx2"/>
          </a:solidFill>
        </a:defRPr>
      </a:lvl7pPr>
      <a:lvl8pPr eaLnBrk="1" latinLnBrk="0" hangingPunct="1">
        <a:defRPr kumimoji="0" lang="ru-RU">
          <a:solidFill>
            <a:schemeClr val="tx2"/>
          </a:solidFill>
        </a:defRPr>
      </a:lvl8pPr>
      <a:lvl9pPr eaLnBrk="1" latinLnBrk="0" hangingPunct="1">
        <a:defRPr kumimoji="0" lang="ru-RU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/>
            <a:fld id="{8F67D422-08A8-451B-9A67-21962FC4B660}" type="datetimeFigureOut">
              <a:rPr kumimoji="0" lang="ru-RU" sz="1100" smtClean="0"/>
              <a:pPr algn="r"/>
              <a:t>30.01.2009</a:t>
            </a:fld>
            <a:endParaRPr kumimoji="0" lang="ru-RU" sz="105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0" lang="ru-RU" sz="120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9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7.gif"/><Relationship Id="rId5" Type="http://schemas.openxmlformats.org/officeDocument/2006/relationships/image" Target="../media/image36.gif"/><Relationship Id="rId4" Type="http://schemas.openxmlformats.org/officeDocument/2006/relationships/image" Target="../media/image3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gif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4.gif"/><Relationship Id="rId5" Type="http://schemas.openxmlformats.org/officeDocument/2006/relationships/image" Target="../media/image73.gif"/><Relationship Id="rId4" Type="http://schemas.openxmlformats.org/officeDocument/2006/relationships/image" Target="../media/image72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hyperlink" Target="http://rgp.nm.ru/geometriia/treug/teorcos.html" TargetMode="External"/><Relationship Id="rId7" Type="http://schemas.openxmlformats.org/officeDocument/2006/relationships/hyperlink" Target="http://www.yspu.yar.ru/" TargetMode="External"/><Relationship Id="rId2" Type="http://schemas.openxmlformats.org/officeDocument/2006/relationships/image" Target="../media/image75.wmf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mathauto.ru/calc/tplan.htm" TargetMode="External"/><Relationship Id="rId5" Type="http://schemas.openxmlformats.org/officeDocument/2006/relationships/hyperlink" Target="http://www.uztest.ru/" TargetMode="External"/><Relationship Id="rId4" Type="http://schemas.openxmlformats.org/officeDocument/2006/relationships/hyperlink" Target="http://www.college.ru/mathematics/courses/planimetry/content/chapter5/section/paragraph2/theory.html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7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image" Target="../media/image3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2590800"/>
            <a:ext cx="8763000" cy="990600"/>
          </a:xfrm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chemeClr val="bg2">
                <a:lumMod val="60000"/>
                <a:lumOff val="40000"/>
              </a:schemeClr>
            </a:outerShdw>
          </a:effectLst>
          <a:scene3d>
            <a:camera prst="orthographicFront"/>
            <a:lightRig rig="flat" dir="tl">
              <a:rot lat="0" lon="0" rev="6600000"/>
            </a:lightRig>
          </a:scene3d>
          <a:sp3d extrusionH="76200">
            <a:extrusionClr>
              <a:schemeClr val="bg2">
                <a:lumMod val="60000"/>
                <a:lumOff val="40000"/>
              </a:schemeClr>
            </a:extrusionClr>
          </a:sp3d>
        </p:spPr>
        <p:txBody>
          <a:bodyPr>
            <a:prstTxWarp prst="textWave1">
              <a:avLst>
                <a:gd name="adj1" fmla="val 0"/>
                <a:gd name="adj2" fmla="val -226"/>
              </a:avLst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1430"/>
                <a:solidFill>
                  <a:schemeClr val="tx1">
                    <a:lumMod val="9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Площадь треугольника</a:t>
            </a:r>
            <a:endParaRPr lang="ru-RU" dirty="0">
              <a:ln w="11430"/>
              <a:solidFill>
                <a:schemeClr val="tx1">
                  <a:lumMod val="9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7854950" cy="175260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85000" lnSpcReduction="20000"/>
          </a:bodyPr>
          <a:lstStyle/>
          <a:p>
            <a:pPr marR="0">
              <a:defRPr/>
            </a:pPr>
            <a:r>
              <a:rPr lang="ru-RU" dirty="0" smtClean="0"/>
              <a:t>Работу подготовила</a:t>
            </a:r>
          </a:p>
          <a:p>
            <a:pPr marR="0">
              <a:defRPr/>
            </a:pPr>
            <a:r>
              <a:rPr lang="ru-RU" dirty="0" smtClean="0"/>
              <a:t>Ученица 9 Б класса</a:t>
            </a:r>
          </a:p>
          <a:p>
            <a:pPr marR="0">
              <a:defRPr/>
            </a:pPr>
            <a:r>
              <a:rPr lang="ru-RU" dirty="0" smtClean="0"/>
              <a:t>МОУ лицея №5</a:t>
            </a:r>
          </a:p>
          <a:p>
            <a:pPr marR="0">
              <a:defRPr/>
            </a:pPr>
            <a:r>
              <a:rPr lang="ru-RU" dirty="0" smtClean="0"/>
              <a:t>Коротких </a:t>
            </a:r>
            <a:r>
              <a:rPr lang="ru-RU" dirty="0" smtClean="0"/>
              <a:t>Дарьи </a:t>
            </a:r>
          </a:p>
          <a:p>
            <a:pPr marR="0">
              <a:defRPr/>
            </a:pPr>
            <a:r>
              <a:rPr lang="ru-RU" dirty="0" smtClean="0"/>
              <a:t>Вячеславовны</a:t>
            </a:r>
            <a:endParaRPr lang="ru-RU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2" name="Picture 10" descr="D:\КОРОТКИХ (J)\Новая папка (3)\Доказательство некоторых формул.files\63167102463021-3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82863" y="-373063"/>
            <a:ext cx="5191125" cy="762001"/>
          </a:xfrm>
          <a:prstGeom prst="rect">
            <a:avLst/>
          </a:prstGeom>
          <a:noFill/>
        </p:spPr>
      </p:pic>
      <p:grpSp>
        <p:nvGrpSpPr>
          <p:cNvPr id="25" name="Группа 24"/>
          <p:cNvGrpSpPr/>
          <p:nvPr/>
        </p:nvGrpSpPr>
        <p:grpSpPr>
          <a:xfrm>
            <a:off x="152400" y="685800"/>
            <a:ext cx="8686800" cy="5029200"/>
            <a:chOff x="152400" y="685800"/>
            <a:chExt cx="8686800" cy="5029200"/>
          </a:xfrm>
        </p:grpSpPr>
        <p:pic>
          <p:nvPicPr>
            <p:cNvPr id="12290" name="Picture 2" descr="H:\Новая папка (2)\14_3_ Доказательство некоторых формул.files\63167102462974-28.gif"/>
            <p:cNvPicPr>
              <a:picLocks noChangeAspect="1" noChangeArrowheads="1"/>
            </p:cNvPicPr>
            <p:nvPr/>
          </p:nvPicPr>
          <p:blipFill>
            <a:blip r:embed="rId3"/>
            <a:srcRect l="5217"/>
            <a:stretch>
              <a:fillRect/>
            </a:stretch>
          </p:blipFill>
          <p:spPr bwMode="auto">
            <a:xfrm>
              <a:off x="2514600" y="685800"/>
              <a:ext cx="3505200" cy="643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57" name="Rectangle 5"/>
            <p:cNvSpPr>
              <a:spLocks noChangeArrowheads="1"/>
            </p:cNvSpPr>
            <p:nvPr/>
          </p:nvSpPr>
          <p:spPr bwMode="auto">
            <a:xfrm rot="10800000" flipV="1">
              <a:off x="152400" y="1821478"/>
              <a:ext cx="8686800" cy="255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normalizeH="0" baseline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 pitchFamily="34" charset="0"/>
                </a:rPr>
                <a:t>Доказательство: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По формуле                        Из теоремы                </a:t>
              </a:r>
              <a:r>
                <a:rPr kumimoji="0" lang="ru-RU" sz="4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  </a:t>
              </a:r>
              <a:r>
                <a: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Тогда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smtClean="0">
                <a:latin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Подставляя выражение для      в формулу площади, получаем   </a:t>
              </a:r>
              <a:r>
                <a:rPr kumimoji="0" lang="ru-RU" sz="4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3558" name="Picture 6" descr="D:\КОРОТКИХ (J)\Новая папка (3)\Доказательство некоторых формул.files\63167102462990-29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76400" y="2514600"/>
              <a:ext cx="1343025" cy="533401"/>
            </a:xfrm>
            <a:prstGeom prst="rect">
              <a:avLst/>
            </a:prstGeom>
            <a:noFill/>
          </p:spPr>
        </p:pic>
        <p:pic>
          <p:nvPicPr>
            <p:cNvPr id="23559" name="Picture 7" descr="D:\КОРОТКИХ (J)\Новая папка (3)\Доказательство некоторых формул.files\63167102463006-30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95800" y="2438400"/>
              <a:ext cx="1304925" cy="666751"/>
            </a:xfrm>
            <a:prstGeom prst="rect">
              <a:avLst/>
            </a:prstGeom>
            <a:noFill/>
          </p:spPr>
        </p:pic>
        <p:pic>
          <p:nvPicPr>
            <p:cNvPr id="23560" name="Picture 8" descr="D:\КОРОТКИХ (J)\Новая папка (3)\Доказательство некоторых формул.files\63167102463006-31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62000" y="3048000"/>
              <a:ext cx="4171950" cy="781051"/>
            </a:xfrm>
            <a:prstGeom prst="rect">
              <a:avLst/>
            </a:prstGeom>
            <a:noFill/>
          </p:spPr>
        </p:pic>
        <p:pic>
          <p:nvPicPr>
            <p:cNvPr id="23564" name="Picture 12" descr="D:\КОРОТКИХ (J)\Новая папка (3)\Доказательство некоторых формул.files\63167102463021-32.gi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276600" y="4038600"/>
              <a:ext cx="314325" cy="285750"/>
            </a:xfrm>
            <a:prstGeom prst="rect">
              <a:avLst/>
            </a:prstGeom>
            <a:noFill/>
          </p:spPr>
        </p:pic>
        <p:pic>
          <p:nvPicPr>
            <p:cNvPr id="23566" name="Picture 14" descr="D:\КОРОТКИХ (J)\Новая папка (3)\Доказательство некоторых формул.files\63167102463021-33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71600" y="4953000"/>
              <a:ext cx="5191125" cy="762000"/>
            </a:xfrm>
            <a:prstGeom prst="rect">
              <a:avLst/>
            </a:prstGeom>
            <a:noFill/>
          </p:spPr>
        </p:pic>
        <p:grpSp>
          <p:nvGrpSpPr>
            <p:cNvPr id="23" name="Группа 22"/>
            <p:cNvGrpSpPr/>
            <p:nvPr/>
          </p:nvGrpSpPr>
          <p:grpSpPr>
            <a:xfrm>
              <a:off x="7010400" y="2133600"/>
              <a:ext cx="1828800" cy="1679377"/>
              <a:chOff x="7010400" y="2133600"/>
              <a:chExt cx="1828800" cy="1679377"/>
            </a:xfrm>
          </p:grpSpPr>
          <p:cxnSp>
            <p:nvCxnSpPr>
              <p:cNvPr id="14" name="Прямая со стрелкой 13"/>
              <p:cNvCxnSpPr/>
              <p:nvPr/>
            </p:nvCxnSpPr>
            <p:spPr>
              <a:xfrm flipV="1">
                <a:off x="7239000" y="2362200"/>
                <a:ext cx="914400" cy="838200"/>
              </a:xfrm>
              <a:prstGeom prst="straightConnector1">
                <a:avLst/>
              </a:prstGeom>
              <a:ln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 стрелкой 15"/>
              <p:cNvCxnSpPr/>
              <p:nvPr/>
            </p:nvCxnSpPr>
            <p:spPr>
              <a:xfrm>
                <a:off x="7239000" y="3200400"/>
                <a:ext cx="1371600" cy="304800"/>
              </a:xfrm>
              <a:prstGeom prst="straightConnector1">
                <a:avLst/>
              </a:prstGeom>
              <a:ln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rot="16200000" flipH="1">
                <a:off x="7810500" y="2705100"/>
                <a:ext cx="1143000" cy="4572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7010400" y="3124200"/>
                <a:ext cx="228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sz="1400" smtClean="0"/>
                  <a:t>А</a:t>
                </a:r>
                <a:endParaRPr lang="ru-RU" sz="14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153400" y="2133600"/>
                <a:ext cx="304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sz="1400" smtClean="0"/>
                  <a:t>В</a:t>
                </a:r>
                <a:endParaRPr lang="ru-RU" sz="14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8534400" y="3505200"/>
                <a:ext cx="304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sz="1400" smtClean="0"/>
                  <a:t>С</a:t>
                </a:r>
                <a:endParaRPr lang="ru-RU" sz="14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315200" y="2944760"/>
                <a:ext cx="228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/>
                  <a:t>α</a:t>
                </a:r>
                <a:endParaRPr lang="ru-RU" dirty="0"/>
              </a:p>
            </p:txBody>
          </p:sp>
        </p:grp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Площадь равностороннего и равнобедренного треугольников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315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077200" cy="4572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000" dirty="0" smtClean="0">
                <a:latin typeface="+mj-lt"/>
              </a:rPr>
              <a:t>Площадь равнобедренного треугольника равна половине произведения квадрата боковой стороны и синуса угла между боковыми сторонами </a:t>
            </a:r>
          </a:p>
          <a:p>
            <a:pPr eaLnBrk="1" hangingPunct="1"/>
            <a:endParaRPr sz="2000" smtClean="0">
              <a:latin typeface="+mj-lt"/>
            </a:endParaRPr>
          </a:p>
          <a:p>
            <a:pPr eaLnBrk="1" hangingPunct="1"/>
            <a:endParaRPr sz="2000" smtClean="0">
              <a:latin typeface="+mj-lt"/>
            </a:endParaRPr>
          </a:p>
          <a:p>
            <a:pPr eaLnBrk="1" hangingPunct="1"/>
            <a:endParaRPr sz="2000" smtClean="0">
              <a:latin typeface="+mj-lt"/>
            </a:endParaRPr>
          </a:p>
          <a:p>
            <a:pPr eaLnBrk="1" hangingPunct="1"/>
            <a:endParaRPr sz="2000" smtClean="0">
              <a:latin typeface="+mj-lt"/>
            </a:endParaRPr>
          </a:p>
          <a:p>
            <a:pPr eaLnBrk="1" hangingPunct="1">
              <a:buNone/>
            </a:pPr>
            <a:r>
              <a:rPr lang="ru-RU" sz="2000" dirty="0" smtClean="0">
                <a:latin typeface="+mj-lt"/>
              </a:rPr>
              <a:t/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Рассмотрим эту формулу для равностороннего треугольника, тогда </a:t>
            </a:r>
            <a:r>
              <a:rPr lang="ru-RU" sz="2000" dirty="0" smtClean="0">
                <a:latin typeface="Cambria Math"/>
                <a:ea typeface="Cambria Math"/>
              </a:rPr>
              <a:t>∠</a:t>
            </a:r>
            <a:r>
              <a:rPr lang="el-GR" sz="2000" dirty="0" smtClean="0">
                <a:latin typeface="Cambria Math"/>
                <a:ea typeface="Cambria Math"/>
              </a:rPr>
              <a:t>α=60°</a:t>
            </a:r>
            <a:r>
              <a:rPr lang="ru-RU" sz="2000" dirty="0" smtClean="0">
                <a:latin typeface="Cambria Math"/>
                <a:ea typeface="Cambria Math"/>
              </a:rPr>
              <a:t> </a:t>
            </a:r>
            <a:r>
              <a:rPr lang="ru-RU" sz="2000" dirty="0" smtClean="0">
                <a:latin typeface="+mj-lt"/>
              </a:rPr>
              <a:t>и формула изменит свой вид на такую: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133600" y="2895600"/>
            <a:ext cx="1176564" cy="1143000"/>
          </a:xfrm>
          <a:prstGeom prst="triangl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209800" y="3124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3124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2358020" y="3478048"/>
            <a:ext cx="87868" cy="118836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3048000"/>
            <a:ext cx="152400" cy="31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2647336" y="3057832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3200400"/>
            <a:ext cx="2290535" cy="952500"/>
          </a:xfrm>
          <a:prstGeom prst="rect">
            <a:avLst/>
          </a:prstGeom>
          <a:noFill/>
        </p:spPr>
      </p:pic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5181600"/>
            <a:ext cx="1609725" cy="1062629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419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6096000" y="5029200"/>
            <a:ext cx="1371600" cy="1143000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019800" y="5410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324600" y="5562600"/>
            <a:ext cx="228600" cy="152400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7076768" y="5562600"/>
            <a:ext cx="238432" cy="172064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 flipV="1">
            <a:off x="2971801" y="3505199"/>
            <a:ext cx="152400" cy="762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6667103" y="6209903"/>
            <a:ext cx="228600" cy="794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315" grpId="0" build="p"/>
      <p:bldP spid="6" grpId="0" animBg="1"/>
      <p:bldP spid="7" grpId="0"/>
      <p:bldP spid="8" grpId="0"/>
      <p:bldP spid="22531" grpId="0"/>
      <p:bldP spid="15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свойства площади треугольника.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05000"/>
            <a:ext cx="8305800" cy="134112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Свойство №1</a:t>
            </a:r>
          </a:p>
          <a:p>
            <a:pPr algn="ctr">
              <a:buNone/>
            </a:pPr>
            <a: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Если вершину треугольника передвигать по прямой, параллельной основанию, то площадь при этом не измениться.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457200" y="3048000"/>
            <a:ext cx="8305800" cy="3657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F:\Треугольник\Основные свойства площадей.files\image03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572000"/>
            <a:ext cx="3314700" cy="17526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657600" y="3276600"/>
            <a:ext cx="5105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smtClean="0"/>
              <a:t>Доказательство:</a:t>
            </a:r>
            <a:r>
              <a:rPr smtClean="0"/>
              <a:t> </a:t>
            </a:r>
          </a:p>
          <a:p>
            <a:r>
              <a:rPr smtClean="0"/>
              <a:t>Рассмотрим </a:t>
            </a:r>
            <a:r>
              <a:rPr lang="ru-RU" dirty="0" smtClean="0">
                <a:latin typeface="Cambria Math"/>
                <a:ea typeface="Cambria Math"/>
              </a:rPr>
              <a:t>∆</a:t>
            </a:r>
            <a:r>
              <a:rPr i="1" smtClean="0"/>
              <a:t>ABC</a:t>
            </a:r>
            <a:r>
              <a:rPr smtClean="0"/>
              <a:t> и </a:t>
            </a:r>
            <a:r>
              <a:rPr lang="ru-RU" dirty="0" smtClean="0">
                <a:latin typeface="Cambria Math"/>
                <a:ea typeface="Cambria Math"/>
              </a:rPr>
              <a:t>∆</a:t>
            </a:r>
            <a:r>
              <a:rPr i="1" smtClean="0"/>
              <a:t>ADC</a:t>
            </a:r>
            <a:r>
              <a:rPr smtClean="0"/>
              <a:t>. Они имеют общее основание и равные высоты, так как прямые  </a:t>
            </a:r>
            <a:r>
              <a:rPr i="1" smtClean="0"/>
              <a:t>AC</a:t>
            </a:r>
            <a:r>
              <a:rPr smtClean="0"/>
              <a:t> и  </a:t>
            </a:r>
            <a:r>
              <a:rPr i="1" smtClean="0"/>
              <a:t>BD</a:t>
            </a:r>
            <a:r>
              <a:rPr smtClean="0"/>
              <a:t> параллельные, то расстояние между ними равно </a:t>
            </a:r>
            <a:r>
              <a:rPr i="1" smtClean="0"/>
              <a:t>h</a:t>
            </a:r>
            <a:r>
              <a:rPr smtClean="0"/>
              <a:t>  - высоте  этих треугольников. Если площадь треугольника находится по формуле </a:t>
            </a:r>
            <a:r>
              <a:rPr lang="en-US" i="1" dirty="0" smtClean="0">
                <a:latin typeface="Constantia" pitchFamily="18" charset="0"/>
              </a:rPr>
              <a:t>S = </a:t>
            </a:r>
            <a:r>
              <a:rPr i="1" smtClean="0">
                <a:latin typeface="Constantia" pitchFamily="18" charset="0"/>
              </a:rPr>
              <a:t>  </a:t>
            </a:r>
            <a:r>
              <a:rPr lang="en-US" i="1" dirty="0" smtClean="0">
                <a:latin typeface="Constantia" pitchFamily="18" charset="0"/>
              </a:rPr>
              <a:t>ah</a:t>
            </a:r>
            <a:r>
              <a:rPr lang="en-US" i="1" baseline="-25000" dirty="0" smtClean="0">
                <a:latin typeface="Constantia" pitchFamily="18" charset="0"/>
              </a:rPr>
              <a:t>a</a:t>
            </a:r>
            <a:r>
              <a:rPr smtClean="0"/>
              <a:t>, то </a:t>
            </a:r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5105400" y="4906296"/>
            <a:ext cx="3005898" cy="978289"/>
            <a:chOff x="5105400" y="4906296"/>
            <a:chExt cx="3005898" cy="978289"/>
          </a:xfrm>
        </p:grpSpPr>
        <p:pic>
          <p:nvPicPr>
            <p:cNvPr id="12" name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81336" y="4906296"/>
              <a:ext cx="129962" cy="441381"/>
            </a:xfrm>
            <a:prstGeom prst="rect">
              <a:avLst/>
            </a:prstGeom>
            <a:noFill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05400" y="5257800"/>
              <a:ext cx="2514600" cy="626785"/>
            </a:xfrm>
            <a:prstGeom prst="rect">
              <a:avLst/>
            </a:prstGeom>
            <a:noFill/>
          </p:spPr>
        </p:pic>
      </p:grp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257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/>
      <p:bldP spid="9" grpId="0"/>
      <p:bldP spid="1028" grpId="0"/>
      <p:bldP spid="10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54228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Свойство №2</a:t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Если два треугольника имеют одинаковые высоты, то отношение их площадей равно отношению длин оснований (сторон, на которые опущены эти высоты).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Доказательство: </a:t>
            </a:r>
          </a:p>
          <a:p>
            <a:pPr>
              <a:buNone/>
            </a:pPr>
            <a:r>
              <a:rPr lang="ru-RU" sz="2400" dirty="0" smtClean="0"/>
              <a:t>Пусть</a:t>
            </a:r>
            <a:r>
              <a:rPr lang="ru-RU" sz="2400" i="1" dirty="0" smtClean="0"/>
              <a:t> </a:t>
            </a:r>
            <a:r>
              <a:rPr lang="en-US" sz="2400" i="1" dirty="0" smtClean="0"/>
              <a:t>h</a:t>
            </a:r>
            <a:r>
              <a:rPr lang="en-US" sz="2400" baseline="-25000" dirty="0" smtClean="0"/>
              <a:t>1 </a:t>
            </a:r>
            <a:r>
              <a:rPr lang="en-US" sz="2400" dirty="0" smtClean="0"/>
              <a:t>= </a:t>
            </a:r>
            <a:r>
              <a:rPr lang="en-US" sz="2400" i="1" dirty="0" smtClean="0"/>
              <a:t>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  </a:t>
            </a:r>
            <a:r>
              <a:rPr lang="ru-RU" sz="2400" dirty="0" smtClean="0"/>
              <a:t>в двух треугольниках с основаниями </a:t>
            </a:r>
            <a:r>
              <a:rPr lang="en-US" sz="2400" i="1" dirty="0" smtClean="0"/>
              <a:t>a</a:t>
            </a:r>
            <a:r>
              <a:rPr lang="en-US" sz="2400" dirty="0" smtClean="0"/>
              <a:t>  </a:t>
            </a:r>
            <a:r>
              <a:rPr lang="ru-RU" sz="2400" dirty="0" smtClean="0"/>
              <a:t>и </a:t>
            </a:r>
            <a:r>
              <a:rPr lang="en-US" sz="2400" i="1" dirty="0" smtClean="0"/>
              <a:t>b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ru-RU" sz="2400" dirty="0" smtClean="0"/>
              <a:t>Рассмотрим отношение площадей этих треугольников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Упростив, получим</a:t>
            </a:r>
            <a:endParaRPr lang="ru-RU" sz="2400" dirty="0"/>
          </a:p>
        </p:txBody>
      </p:sp>
      <p:pic>
        <p:nvPicPr>
          <p:cNvPr id="6145" name="Picture 1" descr="F:\Треугольник\Основные свойства площадей.files\image046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4267200"/>
            <a:ext cx="3238500" cy="180975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3276600"/>
            <a:ext cx="1295400" cy="1180618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4343400"/>
            <a:ext cx="933450" cy="866775"/>
          </a:xfrm>
          <a:prstGeom prst="rect">
            <a:avLst/>
          </a:prstGeom>
          <a:noFill/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6147" grpId="0"/>
      <p:bldP spid="6150" grpId="0"/>
      <p:bldP spid="61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4191000"/>
            <a:ext cx="3057710" cy="2771452"/>
            <a:chOff x="0" y="4267200"/>
            <a:chExt cx="3057710" cy="2771452"/>
          </a:xfrm>
          <a:noFill/>
        </p:grpSpPr>
        <p:grpSp>
          <p:nvGrpSpPr>
            <p:cNvPr id="18" name="Группа 22"/>
            <p:cNvGrpSpPr/>
            <p:nvPr/>
          </p:nvGrpSpPr>
          <p:grpSpPr>
            <a:xfrm>
              <a:off x="427704" y="4876800"/>
              <a:ext cx="2450098" cy="2161852"/>
              <a:chOff x="305092" y="4937265"/>
              <a:chExt cx="2450098" cy="2161852"/>
            </a:xfrm>
            <a:grpFill/>
          </p:grpSpPr>
          <p:grpSp>
            <p:nvGrpSpPr>
              <p:cNvPr id="26" name="Группа 19"/>
              <p:cNvGrpSpPr/>
              <p:nvPr/>
            </p:nvGrpSpPr>
            <p:grpSpPr>
              <a:xfrm>
                <a:off x="305092" y="4937265"/>
                <a:ext cx="2450098" cy="2161852"/>
                <a:chOff x="305092" y="4937265"/>
                <a:chExt cx="2450098" cy="2161852"/>
              </a:xfrm>
              <a:grpFill/>
            </p:grpSpPr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 rot="10800000">
                  <a:off x="685800" y="5943600"/>
                  <a:ext cx="1066800" cy="685804"/>
                </a:xfrm>
                <a:prstGeom prst="line">
                  <a:avLst/>
                </a:prstGeom>
                <a:ln w="19050">
                  <a:solidFill>
                    <a:srgbClr val="00B0F0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28" name="Равнобедренный треугольник 27"/>
                <p:cNvSpPr/>
                <p:nvPr/>
              </p:nvSpPr>
              <p:spPr>
                <a:xfrm>
                  <a:off x="1524000" y="6029632"/>
                  <a:ext cx="1225049" cy="581498"/>
                </a:xfrm>
                <a:prstGeom prst="triangle">
                  <a:avLst>
                    <a:gd name="adj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Равнобедренный треугольник 28"/>
                <p:cNvSpPr/>
                <p:nvPr/>
              </p:nvSpPr>
              <p:spPr>
                <a:xfrm rot="7262983">
                  <a:off x="305570" y="5398465"/>
                  <a:ext cx="2161852" cy="1239451"/>
                </a:xfrm>
                <a:prstGeom prst="triangle">
                  <a:avLst>
                    <a:gd name="adj" fmla="val 65723"/>
                  </a:avLst>
                </a:prstGeom>
                <a:noFill/>
                <a:ln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Равнобедренный треугольник 29"/>
                <p:cNvSpPr/>
                <p:nvPr/>
              </p:nvSpPr>
              <p:spPr>
                <a:xfrm>
                  <a:off x="305092" y="5726240"/>
                  <a:ext cx="2450098" cy="904553"/>
                </a:xfrm>
                <a:prstGeom prst="triangle">
                  <a:avLst>
                    <a:gd name="adj" fmla="val 21889"/>
                  </a:avLst>
                </a:prstGeom>
                <a:noFill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1" name="Прямоугольник 10"/>
                <p:cNvSpPr/>
                <p:nvPr/>
              </p:nvSpPr>
              <p:spPr>
                <a:xfrm rot="2007094">
                  <a:off x="661940" y="6000419"/>
                  <a:ext cx="139298" cy="133654"/>
                </a:xfrm>
                <a:prstGeom prst="rect">
                  <a:avLst/>
                </a:prstGeom>
                <a:noFill/>
                <a:ln w="12700"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Прямоугольник 31"/>
                <p:cNvSpPr/>
                <p:nvPr/>
              </p:nvSpPr>
              <p:spPr>
                <a:xfrm>
                  <a:off x="841984" y="6491740"/>
                  <a:ext cx="128952" cy="129222"/>
                </a:xfrm>
                <a:prstGeom prst="rect">
                  <a:avLst/>
                </a:prstGeom>
                <a:noFill/>
                <a:ln w="12700"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33" name="Прямая соединительная линия 32"/>
                <p:cNvCxnSpPr>
                  <a:stCxn id="30" idx="0"/>
                  <a:endCxn id="30" idx="3"/>
                </p:cNvCxnSpPr>
                <p:nvPr/>
              </p:nvCxnSpPr>
              <p:spPr>
                <a:xfrm rot="16200000" flipH="1">
                  <a:off x="389117" y="6178516"/>
                  <a:ext cx="904553" cy="1588"/>
                </a:xfrm>
                <a:prstGeom prst="line">
                  <a:avLst/>
                </a:prstGeom>
                <a:grpFill/>
                <a:ln w="190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Прямая соединительная линия 33"/>
                <p:cNvCxnSpPr/>
                <p:nvPr/>
              </p:nvCxnSpPr>
              <p:spPr>
                <a:xfrm rot="10800000" flipV="1">
                  <a:off x="1785219" y="6601299"/>
                  <a:ext cx="4137" cy="1"/>
                </a:xfrm>
                <a:prstGeom prst="line">
                  <a:avLst/>
                </a:prstGeom>
                <a:grpFill/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Прямая соединительная линия 26"/>
              <p:cNvCxnSpPr>
                <a:stCxn id="30" idx="0"/>
              </p:cNvCxnSpPr>
              <p:nvPr/>
            </p:nvCxnSpPr>
            <p:spPr>
              <a:xfrm rot="16200000" flipH="1">
                <a:off x="830669" y="5736965"/>
                <a:ext cx="903160" cy="881710"/>
              </a:xfrm>
              <a:prstGeom prst="line">
                <a:avLst/>
              </a:prstGeom>
              <a:grpFill/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>
              <a:off x="0" y="6550223"/>
              <a:ext cx="68580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A(A</a:t>
              </a:r>
              <a:r>
                <a:rPr lang="en-US" sz="900" dirty="0" smtClean="0"/>
                <a:t>1</a:t>
              </a:r>
              <a:r>
                <a:rPr lang="en-US" sz="1400" dirty="0" smtClean="0"/>
                <a:t>)</a:t>
              </a:r>
              <a:endParaRPr lang="ru-RU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371600" y="4267200"/>
              <a:ext cx="381000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r>
                <a:rPr lang="en-US" sz="800" dirty="0" smtClean="0"/>
                <a:t>1</a:t>
              </a: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5800" y="5410200"/>
              <a:ext cx="381000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ru-RU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7200" y="5715000"/>
              <a:ext cx="381000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H</a:t>
              </a:r>
              <a:r>
                <a:rPr lang="en-US" sz="800" dirty="0" smtClean="0"/>
                <a:t>1</a:t>
              </a:r>
              <a:endParaRPr lang="ru-RU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38200" y="6519446"/>
              <a:ext cx="381000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H</a:t>
              </a:r>
              <a:endParaRPr lang="ru-RU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676400" y="6519446"/>
              <a:ext cx="381000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B</a:t>
              </a:r>
              <a:r>
                <a:rPr lang="en-US" sz="800" dirty="0" smtClean="0"/>
                <a:t>1</a:t>
              </a:r>
              <a:endParaRPr lang="ru-RU" dirty="0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743200" y="6488668"/>
              <a:ext cx="314510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dirty="0" smtClean="0"/>
                <a:t>B</a:t>
              </a:r>
              <a:endParaRPr lang="ru-RU" dirty="0"/>
            </a:p>
          </p:txBody>
        </p:sp>
      </p:grp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8600" y="704088"/>
            <a:ext cx="861060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Свойство №3</a:t>
            </a:r>
            <a: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Если два треугольника имеют общий угол, то их площади относятся как произведение сторон, заключающих</a:t>
            </a:r>
            <a:b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этот угол.</a:t>
            </a:r>
            <a:endParaRPr lang="ru-RU" sz="1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1676400" y="1828800"/>
            <a:ext cx="6858000" cy="4648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sz="1400" b="1" smtClean="0"/>
              <a:t>Доказательство: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Пусть S и S</a:t>
            </a:r>
            <a:r>
              <a:rPr kumimoji="0" lang="ru-RU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площади ABC и A</a:t>
            </a:r>
            <a:r>
              <a:rPr kumimoji="0" lang="ru-RU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ru-RU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ru-RU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 которых угол А равен углу А</a:t>
            </a:r>
            <a:r>
              <a:rPr kumimoji="0" lang="ru-RU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Докажем, что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Наложим </a:t>
            </a:r>
            <a:r>
              <a:rPr sz="1400" smtClean="0">
                <a:latin typeface="Cambria Math"/>
                <a:ea typeface="Cambria Math"/>
              </a:rPr>
              <a:t>∆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</a:t>
            </a:r>
            <a:r>
              <a:rPr sz="1400" smtClean="0">
                <a:latin typeface="Cambria Math"/>
                <a:ea typeface="Cambria Math"/>
              </a:rPr>
              <a:t>∆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ABC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так, чтобы А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совместилась с А, а стороны А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А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наложились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соответственно на лучи АВ и АС.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smtClean="0">
                <a:latin typeface="Cambria Math"/>
                <a:ea typeface="Cambria Math"/>
              </a:rPr>
              <a:t>∆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</a:t>
            </a:r>
            <a:r>
              <a:rPr smtClean="0">
                <a:latin typeface="Cambria Math"/>
                <a:ea typeface="Cambria Math"/>
              </a:rPr>
              <a:t>∆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ABC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имеют общую высоту СН, и поэтому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Треугольники АВ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 и АВ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также имеют общую высоту – В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1, ПОЭТОМУ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Перемножая полученные равенства находим: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или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              Теорема доказана.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1905000" y="2438400"/>
            <a:ext cx="6858000" cy="2858334"/>
            <a:chOff x="1905000" y="2438400"/>
            <a:chExt cx="6858000" cy="2858334"/>
          </a:xfrm>
        </p:grpSpPr>
        <p:pic>
          <p:nvPicPr>
            <p:cNvPr id="8" name="Picture 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00400" y="2438400"/>
              <a:ext cx="1143000" cy="420184"/>
            </a:xfrm>
            <a:prstGeom prst="rect">
              <a:avLst/>
            </a:prstGeom>
            <a:noFill/>
          </p:spPr>
        </p:pic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48200" y="3429000"/>
              <a:ext cx="914400" cy="380999"/>
            </a:xfrm>
            <a:prstGeom prst="rect">
              <a:avLst/>
            </a:prstGeom>
            <a:noFill/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96200" y="3810000"/>
              <a:ext cx="1066800" cy="539015"/>
            </a:xfrm>
            <a:prstGeom prst="rect">
              <a:avLst/>
            </a:prstGeom>
            <a:noFill/>
          </p:spPr>
        </p:pic>
        <p:pic>
          <p:nvPicPr>
            <p:cNvPr id="15" name="Picture 20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05000" y="4495800"/>
              <a:ext cx="2286000" cy="800934"/>
            </a:xfrm>
            <a:prstGeom prst="rect">
              <a:avLst/>
            </a:prstGeom>
            <a:noFill/>
          </p:spPr>
        </p:pic>
        <p:pic>
          <p:nvPicPr>
            <p:cNvPr id="16" name="Picture 19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29200" y="4495800"/>
              <a:ext cx="1981200" cy="73288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Свойство №4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Отношение площадей подобных треугольников равны квадрату коэффициента подобия.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Доказательство:</a:t>
            </a:r>
          </a:p>
          <a:p>
            <a:pPr>
              <a:buNone/>
            </a:pPr>
            <a:r>
              <a:rPr lang="ru-RU" sz="1800" b="1" dirty="0" smtClean="0"/>
              <a:t>Пусть треугольники АВС и А</a:t>
            </a:r>
            <a:r>
              <a:rPr lang="ru-RU" sz="1400" b="1" dirty="0" smtClean="0"/>
              <a:t>1</a:t>
            </a:r>
            <a:r>
              <a:rPr lang="ru-RU" sz="1800" b="1" dirty="0" smtClean="0"/>
              <a:t>В</a:t>
            </a:r>
            <a:r>
              <a:rPr lang="ru-RU" sz="1400" b="1" dirty="0" smtClean="0"/>
              <a:t>1</a:t>
            </a:r>
            <a:r>
              <a:rPr lang="ru-RU" sz="1800" b="1" dirty="0" smtClean="0"/>
              <a:t>С</a:t>
            </a:r>
            <a:r>
              <a:rPr lang="ru-RU" sz="1400" b="1" dirty="0" smtClean="0"/>
              <a:t>1 </a:t>
            </a:r>
            <a:r>
              <a:rPr lang="ru-RU" sz="1800" b="1" dirty="0" smtClean="0"/>
              <a:t>подобны, причём коэффициент подобия равен </a:t>
            </a:r>
            <a:r>
              <a:rPr lang="en-US" sz="1800" b="1" dirty="0" smtClean="0"/>
              <a:t>k</a:t>
            </a:r>
            <a:r>
              <a:rPr lang="ru-RU" sz="1800" b="1" dirty="0" smtClean="0"/>
              <a:t>. Обозначим буквами </a:t>
            </a:r>
            <a:r>
              <a:rPr lang="en-US" sz="1800" b="1" dirty="0" smtClean="0"/>
              <a:t>S </a:t>
            </a:r>
            <a:r>
              <a:rPr lang="ru-RU" sz="1800" b="1" dirty="0" smtClean="0"/>
              <a:t>и </a:t>
            </a:r>
            <a:r>
              <a:rPr lang="en-US" sz="1800" b="1" dirty="0" smtClean="0"/>
              <a:t>S</a:t>
            </a:r>
            <a:r>
              <a:rPr lang="en-US" sz="1400" b="1" dirty="0" smtClean="0"/>
              <a:t>1</a:t>
            </a:r>
            <a:r>
              <a:rPr lang="ru-RU" sz="1400" b="1" dirty="0" smtClean="0"/>
              <a:t> </a:t>
            </a:r>
            <a:r>
              <a:rPr lang="ru-RU" sz="1800" b="1" dirty="0" smtClean="0"/>
              <a:t>площади этих треугольников. Так как   </a:t>
            </a:r>
            <a:r>
              <a:rPr lang="ru-RU" sz="1800" b="1" dirty="0" smtClean="0">
                <a:latin typeface="Cambria Math"/>
                <a:ea typeface="Cambria Math"/>
              </a:rPr>
              <a:t>∠</a:t>
            </a:r>
            <a:r>
              <a:rPr lang="ru-RU" sz="1800" b="1" dirty="0" smtClean="0"/>
              <a:t>А=</a:t>
            </a:r>
            <a:r>
              <a:rPr lang="ru-RU" sz="1800" b="1" dirty="0" smtClean="0">
                <a:latin typeface="Cambria Math"/>
                <a:ea typeface="Cambria Math"/>
              </a:rPr>
              <a:t>∠</a:t>
            </a:r>
            <a:r>
              <a:rPr lang="ru-RU" sz="1800" b="1" dirty="0" smtClean="0"/>
              <a:t>А</a:t>
            </a:r>
            <a:r>
              <a:rPr lang="ru-RU" sz="1400" b="1" dirty="0" smtClean="0"/>
              <a:t>1</a:t>
            </a:r>
            <a:r>
              <a:rPr lang="ru-RU" sz="1800" b="1" dirty="0" smtClean="0"/>
              <a:t> , то 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                                                                                      (по теореме об отношении треугольников , имеющих по равному углу).</a:t>
            </a:r>
            <a:r>
              <a:rPr lang="ru-RU" sz="2000" b="1" dirty="0" smtClean="0"/>
              <a:t> </a:t>
            </a:r>
          </a:p>
          <a:p>
            <a:pPr>
              <a:buNone/>
            </a:pPr>
            <a:endParaRPr lang="ru-RU" sz="1050" b="1" dirty="0" smtClean="0"/>
          </a:p>
          <a:p>
            <a:pPr>
              <a:buNone/>
            </a:pPr>
            <a:r>
              <a:rPr lang="ru-RU" sz="1800" b="1" dirty="0" smtClean="0"/>
              <a:t>Имеем:                                ,                                , поэтому </a:t>
            </a:r>
          </a:p>
        </p:txBody>
      </p:sp>
      <p:pic>
        <p:nvPicPr>
          <p:cNvPr id="4097" name="Picture 1" descr="F:\Треугольник\Основные свойства площадей.files\image08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648200"/>
            <a:ext cx="2971800" cy="207645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3200400"/>
            <a:ext cx="1869622" cy="685800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2057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29921" y="4114800"/>
            <a:ext cx="1165679" cy="762000"/>
          </a:xfrm>
          <a:prstGeom prst="rect">
            <a:avLst/>
          </a:prstGeom>
          <a:noFill/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2057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4038600"/>
            <a:ext cx="1371600" cy="914400"/>
          </a:xfrm>
          <a:prstGeom prst="rect">
            <a:avLst/>
          </a:prstGeom>
          <a:noFill/>
        </p:spPr>
      </p:pic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2057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4114800"/>
            <a:ext cx="1066800" cy="845389"/>
          </a:xfrm>
          <a:prstGeom prst="rect">
            <a:avLst/>
          </a:prstGeom>
          <a:noFill/>
        </p:spPr>
      </p:pic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0" y="2057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4099" grpId="0"/>
      <p:bldP spid="4100" grpId="0"/>
      <p:bldP spid="4102" grpId="0"/>
      <p:bldP spid="4103" grpId="0"/>
      <p:bldP spid="4105" grpId="0"/>
      <p:bldP spid="4106" grpId="0"/>
      <p:bldP spid="4108" grpId="0"/>
      <p:bldP spid="4109" grpId="0"/>
      <p:bldP spid="4111" grpId="0"/>
      <p:bldP spid="41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8028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Свойство № 5</a:t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Медиана треугольника делит его на две равновеликие части.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Доказательство:</a:t>
            </a:r>
          </a:p>
          <a:p>
            <a:pPr>
              <a:buNone/>
            </a:pPr>
            <a:r>
              <a:rPr lang="ru-RU" b="1" dirty="0" smtClean="0"/>
              <a:t> </a:t>
            </a:r>
            <a:r>
              <a:rPr lang="ru-RU" dirty="0" smtClean="0"/>
              <a:t> </a:t>
            </a:r>
            <a:r>
              <a:rPr lang="ru-RU" sz="2000" dirty="0" smtClean="0"/>
              <a:t>Рассмотрим   </a:t>
            </a:r>
            <a:r>
              <a:rPr lang="ru-RU" sz="2000" dirty="0" smtClean="0">
                <a:latin typeface="Cambria Math"/>
                <a:ea typeface="Cambria Math"/>
              </a:rPr>
              <a:t>∆</a:t>
            </a:r>
            <a:r>
              <a:rPr lang="en-US" sz="2000" i="1" dirty="0" smtClean="0"/>
              <a:t>ABC</a:t>
            </a:r>
            <a:r>
              <a:rPr lang="en-US" sz="2000" dirty="0" smtClean="0"/>
              <a:t> . </a:t>
            </a:r>
            <a:r>
              <a:rPr lang="ru-RU" sz="2000" dirty="0" smtClean="0"/>
              <a:t>Пусть </a:t>
            </a:r>
            <a:r>
              <a:rPr lang="en-US" sz="2000" i="1" dirty="0" smtClean="0"/>
              <a:t>BM</a:t>
            </a:r>
            <a:r>
              <a:rPr lang="ru-RU" sz="2000" i="1" dirty="0" smtClean="0"/>
              <a:t> - </a:t>
            </a:r>
            <a:r>
              <a:rPr lang="ru-RU" sz="2000" dirty="0" smtClean="0"/>
              <a:t>медиана  </a:t>
            </a:r>
            <a:r>
              <a:rPr lang="en-US" sz="2000" dirty="0" smtClean="0"/>
              <a:t>, </a:t>
            </a:r>
            <a:r>
              <a:rPr lang="ru-RU" sz="2000" dirty="0" smtClean="0"/>
              <a:t>тогда </a:t>
            </a:r>
            <a:r>
              <a:rPr lang="en-US" sz="2000" dirty="0" smtClean="0"/>
              <a:t>AM = MC = </a:t>
            </a:r>
            <a:r>
              <a:rPr lang="ru-RU" sz="2000" dirty="0" smtClean="0"/>
              <a:t>  </a:t>
            </a:r>
            <a:r>
              <a:rPr lang="en-US" sz="2000" dirty="0" smtClean="0"/>
              <a:t>AC. </a:t>
            </a:r>
            <a:r>
              <a:rPr lang="ru-RU" sz="2000" dirty="0" smtClean="0"/>
              <a:t>Медиана делит треугольник на два с одинаковой высотой. Найдем площади треугольников  </a:t>
            </a:r>
            <a:r>
              <a:rPr lang="en-US" sz="2000" i="1" dirty="0" smtClean="0"/>
              <a:t>ABM</a:t>
            </a:r>
            <a:r>
              <a:rPr lang="en-US" sz="2000" dirty="0" smtClean="0"/>
              <a:t> </a:t>
            </a:r>
            <a:r>
              <a:rPr lang="ru-RU" sz="2000" dirty="0" smtClean="0"/>
              <a:t>и </a:t>
            </a:r>
            <a:r>
              <a:rPr lang="en-US" sz="2000" i="1" dirty="0" smtClean="0"/>
              <a:t>MBC</a:t>
            </a:r>
            <a:r>
              <a:rPr lang="en-US" sz="2000" dirty="0" smtClean="0"/>
              <a:t>  </a:t>
            </a:r>
            <a:r>
              <a:rPr lang="ru-RU" sz="2000" dirty="0" smtClean="0"/>
              <a:t>по формуле                 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ru-RU" sz="2000" dirty="0" smtClean="0"/>
              <a:t>Получим                                  </a:t>
            </a:r>
            <a:r>
              <a:rPr lang="en-US" sz="2000" dirty="0" smtClean="0"/>
              <a:t>  </a:t>
            </a:r>
            <a:r>
              <a:rPr lang="ru-RU" sz="2000" dirty="0" smtClean="0"/>
              <a:t>и                                     </a:t>
            </a:r>
            <a:r>
              <a:rPr lang="en-US" sz="2000" dirty="0" smtClean="0"/>
              <a:t>. </a:t>
            </a: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Значит                                </a:t>
            </a:r>
            <a:r>
              <a:rPr lang="en-US" sz="2000" dirty="0" smtClean="0"/>
              <a:t>.</a:t>
            </a:r>
            <a:endParaRPr lang="ru-RU" dirty="0"/>
          </a:p>
        </p:txBody>
      </p:sp>
      <p:pic>
        <p:nvPicPr>
          <p:cNvPr id="3073" name="Picture 1" descr="F:\Треугольник\Основные свойства площадей.files\image10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4495800"/>
            <a:ext cx="2857500" cy="20955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933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1933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1447800" y="1905000"/>
            <a:ext cx="6291521" cy="2366493"/>
            <a:chOff x="1676400" y="1971368"/>
            <a:chExt cx="6291521" cy="2366493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14184" y="1971368"/>
              <a:ext cx="153737" cy="469448"/>
            </a:xfrm>
            <a:prstGeom prst="rect">
              <a:avLst/>
            </a:prstGeom>
            <a:noFill/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0" y="2657168"/>
              <a:ext cx="990600" cy="435528"/>
            </a:xfrm>
            <a:prstGeom prst="rect">
              <a:avLst/>
            </a:prstGeom>
            <a:noFill/>
          </p:spPr>
        </p:pic>
        <p:pic>
          <p:nvPicPr>
            <p:cNvPr id="3082" name="Picture 10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09800" y="3038168"/>
              <a:ext cx="1905000" cy="665034"/>
            </a:xfrm>
            <a:prstGeom prst="rect">
              <a:avLst/>
            </a:prstGeom>
            <a:noFill/>
          </p:spPr>
        </p:pic>
        <p:pic>
          <p:nvPicPr>
            <p:cNvPr id="3081" name="Picture 9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19600" y="3038168"/>
              <a:ext cx="2057400" cy="716623"/>
            </a:xfrm>
            <a:prstGeom prst="rect">
              <a:avLst/>
            </a:prstGeom>
            <a:noFill/>
          </p:spPr>
        </p:pic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76400" y="3876368"/>
              <a:ext cx="1905000" cy="461493"/>
            </a:xfrm>
            <a:prstGeom prst="rect">
              <a:avLst/>
            </a:prstGeom>
            <a:noFill/>
          </p:spPr>
        </p:pic>
      </p:grp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514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3075" grpId="0"/>
      <p:bldP spid="3076" grpId="0"/>
      <p:bldP spid="3078" grpId="0"/>
      <p:bldP spid="3079" grpId="0"/>
      <p:bldP spid="3083" grpId="0"/>
      <p:bldP spid="30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8600" y="990600"/>
            <a:ext cx="8534400" cy="8382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Свойство №6</a:t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Медианы треугольника делят его на три  равновеликие части.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2667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Доказательство: </a:t>
            </a:r>
          </a:p>
          <a:p>
            <a:pPr>
              <a:buNone/>
            </a:pPr>
            <a:r>
              <a:rPr lang="ru-RU" sz="1800" dirty="0" smtClean="0"/>
              <a:t> Рассмотрим </a:t>
            </a:r>
            <a:r>
              <a:rPr lang="ru-RU" sz="1800" dirty="0" smtClean="0">
                <a:latin typeface="Cambria Math"/>
                <a:ea typeface="Cambria Math"/>
              </a:rPr>
              <a:t>∆</a:t>
            </a:r>
            <a:r>
              <a:rPr lang="ru-RU" sz="1800" i="1" dirty="0" smtClean="0"/>
              <a:t>ABC</a:t>
            </a:r>
            <a:r>
              <a:rPr lang="ru-RU" sz="1800" dirty="0" smtClean="0"/>
              <a:t>. Проведем медианы из всех вершин, которые пересекаются в точке </a:t>
            </a:r>
            <a:r>
              <a:rPr lang="ru-RU" sz="1800" i="1" dirty="0" smtClean="0"/>
              <a:t>O.</a:t>
            </a:r>
            <a:r>
              <a:rPr lang="ru-RU" sz="1800" dirty="0" smtClean="0"/>
              <a:t> Получим треугольники </a:t>
            </a:r>
            <a:r>
              <a:rPr lang="ru-RU" sz="1800" i="1" dirty="0" smtClean="0"/>
              <a:t>AOB</a:t>
            </a:r>
            <a:r>
              <a:rPr lang="ru-RU" sz="1800" dirty="0" smtClean="0"/>
              <a:t>,  </a:t>
            </a:r>
            <a:r>
              <a:rPr lang="ru-RU" sz="1800" i="1" dirty="0" smtClean="0"/>
              <a:t>BOC</a:t>
            </a:r>
            <a:r>
              <a:rPr lang="ru-RU" sz="1800" dirty="0" smtClean="0"/>
              <a:t>,  </a:t>
            </a:r>
            <a:r>
              <a:rPr lang="ru-RU" sz="1800" i="1" dirty="0" smtClean="0"/>
              <a:t>AOC</a:t>
            </a:r>
            <a:r>
              <a:rPr lang="ru-RU" sz="1800" dirty="0" smtClean="0"/>
              <a:t>. Пусть их площади равны соответственно  </a:t>
            </a:r>
            <a:r>
              <a:rPr lang="ru-RU" sz="1800" i="1" dirty="0" smtClean="0"/>
              <a:t>S</a:t>
            </a:r>
            <a:r>
              <a:rPr lang="ru-RU" sz="1800" baseline="-25000" dirty="0" smtClean="0"/>
              <a:t>1</a:t>
            </a:r>
            <a:r>
              <a:rPr lang="ru-RU" sz="1800" dirty="0" smtClean="0"/>
              <a:t>,  </a:t>
            </a:r>
            <a:r>
              <a:rPr lang="ru-RU" sz="1800" i="1" dirty="0" smtClean="0"/>
              <a:t>S</a:t>
            </a:r>
            <a:r>
              <a:rPr lang="ru-RU" sz="1800" baseline="-25000" dirty="0" smtClean="0"/>
              <a:t>2</a:t>
            </a:r>
            <a:r>
              <a:rPr lang="ru-RU" sz="1800" dirty="0" smtClean="0"/>
              <a:t>,  </a:t>
            </a:r>
            <a:r>
              <a:rPr lang="ru-RU" sz="1800" i="1" dirty="0" smtClean="0"/>
              <a:t>S</a:t>
            </a:r>
            <a:r>
              <a:rPr lang="ru-RU" sz="1800" baseline="-25000" dirty="0" smtClean="0"/>
              <a:t>3</a:t>
            </a:r>
            <a:r>
              <a:rPr lang="ru-RU" sz="1800" dirty="0" smtClean="0"/>
              <a:t>. А площадь  </a:t>
            </a:r>
            <a:r>
              <a:rPr lang="ru-RU" sz="1800" dirty="0" smtClean="0">
                <a:latin typeface="Cambria Math"/>
                <a:ea typeface="Cambria Math"/>
              </a:rPr>
              <a:t>∆</a:t>
            </a:r>
            <a:r>
              <a:rPr lang="ru-RU" sz="1800" i="1" dirty="0" smtClean="0"/>
              <a:t>ABC</a:t>
            </a:r>
            <a:r>
              <a:rPr lang="ru-RU" sz="1800" dirty="0" smtClean="0"/>
              <a:t> равна  </a:t>
            </a:r>
            <a:r>
              <a:rPr lang="ru-RU" sz="1800" i="1" dirty="0" smtClean="0"/>
              <a:t>S</a:t>
            </a:r>
            <a:r>
              <a:rPr lang="ru-RU" sz="1800" dirty="0" smtClean="0"/>
              <a:t>. Рассмотрим </a:t>
            </a:r>
            <a:r>
              <a:rPr lang="ru-RU" sz="1800" dirty="0" smtClean="0">
                <a:latin typeface="Cambria Math"/>
                <a:ea typeface="Cambria Math"/>
              </a:rPr>
              <a:t>∆</a:t>
            </a:r>
            <a:r>
              <a:rPr lang="ru-RU" sz="1800" i="1" dirty="0" smtClean="0"/>
              <a:t>ABK</a:t>
            </a:r>
            <a:r>
              <a:rPr lang="ru-RU" sz="1800" dirty="0" smtClean="0"/>
              <a:t> и  </a:t>
            </a:r>
            <a:r>
              <a:rPr lang="ru-RU" sz="1800" dirty="0" smtClean="0">
                <a:latin typeface="Cambria Math"/>
                <a:ea typeface="Cambria Math"/>
              </a:rPr>
              <a:t>∆</a:t>
            </a:r>
            <a:r>
              <a:rPr lang="ru-RU" sz="1800" i="1" dirty="0" smtClean="0"/>
              <a:t>CBK</a:t>
            </a:r>
            <a:r>
              <a:rPr lang="ru-RU" sz="1800" dirty="0" smtClean="0"/>
              <a:t>, они равной площади, т.к.  </a:t>
            </a:r>
            <a:r>
              <a:rPr lang="ru-RU" sz="1800" i="1" dirty="0" smtClean="0"/>
              <a:t>BK</a:t>
            </a:r>
            <a:r>
              <a:rPr lang="ru-RU" sz="1800" dirty="0" smtClean="0"/>
              <a:t> медиана. В треугольнике </a:t>
            </a:r>
            <a:r>
              <a:rPr lang="ru-RU" sz="1800" i="1" dirty="0" smtClean="0"/>
              <a:t>AOC  OK</a:t>
            </a:r>
            <a:r>
              <a:rPr lang="ru-RU" sz="1800" dirty="0" smtClean="0"/>
              <a:t> - медиана, значит площади треугольников </a:t>
            </a:r>
            <a:r>
              <a:rPr lang="ru-RU" sz="1800" i="1" dirty="0" smtClean="0"/>
              <a:t>AOK </a:t>
            </a:r>
            <a:r>
              <a:rPr lang="ru-RU" sz="1800" dirty="0" smtClean="0"/>
              <a:t>и </a:t>
            </a:r>
            <a:r>
              <a:rPr lang="ru-RU" sz="1800" i="1" dirty="0" smtClean="0"/>
              <a:t>COK</a:t>
            </a:r>
            <a:r>
              <a:rPr lang="ru-RU" sz="1800" dirty="0" smtClean="0"/>
              <a:t>  равны. Отсюда следует, что </a:t>
            </a:r>
            <a:r>
              <a:rPr lang="ru-RU" sz="1800" i="1" dirty="0" smtClean="0"/>
              <a:t>S</a:t>
            </a:r>
            <a:r>
              <a:rPr lang="ru-RU" sz="1800" baseline="-25000" dirty="0" smtClean="0"/>
              <a:t>1</a:t>
            </a:r>
            <a:r>
              <a:rPr lang="ru-RU" sz="1800" dirty="0" smtClean="0"/>
              <a:t> = </a:t>
            </a:r>
            <a:r>
              <a:rPr lang="ru-RU" sz="1800" i="1" dirty="0" smtClean="0"/>
              <a:t>S</a:t>
            </a:r>
            <a:r>
              <a:rPr lang="ru-RU" sz="1800" baseline="-25000" dirty="0" smtClean="0"/>
              <a:t>2</a:t>
            </a:r>
            <a:r>
              <a:rPr lang="ru-RU" sz="1800" dirty="0" smtClean="0"/>
              <a:t>. Аналогично можно доказать, что </a:t>
            </a:r>
            <a:r>
              <a:rPr lang="ru-RU" sz="1800" i="1" dirty="0" smtClean="0"/>
              <a:t>S</a:t>
            </a:r>
            <a:r>
              <a:rPr lang="ru-RU" sz="1800" baseline="-25000" dirty="0" smtClean="0"/>
              <a:t>2</a:t>
            </a:r>
            <a:r>
              <a:rPr lang="ru-RU" sz="1800" dirty="0" smtClean="0"/>
              <a:t> = </a:t>
            </a:r>
            <a:r>
              <a:rPr lang="ru-RU" sz="1800" i="1" dirty="0" smtClean="0"/>
              <a:t>S</a:t>
            </a:r>
            <a:r>
              <a:rPr lang="ru-RU" sz="1800" baseline="-25000" dirty="0" smtClean="0"/>
              <a:t>3</a:t>
            </a:r>
            <a:r>
              <a:rPr lang="ru-RU" sz="1800" dirty="0" smtClean="0"/>
              <a:t> и </a:t>
            </a:r>
            <a:r>
              <a:rPr lang="ru-RU" sz="1800" i="1" dirty="0" smtClean="0"/>
              <a:t>S</a:t>
            </a:r>
            <a:r>
              <a:rPr lang="ru-RU" sz="1800" baseline="-25000" dirty="0" smtClean="0"/>
              <a:t>3</a:t>
            </a:r>
            <a:r>
              <a:rPr lang="ru-RU" sz="1800" dirty="0" smtClean="0"/>
              <a:t> =</a:t>
            </a:r>
            <a:r>
              <a:rPr lang="ru-RU" sz="1800" i="1" dirty="0" smtClean="0"/>
              <a:t> S</a:t>
            </a:r>
            <a:r>
              <a:rPr lang="ru-RU" sz="1800" baseline="-25000" dirty="0" smtClean="0"/>
              <a:t>1</a:t>
            </a:r>
            <a:r>
              <a:rPr lang="ru-RU" sz="1800" dirty="0" smtClean="0"/>
              <a:t> .</a:t>
            </a:r>
            <a:endParaRPr lang="ru-RU" sz="1800" dirty="0"/>
          </a:p>
        </p:txBody>
      </p:sp>
      <p:pic>
        <p:nvPicPr>
          <p:cNvPr id="2049" name="Picture 1" descr="F:\Треугольник\Основные свойства площадей.files\image12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4267200"/>
            <a:ext cx="3200400" cy="21717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822960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Свойство №7</a:t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Средние линии треугольника площадью 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 отсекают от него треугольники площадью      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Доказательство: </a:t>
            </a:r>
          </a:p>
          <a:p>
            <a:pPr>
              <a:buNone/>
            </a:pPr>
            <a:r>
              <a:rPr lang="ru-RU" sz="2000" dirty="0" smtClean="0"/>
              <a:t> Рассмотрим </a:t>
            </a:r>
            <a:r>
              <a:rPr lang="ru-RU" sz="2000" dirty="0" smtClean="0">
                <a:latin typeface="Cambria Math"/>
                <a:ea typeface="Cambria Math"/>
              </a:rPr>
              <a:t>∆</a:t>
            </a:r>
            <a:r>
              <a:rPr lang="en-US" sz="2000" i="1" dirty="0" smtClean="0"/>
              <a:t>ABC</a:t>
            </a:r>
            <a:r>
              <a:rPr lang="en-US" sz="2000" dirty="0" smtClean="0"/>
              <a:t>. </a:t>
            </a:r>
            <a:r>
              <a:rPr lang="en-US" sz="2000" i="1" dirty="0" smtClean="0"/>
              <a:t>NM</a:t>
            </a:r>
            <a:r>
              <a:rPr lang="en-US" sz="2000" dirty="0" smtClean="0"/>
              <a:t> - </a:t>
            </a:r>
            <a:r>
              <a:rPr lang="ru-RU" sz="2000" dirty="0" smtClean="0"/>
              <a:t>средняя линия в треугольнике и она равна половине основания </a:t>
            </a:r>
            <a:r>
              <a:rPr lang="en-US" sz="2000" dirty="0" smtClean="0"/>
              <a:t>AC. </a:t>
            </a:r>
            <a:r>
              <a:rPr lang="ru-RU" sz="2000" dirty="0" smtClean="0"/>
              <a:t>Если </a:t>
            </a:r>
            <a:r>
              <a:rPr lang="en-US" sz="2000" i="1" dirty="0" smtClean="0"/>
              <a:t>S</a:t>
            </a:r>
            <a:r>
              <a:rPr lang="en-US" sz="2000" i="1" baseline="-25000" dirty="0" smtClean="0"/>
              <a:t>ABC</a:t>
            </a:r>
            <a:r>
              <a:rPr lang="en-US" sz="2000" dirty="0" smtClean="0"/>
              <a:t> = </a:t>
            </a:r>
            <a:r>
              <a:rPr lang="en-US" sz="2000" i="1" dirty="0" smtClean="0"/>
              <a:t>S</a:t>
            </a:r>
            <a:r>
              <a:rPr lang="en-US" sz="2000" dirty="0" smtClean="0"/>
              <a:t> , </a:t>
            </a:r>
            <a:r>
              <a:rPr lang="ru-RU" sz="2000" dirty="0" smtClean="0"/>
              <a:t>то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000" dirty="0" smtClean="0"/>
              <a:t>Аналогично можно доказать, что площади всех треугольников равны одной четвертой части площади   </a:t>
            </a:r>
            <a:r>
              <a:rPr lang="en-US" sz="2000" i="1" dirty="0" smtClean="0"/>
              <a:t>ABC</a:t>
            </a:r>
            <a:r>
              <a:rPr lang="en-US" sz="2000" dirty="0" smtClean="0"/>
              <a:t>.</a:t>
            </a:r>
            <a:endParaRPr lang="ru-RU" sz="2000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33702" y="1447800"/>
            <a:ext cx="333498" cy="485775"/>
          </a:xfrm>
          <a:prstGeom prst="rect">
            <a:avLst/>
          </a:prstGeom>
          <a:noFill/>
        </p:spPr>
      </p:pic>
      <p:pic>
        <p:nvPicPr>
          <p:cNvPr id="51204" name="Picture 4" descr="F:\Треугольник\Основные свойства площадей.files\image15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4516120"/>
            <a:ext cx="3048000" cy="2113280"/>
          </a:xfrm>
          <a:prstGeom prst="rect">
            <a:avLst/>
          </a:prstGeom>
          <a:noFill/>
        </p:spPr>
      </p:pic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3006633"/>
            <a:ext cx="5029200" cy="574767"/>
          </a:xfrm>
          <a:prstGeom prst="rect">
            <a:avLst/>
          </a:prstGeom>
          <a:noFill/>
        </p:spPr>
      </p:pic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0" y="1266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3886200"/>
            <a:ext cx="101009" cy="2285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51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1202" grpId="0"/>
      <p:bldP spid="51206" grpId="0"/>
      <p:bldP spid="5120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8028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Свойство №8</a:t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Медианы треугольника делят его на 6 равновеликих частей.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47244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Доказательство:</a:t>
            </a:r>
          </a:p>
          <a:p>
            <a:pPr>
              <a:buNone/>
            </a:pPr>
            <a:r>
              <a:rPr lang="ru-RU" b="1" dirty="0" smtClean="0"/>
              <a:t> </a:t>
            </a:r>
            <a:r>
              <a:rPr lang="ru-RU" dirty="0" smtClean="0"/>
              <a:t> По свойству №7 площади треугольников </a:t>
            </a:r>
            <a:r>
              <a:rPr lang="ru-RU" i="1" dirty="0" smtClean="0"/>
              <a:t>AOB</a:t>
            </a:r>
            <a:r>
              <a:rPr lang="ru-RU" dirty="0" smtClean="0"/>
              <a:t>, </a:t>
            </a:r>
            <a:r>
              <a:rPr lang="ru-RU" i="1" dirty="0" smtClean="0"/>
              <a:t>BOC</a:t>
            </a:r>
            <a:r>
              <a:rPr lang="ru-RU" dirty="0" smtClean="0"/>
              <a:t>, </a:t>
            </a:r>
            <a:r>
              <a:rPr lang="ru-RU" i="1" dirty="0" smtClean="0"/>
              <a:t>AOC</a:t>
            </a:r>
            <a:r>
              <a:rPr lang="ru-RU" dirty="0" smtClean="0"/>
              <a:t> равны. По свойству №5 площади треугольников </a:t>
            </a:r>
            <a:r>
              <a:rPr lang="ru-RU" i="1" dirty="0" smtClean="0"/>
              <a:t>AOM и BOM</a:t>
            </a:r>
            <a:r>
              <a:rPr lang="ru-RU" dirty="0" smtClean="0"/>
              <a:t>  равны. Значит  S</a:t>
            </a:r>
            <a:r>
              <a:rPr lang="ru-RU" baseline="-25000" dirty="0" smtClean="0"/>
              <a:t>1</a:t>
            </a:r>
            <a:r>
              <a:rPr lang="ru-RU" dirty="0" smtClean="0"/>
              <a:t> = S</a:t>
            </a:r>
            <a:r>
              <a:rPr lang="ru-RU" baseline="-25000" dirty="0" smtClean="0"/>
              <a:t>6</a:t>
            </a:r>
            <a:r>
              <a:rPr lang="ru-RU" dirty="0" smtClean="0"/>
              <a:t> . Аналогично S</a:t>
            </a:r>
            <a:r>
              <a:rPr lang="ru-RU" baseline="-25000" dirty="0" smtClean="0"/>
              <a:t>2</a:t>
            </a:r>
            <a:r>
              <a:rPr lang="ru-RU" dirty="0" smtClean="0"/>
              <a:t> = S</a:t>
            </a:r>
            <a:r>
              <a:rPr lang="ru-RU" baseline="-25000" dirty="0" smtClean="0"/>
              <a:t>3</a:t>
            </a:r>
            <a:r>
              <a:rPr lang="ru-RU" dirty="0" smtClean="0"/>
              <a:t>. Если  S</a:t>
            </a:r>
            <a:r>
              <a:rPr lang="ru-RU" baseline="-25000" dirty="0" smtClean="0"/>
              <a:t>1</a:t>
            </a:r>
            <a:r>
              <a:rPr lang="ru-RU" dirty="0" smtClean="0"/>
              <a:t> + S</a:t>
            </a:r>
            <a:r>
              <a:rPr lang="ru-RU" baseline="-25000" dirty="0" smtClean="0"/>
              <a:t>6</a:t>
            </a:r>
            <a:r>
              <a:rPr lang="ru-RU" dirty="0" smtClean="0"/>
              <a:t> = S</a:t>
            </a:r>
            <a:r>
              <a:rPr lang="ru-RU" baseline="-25000" dirty="0" smtClean="0"/>
              <a:t>2</a:t>
            </a:r>
            <a:r>
              <a:rPr lang="ru-RU" dirty="0" smtClean="0"/>
              <a:t> + S</a:t>
            </a:r>
            <a:r>
              <a:rPr lang="ru-RU" baseline="-25000" dirty="0" smtClean="0"/>
              <a:t>3</a:t>
            </a:r>
            <a:r>
              <a:rPr lang="ru-RU" dirty="0" smtClean="0"/>
              <a:t>  и 2S</a:t>
            </a:r>
            <a:r>
              <a:rPr lang="ru-RU" baseline="-25000" dirty="0" smtClean="0"/>
              <a:t>1</a:t>
            </a:r>
            <a:r>
              <a:rPr lang="ru-RU" dirty="0" smtClean="0"/>
              <a:t> = 2S</a:t>
            </a:r>
            <a:r>
              <a:rPr lang="ru-RU" baseline="-25000" dirty="0" smtClean="0"/>
              <a:t>2</a:t>
            </a:r>
            <a:r>
              <a:rPr lang="ru-RU" dirty="0" smtClean="0"/>
              <a:t>  значит  S</a:t>
            </a:r>
            <a:r>
              <a:rPr lang="ru-RU" baseline="-25000" dirty="0" smtClean="0"/>
              <a:t>1</a:t>
            </a:r>
            <a:r>
              <a:rPr lang="ru-RU" dirty="0" smtClean="0"/>
              <a:t> = S</a:t>
            </a:r>
            <a:r>
              <a:rPr lang="ru-RU" baseline="-25000" dirty="0" smtClean="0"/>
              <a:t>2</a:t>
            </a:r>
            <a:r>
              <a:rPr lang="ru-RU" dirty="0" smtClean="0"/>
              <a:t>. И так далее. получим, что все шесть треугольников имеют равные площади и они составляют шестую часть от площади </a:t>
            </a:r>
            <a:r>
              <a:rPr lang="ru-RU" sz="2400" dirty="0" smtClean="0">
                <a:latin typeface="Cambria Math"/>
                <a:ea typeface="Cambria Math"/>
              </a:rPr>
              <a:t>∆</a:t>
            </a:r>
            <a:r>
              <a:rPr lang="ru-RU" i="1" dirty="0" smtClean="0"/>
              <a:t>ABC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0177" name="Picture 1" descr="F:\Треугольник\Основные свойства площадей.files\image16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4572000"/>
            <a:ext cx="3810000" cy="2540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0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762000"/>
          </a:xfrm>
          <a:noFill/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Формулы нахождения площади</a:t>
            </a:r>
          </a:p>
        </p:txBody>
      </p:sp>
      <p:sp>
        <p:nvSpPr>
          <p:cNvPr id="5126" name="Текст 2"/>
          <p:cNvSpPr>
            <a:spLocks noGrp="1"/>
          </p:cNvSpPr>
          <p:nvPr>
            <p:ph type="body" sz="half" idx="1"/>
          </p:nvPr>
        </p:nvSpPr>
        <p:spPr>
          <a:xfrm>
            <a:off x="381000" y="762000"/>
            <a:ext cx="4038600" cy="4525963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dirty="0" smtClean="0"/>
              <a:t>	Для произвольного треугольника:</a:t>
            </a:r>
          </a:p>
          <a:p>
            <a:pPr eaLnBrk="1" hangingPunct="1">
              <a:buNone/>
            </a:pPr>
            <a:r>
              <a:rPr lang="en-US" i="1" dirty="0" smtClean="0"/>
              <a:t>S = </a:t>
            </a:r>
            <a:r>
              <a:rPr lang="ru-RU" i="1" dirty="0" smtClean="0"/>
              <a:t>  </a:t>
            </a:r>
            <a:r>
              <a:rPr lang="en-US" i="1" dirty="0" smtClean="0"/>
              <a:t>ah</a:t>
            </a:r>
            <a:r>
              <a:rPr lang="en-US" i="1" baseline="-25000" dirty="0" smtClean="0"/>
              <a:t>a</a:t>
            </a:r>
            <a:endParaRPr lang="ru-RU" i="1" baseline="-25000" dirty="0" smtClean="0"/>
          </a:p>
          <a:p>
            <a:pPr eaLnBrk="1" hangingPunct="1">
              <a:buNone/>
            </a:pPr>
            <a:endParaRPr lang="ru-RU" sz="1400" i="1" dirty="0" smtClean="0"/>
          </a:p>
          <a:p>
            <a:pPr eaLnBrk="1" hangingPunct="1">
              <a:buNone/>
            </a:pPr>
            <a:r>
              <a:rPr lang="en-US" i="1" dirty="0" smtClean="0"/>
              <a:t>S = </a:t>
            </a:r>
            <a:r>
              <a:rPr lang="ru-RU" i="1" dirty="0" smtClean="0"/>
              <a:t>  </a:t>
            </a:r>
            <a:r>
              <a:rPr lang="en-US" i="1" dirty="0" err="1" smtClean="0"/>
              <a:t>ab</a:t>
            </a:r>
            <a:r>
              <a:rPr lang="en-US" i="1" dirty="0" smtClean="0"/>
              <a:t> sin </a:t>
            </a:r>
            <a:endParaRPr lang="ru-RU" dirty="0" smtClean="0"/>
          </a:p>
          <a:p>
            <a:pPr eaLnBrk="1" hangingPunct="1">
              <a:buNone/>
            </a:pPr>
            <a:endParaRPr lang="ru-RU" sz="500" i="1" dirty="0" smtClean="0"/>
          </a:p>
          <a:p>
            <a:pPr eaLnBrk="1" hangingPunct="1">
              <a:buNone/>
            </a:pPr>
            <a:r>
              <a:rPr lang="ru-RU" i="1" dirty="0" smtClean="0"/>
              <a:t>S </a:t>
            </a:r>
            <a:r>
              <a:rPr lang="ru-RU" b="1" i="1" dirty="0" smtClean="0"/>
              <a:t>= </a:t>
            </a:r>
            <a:r>
              <a:rPr lang="ru-RU" i="1" dirty="0" err="1" smtClean="0"/>
              <a:t>pr</a:t>
            </a:r>
            <a:endParaRPr lang="ru-RU" i="1" dirty="0" smtClean="0"/>
          </a:p>
          <a:p>
            <a:pPr eaLnBrk="1" hangingPunct="1">
              <a:buNone/>
            </a:pPr>
            <a:r>
              <a:rPr lang="ru-RU" i="1" dirty="0" smtClean="0"/>
              <a:t> </a:t>
            </a:r>
            <a:endParaRPr lang="ru-RU" dirty="0" smtClean="0"/>
          </a:p>
          <a:p>
            <a:pPr eaLnBrk="1" hangingPunct="1">
              <a:buNone/>
            </a:pPr>
            <a:endParaRPr lang="ru-RU" dirty="0" smtClean="0"/>
          </a:p>
        </p:txBody>
      </p:sp>
      <p:sp>
        <p:nvSpPr>
          <p:cNvPr id="30" name="Текст 2"/>
          <p:cNvSpPr txBox="1">
            <a:spLocks/>
          </p:cNvSpPr>
          <p:nvPr/>
        </p:nvSpPr>
        <p:spPr>
          <a:xfrm>
            <a:off x="4343400" y="762000"/>
            <a:ext cx="4400550" cy="44196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Georgia" pitchFamily="18" charset="0"/>
              <a:buNone/>
              <a:defRPr/>
            </a:pPr>
            <a:r>
              <a:rPr lang="ru-RU" sz="2600" dirty="0">
                <a:latin typeface="+mn-lt"/>
              </a:rPr>
              <a:t>	</a:t>
            </a:r>
            <a:r>
              <a:rPr lang="ru-RU" sz="2400" dirty="0">
                <a:latin typeface="+mn-lt"/>
              </a:rPr>
              <a:t>Для прямоугольного треугольника: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i="1" dirty="0">
                <a:latin typeface="+mn-lt"/>
              </a:rPr>
              <a:t>S =    </a:t>
            </a:r>
            <a:r>
              <a:rPr lang="ru-RU" sz="2600" dirty="0" err="1">
                <a:latin typeface="+mn-lt"/>
              </a:rPr>
              <a:t>ab</a:t>
            </a:r>
            <a:endParaRPr lang="ru-RU" sz="2600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600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i="1" dirty="0">
                <a:latin typeface="+mn-lt"/>
              </a:rPr>
              <a:t>S =    </a:t>
            </a:r>
            <a:r>
              <a:rPr lang="ru-RU" sz="2600" dirty="0" err="1">
                <a:latin typeface="+mn-lt"/>
              </a:rPr>
              <a:t>ch</a:t>
            </a:r>
            <a:r>
              <a:rPr lang="ru-RU" sz="2600" baseline="-25000" dirty="0" err="1">
                <a:latin typeface="+mn-lt"/>
              </a:rPr>
              <a:t>c</a:t>
            </a:r>
            <a:endParaRPr lang="ru-RU" sz="2600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Georgia" pitchFamily="18" charset="0"/>
              <a:buNone/>
              <a:defRPr/>
            </a:pPr>
            <a:r>
              <a:rPr lang="ru-RU" sz="2600" dirty="0">
                <a:latin typeface="+mn-lt"/>
              </a:rPr>
              <a:t>	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Georgia" pitchFamily="18" charset="0"/>
              <a:buNone/>
              <a:defRPr/>
            </a:pPr>
            <a:endParaRPr lang="ru-RU" sz="2400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Georgia" pitchFamily="18" charset="0"/>
              <a:buNone/>
              <a:defRPr/>
            </a:pPr>
            <a:r>
              <a:rPr lang="ru-RU" sz="2400" dirty="0">
                <a:latin typeface="+mn-lt"/>
              </a:rPr>
              <a:t>Для равностороннего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Georgia" pitchFamily="18" charset="0"/>
              <a:buNone/>
              <a:defRPr/>
            </a:pPr>
            <a:r>
              <a:rPr lang="ru-RU" sz="2400" dirty="0">
                <a:latin typeface="+mn-lt"/>
              </a:rPr>
              <a:t>	треугольника: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Georgia" pitchFamily="18" charset="0"/>
              <a:buNone/>
              <a:defRPr/>
            </a:pPr>
            <a:endParaRPr lang="ru-RU" sz="2600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dirty="0">
                <a:latin typeface="+mn-lt"/>
              </a:rPr>
              <a:t> </a:t>
            </a:r>
          </a:p>
        </p:txBody>
      </p:sp>
      <p:sp>
        <p:nvSpPr>
          <p:cNvPr id="5136" name="TextBox 6"/>
          <p:cNvSpPr txBox="1">
            <a:spLocks noChangeArrowheads="1"/>
          </p:cNvSpPr>
          <p:nvPr/>
        </p:nvSpPr>
        <p:spPr bwMode="auto">
          <a:xfrm>
            <a:off x="6096000" y="2286000"/>
            <a:ext cx="2895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i="1" dirty="0" err="1">
                <a:latin typeface="Constantia" pitchFamily="18" charset="0"/>
              </a:rPr>
              <a:t>a</a:t>
            </a:r>
            <a:r>
              <a:rPr lang="ru-RU" sz="1200" i="1" dirty="0">
                <a:latin typeface="Constantia" pitchFamily="18" charset="0"/>
              </a:rPr>
              <a:t>, </a:t>
            </a:r>
            <a:r>
              <a:rPr lang="ru-RU" sz="1200" i="1" dirty="0" err="1">
                <a:latin typeface="Constantia" pitchFamily="18" charset="0"/>
              </a:rPr>
              <a:t>b</a:t>
            </a:r>
            <a:r>
              <a:rPr lang="ru-RU" sz="1200" i="1" dirty="0">
                <a:latin typeface="Constantia" pitchFamily="18" charset="0"/>
              </a:rPr>
              <a:t> - </a:t>
            </a:r>
            <a:r>
              <a:rPr lang="ru-RU" sz="1200" dirty="0">
                <a:latin typeface="Constantia" pitchFamily="18" charset="0"/>
              </a:rPr>
              <a:t>катеты;</a:t>
            </a:r>
          </a:p>
          <a:p>
            <a:r>
              <a:rPr lang="ru-RU" sz="1200" i="1" dirty="0" err="1">
                <a:latin typeface="Constantia" pitchFamily="18" charset="0"/>
              </a:rPr>
              <a:t>c</a:t>
            </a:r>
            <a:r>
              <a:rPr lang="ru-RU" sz="1200" i="1" dirty="0">
                <a:latin typeface="Constantia" pitchFamily="18" charset="0"/>
              </a:rPr>
              <a:t>  - </a:t>
            </a:r>
            <a:r>
              <a:rPr lang="ru-RU" sz="1200" dirty="0">
                <a:latin typeface="Constantia" pitchFamily="18" charset="0"/>
              </a:rPr>
              <a:t>гипотенуза; </a:t>
            </a:r>
          </a:p>
          <a:p>
            <a:r>
              <a:rPr lang="ru-RU" sz="1200" i="1" dirty="0" err="1">
                <a:latin typeface="Constantia" pitchFamily="18" charset="0"/>
              </a:rPr>
              <a:t>h</a:t>
            </a:r>
            <a:r>
              <a:rPr lang="ru-RU" sz="1200" i="1" baseline="-25000" dirty="0" err="1">
                <a:latin typeface="Constantia" pitchFamily="18" charset="0"/>
              </a:rPr>
              <a:t>c</a:t>
            </a:r>
            <a:r>
              <a:rPr lang="ru-RU" sz="1200" i="1" dirty="0">
                <a:latin typeface="Constantia" pitchFamily="18" charset="0"/>
              </a:rPr>
              <a:t>  - </a:t>
            </a:r>
            <a:r>
              <a:rPr lang="ru-RU" sz="1200" dirty="0">
                <a:latin typeface="Constantia" pitchFamily="18" charset="0"/>
              </a:rPr>
              <a:t>высота, проведенная к стороне </a:t>
            </a:r>
            <a:r>
              <a:rPr lang="ru-RU" sz="1200" i="1" dirty="0" err="1">
                <a:latin typeface="Constantia" pitchFamily="18" charset="0"/>
              </a:rPr>
              <a:t>c</a:t>
            </a:r>
            <a:r>
              <a:rPr lang="ru-RU" sz="1200" dirty="0">
                <a:latin typeface="Constantia" pitchFamily="18" charset="0"/>
              </a:rPr>
              <a:t>.</a:t>
            </a:r>
          </a:p>
        </p:txBody>
      </p:sp>
      <p:sp>
        <p:nvSpPr>
          <p:cNvPr id="5138" name="TextBox 13"/>
          <p:cNvSpPr txBox="1">
            <a:spLocks noChangeArrowheads="1"/>
          </p:cNvSpPr>
          <p:nvPr/>
        </p:nvSpPr>
        <p:spPr bwMode="auto">
          <a:xfrm>
            <a:off x="7162800" y="4724400"/>
            <a:ext cx="15716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latin typeface="Constantia" pitchFamily="18" charset="0"/>
              </a:rPr>
              <a:t>а – сторона</a:t>
            </a:r>
          </a:p>
        </p:txBody>
      </p:sp>
      <p:grpSp>
        <p:nvGrpSpPr>
          <p:cNvPr id="46" name="Группа 45"/>
          <p:cNvGrpSpPr/>
          <p:nvPr/>
        </p:nvGrpSpPr>
        <p:grpSpPr>
          <a:xfrm>
            <a:off x="304800" y="5867400"/>
            <a:ext cx="4876800" cy="877163"/>
            <a:chOff x="228600" y="5449163"/>
            <a:chExt cx="4876800" cy="877163"/>
          </a:xfrm>
        </p:grpSpPr>
        <p:sp>
          <p:nvSpPr>
            <p:cNvPr id="5128" name="TextBox 5"/>
            <p:cNvSpPr txBox="1">
              <a:spLocks noChangeArrowheads="1"/>
            </p:cNvSpPr>
            <p:nvPr/>
          </p:nvSpPr>
          <p:spPr bwMode="auto">
            <a:xfrm>
              <a:off x="228600" y="5449163"/>
              <a:ext cx="4876800" cy="87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1100" i="1" dirty="0" err="1">
                  <a:latin typeface="Constantia" pitchFamily="18" charset="0"/>
                </a:rPr>
                <a:t>a</a:t>
              </a:r>
              <a:r>
                <a:rPr lang="ru-RU" sz="1100" i="1" dirty="0">
                  <a:latin typeface="Constantia" pitchFamily="18" charset="0"/>
                </a:rPr>
                <a:t>, </a:t>
              </a:r>
              <a:r>
                <a:rPr lang="ru-RU" sz="1100" i="1" dirty="0" err="1">
                  <a:latin typeface="Constantia" pitchFamily="18" charset="0"/>
                </a:rPr>
                <a:t>b</a:t>
              </a:r>
              <a:r>
                <a:rPr lang="ru-RU" sz="1100" i="1" dirty="0">
                  <a:latin typeface="Constantia" pitchFamily="18" charset="0"/>
                </a:rPr>
                <a:t>, </a:t>
              </a:r>
              <a:r>
                <a:rPr lang="ru-RU" sz="1100" i="1" dirty="0" err="1">
                  <a:latin typeface="Constantia" pitchFamily="18" charset="0"/>
                </a:rPr>
                <a:t>c</a:t>
              </a:r>
              <a:r>
                <a:rPr lang="ru-RU" sz="1100" i="1" dirty="0">
                  <a:latin typeface="Constantia" pitchFamily="18" charset="0"/>
                </a:rPr>
                <a:t> — </a:t>
              </a:r>
              <a:r>
                <a:rPr lang="ru-RU" sz="1100" dirty="0">
                  <a:latin typeface="Constantia" pitchFamily="18" charset="0"/>
                </a:rPr>
                <a:t>стороны; </a:t>
              </a:r>
              <a:r>
                <a:rPr lang="el-GR" sz="1100" dirty="0" smtClean="0">
                  <a:latin typeface="Constantia" pitchFamily="18" charset="0"/>
                </a:rPr>
                <a:t>α</a:t>
              </a:r>
              <a:r>
                <a:rPr lang="ru-RU" sz="1100" dirty="0" smtClean="0">
                  <a:latin typeface="Constantia" pitchFamily="18" charset="0"/>
                </a:rPr>
                <a:t> </a:t>
              </a:r>
              <a:r>
                <a:rPr lang="ru-RU" sz="1100" dirty="0">
                  <a:latin typeface="Constantia" pitchFamily="18" charset="0"/>
                </a:rPr>
                <a:t>— угол между сторонами </a:t>
              </a:r>
              <a:r>
                <a:rPr lang="ru-RU" sz="1100" i="1" dirty="0" err="1">
                  <a:latin typeface="Constantia" pitchFamily="18" charset="0"/>
                </a:rPr>
                <a:t>a</a:t>
              </a:r>
              <a:r>
                <a:rPr lang="ru-RU" sz="1100" dirty="0">
                  <a:latin typeface="Constantia" pitchFamily="18" charset="0"/>
                </a:rPr>
                <a:t> и </a:t>
              </a:r>
              <a:r>
                <a:rPr lang="ru-RU" sz="1100" i="1" dirty="0" err="1">
                  <a:latin typeface="Constantia" pitchFamily="18" charset="0"/>
                </a:rPr>
                <a:t>b</a:t>
              </a:r>
              <a:r>
                <a:rPr lang="ru-RU" sz="1100" dirty="0">
                  <a:latin typeface="Constantia" pitchFamily="18" charset="0"/>
                </a:rPr>
                <a:t>; </a:t>
              </a:r>
            </a:p>
            <a:p>
              <a:r>
                <a:rPr lang="ru-RU" sz="1100" dirty="0">
                  <a:latin typeface="Constantia" pitchFamily="18" charset="0"/>
                </a:rPr>
                <a:t>                  — полупериметр; </a:t>
              </a:r>
            </a:p>
            <a:p>
              <a:r>
                <a:rPr lang="ru-RU" sz="1100" i="1" dirty="0">
                  <a:latin typeface="Constantia" pitchFamily="18" charset="0"/>
                </a:rPr>
                <a:t>R — </a:t>
              </a:r>
              <a:r>
                <a:rPr lang="ru-RU" sz="1100" dirty="0">
                  <a:latin typeface="Constantia" pitchFamily="18" charset="0"/>
                </a:rPr>
                <a:t>радиус описанной окружности; </a:t>
              </a:r>
              <a:r>
                <a:rPr lang="ru-RU" sz="1100" i="1" dirty="0" err="1">
                  <a:latin typeface="Constantia" pitchFamily="18" charset="0"/>
                </a:rPr>
                <a:t>r</a:t>
              </a:r>
              <a:r>
                <a:rPr lang="ru-RU" sz="1100" i="1" dirty="0">
                  <a:latin typeface="Constantia" pitchFamily="18" charset="0"/>
                </a:rPr>
                <a:t> — </a:t>
              </a:r>
              <a:r>
                <a:rPr lang="ru-RU" sz="1100" dirty="0">
                  <a:latin typeface="Constantia" pitchFamily="18" charset="0"/>
                </a:rPr>
                <a:t>радиус вписанной окружности; </a:t>
              </a:r>
            </a:p>
            <a:p>
              <a:r>
                <a:rPr lang="ru-RU" sz="1100" i="1" dirty="0">
                  <a:latin typeface="Constantia" pitchFamily="18" charset="0"/>
                </a:rPr>
                <a:t>S — </a:t>
              </a:r>
              <a:r>
                <a:rPr lang="ru-RU" sz="1100" dirty="0">
                  <a:latin typeface="Constantia" pitchFamily="18" charset="0"/>
                </a:rPr>
                <a:t>площадь; </a:t>
              </a:r>
              <a:r>
                <a:rPr lang="ru-RU" sz="1100" i="1" dirty="0" err="1">
                  <a:latin typeface="Constantia" pitchFamily="18" charset="0"/>
                </a:rPr>
                <a:t>h</a:t>
              </a:r>
              <a:r>
                <a:rPr lang="ru-RU" sz="1100" i="1" baseline="-25000" dirty="0" err="1">
                  <a:latin typeface="Constantia" pitchFamily="18" charset="0"/>
                </a:rPr>
                <a:t>a</a:t>
              </a:r>
              <a:r>
                <a:rPr lang="ru-RU" sz="1100" i="1" dirty="0">
                  <a:latin typeface="Constantia" pitchFamily="18" charset="0"/>
                </a:rPr>
                <a:t> — </a:t>
              </a:r>
              <a:r>
                <a:rPr lang="ru-RU" sz="1100" dirty="0">
                  <a:latin typeface="Constantia" pitchFamily="18" charset="0"/>
                </a:rPr>
                <a:t>высота, проведенная к стороне </a:t>
              </a:r>
              <a:r>
                <a:rPr lang="ru-RU" sz="1100" i="1" dirty="0" err="1">
                  <a:latin typeface="Constantia" pitchFamily="18" charset="0"/>
                </a:rPr>
                <a:t>a</a:t>
              </a:r>
              <a:r>
                <a:rPr lang="ru-RU" sz="1100" dirty="0">
                  <a:latin typeface="Constantia" pitchFamily="18" charset="0"/>
                </a:rPr>
                <a:t>.</a:t>
              </a:r>
              <a:r>
                <a:rPr lang="ru-RU" dirty="0">
                  <a:latin typeface="Constantia" pitchFamily="18" charset="0"/>
                </a:rPr>
                <a:t> </a:t>
              </a:r>
            </a:p>
          </p:txBody>
        </p:sp>
        <p:pic>
          <p:nvPicPr>
            <p:cNvPr id="5129" name="Picture 10" descr="p=(a+b+c)/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4800" y="5640063"/>
              <a:ext cx="609600" cy="280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4" name="Группа 73"/>
          <p:cNvGrpSpPr/>
          <p:nvPr/>
        </p:nvGrpSpPr>
        <p:grpSpPr>
          <a:xfrm>
            <a:off x="6477000" y="533400"/>
            <a:ext cx="2438400" cy="1664732"/>
            <a:chOff x="6477000" y="533400"/>
            <a:chExt cx="2438400" cy="1664732"/>
          </a:xfrm>
        </p:grpSpPr>
        <p:grpSp>
          <p:nvGrpSpPr>
            <p:cNvPr id="52" name="Группа 61"/>
            <p:cNvGrpSpPr/>
            <p:nvPr/>
          </p:nvGrpSpPr>
          <p:grpSpPr>
            <a:xfrm>
              <a:off x="6477000" y="533400"/>
              <a:ext cx="2117558" cy="1327313"/>
              <a:chOff x="4648200" y="3581400"/>
              <a:chExt cx="2514600" cy="1752600"/>
            </a:xfrm>
          </p:grpSpPr>
          <p:sp>
            <p:nvSpPr>
              <p:cNvPr id="59" name="Равнобедренный треугольник 58"/>
              <p:cNvSpPr/>
              <p:nvPr/>
            </p:nvSpPr>
            <p:spPr>
              <a:xfrm>
                <a:off x="4648200" y="3581400"/>
                <a:ext cx="2514600" cy="1752600"/>
              </a:xfrm>
              <a:prstGeom prst="triangle">
                <a:avLst>
                  <a:gd name="adj" fmla="val 100000"/>
                </a:avLst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60" name="Прямая соединительная линия 59"/>
              <p:cNvCxnSpPr>
                <a:stCxn id="59" idx="3"/>
              </p:cNvCxnSpPr>
              <p:nvPr/>
            </p:nvCxnSpPr>
            <p:spPr>
              <a:xfrm rot="5400000" flipH="1">
                <a:off x="6172200" y="4343400"/>
                <a:ext cx="1143000" cy="83820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Прямоугольник 52"/>
            <p:cNvSpPr/>
            <p:nvPr/>
          </p:nvSpPr>
          <p:spPr>
            <a:xfrm>
              <a:off x="7824537" y="1283620"/>
              <a:ext cx="322895" cy="279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i="1" smtClean="0"/>
                <a:t>h</a:t>
              </a:r>
              <a:r>
                <a:rPr i="1" baseline="-25000" smtClean="0"/>
                <a:t>c</a:t>
              </a:r>
              <a:endParaRPr lang="ru-R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990347" y="1052783"/>
              <a:ext cx="320842" cy="279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ru-RU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567863" y="1918422"/>
              <a:ext cx="320842" cy="279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722895" y="1168202"/>
              <a:ext cx="192505" cy="279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ru-RU" dirty="0"/>
            </a:p>
          </p:txBody>
        </p:sp>
        <p:sp>
          <p:nvSpPr>
            <p:cNvPr id="57" name="Прямоугольник 56"/>
            <p:cNvSpPr/>
            <p:nvPr/>
          </p:nvSpPr>
          <p:spPr>
            <a:xfrm rot="19443954">
              <a:off x="7904382" y="940523"/>
              <a:ext cx="137837" cy="123977"/>
            </a:xfrm>
            <a:prstGeom prst="rect">
              <a:avLst/>
            </a:prstGeom>
            <a:noFill/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8402053" y="1687585"/>
              <a:ext cx="199064" cy="178125"/>
            </a:xfrm>
            <a:prstGeom prst="rect">
              <a:avLst/>
            </a:prstGeom>
            <a:noFill/>
            <a:ln w="190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1" name="Группа 100"/>
          <p:cNvGrpSpPr/>
          <p:nvPr/>
        </p:nvGrpSpPr>
        <p:grpSpPr>
          <a:xfrm>
            <a:off x="7391400" y="3505200"/>
            <a:ext cx="1447800" cy="1248696"/>
            <a:chOff x="7391400" y="3505200"/>
            <a:chExt cx="1447800" cy="1248696"/>
          </a:xfrm>
        </p:grpSpPr>
        <p:sp>
          <p:nvSpPr>
            <p:cNvPr id="61" name="Равнобедренный треугольник 60"/>
            <p:cNvSpPr/>
            <p:nvPr/>
          </p:nvSpPr>
          <p:spPr>
            <a:xfrm>
              <a:off x="7467600" y="3505200"/>
              <a:ext cx="1371600" cy="1143000"/>
            </a:xfrm>
            <a:prstGeom prst="triangl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391400" y="38862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ru-RU" dirty="0"/>
            </a:p>
          </p:txBody>
        </p:sp>
        <p:cxnSp>
          <p:nvCxnSpPr>
            <p:cNvPr id="64" name="Прямая соединительная линия 63"/>
            <p:cNvCxnSpPr/>
            <p:nvPr/>
          </p:nvCxnSpPr>
          <p:spPr>
            <a:xfrm>
              <a:off x="7696200" y="4038600"/>
              <a:ext cx="228600" cy="152400"/>
            </a:xfrm>
            <a:prstGeom prst="line">
              <a:avLst/>
            </a:prstGeom>
            <a:ln w="127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flipV="1">
              <a:off x="8448368" y="4038600"/>
              <a:ext cx="238432" cy="172064"/>
            </a:xfrm>
            <a:prstGeom prst="line">
              <a:avLst/>
            </a:prstGeom>
            <a:ln w="127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rot="5400000">
              <a:off x="8055910" y="4639199"/>
              <a:ext cx="228600" cy="794"/>
            </a:xfrm>
            <a:prstGeom prst="line">
              <a:avLst/>
            </a:prstGeom>
            <a:ln w="127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/>
          <p:cNvSpPr txBox="1"/>
          <p:nvPr/>
        </p:nvSpPr>
        <p:spPr>
          <a:xfrm>
            <a:off x="5029200" y="5105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mtClean="0"/>
              <a:t>Для равнобедренного:</a:t>
            </a:r>
            <a:endParaRPr lang="ru-RU" dirty="0"/>
          </a:p>
        </p:txBody>
      </p:sp>
      <p:grpSp>
        <p:nvGrpSpPr>
          <p:cNvPr id="100" name="Группа 99"/>
          <p:cNvGrpSpPr/>
          <p:nvPr/>
        </p:nvGrpSpPr>
        <p:grpSpPr>
          <a:xfrm>
            <a:off x="5562600" y="5562600"/>
            <a:ext cx="762000" cy="914400"/>
            <a:chOff x="5562600" y="5562600"/>
            <a:chExt cx="762000" cy="914400"/>
          </a:xfrm>
        </p:grpSpPr>
        <p:sp>
          <p:nvSpPr>
            <p:cNvPr id="68" name="Равнобедренный треугольник 67"/>
            <p:cNvSpPr/>
            <p:nvPr/>
          </p:nvSpPr>
          <p:spPr>
            <a:xfrm>
              <a:off x="5562600" y="5562600"/>
              <a:ext cx="762000" cy="914400"/>
            </a:xfrm>
            <a:prstGeom prst="triangl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1" name="Прямая соединительная линия 70"/>
            <p:cNvCxnSpPr/>
            <p:nvPr/>
          </p:nvCxnSpPr>
          <p:spPr>
            <a:xfrm flipV="1">
              <a:off x="6019800" y="6019800"/>
              <a:ext cx="304800" cy="76200"/>
            </a:xfrm>
            <a:prstGeom prst="line">
              <a:avLst/>
            </a:prstGeom>
            <a:ln w="127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>
              <a:off x="5562600" y="6019800"/>
              <a:ext cx="304800" cy="76200"/>
            </a:xfrm>
            <a:prstGeom prst="line">
              <a:avLst/>
            </a:prstGeom>
            <a:ln w="1270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>
              <a:off x="5876827" y="5724427"/>
              <a:ext cx="152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1756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286000"/>
            <a:ext cx="152400" cy="691517"/>
          </a:xfrm>
          <a:prstGeom prst="rect">
            <a:avLst/>
          </a:prstGeom>
          <a:noFill/>
        </p:spPr>
      </p:pic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0" y="1952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75" name="Группа 74"/>
          <p:cNvGrpSpPr/>
          <p:nvPr/>
        </p:nvGrpSpPr>
        <p:grpSpPr>
          <a:xfrm>
            <a:off x="2286000" y="1524000"/>
            <a:ext cx="1981200" cy="1981200"/>
            <a:chOff x="2286000" y="3581400"/>
            <a:chExt cx="1981200" cy="1981200"/>
          </a:xfrm>
        </p:grpSpPr>
        <p:sp>
          <p:nvSpPr>
            <p:cNvPr id="77" name="Овал 76"/>
            <p:cNvSpPr/>
            <p:nvPr/>
          </p:nvSpPr>
          <p:spPr>
            <a:xfrm>
              <a:off x="2286000" y="3581400"/>
              <a:ext cx="1981200" cy="1981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Равнобедренный треугольник 77"/>
            <p:cNvSpPr/>
            <p:nvPr/>
          </p:nvSpPr>
          <p:spPr>
            <a:xfrm rot="19646966">
              <a:off x="2506150" y="3666462"/>
              <a:ext cx="1455360" cy="1561194"/>
            </a:xfrm>
            <a:prstGeom prst="triangle">
              <a:avLst>
                <a:gd name="adj" fmla="val 71975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9" name="Прямая соединительная линия 78"/>
            <p:cNvCxnSpPr>
              <a:stCxn id="78" idx="0"/>
            </p:cNvCxnSpPr>
            <p:nvPr/>
          </p:nvCxnSpPr>
          <p:spPr>
            <a:xfrm rot="16200000" flipH="1">
              <a:off x="2888631" y="3811788"/>
              <a:ext cx="1299551" cy="9099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Равнобедренный треугольник 82"/>
            <p:cNvSpPr/>
            <p:nvPr/>
          </p:nvSpPr>
          <p:spPr>
            <a:xfrm rot="19646966">
              <a:off x="2497891" y="3684315"/>
              <a:ext cx="1468833" cy="1545753"/>
            </a:xfrm>
            <a:prstGeom prst="triangle">
              <a:avLst>
                <a:gd name="adj" fmla="val 71975"/>
              </a:avLst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Овал 83"/>
            <p:cNvSpPr/>
            <p:nvPr/>
          </p:nvSpPr>
          <p:spPr>
            <a:xfrm>
              <a:off x="2286000" y="3581400"/>
              <a:ext cx="1981200" cy="1981200"/>
            </a:xfrm>
            <a:prstGeom prst="ellipse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Овал 84"/>
            <p:cNvSpPr/>
            <p:nvPr/>
          </p:nvSpPr>
          <p:spPr>
            <a:xfrm>
              <a:off x="3079108" y="4189931"/>
              <a:ext cx="904461" cy="904461"/>
            </a:xfrm>
            <a:prstGeom prst="ellipse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Прямоугольник 85"/>
            <p:cNvSpPr/>
            <p:nvPr/>
          </p:nvSpPr>
          <p:spPr>
            <a:xfrm rot="19576515">
              <a:off x="3961005" y="4763782"/>
              <a:ext cx="104655" cy="113462"/>
            </a:xfrm>
            <a:prstGeom prst="rect">
              <a:avLst/>
            </a:prstGeom>
            <a:noFill/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8" name="Прямая соединительная линия 87"/>
            <p:cNvCxnSpPr/>
            <p:nvPr/>
          </p:nvCxnSpPr>
          <p:spPr>
            <a:xfrm rot="5400000">
              <a:off x="3239684" y="4679674"/>
              <a:ext cx="387626" cy="2584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 rot="10800000" flipV="1">
              <a:off x="2356757" y="4572898"/>
              <a:ext cx="1033670" cy="1713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2590800" y="4419600"/>
              <a:ext cx="313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</a:t>
              </a:r>
              <a:endParaRPr lang="ru-RU" sz="14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505200" y="4572000"/>
              <a:ext cx="3433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</a:t>
              </a:r>
              <a:endParaRPr lang="ru-RU" sz="1400" dirty="0"/>
            </a:p>
          </p:txBody>
        </p:sp>
        <p:pic>
          <p:nvPicPr>
            <p:cNvPr id="92" name="Picture 3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6440" y="5181600"/>
              <a:ext cx="171709" cy="266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3" name="TextBox 92"/>
            <p:cNvSpPr txBox="1"/>
            <p:nvPr/>
          </p:nvSpPr>
          <p:spPr>
            <a:xfrm>
              <a:off x="3657600" y="4953001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a</a:t>
              </a:r>
              <a:endParaRPr lang="ru-RU" sz="14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819400" y="4227443"/>
              <a:ext cx="228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b</a:t>
              </a:r>
              <a:endParaRPr lang="ru-RU" sz="14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778053" y="4055165"/>
              <a:ext cx="3367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</a:t>
              </a:r>
              <a:endParaRPr lang="ru-RU" sz="1400" dirty="0"/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3390426" y="4270513"/>
              <a:ext cx="34337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i="1" dirty="0" smtClean="0"/>
                <a:t>h</a:t>
              </a:r>
              <a:r>
                <a:rPr lang="en-US" sz="1400" i="1" baseline="-25000" dirty="0" smtClean="0"/>
                <a:t>a</a:t>
              </a:r>
              <a:endParaRPr lang="ru-RU" sz="1400" dirty="0"/>
            </a:p>
          </p:txBody>
        </p:sp>
      </p:grpSp>
      <p:sp>
        <p:nvSpPr>
          <p:cNvPr id="97" name="TextBox 13"/>
          <p:cNvSpPr txBox="1">
            <a:spLocks noChangeArrowheads="1"/>
          </p:cNvSpPr>
          <p:nvPr/>
        </p:nvSpPr>
        <p:spPr bwMode="auto">
          <a:xfrm>
            <a:off x="6477000" y="6324600"/>
            <a:ext cx="1828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>
                <a:latin typeface="Constantia" pitchFamily="18" charset="0"/>
              </a:rPr>
              <a:t>а – </a:t>
            </a:r>
            <a:r>
              <a:rPr sz="1400" smtClean="0">
                <a:latin typeface="Constantia" pitchFamily="18" charset="0"/>
              </a:rPr>
              <a:t>сторона,</a:t>
            </a:r>
            <a:r>
              <a:rPr lang="el-GR" sz="1400" dirty="0" smtClean="0">
                <a:latin typeface="Constantia" pitchFamily="18" charset="0"/>
              </a:rPr>
              <a:t>α</a:t>
            </a:r>
            <a:r>
              <a:rPr sz="1400" smtClean="0">
                <a:latin typeface="Constantia" pitchFamily="18" charset="0"/>
              </a:rPr>
              <a:t>– угол  </a:t>
            </a:r>
            <a:endParaRPr lang="ru-RU" sz="1400" dirty="0">
              <a:latin typeface="Constantia" pitchFamily="18" charset="0"/>
            </a:endParaRPr>
          </a:p>
        </p:txBody>
      </p:sp>
      <p:grpSp>
        <p:nvGrpSpPr>
          <p:cNvPr id="99" name="Группа 98"/>
          <p:cNvGrpSpPr/>
          <p:nvPr/>
        </p:nvGrpSpPr>
        <p:grpSpPr>
          <a:xfrm>
            <a:off x="437536" y="1346200"/>
            <a:ext cx="7749428" cy="4864100"/>
            <a:chOff x="437536" y="1346200"/>
            <a:chExt cx="7749428" cy="4864100"/>
          </a:xfrm>
        </p:grpSpPr>
        <p:sp>
          <p:nvSpPr>
            <p:cNvPr id="69" name="TextBox 68"/>
            <p:cNvSpPr txBox="1"/>
            <p:nvPr/>
          </p:nvSpPr>
          <p:spPr>
            <a:xfrm>
              <a:off x="5486400" y="5715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ru-RU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096000" y="5715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ru-RU" dirty="0"/>
            </a:p>
          </p:txBody>
        </p:sp>
        <p:pic>
          <p:nvPicPr>
            <p:cNvPr id="76" name="Picture 3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7401" y="5657705"/>
              <a:ext cx="152400" cy="314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Picture 3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81200" y="2362200"/>
              <a:ext cx="233516" cy="48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47" name="Picture 3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629400" y="5562600"/>
              <a:ext cx="1557564" cy="647700"/>
            </a:xfrm>
            <a:prstGeom prst="rect">
              <a:avLst/>
            </a:prstGeom>
            <a:noFill/>
          </p:spPr>
        </p:pic>
        <p:pic>
          <p:nvPicPr>
            <p:cNvPr id="82" name="Picture 1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24400" y="4343400"/>
              <a:ext cx="1219200" cy="804831"/>
            </a:xfrm>
            <a:prstGeom prst="rect">
              <a:avLst/>
            </a:prstGeom>
            <a:noFill/>
          </p:spPr>
        </p:pic>
        <p:pic>
          <p:nvPicPr>
            <p:cNvPr id="31750" name="Picture 6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81600" y="2133600"/>
              <a:ext cx="152400" cy="691517"/>
            </a:xfrm>
            <a:prstGeom prst="rect">
              <a:avLst/>
            </a:prstGeom>
            <a:noFill/>
          </p:spPr>
        </p:pic>
        <p:pic>
          <p:nvPicPr>
            <p:cNvPr id="31753" name="Picture 9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81600" y="1346200"/>
              <a:ext cx="152400" cy="691517"/>
            </a:xfrm>
            <a:prstGeom prst="rect">
              <a:avLst/>
            </a:prstGeom>
            <a:noFill/>
          </p:spPr>
        </p:pic>
        <p:pic>
          <p:nvPicPr>
            <p:cNvPr id="31759" name="Picture 15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14400" y="1562100"/>
              <a:ext cx="152400" cy="691517"/>
            </a:xfrm>
            <a:prstGeom prst="rect">
              <a:avLst/>
            </a:prstGeom>
            <a:noFill/>
          </p:spPr>
        </p:pic>
        <p:pic>
          <p:nvPicPr>
            <p:cNvPr id="87" name="Picture 3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6360" y="3962400"/>
              <a:ext cx="2438400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2" name="Picture 18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6696" y="3352800"/>
              <a:ext cx="807623" cy="576350"/>
            </a:xfrm>
            <a:prstGeom prst="rect">
              <a:avLst/>
            </a:prstGeom>
            <a:noFill/>
          </p:spPr>
        </p:pic>
        <p:graphicFrame>
          <p:nvGraphicFramePr>
            <p:cNvPr id="67585" name="Object 1"/>
            <p:cNvGraphicFramePr>
              <a:graphicFrameLocks noChangeAspect="1"/>
            </p:cNvGraphicFramePr>
            <p:nvPr/>
          </p:nvGraphicFramePr>
          <p:xfrm>
            <a:off x="437536" y="4333568"/>
            <a:ext cx="1752600" cy="657225"/>
          </p:xfrm>
          <a:graphic>
            <a:graphicData uri="http://schemas.openxmlformats.org/presentationml/2006/ole">
              <p:oleObj spid="_x0000_s67585" name="Формула" r:id="rId11" imgW="1117440" imgH="419040" progId="Equation.3">
                <p:embed/>
              </p:oleObj>
            </a:graphicData>
          </a:graphic>
        </p:graphicFrame>
        <p:graphicFrame>
          <p:nvGraphicFramePr>
            <p:cNvPr id="67586" name="Object 2"/>
            <p:cNvGraphicFramePr>
              <a:graphicFrameLocks noChangeAspect="1"/>
            </p:cNvGraphicFramePr>
            <p:nvPr/>
          </p:nvGraphicFramePr>
          <p:xfrm>
            <a:off x="447368" y="4953000"/>
            <a:ext cx="2558306" cy="344487"/>
          </p:xfrm>
          <a:graphic>
            <a:graphicData uri="http://schemas.openxmlformats.org/presentationml/2006/ole">
              <p:oleObj spid="_x0000_s67586" name="Формула" r:id="rId12" imgW="1511280" imgH="203040" progId="Equation.3">
                <p:embed/>
              </p:oleObj>
            </a:graphicData>
          </a:graphic>
        </p:graphicFrame>
        <p:pic>
          <p:nvPicPr>
            <p:cNvPr id="72" name="Picture 2" descr="H:\Новая папка (2)\14_3_ Доказательство некоторых формул.files\63167102462974-28.gif"/>
            <p:cNvPicPr>
              <a:picLocks noChangeAspect="1" noChangeArrowheads="1"/>
            </p:cNvPicPr>
            <p:nvPr/>
          </p:nvPicPr>
          <p:blipFill>
            <a:blip r:embed="rId13"/>
            <a:srcRect l="5217"/>
            <a:stretch>
              <a:fillRect/>
            </a:stretch>
          </p:blipFill>
          <p:spPr bwMode="auto">
            <a:xfrm>
              <a:off x="496528" y="5380704"/>
              <a:ext cx="2514600" cy="461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5126" grpId="0" build="p"/>
      <p:bldP spid="30" grpId="0"/>
      <p:bldP spid="5136" grpId="0"/>
      <p:bldP spid="5138" grpId="0"/>
      <p:bldP spid="63" grpId="0"/>
      <p:bldP spid="31749" grpId="0"/>
      <p:bldP spid="31752" grpId="0"/>
      <p:bldP spid="31755" grpId="0"/>
      <p:bldP spid="31758" grpId="0"/>
      <p:bldP spid="31761" grpId="0"/>
      <p:bldP spid="3176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668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Задача 1.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Две стороны треугольника равны 6 см и 10 см, а угол между ними равен 60 градусов. Найдите периметр и площадь треугольника.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228600" y="1676400"/>
            <a:ext cx="8382000" cy="46482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600" dirty="0" smtClean="0">
                <a:latin typeface="Arno Pro Caption" pitchFamily="18" charset="0"/>
              </a:rPr>
              <a:t>Для нахождения площади треугольника применим формулу: площадь треугольника равна половине произведения двух его сторон и синуса угла между ними. А затем применим формулу Герона для нахождения третей стороны:</a:t>
            </a:r>
          </a:p>
        </p:txBody>
      </p:sp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7239000" y="5486400"/>
            <a:ext cx="1447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+mj-lt"/>
              </a:rPr>
              <a:t>Ответ</a:t>
            </a:r>
            <a:r>
              <a:rPr lang="ru-RU" sz="2000" dirty="0" smtClean="0">
                <a:latin typeface="+mj-lt"/>
              </a:rPr>
              <a:t>:</a:t>
            </a:r>
            <a:endParaRPr lang="ru-RU" sz="2800" dirty="0" smtClean="0">
              <a:latin typeface="+mj-lt"/>
            </a:endParaRPr>
          </a:p>
          <a:p>
            <a:r>
              <a:rPr sz="2400" smtClean="0">
                <a:latin typeface="Constantia" pitchFamily="18" charset="0"/>
              </a:rPr>
              <a:t>          ,30,</a:t>
            </a: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1447800" y="2514600"/>
            <a:ext cx="7010400" cy="4292602"/>
            <a:chOff x="1447800" y="2514600"/>
            <a:chExt cx="7010400" cy="4292602"/>
          </a:xfrm>
        </p:grpSpPr>
        <p:pic>
          <p:nvPicPr>
            <p:cNvPr id="29698" name="Picture 2" descr="вычисления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40000" contrast="-20000"/>
            </a:blip>
            <a:srcRect r="-2753" b="45454"/>
            <a:stretch>
              <a:fillRect/>
            </a:stretch>
          </p:blipFill>
          <p:spPr bwMode="auto">
            <a:xfrm>
              <a:off x="1447800" y="2514600"/>
              <a:ext cx="3048000" cy="4191000"/>
            </a:xfrm>
            <a:prstGeom prst="rect">
              <a:avLst/>
            </a:prstGeom>
            <a:noFill/>
            <a:effectLst>
              <a:softEdge rad="12700"/>
            </a:effectLst>
          </p:spPr>
        </p:pic>
        <p:pic>
          <p:nvPicPr>
            <p:cNvPr id="29700" name="Picture 4" descr="вычисления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4545" r="22936"/>
            <a:stretch>
              <a:fillRect/>
            </a:stretch>
          </p:blipFill>
          <p:spPr bwMode="auto">
            <a:xfrm>
              <a:off x="4572001" y="2514600"/>
              <a:ext cx="2514600" cy="4292602"/>
            </a:xfrm>
            <a:prstGeom prst="rect">
              <a:avLst/>
            </a:prstGeom>
            <a:noFill/>
            <a:effectLst>
              <a:softEdge rad="12700"/>
            </a:effectLst>
          </p:spPr>
        </p:pic>
        <p:pic>
          <p:nvPicPr>
            <p:cNvPr id="20481" name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91400" y="5867400"/>
              <a:ext cx="609600" cy="399535"/>
            </a:xfrm>
            <a:prstGeom prst="rect">
              <a:avLst/>
            </a:prstGeom>
            <a:noFill/>
          </p:spPr>
        </p:pic>
        <p:pic>
          <p:nvPicPr>
            <p:cNvPr id="11265" name="Picture 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67600" y="6248400"/>
              <a:ext cx="990600" cy="328136"/>
            </a:xfrm>
            <a:prstGeom prst="rect">
              <a:avLst/>
            </a:prstGeom>
            <a:noFill/>
          </p:spPr>
        </p:pic>
      </p:grp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  <p:bldP spid="14342" grpId="0"/>
      <p:bldP spid="20482" grpId="0"/>
      <p:bldP spid="20483" grpId="0"/>
      <p:bldP spid="11266" grpId="0"/>
      <p:bldP spid="1126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Задача 2.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Треугольник ABC вписан в окружность с центром O и радиусом 4. Найти площадь треугольника BOC, если угол B=40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 Math"/>
                <a:ea typeface="Cambria Math"/>
              </a:rPr>
              <a:t>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, а угол C=35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 Math"/>
                <a:ea typeface="Cambria Math"/>
              </a:rPr>
              <a:t>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0292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Arno Pro Caption" pitchFamily="18" charset="0"/>
              </a:rPr>
              <a:t>Зная теорему о сумме углов треугольника, запишем:</a:t>
            </a:r>
            <a:br>
              <a:rPr lang="ru-RU" dirty="0" smtClean="0">
                <a:latin typeface="Arno Pro Caption" pitchFamily="18" charset="0"/>
              </a:rPr>
            </a:br>
            <a:r>
              <a:rPr lang="ru-RU" dirty="0" smtClean="0">
                <a:latin typeface="Cambria Math"/>
                <a:ea typeface="Cambria Math"/>
              </a:rPr>
              <a:t> ∠</a:t>
            </a:r>
            <a:r>
              <a:rPr lang="ru-RU" dirty="0" smtClean="0">
                <a:latin typeface="Arno Pro Caption" pitchFamily="18" charset="0"/>
              </a:rPr>
              <a:t>А+</a:t>
            </a:r>
            <a:r>
              <a:rPr lang="ru-RU" dirty="0" smtClean="0">
                <a:latin typeface="Cambria Math"/>
                <a:ea typeface="Cambria Math"/>
              </a:rPr>
              <a:t>∠</a:t>
            </a:r>
            <a:r>
              <a:rPr lang="ru-RU" dirty="0" smtClean="0">
                <a:latin typeface="Arno Pro Caption" pitchFamily="18" charset="0"/>
              </a:rPr>
              <a:t>В+</a:t>
            </a:r>
            <a:r>
              <a:rPr lang="ru-RU" dirty="0" smtClean="0">
                <a:latin typeface="Cambria Math"/>
                <a:ea typeface="Cambria Math"/>
              </a:rPr>
              <a:t>∠</a:t>
            </a:r>
            <a:r>
              <a:rPr lang="ru-RU" dirty="0" smtClean="0">
                <a:latin typeface="Arno Pro Caption" pitchFamily="18" charset="0"/>
              </a:rPr>
              <a:t>С=180</a:t>
            </a:r>
            <a:r>
              <a:rPr lang="ru-RU" baseline="30000" dirty="0" smtClean="0">
                <a:latin typeface="Arno Pro Caption" pitchFamily="18" charset="0"/>
              </a:rPr>
              <a:t>о</a:t>
            </a:r>
            <a:r>
              <a:rPr lang="ru-RU" dirty="0" smtClean="0">
                <a:latin typeface="Arno Pro Caption" pitchFamily="18" charset="0"/>
              </a:rPr>
              <a:t>, откуда</a:t>
            </a:r>
            <a:br>
              <a:rPr lang="ru-RU" dirty="0" smtClean="0">
                <a:latin typeface="Arno Pro Caption" pitchFamily="18" charset="0"/>
              </a:rPr>
            </a:br>
            <a:r>
              <a:rPr lang="ru-RU" dirty="0" smtClean="0">
                <a:latin typeface="Arno Pro Caption" pitchFamily="18" charset="0"/>
              </a:rPr>
              <a:t>А=180</a:t>
            </a:r>
            <a:r>
              <a:rPr lang="ru-RU" baseline="30000" dirty="0" smtClean="0">
                <a:latin typeface="Arno Pro Caption" pitchFamily="18" charset="0"/>
              </a:rPr>
              <a:t>о</a:t>
            </a:r>
            <a:r>
              <a:rPr lang="ru-RU" dirty="0" smtClean="0">
                <a:latin typeface="Arno Pro Caption" pitchFamily="18" charset="0"/>
              </a:rPr>
              <a:t>- </a:t>
            </a:r>
            <a:r>
              <a:rPr lang="ru-RU" dirty="0" smtClean="0">
                <a:latin typeface="Cambria Math"/>
                <a:ea typeface="Cambria Math"/>
              </a:rPr>
              <a:t>∠</a:t>
            </a:r>
            <a:r>
              <a:rPr lang="ru-RU" dirty="0" smtClean="0">
                <a:latin typeface="Arno Pro Caption" pitchFamily="18" charset="0"/>
              </a:rPr>
              <a:t>В- </a:t>
            </a:r>
            <a:r>
              <a:rPr lang="ru-RU" dirty="0" smtClean="0">
                <a:latin typeface="Cambria Math"/>
                <a:ea typeface="Cambria Math"/>
              </a:rPr>
              <a:t>∠</a:t>
            </a:r>
            <a:r>
              <a:rPr lang="ru-RU" dirty="0" smtClean="0">
                <a:latin typeface="Arno Pro Caption" pitchFamily="18" charset="0"/>
              </a:rPr>
              <a:t>С=180</a:t>
            </a:r>
            <a:r>
              <a:rPr lang="ru-RU" baseline="30000" dirty="0" smtClean="0">
                <a:latin typeface="Arno Pro Caption" pitchFamily="18" charset="0"/>
              </a:rPr>
              <a:t>о</a:t>
            </a:r>
            <a:r>
              <a:rPr lang="ru-RU" dirty="0" smtClean="0">
                <a:latin typeface="Arno Pro Caption" pitchFamily="18" charset="0"/>
              </a:rPr>
              <a:t>-40</a:t>
            </a:r>
            <a:r>
              <a:rPr lang="ru-RU" baseline="30000" dirty="0" smtClean="0">
                <a:latin typeface="Arno Pro Caption" pitchFamily="18" charset="0"/>
              </a:rPr>
              <a:t>о</a:t>
            </a:r>
            <a:r>
              <a:rPr lang="ru-RU" dirty="0" smtClean="0">
                <a:latin typeface="Arno Pro Caption" pitchFamily="18" charset="0"/>
              </a:rPr>
              <a:t>-35</a:t>
            </a:r>
            <a:r>
              <a:rPr lang="ru-RU" baseline="30000" dirty="0" smtClean="0">
                <a:latin typeface="Arno Pro Caption" pitchFamily="18" charset="0"/>
              </a:rPr>
              <a:t>о</a:t>
            </a:r>
            <a:r>
              <a:rPr lang="ru-RU" dirty="0" smtClean="0">
                <a:latin typeface="Arno Pro Caption" pitchFamily="18" charset="0"/>
              </a:rPr>
              <a:t>=105</a:t>
            </a:r>
            <a:r>
              <a:rPr lang="ru-RU" baseline="30000" dirty="0" smtClean="0">
                <a:latin typeface="Arno Pro Caption" pitchFamily="18" charset="0"/>
              </a:rPr>
              <a:t>о</a:t>
            </a:r>
            <a:r>
              <a:rPr lang="ru-RU" dirty="0" smtClean="0">
                <a:latin typeface="Arno Pro Caption" pitchFamily="18" charset="0"/>
              </a:rPr>
              <a:t/>
            </a:r>
            <a:br>
              <a:rPr lang="ru-RU" dirty="0" smtClean="0">
                <a:latin typeface="Arno Pro Caption" pitchFamily="18" charset="0"/>
              </a:rPr>
            </a:br>
            <a:r>
              <a:rPr lang="ru-RU" dirty="0" smtClean="0">
                <a:latin typeface="Arno Pro Caption" pitchFamily="18" charset="0"/>
              </a:rPr>
              <a:t>По теореме: вписанный угол равен половине центрального угла, опирающегося на ту же дугу, </a:t>
            </a:r>
            <a:r>
              <a:rPr lang="ru-RU" dirty="0" smtClean="0">
                <a:latin typeface="Cambria Math"/>
                <a:ea typeface="Cambria Math"/>
              </a:rPr>
              <a:t>∠</a:t>
            </a:r>
            <a:r>
              <a:rPr lang="ru-RU" sz="2800" dirty="0" smtClean="0">
                <a:latin typeface="Arno Pro Caption" pitchFamily="18" charset="0"/>
              </a:rPr>
              <a:t>вос</a:t>
            </a:r>
            <a:r>
              <a:rPr lang="ru-RU" dirty="0" smtClean="0">
                <a:latin typeface="Arno Pro Caption" pitchFamily="18" charset="0"/>
              </a:rPr>
              <a:t>=2</a:t>
            </a:r>
            <a:r>
              <a:rPr lang="ru-RU" dirty="0" smtClean="0">
                <a:latin typeface="Cambria Math"/>
                <a:ea typeface="Cambria Math"/>
              </a:rPr>
              <a:t>∠</a:t>
            </a:r>
            <a:r>
              <a:rPr lang="ru-RU" dirty="0" smtClean="0">
                <a:latin typeface="Arno Pro Caption" pitchFamily="18" charset="0"/>
              </a:rPr>
              <a:t>А=210</a:t>
            </a:r>
            <a:r>
              <a:rPr lang="ru-RU" baseline="30000" dirty="0" smtClean="0">
                <a:latin typeface="Arno Pro Caption" pitchFamily="18" charset="0"/>
              </a:rPr>
              <a:t>о</a:t>
            </a:r>
            <a:r>
              <a:rPr lang="ru-RU" dirty="0" smtClean="0">
                <a:latin typeface="Arno Pro Caption" pitchFamily="18" charset="0"/>
              </a:rPr>
              <a:t/>
            </a:r>
            <a:br>
              <a:rPr lang="ru-RU" dirty="0" smtClean="0">
                <a:latin typeface="Arno Pro Caption" pitchFamily="18" charset="0"/>
              </a:rPr>
            </a:br>
            <a:r>
              <a:rPr lang="ru-RU" dirty="0" smtClean="0">
                <a:latin typeface="Arno Pro Caption" pitchFamily="18" charset="0"/>
              </a:rPr>
              <a:t>Угол, который мы только что нашли, обозначен на рисунке стрелкой, нам нужен не он, а противоположный, т.е:</a:t>
            </a:r>
            <a:br>
              <a:rPr lang="ru-RU" dirty="0" smtClean="0">
                <a:latin typeface="Arno Pro Caption" pitchFamily="18" charset="0"/>
              </a:rPr>
            </a:br>
            <a:r>
              <a:rPr lang="ru-RU" dirty="0" smtClean="0">
                <a:latin typeface="Arno Pro Caption" pitchFamily="18" charset="0"/>
              </a:rPr>
              <a:t>360</a:t>
            </a:r>
            <a:r>
              <a:rPr lang="ru-RU" baseline="30000" dirty="0" smtClean="0">
                <a:latin typeface="Arno Pro Caption" pitchFamily="18" charset="0"/>
              </a:rPr>
              <a:t>о</a:t>
            </a:r>
            <a:r>
              <a:rPr lang="ru-RU" dirty="0" smtClean="0">
                <a:latin typeface="Arno Pro Caption" pitchFamily="18" charset="0"/>
              </a:rPr>
              <a:t>-210</a:t>
            </a:r>
            <a:r>
              <a:rPr lang="ru-RU" baseline="30000" dirty="0" smtClean="0">
                <a:latin typeface="Arno Pro Caption" pitchFamily="18" charset="0"/>
              </a:rPr>
              <a:t>о</a:t>
            </a:r>
            <a:r>
              <a:rPr lang="ru-RU" dirty="0" smtClean="0">
                <a:latin typeface="Arno Pro Caption" pitchFamily="18" charset="0"/>
              </a:rPr>
              <a:t>=150</a:t>
            </a:r>
            <a:r>
              <a:rPr lang="ru-RU" baseline="30000" dirty="0" smtClean="0">
                <a:latin typeface="Arno Pro Caption" pitchFamily="18" charset="0"/>
              </a:rPr>
              <a:t>о</a:t>
            </a:r>
            <a:endParaRPr lang="ru-RU" dirty="0" smtClean="0">
              <a:latin typeface="Arno Pro Caption" pitchFamily="18" charset="0"/>
            </a:endParaRPr>
          </a:p>
        </p:txBody>
      </p:sp>
      <p:pic>
        <p:nvPicPr>
          <p:cNvPr id="15364" name="Picture 2" descr="рисунок к задаче 14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4419600"/>
            <a:ext cx="20764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64" name="Rectangle 24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67" name="Rectangle 27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8" name="Picture 2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4800600"/>
            <a:ext cx="4438650" cy="800100"/>
          </a:xfrm>
          <a:prstGeom prst="rect">
            <a:avLst/>
          </a:prstGeom>
          <a:noFill/>
        </p:spPr>
      </p:pic>
      <p:sp>
        <p:nvSpPr>
          <p:cNvPr id="10270" name="Rectangle 30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9600" y="61722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4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  <p:bldP spid="10243" grpId="0"/>
      <p:bldP spid="10245" grpId="0"/>
      <p:bldP spid="10246" grpId="0"/>
      <p:bldP spid="10248" grpId="0"/>
      <p:bldP spid="10249" grpId="0"/>
      <p:bldP spid="10251" grpId="0"/>
      <p:bldP spid="10252" grpId="0"/>
      <p:bldP spid="10254" grpId="0"/>
      <p:bldP spid="10255" grpId="0"/>
      <p:bldP spid="10257" grpId="0"/>
      <p:bldP spid="10258" grpId="0"/>
      <p:bldP spid="10260" grpId="0"/>
      <p:bldP spid="10261" grpId="0"/>
      <p:bldP spid="10263" grpId="0"/>
      <p:bldP spid="10264" grpId="0"/>
      <p:bldP spid="10266" grpId="0"/>
      <p:bldP spid="10267" grpId="0"/>
      <p:bldP spid="10269" grpId="0"/>
      <p:bldP spid="10270" grpId="0"/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Задача 3.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треугольнике АВС проведены высота АН и медиана ВМ. Найти площадь треугольника СМН, если АВ=13, ВС=14, АС=15.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838200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000" dirty="0" smtClean="0">
                <a:latin typeface="Arno Pro Caption" pitchFamily="18" charset="0"/>
              </a:rPr>
              <a:t>Обозначим НС за </a:t>
            </a:r>
            <a:r>
              <a:rPr lang="ru-RU" sz="2000" i="1" dirty="0" err="1" smtClean="0">
                <a:latin typeface="Arno Pro Caption" pitchFamily="18" charset="0"/>
              </a:rPr>
              <a:t>х</a:t>
            </a:r>
            <a:r>
              <a:rPr lang="ru-RU" sz="2000" dirty="0" smtClean="0">
                <a:latin typeface="Arno Pro Caption" pitchFamily="18" charset="0"/>
              </a:rPr>
              <a:t>, тогда ВН = ВС- </a:t>
            </a:r>
            <a:r>
              <a:rPr lang="ru-RU" sz="2000" i="1" dirty="0" smtClean="0">
                <a:latin typeface="Arno Pro Caption" pitchFamily="18" charset="0"/>
              </a:rPr>
              <a:t>х</a:t>
            </a:r>
            <a:r>
              <a:rPr lang="ru-RU" sz="2000" dirty="0" smtClean="0">
                <a:latin typeface="Arno Pro Caption" pitchFamily="18" charset="0"/>
              </a:rPr>
              <a:t>. В прямоугольных треугольниках АВН и АСН по теореме Пифагора соответственно найдем: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" y="4114800"/>
            <a:ext cx="55626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smtClean="0">
                <a:latin typeface="+mj-lt"/>
              </a:rPr>
              <a:t>Запишем теорему косинусов для треугольника АВС (угла С):</a:t>
            </a:r>
            <a:r>
              <a:rPr smtClean="0"/>
              <a:t/>
            </a:r>
            <a:br>
              <a:rPr smtClean="0"/>
            </a:br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457200" y="2514600"/>
            <a:ext cx="6678120" cy="4010025"/>
            <a:chOff x="457200" y="2514600"/>
            <a:chExt cx="6678120" cy="4010025"/>
          </a:xfrm>
        </p:grpSpPr>
        <p:pic>
          <p:nvPicPr>
            <p:cNvPr id="16388" name="Picture 4" descr="рисунок к задаче 22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7200" y="2514600"/>
              <a:ext cx="219075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89" name="Picture 6" descr="нашли х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45098"/>
            <a:stretch>
              <a:fillRect/>
            </a:stretch>
          </p:blipFill>
          <p:spPr bwMode="auto">
            <a:xfrm>
              <a:off x="2895600" y="2667000"/>
              <a:ext cx="1914525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6" descr="нашли х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4823"/>
            <a:stretch>
              <a:fillRect/>
            </a:stretch>
          </p:blipFill>
          <p:spPr bwMode="auto">
            <a:xfrm>
              <a:off x="5181600" y="2743200"/>
              <a:ext cx="1953720" cy="89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2" name="Picture 2" descr="нашли косинус угла С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3400" y="4572000"/>
              <a:ext cx="2428875" cy="828676"/>
            </a:xfrm>
            <a:prstGeom prst="rect">
              <a:avLst/>
            </a:prstGeom>
            <a:noFill/>
          </p:spPr>
        </p:pic>
        <p:pic>
          <p:nvPicPr>
            <p:cNvPr id="10244" name="Picture 4" descr="нашли синус того же угла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76600" y="4495800"/>
              <a:ext cx="2152650" cy="685800"/>
            </a:xfrm>
            <a:prstGeom prst="rect">
              <a:avLst/>
            </a:prstGeom>
            <a:noFill/>
          </p:spPr>
        </p:pic>
        <p:pic>
          <p:nvPicPr>
            <p:cNvPr id="10246" name="Picture 6" descr="ответ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52600" y="5791200"/>
              <a:ext cx="1743075" cy="733425"/>
            </a:xfrm>
            <a:prstGeom prst="rect">
              <a:avLst/>
            </a:prstGeom>
            <a:noFill/>
          </p:spPr>
        </p:pic>
      </p:grpSp>
      <p:sp>
        <p:nvSpPr>
          <p:cNvPr id="13" name="Прямоугольник 12"/>
          <p:cNvSpPr/>
          <p:nvPr/>
        </p:nvSpPr>
        <p:spPr>
          <a:xfrm>
            <a:off x="381000" y="5486400"/>
            <a:ext cx="59436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1400" smtClean="0">
                <a:latin typeface="+mj-lt"/>
              </a:rPr>
              <a:t>Знаем, что медиана делит противоположную сторону пополам, поэтому МС=15/2. И</a:t>
            </a:r>
            <a:r>
              <a:rPr smtClean="0"/>
              <a:t/>
            </a:r>
            <a:br>
              <a:rPr smtClean="0"/>
            </a:b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53200" y="6324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mtClean="0"/>
              <a:t>Ответ: 27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  <p:bldP spid="7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D:\МОЯ ПАПКА\Новая папка\ED11715.WMF"/>
          <p:cNvPicPr>
            <a:picLocks noChangeAspect="1" noChangeArrowheads="1"/>
          </p:cNvPicPr>
          <p:nvPr/>
        </p:nvPicPr>
        <p:blipFill>
          <a:blip r:embed="rId2">
            <a:lum bright="92000" contrast="-90000"/>
          </a:blip>
          <a:srcRect/>
          <a:stretch>
            <a:fillRect/>
          </a:stretch>
        </p:blipFill>
        <p:spPr bwMode="auto">
          <a:xfrm>
            <a:off x="1752600" y="1143000"/>
            <a:ext cx="5334000" cy="548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239000" cy="78105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Литература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6705600" cy="5181600"/>
          </a:xfrm>
        </p:spPr>
        <p:txBody>
          <a:bodyPr>
            <a:normAutofit/>
          </a:bodyPr>
          <a:lstStyle/>
          <a:p>
            <a:pPr marL="342900" indent="-342900"/>
            <a:r>
              <a:rPr lang="ru-RU" sz="1800" dirty="0" err="1" smtClean="0">
                <a:solidFill>
                  <a:srgbClr val="FFC000"/>
                </a:solidFill>
              </a:rPr>
              <a:t>Л.С.Атанасян</a:t>
            </a:r>
            <a:r>
              <a:rPr lang="ru-RU" sz="1800" dirty="0" smtClean="0">
                <a:solidFill>
                  <a:srgbClr val="FFC000"/>
                </a:solidFill>
              </a:rPr>
              <a:t>, В.Ф.Бутузов, </a:t>
            </a:r>
            <a:r>
              <a:rPr lang="ru-RU" sz="1800" dirty="0" err="1" smtClean="0">
                <a:solidFill>
                  <a:srgbClr val="FFC000"/>
                </a:solidFill>
              </a:rPr>
              <a:t>С.Е.Каломцев</a:t>
            </a:r>
            <a:r>
              <a:rPr lang="ru-RU" sz="1800" dirty="0" smtClean="0">
                <a:solidFill>
                  <a:srgbClr val="FFC000"/>
                </a:solidFill>
              </a:rPr>
              <a:t> и др. – Геометрия. 7 – 9: Учебник для образовательных учреждений. – 13 изд. – М.: Просвещение,</a:t>
            </a:r>
          </a:p>
          <a:p>
            <a:pPr marL="342900" indent="-342900"/>
            <a:r>
              <a:rPr lang="ru-RU" sz="1800" dirty="0" smtClean="0">
                <a:solidFill>
                  <a:srgbClr val="FFC000"/>
                </a:solidFill>
              </a:rPr>
              <a:t>       2003. – 384с. </a:t>
            </a:r>
          </a:p>
          <a:p>
            <a:pPr eaLnBrk="1" hangingPunct="1"/>
            <a:r>
              <a:rPr lang="en-US" sz="1800" u="sng" dirty="0" smtClean="0">
                <a:hlinkClick r:id="rId3"/>
              </a:rPr>
              <a:t>http</a:t>
            </a:r>
            <a:r>
              <a:rPr lang="ru-RU" sz="1800" u="sng" dirty="0" smtClean="0">
                <a:hlinkClick r:id="rId3"/>
              </a:rPr>
              <a:t>://</a:t>
            </a:r>
            <a:r>
              <a:rPr lang="en-US" sz="1800" u="sng" dirty="0" err="1" smtClean="0">
                <a:hlinkClick r:id="rId3"/>
              </a:rPr>
              <a:t>rgp</a:t>
            </a:r>
            <a:r>
              <a:rPr lang="ru-RU" sz="1800" u="sng" dirty="0" smtClean="0">
                <a:hlinkClick r:id="rId3"/>
              </a:rPr>
              <a:t>.</a:t>
            </a:r>
            <a:r>
              <a:rPr lang="en-US" sz="1800" u="sng" dirty="0" smtClean="0">
                <a:hlinkClick r:id="rId3"/>
              </a:rPr>
              <a:t>nm</a:t>
            </a:r>
            <a:r>
              <a:rPr lang="ru-RU" sz="1800" u="sng" dirty="0" smtClean="0">
                <a:hlinkClick r:id="rId3"/>
              </a:rPr>
              <a:t>.</a:t>
            </a:r>
            <a:r>
              <a:rPr lang="en-US" sz="1800" u="sng" dirty="0" err="1" smtClean="0">
                <a:hlinkClick r:id="rId3"/>
              </a:rPr>
              <a:t>ru</a:t>
            </a:r>
            <a:r>
              <a:rPr lang="ru-RU" sz="1800" u="sng" dirty="0" smtClean="0">
                <a:hlinkClick r:id="rId3"/>
              </a:rPr>
              <a:t>/</a:t>
            </a:r>
            <a:r>
              <a:rPr lang="en-US" sz="1800" u="sng" dirty="0" err="1" smtClean="0">
                <a:hlinkClick r:id="rId3"/>
              </a:rPr>
              <a:t>geometria</a:t>
            </a:r>
            <a:r>
              <a:rPr lang="ru-RU" sz="1800" u="sng" dirty="0" smtClean="0">
                <a:hlinkClick r:id="rId3"/>
              </a:rPr>
              <a:t>/</a:t>
            </a:r>
            <a:r>
              <a:rPr lang="en-US" sz="1800" u="sng" dirty="0" err="1" smtClean="0">
                <a:hlinkClick r:id="rId3"/>
              </a:rPr>
              <a:t>treug</a:t>
            </a:r>
            <a:r>
              <a:rPr lang="ru-RU" sz="1800" u="sng" dirty="0" smtClean="0">
                <a:hlinkClick r:id="rId3"/>
              </a:rPr>
              <a:t>/</a:t>
            </a:r>
            <a:r>
              <a:rPr lang="en-US" sz="1800" u="sng" dirty="0" err="1" smtClean="0">
                <a:hlinkClick r:id="rId3"/>
              </a:rPr>
              <a:t>teorcos</a:t>
            </a:r>
            <a:r>
              <a:rPr lang="ru-RU" sz="1800" u="sng" dirty="0" smtClean="0">
                <a:hlinkClick r:id="rId3"/>
              </a:rPr>
              <a:t>.</a:t>
            </a:r>
            <a:r>
              <a:rPr lang="en-US" sz="1800" u="sng" dirty="0" smtClean="0">
                <a:hlinkClick r:id="rId3"/>
              </a:rPr>
              <a:t>html</a:t>
            </a:r>
            <a:r>
              <a:rPr lang="ru-RU" sz="1800" dirty="0" smtClean="0"/>
              <a:t> </a:t>
            </a:r>
          </a:p>
          <a:p>
            <a:pPr eaLnBrk="1" hangingPunct="1"/>
            <a:r>
              <a:rPr lang="en-US" sz="1800" u="sng" dirty="0" smtClean="0">
                <a:hlinkClick r:id="rId4"/>
              </a:rPr>
              <a:t>http</a:t>
            </a:r>
            <a:r>
              <a:rPr lang="ru-RU" sz="1800" u="sng" dirty="0" smtClean="0">
                <a:hlinkClick r:id="rId4"/>
              </a:rPr>
              <a:t>://</a:t>
            </a:r>
            <a:r>
              <a:rPr lang="en-US" sz="1800" u="sng" dirty="0" smtClean="0">
                <a:hlinkClick r:id="rId4"/>
              </a:rPr>
              <a:t>www</a:t>
            </a:r>
            <a:r>
              <a:rPr lang="ru-RU" sz="1800" u="sng" dirty="0" smtClean="0">
                <a:hlinkClick r:id="rId4"/>
              </a:rPr>
              <a:t>.</a:t>
            </a:r>
            <a:r>
              <a:rPr lang="en-US" sz="1800" u="sng" dirty="0" smtClean="0">
                <a:hlinkClick r:id="rId4"/>
              </a:rPr>
              <a:t>college</a:t>
            </a:r>
            <a:r>
              <a:rPr lang="ru-RU" sz="1800" u="sng" dirty="0" smtClean="0">
                <a:hlinkClick r:id="rId4"/>
              </a:rPr>
              <a:t>.</a:t>
            </a:r>
            <a:r>
              <a:rPr lang="en-US" sz="1800" u="sng" dirty="0" err="1" smtClean="0">
                <a:hlinkClick r:id="rId4"/>
              </a:rPr>
              <a:t>ru</a:t>
            </a:r>
            <a:r>
              <a:rPr lang="ru-RU" sz="1800" u="sng" dirty="0" smtClean="0">
                <a:hlinkClick r:id="rId4"/>
              </a:rPr>
              <a:t>/</a:t>
            </a:r>
            <a:r>
              <a:rPr lang="en-US" sz="1800" u="sng" dirty="0" smtClean="0">
                <a:hlinkClick r:id="rId4"/>
              </a:rPr>
              <a:t>mathematics</a:t>
            </a:r>
            <a:r>
              <a:rPr lang="ru-RU" sz="1800" u="sng" dirty="0" smtClean="0">
                <a:hlinkClick r:id="rId4"/>
              </a:rPr>
              <a:t>/</a:t>
            </a:r>
            <a:r>
              <a:rPr lang="en-US" sz="1800" u="sng" dirty="0" smtClean="0">
                <a:hlinkClick r:id="rId4"/>
              </a:rPr>
              <a:t>courses</a:t>
            </a:r>
            <a:r>
              <a:rPr lang="ru-RU" sz="1800" u="sng" dirty="0" smtClean="0">
                <a:hlinkClick r:id="rId4"/>
              </a:rPr>
              <a:t>/</a:t>
            </a:r>
            <a:r>
              <a:rPr lang="en-US" sz="1800" u="sng" dirty="0" err="1" smtClean="0">
                <a:hlinkClick r:id="rId4"/>
              </a:rPr>
              <a:t>planimetry</a:t>
            </a:r>
            <a:r>
              <a:rPr lang="ru-RU" sz="1800" u="sng" dirty="0" smtClean="0">
                <a:hlinkClick r:id="rId4"/>
              </a:rPr>
              <a:t>/</a:t>
            </a:r>
            <a:r>
              <a:rPr lang="en-US" sz="1800" u="sng" dirty="0" smtClean="0">
                <a:hlinkClick r:id="rId4"/>
              </a:rPr>
              <a:t>content</a:t>
            </a:r>
            <a:r>
              <a:rPr lang="ru-RU" sz="1800" u="sng" dirty="0" smtClean="0">
                <a:hlinkClick r:id="rId4"/>
              </a:rPr>
              <a:t>/</a:t>
            </a:r>
            <a:r>
              <a:rPr lang="en-US" sz="1800" u="sng" dirty="0" smtClean="0">
                <a:hlinkClick r:id="rId4"/>
              </a:rPr>
              <a:t>chapter</a:t>
            </a:r>
            <a:r>
              <a:rPr lang="ru-RU" sz="1800" u="sng" dirty="0" smtClean="0">
                <a:hlinkClick r:id="rId4"/>
              </a:rPr>
              <a:t>5/</a:t>
            </a:r>
            <a:r>
              <a:rPr lang="en-US" sz="1800" u="sng" dirty="0" smtClean="0">
                <a:hlinkClick r:id="rId4"/>
              </a:rPr>
              <a:t>section</a:t>
            </a:r>
            <a:r>
              <a:rPr lang="ru-RU" sz="1800" u="sng" dirty="0" smtClean="0">
                <a:hlinkClick r:id="rId4"/>
              </a:rPr>
              <a:t>/</a:t>
            </a:r>
            <a:r>
              <a:rPr lang="en-US" sz="1800" u="sng" dirty="0" smtClean="0">
                <a:hlinkClick r:id="rId4"/>
              </a:rPr>
              <a:t>paragraph</a:t>
            </a:r>
            <a:r>
              <a:rPr lang="ru-RU" sz="1800" u="sng" dirty="0" smtClean="0">
                <a:hlinkClick r:id="rId4"/>
              </a:rPr>
              <a:t>2/</a:t>
            </a:r>
            <a:r>
              <a:rPr lang="en-US" sz="1800" u="sng" dirty="0" smtClean="0">
                <a:hlinkClick r:id="rId4"/>
              </a:rPr>
              <a:t>theory</a:t>
            </a:r>
            <a:r>
              <a:rPr lang="ru-RU" sz="1800" u="sng" dirty="0" smtClean="0">
                <a:hlinkClick r:id="rId4"/>
              </a:rPr>
              <a:t>.</a:t>
            </a:r>
            <a:r>
              <a:rPr lang="en-US" sz="1800" u="sng" dirty="0" smtClean="0">
                <a:hlinkClick r:id="rId4"/>
              </a:rPr>
              <a:t>html</a:t>
            </a:r>
            <a:r>
              <a:rPr lang="ru-RU" sz="1800" dirty="0" smtClean="0"/>
              <a:t> </a:t>
            </a:r>
          </a:p>
          <a:p>
            <a:r>
              <a:rPr lang="en-US" sz="1800" u="sng" dirty="0" smtClean="0">
                <a:hlinkClick r:id="rId5"/>
              </a:rPr>
              <a:t>htt</a:t>
            </a:r>
            <a:r>
              <a:rPr lang="en-US" sz="1800" dirty="0" smtClean="0">
                <a:hlinkClick r:id="rId5"/>
              </a:rPr>
              <a:t>p://www.uztest.ru/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http://www.mathauto.ru/calc/tplan.htm</a:t>
            </a:r>
            <a:endParaRPr lang="ru-RU" sz="1800" dirty="0" smtClean="0"/>
          </a:p>
          <a:p>
            <a:r>
              <a:rPr lang="en-US" sz="1800" dirty="0" smtClean="0">
                <a:hlinkClick r:id="rId7"/>
              </a:rPr>
              <a:t>http://www.yspu.yar.ru</a:t>
            </a:r>
            <a:endParaRPr lang="ru-RU" sz="1800" dirty="0" smtClean="0"/>
          </a:p>
          <a:p>
            <a:endParaRPr lang="ru-RU" sz="1800" dirty="0" smtClean="0"/>
          </a:p>
        </p:txBody>
      </p:sp>
      <p:pic>
        <p:nvPicPr>
          <p:cNvPr id="17418" name="Picture 7" descr="D:\МОЯ ПАПКА\Новая папка\ED14849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1800" y="4648200"/>
            <a:ext cx="2246949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одержимое 2"/>
          <p:cNvSpPr txBox="1">
            <a:spLocks/>
          </p:cNvSpPr>
          <p:nvPr/>
        </p:nvSpPr>
        <p:spPr>
          <a:xfrm>
            <a:off x="533400" y="1295400"/>
            <a:ext cx="8229600" cy="5181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600" dirty="0">
              <a:latin typeface="+mn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41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25"/>
          <p:cNvSpPr>
            <a:spLocks noChangeArrowheads="1"/>
          </p:cNvSpPr>
          <p:nvPr/>
        </p:nvSpPr>
        <p:spPr bwMode="auto">
          <a:xfrm>
            <a:off x="3276600" y="457200"/>
            <a:ext cx="2667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i="1" dirty="0">
                <a:latin typeface="Constantia" pitchFamily="18" charset="0"/>
              </a:rPr>
              <a:t>S = </a:t>
            </a:r>
            <a:r>
              <a:rPr lang="ru-RU" sz="4400" i="1" dirty="0">
                <a:latin typeface="Constantia" pitchFamily="18" charset="0"/>
              </a:rPr>
              <a:t>  </a:t>
            </a:r>
            <a:r>
              <a:rPr lang="en-US" sz="4400" i="1" dirty="0">
                <a:latin typeface="Constantia" pitchFamily="18" charset="0"/>
              </a:rPr>
              <a:t>ah</a:t>
            </a:r>
            <a:r>
              <a:rPr lang="en-US" sz="4400" i="1" baseline="-25000" dirty="0">
                <a:latin typeface="Constantia" pitchFamily="18" charset="0"/>
              </a:rPr>
              <a:t>a</a:t>
            </a:r>
            <a:endParaRPr lang="ru-RU" sz="4400" i="1" baseline="-25000" dirty="0">
              <a:latin typeface="Constant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4800" y="1905000"/>
            <a:ext cx="5562600" cy="4800600"/>
          </a:xfrm>
        </p:spPr>
        <p:txBody>
          <a:bodyPr>
            <a:normAutofit fontScale="8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 Доказательство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Пусть ABC – данный треугольник. Дополним его до параллелограмма ABCD, как показано на рисунке.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Площадь параллелограмма равна сумме площадей треугольников ABC и CDA . Так как эти треугольники равны(по трём сторонам), то площадь параллелограмма равна удвоенной площади треугольника ABC . Высота параллелограмма, соответствующая стороне CB , равна высоте треугольника, проведенной к стороне CB . Отсюда следует утверждение теоремы, и  Теорема доказана.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5791200" y="2819400"/>
            <a:ext cx="3124200" cy="2667000"/>
            <a:chOff x="5791200" y="2743200"/>
            <a:chExt cx="3124200" cy="2667000"/>
          </a:xfrm>
        </p:grpSpPr>
        <p:sp>
          <p:nvSpPr>
            <p:cNvPr id="6152" name="TextBox 26"/>
            <p:cNvSpPr txBox="1">
              <a:spLocks noChangeArrowheads="1"/>
            </p:cNvSpPr>
            <p:nvPr/>
          </p:nvSpPr>
          <p:spPr bwMode="auto">
            <a:xfrm>
              <a:off x="6324600" y="2743200"/>
              <a:ext cx="304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Constantia" pitchFamily="18" charset="0"/>
                </a:rPr>
                <a:t>А</a:t>
              </a:r>
            </a:p>
          </p:txBody>
        </p:sp>
        <p:sp>
          <p:nvSpPr>
            <p:cNvPr id="6153" name="TextBox 27"/>
            <p:cNvSpPr txBox="1">
              <a:spLocks noChangeArrowheads="1"/>
            </p:cNvSpPr>
            <p:nvPr/>
          </p:nvSpPr>
          <p:spPr bwMode="auto">
            <a:xfrm>
              <a:off x="5791200" y="50292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Constantia" pitchFamily="18" charset="0"/>
                </a:rPr>
                <a:t>В</a:t>
              </a:r>
            </a:p>
          </p:txBody>
        </p:sp>
        <p:sp>
          <p:nvSpPr>
            <p:cNvPr id="6154" name="TextBox 28"/>
            <p:cNvSpPr txBox="1">
              <a:spLocks noChangeArrowheads="1"/>
            </p:cNvSpPr>
            <p:nvPr/>
          </p:nvSpPr>
          <p:spPr bwMode="auto">
            <a:xfrm>
              <a:off x="7924800" y="5029200"/>
              <a:ext cx="3048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Constantia" pitchFamily="18" charset="0"/>
                </a:rPr>
                <a:t>С</a:t>
              </a:r>
            </a:p>
          </p:txBody>
        </p:sp>
        <p:sp>
          <p:nvSpPr>
            <p:cNvPr id="6155" name="TextBox 29"/>
            <p:cNvSpPr txBox="1">
              <a:spLocks noChangeArrowheads="1"/>
            </p:cNvSpPr>
            <p:nvPr/>
          </p:nvSpPr>
          <p:spPr bwMode="auto">
            <a:xfrm>
              <a:off x="8534400" y="2743200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onstantia" pitchFamily="18" charset="0"/>
                </a:rPr>
                <a:t>D</a:t>
              </a:r>
              <a:endParaRPr lang="ru-RU">
                <a:latin typeface="Constantia" pitchFamily="18" charset="0"/>
              </a:endParaRPr>
            </a:p>
          </p:txBody>
        </p:sp>
        <p:grpSp>
          <p:nvGrpSpPr>
            <p:cNvPr id="15" name="Группа 14"/>
            <p:cNvGrpSpPr/>
            <p:nvPr/>
          </p:nvGrpSpPr>
          <p:grpSpPr>
            <a:xfrm>
              <a:off x="5943600" y="3124200"/>
              <a:ext cx="2819400" cy="1906588"/>
              <a:chOff x="5943600" y="3124200"/>
              <a:chExt cx="2819400" cy="1906588"/>
            </a:xfrm>
          </p:grpSpPr>
          <p:sp>
            <p:nvSpPr>
              <p:cNvPr id="22" name="Параллелограмм 21"/>
              <p:cNvSpPr/>
              <p:nvPr/>
            </p:nvSpPr>
            <p:spPr bwMode="auto">
              <a:xfrm>
                <a:off x="5943600" y="3124200"/>
                <a:ext cx="2819400" cy="1905000"/>
              </a:xfrm>
              <a:prstGeom prst="parallelogram">
                <a:avLst>
                  <a:gd name="adj" fmla="val 35022"/>
                </a:avLst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1" cap="all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endParaRPr>
              </a:p>
            </p:txBody>
          </p:sp>
          <p:cxnSp>
            <p:nvCxnSpPr>
              <p:cNvPr id="24" name="Прямая соединительная линия 23"/>
              <p:cNvCxnSpPr/>
              <p:nvPr/>
            </p:nvCxnSpPr>
            <p:spPr bwMode="auto">
              <a:xfrm rot="16200000" flipH="1">
                <a:off x="6400800" y="3352800"/>
                <a:ext cx="1905000" cy="1447800"/>
              </a:xfrm>
              <a:prstGeom prst="line">
                <a:avLst/>
              </a:prstGeom>
              <a:ln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 bwMode="auto">
              <a:xfrm rot="5400000">
                <a:off x="5675313" y="4076700"/>
                <a:ext cx="1906588" cy="1587"/>
              </a:xfrm>
              <a:prstGeom prst="line">
                <a:avLst/>
              </a:prstGeom>
              <a:ln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Соединительная линия уступом 34"/>
              <p:cNvCxnSpPr/>
              <p:nvPr/>
            </p:nvCxnSpPr>
            <p:spPr bwMode="auto">
              <a:xfrm rot="16200000" flipH="1">
                <a:off x="6629400" y="4876800"/>
                <a:ext cx="152400" cy="152400"/>
              </a:xfrm>
              <a:prstGeom prst="bentConnector3">
                <a:avLst>
                  <a:gd name="adj1" fmla="val -15934"/>
                </a:avLst>
              </a:prstGeom>
              <a:ln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58" name="TextBox 39"/>
            <p:cNvSpPr txBox="1">
              <a:spLocks noChangeArrowheads="1"/>
            </p:cNvSpPr>
            <p:nvPr/>
          </p:nvSpPr>
          <p:spPr bwMode="auto">
            <a:xfrm>
              <a:off x="6629400" y="5029200"/>
              <a:ext cx="304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onstantia" pitchFamily="18" charset="0"/>
                </a:rPr>
                <a:t>H</a:t>
              </a:r>
              <a:endParaRPr lang="ru-RU">
                <a:latin typeface="Constantia" pitchFamily="18" charset="0"/>
              </a:endParaRPr>
            </a:p>
          </p:txBody>
        </p:sp>
        <p:sp>
          <p:nvSpPr>
            <p:cNvPr id="16" name="Параллелограмм 15"/>
            <p:cNvSpPr/>
            <p:nvPr/>
          </p:nvSpPr>
          <p:spPr>
            <a:xfrm>
              <a:off x="5943600" y="3124200"/>
              <a:ext cx="2819400" cy="1905000"/>
            </a:xfrm>
            <a:prstGeom prst="parallelogram">
              <a:avLst>
                <a:gd name="adj" fmla="val 34290"/>
              </a:avLst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12630"/>
            <a:ext cx="259927" cy="88277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600" y="12954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sz="2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Площадь треугольника равна половине произведения его стороны на проведенную к ней высоту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3" grpId="0" build="p"/>
      <p:bldP spid="29698" grpId="0"/>
      <p:bldP spid="2969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038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457200" eaLnBrk="1" hangingPunct="1">
              <a:buFont typeface="+mj-lt"/>
              <a:buAutoNum type="arabicPeriod"/>
            </a:pPr>
            <a:r>
              <a:rPr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Площадь прямоугольного треугольника равна половине произведения его катетов.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sz="3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Если высоты двух треугольников равны, то их площади относятся как основания.</a:t>
            </a: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38400" y="762000"/>
            <a:ext cx="37494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Следствия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457200"/>
            <a:ext cx="37338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S = 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en-US" i="1" dirty="0" err="1" smtClean="0">
                <a:solidFill>
                  <a:schemeClr val="bg2">
                    <a:lumMod val="50000"/>
                  </a:schemeClr>
                </a:solidFill>
              </a:rPr>
              <a:t>ab</a:t>
            </a:r>
            <a:r>
              <a:rPr lang="en-US" sz="3200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bg2">
                    <a:lumMod val="50000"/>
                  </a:schemeClr>
                </a:solidFill>
              </a:rPr>
              <a:t>sin</a:t>
            </a:r>
            <a:endParaRPr lang="ru-RU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228600" y="2133600"/>
            <a:ext cx="8229600" cy="3200400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Wingdings 2" pitchFamily="18" charset="2"/>
              <a:buNone/>
            </a:pPr>
            <a:r>
              <a:rPr lang="ru-RU" dirty="0" smtClean="0"/>
              <a:t>Доказательство: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/>
              <a:t>Пусть в треугольнике АВС </a:t>
            </a:r>
            <a:r>
              <a:rPr lang="ru-RU" sz="2000" dirty="0" err="1" smtClean="0"/>
              <a:t>ВС=а</a:t>
            </a:r>
            <a:r>
              <a:rPr lang="ru-RU" sz="2000" dirty="0" smtClean="0"/>
              <a:t>, СА=</a:t>
            </a:r>
            <a:r>
              <a:rPr lang="en-US" sz="2000" dirty="0" smtClean="0"/>
              <a:t>b</a:t>
            </a:r>
            <a:r>
              <a:rPr lang="ru-RU" sz="2000" dirty="0" smtClean="0"/>
              <a:t>, и </a:t>
            </a:r>
            <a:r>
              <a:rPr lang="en-US" sz="2000" dirty="0" smtClean="0"/>
              <a:t>S – </a:t>
            </a:r>
            <a:r>
              <a:rPr lang="ru-RU" sz="2000" dirty="0" smtClean="0"/>
              <a:t>площадь этого треугольника. Докажем, что                    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/>
              <a:t>Введём систему координат с началом в точке С так, чтобы точка В лежала на положительной полуоси С</a:t>
            </a:r>
            <a:r>
              <a:rPr lang="en-US" sz="2000" dirty="0" smtClean="0"/>
              <a:t>x</a:t>
            </a:r>
            <a:r>
              <a:rPr lang="ru-RU" sz="2000" dirty="0" smtClean="0"/>
              <a:t>, а точка А имела положительную ординату. Площадь данного треугольника можно вычислить по формуле           , где </a:t>
            </a:r>
            <a:r>
              <a:rPr lang="en-US" sz="2000" dirty="0" smtClean="0"/>
              <a:t>h – </a:t>
            </a:r>
            <a:r>
              <a:rPr lang="ru-RU" sz="2000" dirty="0" smtClean="0"/>
              <a:t>высота треугольника. Но </a:t>
            </a:r>
            <a:r>
              <a:rPr lang="en-US" sz="2000" dirty="0" smtClean="0"/>
              <a:t>h </a:t>
            </a:r>
            <a:r>
              <a:rPr lang="ru-RU" sz="2000" dirty="0" smtClean="0"/>
              <a:t>равна ординате точки А, т.е.                 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/>
              <a:t>Следовательно,                     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dirty="0" smtClean="0"/>
              <a:t>Теорема доказана.</a:t>
            </a: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007100" y="635000"/>
            <a:ext cx="3810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381000" y="1348154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sz="2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Площадь треугольника равна половине произведения двух его сторон на синус угла между ними.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grpSp>
        <p:nvGrpSpPr>
          <p:cNvPr id="44" name="Группа 43"/>
          <p:cNvGrpSpPr/>
          <p:nvPr/>
        </p:nvGrpSpPr>
        <p:grpSpPr>
          <a:xfrm>
            <a:off x="2133600" y="533400"/>
            <a:ext cx="2889864" cy="4542627"/>
            <a:chOff x="2332704" y="584200"/>
            <a:chExt cx="2889864" cy="4542627"/>
          </a:xfrm>
        </p:grpSpPr>
        <p:pic>
          <p:nvPicPr>
            <p:cNvPr id="34" name="Picture 1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41800" y="584200"/>
              <a:ext cx="228600" cy="872609"/>
            </a:xfrm>
            <a:prstGeom prst="rect">
              <a:avLst/>
            </a:prstGeom>
            <a:noFill/>
          </p:spPr>
        </p:pic>
        <p:graphicFrame>
          <p:nvGraphicFramePr>
            <p:cNvPr id="38" name="Объект 37"/>
            <p:cNvGraphicFramePr>
              <a:graphicFrameLocks noChangeAspect="1"/>
            </p:cNvGraphicFramePr>
            <p:nvPr/>
          </p:nvGraphicFramePr>
          <p:xfrm>
            <a:off x="4085304" y="2870200"/>
            <a:ext cx="1137264" cy="469900"/>
          </p:xfrm>
          <a:graphic>
            <a:graphicData uri="http://schemas.openxmlformats.org/presentationml/2006/ole">
              <p:oleObj spid="_x0000_s63489" name="Формула" r:id="rId5" imgW="888840" imgH="393480" progId="Equation.3">
                <p:embed/>
              </p:oleObj>
            </a:graphicData>
          </a:graphic>
        </p:graphicFrame>
        <p:graphicFrame>
          <p:nvGraphicFramePr>
            <p:cNvPr id="39" name="Объект 38"/>
            <p:cNvGraphicFramePr>
              <a:graphicFrameLocks noChangeAspect="1"/>
            </p:cNvGraphicFramePr>
            <p:nvPr/>
          </p:nvGraphicFramePr>
          <p:xfrm>
            <a:off x="3551904" y="4013200"/>
            <a:ext cx="571500" cy="393700"/>
          </p:xfrm>
          <a:graphic>
            <a:graphicData uri="http://schemas.openxmlformats.org/presentationml/2006/ole">
              <p:oleObj spid="_x0000_s63490" name="Формула" r:id="rId6" imgW="571320" imgH="393480" progId="Equation.3">
                <p:embed/>
              </p:oleObj>
            </a:graphicData>
          </a:graphic>
        </p:graphicFrame>
        <p:graphicFrame>
          <p:nvGraphicFramePr>
            <p:cNvPr id="40" name="Объект 39"/>
            <p:cNvGraphicFramePr>
              <a:graphicFrameLocks noChangeAspect="1"/>
            </p:cNvGraphicFramePr>
            <p:nvPr/>
          </p:nvGraphicFramePr>
          <p:xfrm>
            <a:off x="4085304" y="4394200"/>
            <a:ext cx="961571" cy="254000"/>
          </p:xfrm>
          <a:graphic>
            <a:graphicData uri="http://schemas.openxmlformats.org/presentationml/2006/ole">
              <p:oleObj spid="_x0000_s63491" name="Формула" r:id="rId7" imgW="672840" imgH="177480" progId="Equation.3">
                <p:embed/>
              </p:oleObj>
            </a:graphicData>
          </a:graphic>
        </p:graphicFrame>
        <p:graphicFrame>
          <p:nvGraphicFramePr>
            <p:cNvPr id="63495" name="Object 7"/>
            <p:cNvGraphicFramePr>
              <a:graphicFrameLocks noChangeAspect="1"/>
            </p:cNvGraphicFramePr>
            <p:nvPr/>
          </p:nvGraphicFramePr>
          <p:xfrm>
            <a:off x="2332704" y="4622800"/>
            <a:ext cx="1219200" cy="504027"/>
          </p:xfrm>
          <a:graphic>
            <a:graphicData uri="http://schemas.openxmlformats.org/presentationml/2006/ole">
              <p:oleObj spid="_x0000_s63495" name="Формула" r:id="rId8" imgW="888840" imgH="393480" progId="Equation.3">
                <p:embed/>
              </p:oleObj>
            </a:graphicData>
          </a:graphic>
        </p:graphicFrame>
      </p:grpSp>
      <p:grpSp>
        <p:nvGrpSpPr>
          <p:cNvPr id="58" name="Группа 57"/>
          <p:cNvGrpSpPr/>
          <p:nvPr/>
        </p:nvGrpSpPr>
        <p:grpSpPr>
          <a:xfrm>
            <a:off x="6096000" y="4232878"/>
            <a:ext cx="2895600" cy="2452405"/>
            <a:chOff x="6096000" y="4232878"/>
            <a:chExt cx="2895600" cy="2452405"/>
          </a:xfrm>
        </p:grpSpPr>
        <p:sp>
          <p:nvSpPr>
            <p:cNvPr id="48" name="Равнобедренный треугольник 47"/>
            <p:cNvSpPr/>
            <p:nvPr/>
          </p:nvSpPr>
          <p:spPr>
            <a:xfrm>
              <a:off x="6629400" y="4876800"/>
              <a:ext cx="1828800" cy="1371600"/>
            </a:xfrm>
            <a:prstGeom prst="triangle">
              <a:avLst>
                <a:gd name="adj" fmla="val 79032"/>
              </a:avLst>
            </a:prstGeom>
            <a:ln w="1905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02" name="TextBox 30"/>
            <p:cNvSpPr txBox="1">
              <a:spLocks noChangeArrowheads="1"/>
            </p:cNvSpPr>
            <p:nvPr/>
          </p:nvSpPr>
          <p:spPr bwMode="auto">
            <a:xfrm rot="21575595">
              <a:off x="7426889" y="4232878"/>
              <a:ext cx="375138" cy="283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Constantia" pitchFamily="18" charset="0"/>
                </a:rPr>
                <a:t>A</a:t>
              </a:r>
              <a:endParaRPr lang="ru-RU" dirty="0">
                <a:latin typeface="Constantia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21575595">
              <a:off x="7087633" y="5258934"/>
              <a:ext cx="320842" cy="292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8203" name="TextBox 31"/>
            <p:cNvSpPr txBox="1">
              <a:spLocks noChangeArrowheads="1"/>
            </p:cNvSpPr>
            <p:nvPr/>
          </p:nvSpPr>
          <p:spPr bwMode="auto">
            <a:xfrm rot="21575595">
              <a:off x="8154400" y="6402128"/>
              <a:ext cx="375138" cy="283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Constantia" pitchFamily="18" charset="0"/>
                </a:rPr>
                <a:t>B</a:t>
              </a:r>
              <a:endParaRPr lang="ru-RU" dirty="0">
                <a:latin typeface="Constantia" pitchFamily="18" charset="0"/>
              </a:endParaRPr>
            </a:p>
          </p:txBody>
        </p:sp>
        <p:sp>
          <p:nvSpPr>
            <p:cNvPr id="8204" name="TextBox 32"/>
            <p:cNvSpPr txBox="1">
              <a:spLocks noChangeArrowheads="1"/>
            </p:cNvSpPr>
            <p:nvPr/>
          </p:nvSpPr>
          <p:spPr bwMode="auto">
            <a:xfrm rot="21575595">
              <a:off x="6630401" y="6325928"/>
              <a:ext cx="375138" cy="283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Constantia" pitchFamily="18" charset="0"/>
                </a:rPr>
                <a:t>C</a:t>
              </a:r>
              <a:endParaRPr lang="ru-RU" dirty="0">
                <a:latin typeface="Constantia" pitchFamily="18" charset="0"/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7390169" y="5571200"/>
              <a:ext cx="1371600" cy="2464"/>
            </a:xfrm>
            <a:prstGeom prst="line">
              <a:avLst/>
            </a:prstGeom>
            <a:ln w="1905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26" name="Прямоугольник 25"/>
            <p:cNvSpPr/>
            <p:nvPr/>
          </p:nvSpPr>
          <p:spPr>
            <a:xfrm rot="21575595">
              <a:off x="7621000" y="5563992"/>
              <a:ext cx="393056" cy="2831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/>
                <a:t>h</a:t>
              </a:r>
              <a:r>
                <a:rPr lang="en-US" i="1" baseline="-25000" dirty="0" smtClean="0"/>
                <a:t>a</a:t>
              </a:r>
              <a:endParaRPr lang="ru-RU" dirty="0"/>
            </a:p>
          </p:txBody>
        </p:sp>
        <p:sp>
          <p:nvSpPr>
            <p:cNvPr id="28" name="TextBox 27"/>
            <p:cNvSpPr txBox="1"/>
            <p:nvPr/>
          </p:nvSpPr>
          <p:spPr>
            <a:xfrm rot="21575595">
              <a:off x="7544801" y="6207219"/>
              <a:ext cx="303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 rot="21575595">
              <a:off x="8383002" y="5563734"/>
              <a:ext cx="320842" cy="283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</a:t>
              </a:r>
              <a:endParaRPr lang="ru-RU" dirty="0"/>
            </a:p>
          </p:txBody>
        </p:sp>
        <p:sp>
          <p:nvSpPr>
            <p:cNvPr id="32" name="Прямоугольник 31"/>
            <p:cNvSpPr/>
            <p:nvPr/>
          </p:nvSpPr>
          <p:spPr>
            <a:xfrm rot="21533180">
              <a:off x="8078211" y="6143661"/>
              <a:ext cx="99564" cy="10507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6" name="Прямая со стрелкой 45"/>
            <p:cNvCxnSpPr/>
            <p:nvPr/>
          </p:nvCxnSpPr>
          <p:spPr>
            <a:xfrm rot="5400000" flipH="1" flipV="1">
              <a:off x="5677694" y="5599906"/>
              <a:ext cx="1905000" cy="15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4" name="Прямая со стрелкой 53"/>
            <p:cNvCxnSpPr/>
            <p:nvPr/>
          </p:nvCxnSpPr>
          <p:spPr>
            <a:xfrm>
              <a:off x="6096000" y="6268064"/>
              <a:ext cx="2743200" cy="15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6248400" y="4648200"/>
              <a:ext cx="2286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ru-RU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610600" y="6248400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ru-RU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467600" y="4572000"/>
              <a:ext cx="1447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A(</a:t>
              </a:r>
              <a:r>
                <a:rPr lang="en-US" sz="1400" dirty="0" err="1" smtClean="0"/>
                <a:t>bcosC;bsinC</a:t>
              </a:r>
              <a:r>
                <a:rPr lang="en-US" sz="1400" dirty="0" smtClean="0"/>
                <a:t>)</a:t>
              </a:r>
              <a:endParaRPr lang="ru-RU" sz="1400" dirty="0"/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195" grpId="0" build="p"/>
      <p:bldP spid="27650" grpId="0"/>
      <p:bldP spid="27652" grpId="0"/>
      <p:bldP spid="27653" grpId="0"/>
      <p:bldP spid="27655" grpId="0"/>
      <p:bldP spid="27656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4200" y="609600"/>
            <a:ext cx="2286000" cy="9144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= </a:t>
            </a:r>
            <a:r>
              <a:rPr lang="ru-RU" sz="60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52400" y="16764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Доказательство:</a:t>
            </a:r>
          </a:p>
          <a:p>
            <a:pPr eaLnBrk="1" hangingPunct="1">
              <a:buFont typeface="Wingdings 2" pitchFamily="18" charset="2"/>
              <a:buNone/>
            </a:pPr>
            <a:r>
              <a:rPr sz="1800" smtClean="0"/>
              <a:t>Проведём радиусы ОН</a:t>
            </a:r>
            <a:r>
              <a:rPr sz="1050" smtClean="0"/>
              <a:t>1 </a:t>
            </a:r>
            <a:r>
              <a:rPr sz="1800" smtClean="0"/>
              <a:t>, ОН</a:t>
            </a:r>
            <a:r>
              <a:rPr sz="1200" smtClean="0"/>
              <a:t>2</a:t>
            </a:r>
            <a:r>
              <a:rPr sz="1800" smtClean="0"/>
              <a:t> , ОН</a:t>
            </a:r>
            <a:r>
              <a:rPr sz="1200" smtClean="0"/>
              <a:t>3</a:t>
            </a:r>
            <a:r>
              <a:rPr sz="1800" smtClean="0"/>
              <a:t>, в точках касания</a:t>
            </a:r>
          </a:p>
          <a:p>
            <a:pPr>
              <a:buNone/>
            </a:pPr>
            <a:r>
              <a:rPr sz="1800" smtClean="0"/>
              <a:t>со стороной АВ, ВС и АС  </a:t>
            </a:r>
            <a:r>
              <a:rPr lang="ru-RU" sz="1800" dirty="0" smtClean="0">
                <a:latin typeface="Cambria Math"/>
                <a:ea typeface="Cambria Math"/>
              </a:rPr>
              <a:t>∆</a:t>
            </a:r>
            <a:r>
              <a:rPr sz="1800" smtClean="0"/>
              <a:t>АВС т.к. касательная перпендикулярна радиусу, проведённому в точку касания то АВ</a:t>
            </a:r>
            <a:r>
              <a:rPr lang="ru-RU" sz="1800" dirty="0" smtClean="0">
                <a:latin typeface="Cambria Math"/>
                <a:ea typeface="Cambria Math"/>
              </a:rPr>
              <a:t>⊥</a:t>
            </a:r>
            <a:r>
              <a:rPr sz="1800" smtClean="0"/>
              <a:t>ОН</a:t>
            </a:r>
            <a:r>
              <a:rPr sz="1200" smtClean="0"/>
              <a:t>1, </a:t>
            </a:r>
            <a:r>
              <a:rPr sz="1800" smtClean="0"/>
              <a:t>ВС</a:t>
            </a:r>
            <a:r>
              <a:rPr lang="ru-RU" sz="1800" dirty="0" smtClean="0">
                <a:latin typeface="Cambria Math"/>
                <a:ea typeface="Cambria Math"/>
              </a:rPr>
              <a:t>⊥</a:t>
            </a:r>
            <a:r>
              <a:rPr sz="1800" smtClean="0"/>
              <a:t>ОН</a:t>
            </a:r>
            <a:r>
              <a:rPr sz="1200" smtClean="0"/>
              <a:t>2</a:t>
            </a:r>
            <a:r>
              <a:rPr sz="1800" smtClean="0"/>
              <a:t>, АС</a:t>
            </a:r>
            <a:r>
              <a:rPr lang="ru-RU" sz="1800" dirty="0" smtClean="0">
                <a:latin typeface="Cambria Math"/>
                <a:ea typeface="Cambria Math"/>
              </a:rPr>
              <a:t>⊥</a:t>
            </a:r>
            <a:r>
              <a:rPr sz="1800" smtClean="0"/>
              <a:t>ОН</a:t>
            </a:r>
            <a:r>
              <a:rPr sz="1200" smtClean="0"/>
              <a:t>3</a:t>
            </a:r>
            <a:r>
              <a:rPr sz="1800" smtClean="0"/>
              <a:t>.</a:t>
            </a:r>
          </a:p>
          <a:p>
            <a:pPr>
              <a:buNone/>
            </a:pPr>
            <a:r>
              <a:rPr sz="1800" smtClean="0"/>
              <a:t>Соеденим центр О окружности с вершинами  </a:t>
            </a:r>
            <a:r>
              <a:rPr lang="ru-RU" sz="1800" dirty="0" smtClean="0">
                <a:latin typeface="Cambria Math"/>
                <a:ea typeface="Cambria Math"/>
              </a:rPr>
              <a:t>∆</a:t>
            </a:r>
            <a:r>
              <a:rPr sz="1800" smtClean="0"/>
              <a:t> АВС. Рассмотрим </a:t>
            </a:r>
            <a:r>
              <a:rPr lang="ru-RU" sz="1800" dirty="0" smtClean="0">
                <a:latin typeface="Cambria Math"/>
                <a:ea typeface="Cambria Math"/>
              </a:rPr>
              <a:t>∆</a:t>
            </a:r>
            <a:r>
              <a:rPr sz="1800" smtClean="0"/>
              <a:t>АОВ, </a:t>
            </a:r>
            <a:r>
              <a:rPr lang="ru-RU" sz="1800" dirty="0" smtClean="0">
                <a:latin typeface="Cambria Math"/>
                <a:ea typeface="Cambria Math"/>
              </a:rPr>
              <a:t>∆ </a:t>
            </a:r>
            <a:r>
              <a:rPr sz="1800" smtClean="0"/>
              <a:t>ВОС и </a:t>
            </a:r>
            <a:r>
              <a:rPr lang="ru-RU" sz="1800" dirty="0" smtClean="0">
                <a:latin typeface="Cambria Math"/>
                <a:ea typeface="Cambria Math"/>
              </a:rPr>
              <a:t>∆ </a:t>
            </a:r>
            <a:r>
              <a:rPr sz="1800" smtClean="0"/>
              <a:t>АОС. Т.к. в этих треугольниках ОН</a:t>
            </a:r>
            <a:r>
              <a:rPr sz="1200" smtClean="0"/>
              <a:t>1</a:t>
            </a:r>
            <a:r>
              <a:rPr sz="1800" smtClean="0"/>
              <a:t>, ОН</a:t>
            </a:r>
            <a:r>
              <a:rPr sz="1200" smtClean="0"/>
              <a:t>2</a:t>
            </a:r>
            <a:r>
              <a:rPr sz="1800" smtClean="0"/>
              <a:t> и ОН</a:t>
            </a:r>
            <a:r>
              <a:rPr sz="1200" smtClean="0"/>
              <a:t>3</a:t>
            </a:r>
            <a:r>
              <a:rPr sz="1800" smtClean="0"/>
              <a:t> </a:t>
            </a:r>
            <a:r>
              <a:rPr lang="ru-RU" sz="1800" dirty="0" smtClean="0"/>
              <a:t>–</a:t>
            </a:r>
            <a:r>
              <a:rPr sz="1800" smtClean="0"/>
              <a:t>высоты к АВ=с, ВС=а, АС=</a:t>
            </a:r>
            <a:r>
              <a:rPr lang="en-US" sz="1800" dirty="0" smtClean="0"/>
              <a:t>b</a:t>
            </a:r>
            <a:r>
              <a:rPr sz="1800" smtClean="0"/>
              <a:t> соответственно, причём ОН</a:t>
            </a:r>
            <a:r>
              <a:rPr sz="1200" smtClean="0"/>
              <a:t>1</a:t>
            </a:r>
            <a:r>
              <a:rPr sz="1800" smtClean="0"/>
              <a:t>=ОН</a:t>
            </a:r>
            <a:r>
              <a:rPr sz="1200" smtClean="0"/>
              <a:t>2</a:t>
            </a:r>
            <a:r>
              <a:rPr sz="1800" smtClean="0"/>
              <a:t>=ОН</a:t>
            </a:r>
            <a:r>
              <a:rPr sz="1200" smtClean="0"/>
              <a:t>3</a:t>
            </a:r>
            <a:r>
              <a:rPr sz="1800" smtClean="0"/>
              <a:t>=</a:t>
            </a:r>
            <a:r>
              <a:rPr lang="en-US" sz="1800" dirty="0" smtClean="0"/>
              <a:t>r</a:t>
            </a:r>
            <a:r>
              <a:rPr sz="1800" smtClean="0"/>
              <a:t>, то </a:t>
            </a:r>
            <a:endParaRPr lang="en-US" sz="1800" dirty="0" smtClean="0"/>
          </a:p>
          <a:p>
            <a:pPr algn="ctr"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smtClean="0"/>
              <a:t>Т.к. площадь треугольника АВС это сумма площадей треугольников АОВ, ОВС и АОС, то</a:t>
            </a:r>
          </a:p>
          <a:p>
            <a:pPr eaLnBrk="1" hangingPunct="1">
              <a:buFont typeface="Wingdings 2" pitchFamily="18" charset="2"/>
              <a:buNone/>
            </a:pPr>
            <a:endParaRPr smtClean="0"/>
          </a:p>
          <a:p>
            <a:pPr eaLnBrk="1" hangingPunct="1">
              <a:buFont typeface="Wingdings 2" pitchFamily="18" charset="2"/>
              <a:buNone/>
            </a:pPr>
            <a:endParaRPr smtClean="0"/>
          </a:p>
          <a:p>
            <a:pPr eaLnBrk="1" hangingPunct="1">
              <a:buFont typeface="Wingdings 2" pitchFamily="18" charset="2"/>
              <a:buNone/>
            </a:pPr>
            <a:endParaRPr smtClean="0"/>
          </a:p>
          <a:p>
            <a:pPr eaLnBrk="1" hangingPunct="1">
              <a:buFont typeface="Wingdings 2" pitchFamily="18" charset="2"/>
              <a:buNone/>
            </a:pPr>
            <a:r>
              <a:rPr smtClean="0"/>
              <a:t>                                                      Теорема доказана.</a:t>
            </a:r>
          </a:p>
        </p:txBody>
      </p:sp>
      <p:pic>
        <p:nvPicPr>
          <p:cNvPr id="9220" name="Picture 2" descr="H:\Новая папка (2)\14_3_ Доказательство некоторых формул.files\63167102462818-1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3581400"/>
            <a:ext cx="35385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H:\Новая папка (2)\14_3_ Доказательство некоторых формул.files\63167102462834-1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4800600"/>
            <a:ext cx="4779963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" name="Группа 47"/>
          <p:cNvGrpSpPr/>
          <p:nvPr/>
        </p:nvGrpSpPr>
        <p:grpSpPr>
          <a:xfrm>
            <a:off x="5791200" y="0"/>
            <a:ext cx="3048000" cy="1981200"/>
            <a:chOff x="5791200" y="0"/>
            <a:chExt cx="3048000" cy="1981200"/>
          </a:xfrm>
        </p:grpSpPr>
        <p:sp>
          <p:nvSpPr>
            <p:cNvPr id="28" name="TextBox 27"/>
            <p:cNvSpPr txBox="1"/>
            <p:nvPr/>
          </p:nvSpPr>
          <p:spPr>
            <a:xfrm>
              <a:off x="7315200" y="1600200"/>
              <a:ext cx="320842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ru-RU" dirty="0"/>
            </a:p>
          </p:txBody>
        </p:sp>
        <p:grpSp>
          <p:nvGrpSpPr>
            <p:cNvPr id="42" name="Группа 41"/>
            <p:cNvGrpSpPr/>
            <p:nvPr/>
          </p:nvGrpSpPr>
          <p:grpSpPr>
            <a:xfrm>
              <a:off x="5791200" y="0"/>
              <a:ext cx="3048000" cy="1828800"/>
              <a:chOff x="5791200" y="0"/>
              <a:chExt cx="3048000" cy="1828800"/>
            </a:xfrm>
          </p:grpSpPr>
          <p:sp>
            <p:nvSpPr>
              <p:cNvPr id="26" name="Равнобедренный треугольник 25"/>
              <p:cNvSpPr/>
              <p:nvPr/>
            </p:nvSpPr>
            <p:spPr>
              <a:xfrm>
                <a:off x="6172200" y="315912"/>
                <a:ext cx="2286000" cy="1295400"/>
              </a:xfrm>
              <a:prstGeom prst="triangle">
                <a:avLst>
                  <a:gd name="adj" fmla="val 65484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3" name="Группа 31"/>
              <p:cNvGrpSpPr>
                <a:grpSpLocks/>
              </p:cNvGrpSpPr>
              <p:nvPr/>
            </p:nvGrpSpPr>
            <p:grpSpPr bwMode="auto">
              <a:xfrm>
                <a:off x="6172200" y="315912"/>
                <a:ext cx="2286000" cy="1295400"/>
                <a:chOff x="1143000" y="5181599"/>
                <a:chExt cx="2286000" cy="1295401"/>
              </a:xfrm>
            </p:grpSpPr>
            <p:sp>
              <p:nvSpPr>
                <p:cNvPr id="7" name="Овал 6"/>
                <p:cNvSpPr/>
                <p:nvPr/>
              </p:nvSpPr>
              <p:spPr>
                <a:xfrm>
                  <a:off x="2018291" y="5461577"/>
                  <a:ext cx="995362" cy="995364"/>
                </a:xfrm>
                <a:prstGeom prst="ellipse">
                  <a:avLst/>
                </a:prstGeom>
                <a:noFill/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 flipV="1">
                  <a:off x="1143000" y="5943600"/>
                  <a:ext cx="1371600" cy="5334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 rot="5400000">
                  <a:off x="2191544" y="5506243"/>
                  <a:ext cx="760413" cy="1143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 rot="10800000">
                  <a:off x="2514600" y="5943600"/>
                  <a:ext cx="914400" cy="5334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Прямая соединительная линия 8"/>
                <p:cNvCxnSpPr/>
                <p:nvPr/>
              </p:nvCxnSpPr>
              <p:spPr>
                <a:xfrm rot="10800000" flipV="1">
                  <a:off x="1143000" y="5181599"/>
                  <a:ext cx="1490663" cy="129381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Прямая соединительная линия 10"/>
                <p:cNvCxnSpPr/>
                <p:nvPr/>
              </p:nvCxnSpPr>
              <p:spPr>
                <a:xfrm rot="16200000" flipH="1">
                  <a:off x="2384425" y="5430837"/>
                  <a:ext cx="1293814" cy="795337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>
                  <a:off x="1143000" y="6475413"/>
                  <a:ext cx="2286000" cy="1587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Прямая соединительная линия 26"/>
                <p:cNvCxnSpPr>
                  <a:endCxn id="7" idx="1"/>
                </p:cNvCxnSpPr>
                <p:nvPr/>
              </p:nvCxnSpPr>
              <p:spPr>
                <a:xfrm rot="10800000">
                  <a:off x="2164341" y="5607627"/>
                  <a:ext cx="331787" cy="317500"/>
                </a:xfrm>
                <a:prstGeom prst="line">
                  <a:avLst/>
                </a:prstGeom>
                <a:ln w="19050">
                  <a:solidFill>
                    <a:srgbClr val="00B0F0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Прямая соединительная линия 28"/>
                <p:cNvCxnSpPr>
                  <a:endCxn id="7" idx="4"/>
                </p:cNvCxnSpPr>
                <p:nvPr/>
              </p:nvCxnSpPr>
              <p:spPr>
                <a:xfrm rot="16200000" flipH="1">
                  <a:off x="2240540" y="6180716"/>
                  <a:ext cx="531813" cy="20638"/>
                </a:xfrm>
                <a:prstGeom prst="line">
                  <a:avLst/>
                </a:prstGeom>
                <a:ln w="19050">
                  <a:solidFill>
                    <a:srgbClr val="00B0F0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Прямая соединительная линия 30"/>
                <p:cNvCxnSpPr/>
                <p:nvPr/>
              </p:nvCxnSpPr>
              <p:spPr>
                <a:xfrm flipV="1">
                  <a:off x="2514600" y="5714999"/>
                  <a:ext cx="457200" cy="228600"/>
                </a:xfrm>
                <a:prstGeom prst="line">
                  <a:avLst/>
                </a:prstGeom>
                <a:ln w="19050">
                  <a:solidFill>
                    <a:srgbClr val="00B0F0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224" name="TextBox 33"/>
              <p:cNvSpPr txBox="1">
                <a:spLocks noChangeArrowheads="1"/>
              </p:cNvSpPr>
              <p:nvPr/>
            </p:nvSpPr>
            <p:spPr bwMode="auto">
              <a:xfrm>
                <a:off x="5791200" y="1458912"/>
                <a:ext cx="3810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/>
                  <a:t>A</a:t>
                </a:r>
                <a:endParaRPr lang="ru-RU" dirty="0"/>
              </a:p>
            </p:txBody>
          </p:sp>
          <p:sp>
            <p:nvSpPr>
              <p:cNvPr id="9225" name="TextBox 34"/>
              <p:cNvSpPr txBox="1">
                <a:spLocks noChangeArrowheads="1"/>
              </p:cNvSpPr>
              <p:nvPr/>
            </p:nvSpPr>
            <p:spPr bwMode="auto">
              <a:xfrm>
                <a:off x="7315200" y="0"/>
                <a:ext cx="381000" cy="38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/>
                  <a:t>B</a:t>
                </a:r>
                <a:endParaRPr lang="ru-RU" dirty="0"/>
              </a:p>
            </p:txBody>
          </p:sp>
          <p:sp>
            <p:nvSpPr>
              <p:cNvPr id="9226" name="TextBox 35"/>
              <p:cNvSpPr txBox="1">
                <a:spLocks noChangeArrowheads="1"/>
              </p:cNvSpPr>
              <p:nvPr/>
            </p:nvSpPr>
            <p:spPr bwMode="auto">
              <a:xfrm>
                <a:off x="8534400" y="1458912"/>
                <a:ext cx="3048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/>
                  <a:t>C</a:t>
                </a:r>
                <a:endParaRPr lang="ru-RU" dirty="0"/>
              </a:p>
            </p:txBody>
          </p:sp>
          <p:sp>
            <p:nvSpPr>
              <p:cNvPr id="9227" name="TextBox 36"/>
              <p:cNvSpPr txBox="1">
                <a:spLocks noChangeArrowheads="1"/>
              </p:cNvSpPr>
              <p:nvPr/>
            </p:nvSpPr>
            <p:spPr bwMode="auto">
              <a:xfrm>
                <a:off x="7239000" y="1230312"/>
                <a:ext cx="2286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/>
                  <a:t>O</a:t>
                </a:r>
                <a:endParaRPr lang="ru-RU" dirty="0"/>
              </a:p>
            </p:txBody>
          </p:sp>
          <p:sp>
            <p:nvSpPr>
              <p:cNvPr id="9228" name="TextBox 37"/>
              <p:cNvSpPr txBox="1">
                <a:spLocks noChangeArrowheads="1"/>
              </p:cNvSpPr>
              <p:nvPr/>
            </p:nvSpPr>
            <p:spPr bwMode="auto">
              <a:xfrm>
                <a:off x="7162800" y="849312"/>
                <a:ext cx="2286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r</a:t>
                </a:r>
                <a:endParaRPr lang="ru-RU"/>
              </a:p>
            </p:txBody>
          </p:sp>
          <p:sp>
            <p:nvSpPr>
              <p:cNvPr id="9229" name="TextBox 38"/>
              <p:cNvSpPr txBox="1">
                <a:spLocks noChangeArrowheads="1"/>
              </p:cNvSpPr>
              <p:nvPr/>
            </p:nvSpPr>
            <p:spPr bwMode="auto">
              <a:xfrm>
                <a:off x="7543800" y="1077912"/>
                <a:ext cx="3048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r</a:t>
                </a:r>
                <a:endParaRPr lang="ru-RU"/>
              </a:p>
            </p:txBody>
          </p:sp>
          <p:sp>
            <p:nvSpPr>
              <p:cNvPr id="9230" name="TextBox 39"/>
              <p:cNvSpPr txBox="1">
                <a:spLocks noChangeArrowheads="1"/>
              </p:cNvSpPr>
              <p:nvPr/>
            </p:nvSpPr>
            <p:spPr bwMode="auto">
              <a:xfrm>
                <a:off x="7543800" y="696912"/>
                <a:ext cx="2286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/>
                  <a:t>r</a:t>
                </a:r>
                <a:endParaRPr lang="ru-RU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8153400" y="620712"/>
                <a:ext cx="4211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</a:t>
                </a:r>
                <a:endParaRPr lang="ru-RU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553200" y="544512"/>
                <a:ext cx="320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</a:t>
                </a:r>
                <a:endParaRPr lang="ru-RU" dirty="0"/>
              </a:p>
            </p:txBody>
          </p:sp>
        </p:grpSp>
      </p:grp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219" grpId="0" build="p"/>
      <p:bldP spid="17410" grpId="0"/>
      <p:bldP spid="17411" grpId="0"/>
      <p:bldP spid="17413" grpId="0"/>
      <p:bldP spid="17414" grpId="0"/>
      <p:bldP spid="17416" grpId="0"/>
      <p:bldP spid="174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Текст 2"/>
          <p:cNvSpPr>
            <a:spLocks noGrp="1"/>
          </p:cNvSpPr>
          <p:nvPr>
            <p:ph type="body" sz="half" idx="1"/>
          </p:nvPr>
        </p:nvSpPr>
        <p:spPr>
          <a:xfrm>
            <a:off x="152400" y="1371600"/>
            <a:ext cx="8534400" cy="1447800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Теорема.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Площадь треугольника равна отношению произведения длин всех его сторон к учетверенному радиусу окружности, описанной около этого треугольника. </a:t>
            </a:r>
            <a:endParaRPr lang="en-US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6400800" y="4191000"/>
            <a:ext cx="2209800" cy="2209800"/>
            <a:chOff x="6400800" y="4191000"/>
            <a:chExt cx="2209800" cy="2125398"/>
          </a:xfrm>
        </p:grpSpPr>
        <p:sp>
          <p:nvSpPr>
            <p:cNvPr id="14" name="Овал 13"/>
            <p:cNvSpPr/>
            <p:nvPr/>
          </p:nvSpPr>
          <p:spPr bwMode="auto">
            <a:xfrm>
              <a:off x="6400800" y="4191000"/>
              <a:ext cx="2209800" cy="2125398"/>
            </a:xfrm>
            <a:prstGeom prst="ellipse">
              <a:avLst/>
            </a:prstGeom>
            <a:ln w="28575">
              <a:solidFill>
                <a:srgbClr val="00457E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6454365" y="4210665"/>
              <a:ext cx="2119364" cy="1351936"/>
            </a:xfrm>
            <a:prstGeom prst="triangle">
              <a:avLst>
                <a:gd name="adj" fmla="val 40848"/>
              </a:avLst>
            </a:prstGeom>
            <a:ln w="12700">
              <a:solidFill>
                <a:srgbClr val="00457E"/>
              </a:solidFill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 bwMode="auto">
            <a:xfrm rot="10800000">
              <a:off x="6553202" y="4730750"/>
              <a:ext cx="914398" cy="4508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79" name="TextBox 17"/>
            <p:cNvSpPr txBox="1">
              <a:spLocks noChangeArrowheads="1"/>
            </p:cNvSpPr>
            <p:nvPr/>
          </p:nvSpPr>
          <p:spPr bwMode="auto">
            <a:xfrm>
              <a:off x="7010400" y="4724400"/>
              <a:ext cx="27614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Constantia" pitchFamily="18" charset="0"/>
                </a:rPr>
                <a:t>R</a:t>
              </a:r>
              <a:endParaRPr lang="ru-RU" sz="1400" dirty="0">
                <a:latin typeface="Constantia" pitchFamily="18" charset="0"/>
              </a:endParaRPr>
            </a:p>
          </p:txBody>
        </p:sp>
        <p:sp>
          <p:nvSpPr>
            <p:cNvPr id="11280" name="TextBox 18"/>
            <p:cNvSpPr txBox="1">
              <a:spLocks noChangeArrowheads="1"/>
            </p:cNvSpPr>
            <p:nvPr/>
          </p:nvSpPr>
          <p:spPr bwMode="auto">
            <a:xfrm>
              <a:off x="6705600" y="4419600"/>
              <a:ext cx="36819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Constantia" pitchFamily="18" charset="0"/>
                </a:rPr>
                <a:t>a</a:t>
              </a:r>
              <a:endParaRPr lang="ru-RU" dirty="0">
                <a:latin typeface="Constantia" pitchFamily="18" charset="0"/>
              </a:endParaRPr>
            </a:p>
          </p:txBody>
        </p:sp>
        <p:sp>
          <p:nvSpPr>
            <p:cNvPr id="11281" name="TextBox 19"/>
            <p:cNvSpPr txBox="1">
              <a:spLocks noChangeArrowheads="1"/>
            </p:cNvSpPr>
            <p:nvPr/>
          </p:nvSpPr>
          <p:spPr bwMode="auto">
            <a:xfrm>
              <a:off x="8077200" y="4648200"/>
              <a:ext cx="36819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Constantia" pitchFamily="18" charset="0"/>
                </a:rPr>
                <a:t>b</a:t>
              </a:r>
              <a:endParaRPr lang="ru-RU" dirty="0">
                <a:latin typeface="Constantia" pitchFamily="18" charset="0"/>
              </a:endParaRPr>
            </a:p>
          </p:txBody>
        </p:sp>
        <p:sp>
          <p:nvSpPr>
            <p:cNvPr id="11282" name="TextBox 20"/>
            <p:cNvSpPr txBox="1">
              <a:spLocks noChangeArrowheads="1"/>
            </p:cNvSpPr>
            <p:nvPr/>
          </p:nvSpPr>
          <p:spPr bwMode="auto">
            <a:xfrm>
              <a:off x="7467600" y="5486400"/>
              <a:ext cx="4602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Constantia" pitchFamily="18" charset="0"/>
                </a:rPr>
                <a:t>c</a:t>
              </a:r>
              <a:endParaRPr lang="ru-RU" dirty="0">
                <a:latin typeface="Constantia" pitchFamily="18" charset="0"/>
              </a:endParaRPr>
            </a:p>
          </p:txBody>
        </p:sp>
      </p:grp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126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733800" y="533400"/>
            <a:ext cx="14478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152400" y="2743200"/>
            <a:ext cx="716280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Доказательство: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По формуле          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по теореме синусов 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т. е.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Подставляя выражение для      в формулу для площади треугольника, получим искомую формулу. </a:t>
            </a:r>
          </a:p>
        </p:txBody>
      </p:sp>
      <p:pic>
        <p:nvPicPr>
          <p:cNvPr id="24591" name="Picture 15" descr="D:\КОРОТКИХ (J)\Новая папка (3)\Доказательство некоторых формул.files\63167102462865-1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79038" y="-22225"/>
            <a:ext cx="314325" cy="285750"/>
          </a:xfrm>
          <a:prstGeom prst="rect">
            <a:avLst/>
          </a:prstGeom>
          <a:noFill/>
        </p:spPr>
      </p:pic>
      <p:grpSp>
        <p:nvGrpSpPr>
          <p:cNvPr id="45" name="Группа 44"/>
          <p:cNvGrpSpPr/>
          <p:nvPr/>
        </p:nvGrpSpPr>
        <p:grpSpPr>
          <a:xfrm>
            <a:off x="2133600" y="3124200"/>
            <a:ext cx="6161314" cy="2035175"/>
            <a:chOff x="2133600" y="3124200"/>
            <a:chExt cx="6161314" cy="2035175"/>
          </a:xfrm>
        </p:grpSpPr>
        <p:pic>
          <p:nvPicPr>
            <p:cNvPr id="11275" name="Picture 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4343400"/>
              <a:ext cx="1143000" cy="81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4" name="Группа 43"/>
            <p:cNvGrpSpPr/>
            <p:nvPr/>
          </p:nvGrpSpPr>
          <p:grpSpPr>
            <a:xfrm>
              <a:off x="2133600" y="3124200"/>
              <a:ext cx="6161314" cy="971550"/>
              <a:chOff x="2133600" y="3124200"/>
              <a:chExt cx="6161314" cy="971550"/>
            </a:xfrm>
          </p:grpSpPr>
          <p:pic>
            <p:nvPicPr>
              <p:cNvPr id="24588" name="Picture 12" descr="D:\КОРОТКИХ (J)\Новая папка (3)\Доказательство некоторых формул.files\63167102462849-16.gif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133600" y="3200400"/>
                <a:ext cx="1208314" cy="609600"/>
              </a:xfrm>
              <a:prstGeom prst="rect">
                <a:avLst/>
              </a:prstGeom>
              <a:noFill/>
            </p:spPr>
          </p:pic>
          <p:pic>
            <p:nvPicPr>
              <p:cNvPr id="24589" name="Picture 13" descr="D:\КОРОТКИХ (J)\Новая папка (3)\Доказательство некоторых формул.files\63167102462849-17.gif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019800" y="3200400"/>
                <a:ext cx="714375" cy="533400"/>
              </a:xfrm>
              <a:prstGeom prst="rect">
                <a:avLst/>
              </a:prstGeom>
              <a:noFill/>
            </p:spPr>
          </p:pic>
          <p:pic>
            <p:nvPicPr>
              <p:cNvPr id="24590" name="Picture 14" descr="D:\КОРОТКИХ (J)\Новая папка (3)\Доказательство некоторых формул.files\63167102462849-18.gif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7315200" y="3124200"/>
                <a:ext cx="979714" cy="762000"/>
              </a:xfrm>
              <a:prstGeom prst="rect">
                <a:avLst/>
              </a:prstGeom>
              <a:noFill/>
            </p:spPr>
          </p:pic>
          <p:pic>
            <p:nvPicPr>
              <p:cNvPr id="24593" name="Picture 17" descr="D:\КОРОТКИХ (J)\Новая папка (3)\Доказательство некоторых формул.files\63167102462865-19.gi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657600" y="3657600"/>
                <a:ext cx="481965" cy="438150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  <p:bldP spid="11268" grpId="0"/>
      <p:bldP spid="11270" grpId="0"/>
      <p:bldP spid="2458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295400"/>
            <a:ext cx="7543800" cy="54102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Доказательство: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По теореме косинусов </a:t>
            </a: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5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Из основного тригонометрического тождества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                                                                  ,  где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Итак, </a:t>
            </a:r>
            <a:r>
              <a:rPr lang="ru-RU" sz="1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/>
            </a:r>
            <a:br>
              <a:rPr lang="ru-RU" sz="1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</a:b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sz="16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                                                                                                     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ч.т.д.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5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762000"/>
            <a:ext cx="3200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1676400"/>
            <a:ext cx="1676400" cy="485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3276600"/>
            <a:ext cx="45910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7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2475272"/>
            <a:ext cx="6838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8" name="Picture 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3810000"/>
            <a:ext cx="48672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9" name="Picture 1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4419600"/>
            <a:ext cx="2676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0" name="Picture 1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4419600"/>
            <a:ext cx="15144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1" name="Picture 2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5105400"/>
            <a:ext cx="44672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2" name="Picture 2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5943600"/>
            <a:ext cx="23907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 bwMode="auto">
          <a:xfrm>
            <a:off x="2971800" y="228600"/>
            <a:ext cx="3048000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Формула Герона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024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0247" name="Rectangle 13"/>
          <p:cNvSpPr>
            <a:spLocks noChangeArrowheads="1"/>
          </p:cNvSpPr>
          <p:nvPr/>
        </p:nvSpPr>
        <p:spPr bwMode="auto">
          <a:xfrm>
            <a:off x="-539750" y="1552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8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02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0250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025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0252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00" decel="100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7" grpId="0"/>
      <p:bldP spid="10243" grpId="0"/>
      <p:bldP spid="10244" grpId="0"/>
      <p:bldP spid="10245" grpId="0"/>
      <p:bldP spid="10246" grpId="0"/>
      <p:bldP spid="10248" grpId="0"/>
      <p:bldP spid="10249" grpId="0"/>
      <p:bldP spid="10250" grpId="0"/>
      <p:bldP spid="10251" grpId="0"/>
      <p:bldP spid="102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986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По теореме синусов</a:t>
            </a:r>
          </a:p>
          <a:p>
            <a:pPr>
              <a:buNone/>
            </a:pPr>
            <a:r>
              <a:rPr lang="ru-RU" dirty="0" smtClean="0"/>
              <a:t>Заменив в формуле </a:t>
            </a:r>
            <a:r>
              <a:rPr lang="ru-RU" dirty="0" err="1" smtClean="0"/>
              <a:t>b</a:t>
            </a:r>
            <a:r>
              <a:rPr lang="ru-RU" dirty="0" smtClean="0"/>
              <a:t> через </a:t>
            </a:r>
            <a:r>
              <a:rPr lang="ru-RU" dirty="0" err="1" smtClean="0"/>
              <a:t>a</a:t>
            </a:r>
            <a:r>
              <a:rPr lang="ru-RU" dirty="0" smtClean="0"/>
              <a:t>, получим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 теореме синусов </a:t>
            </a:r>
            <a:r>
              <a:rPr lang="ru-RU" dirty="0" err="1" smtClean="0"/>
              <a:t>a</a:t>
            </a:r>
            <a:r>
              <a:rPr lang="ru-RU" dirty="0" smtClean="0"/>
              <a:t> = 2R </a:t>
            </a:r>
            <a:r>
              <a:rPr lang="ru-RU" dirty="0" err="1" smtClean="0"/>
              <a:t>sin</a:t>
            </a:r>
            <a:r>
              <a:rPr lang="ru-RU" dirty="0" smtClean="0"/>
              <a:t> A. Заменив в формуле </a:t>
            </a:r>
            <a:r>
              <a:rPr lang="ru-RU" dirty="0" err="1" smtClean="0"/>
              <a:t>a</a:t>
            </a:r>
            <a:r>
              <a:rPr lang="ru-RU" dirty="0" smtClean="0"/>
              <a:t> этим значением, получим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5234" name="Picture 2" descr="F:\ГЕОМЕТРИЯ\9_2_2.files\ch9-6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1574800"/>
            <a:ext cx="3038473" cy="419101"/>
          </a:xfrm>
          <a:prstGeom prst="rect">
            <a:avLst/>
          </a:prstGeom>
          <a:noFill/>
        </p:spPr>
      </p:pic>
      <p:pic>
        <p:nvPicPr>
          <p:cNvPr id="95236" name="Picture 4" descr="F:\ГЕОМЕТРИЯ\9_2_2.files\ch9-7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1" y="2548466"/>
            <a:ext cx="5638800" cy="626535"/>
          </a:xfrm>
          <a:prstGeom prst="rect">
            <a:avLst/>
          </a:prstGeom>
          <a:noFill/>
        </p:spPr>
      </p:pic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2971800" y="381000"/>
          <a:ext cx="2641603" cy="990601"/>
        </p:xfrm>
        <a:graphic>
          <a:graphicData uri="http://schemas.openxmlformats.org/presentationml/2006/ole">
            <p:oleObj spid="_x0000_s94210" name="Формула" r:id="rId5" imgW="1117440" imgH="41904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209800" y="4013200"/>
          <a:ext cx="4156076" cy="558800"/>
        </p:xfrm>
        <a:graphic>
          <a:graphicData uri="http://schemas.openxmlformats.org/presentationml/2006/ole">
            <p:oleObj spid="_x0000_s94211" name="Формула" r:id="rId6" imgW="1511280" imgH="203040" progId="Equation.3">
              <p:embed/>
            </p:oleObj>
          </a:graphicData>
        </a:graphic>
      </p:graphicFrame>
      <p:graphicFrame>
        <p:nvGraphicFramePr>
          <p:cNvPr id="94212" name="Object 4"/>
          <p:cNvGraphicFramePr>
            <a:graphicFrameLocks noChangeAspect="1"/>
          </p:cNvGraphicFramePr>
          <p:nvPr/>
        </p:nvGraphicFramePr>
        <p:xfrm>
          <a:off x="2514600" y="5752140"/>
          <a:ext cx="3124200" cy="420060"/>
        </p:xfrm>
        <a:graphic>
          <a:graphicData uri="http://schemas.openxmlformats.org/presentationml/2006/ole">
            <p:oleObj spid="_x0000_s94212" name="Формула" r:id="rId7" imgW="1511280" imgH="203040" progId="Equation.3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Quiz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QuizShow</Template>
  <TotalTime>0</TotalTime>
  <Words>907</Words>
  <PresentationFormat>Экран (4:3)</PresentationFormat>
  <Paragraphs>227</Paragraphs>
  <Slides>24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QuizShow</vt:lpstr>
      <vt:lpstr>Поток</vt:lpstr>
      <vt:lpstr>Формула</vt:lpstr>
      <vt:lpstr>Площадь треугольника</vt:lpstr>
      <vt:lpstr>Формулы нахождения площади</vt:lpstr>
      <vt:lpstr>Слайд 3</vt:lpstr>
      <vt:lpstr>Слайд 4</vt:lpstr>
      <vt:lpstr>S =   ab sin</vt:lpstr>
      <vt:lpstr>S = pr</vt:lpstr>
      <vt:lpstr>Слайд 7</vt:lpstr>
      <vt:lpstr>Слайд 8</vt:lpstr>
      <vt:lpstr>Слайд 9</vt:lpstr>
      <vt:lpstr>Слайд 10</vt:lpstr>
      <vt:lpstr>Площадь равностороннего и равнобедренного треугольников</vt:lpstr>
      <vt:lpstr>Основные свойства площади треугольника.</vt:lpstr>
      <vt:lpstr>Свойство №2 Если два треугольника имеют одинаковые высоты, то отношение их площадей равно отношению длин оснований (сторон, на которые опущены эти высоты).</vt:lpstr>
      <vt:lpstr>Свойство №3 Если два треугольника имеют общий угол, то их площади относятся как произведение сторон, заключающих этот угол.</vt:lpstr>
      <vt:lpstr>Свойство №4 Отношение площадей подобных треугольников равны квадрату коэффициента подобия.</vt:lpstr>
      <vt:lpstr>Свойство № 5 Медиана треугольника делит его на две равновеликие части.</vt:lpstr>
      <vt:lpstr>Свойство №6 Медианы треугольника делят его на три  равновеликие части.</vt:lpstr>
      <vt:lpstr>Свойство №7 Средние линии треугольника площадью S  отсекают от него треугольники площадью      .</vt:lpstr>
      <vt:lpstr>Свойство №8 Медианы треугольника делят его на 6 равновеликих частей.</vt:lpstr>
      <vt:lpstr>Задача 1. Две стороны треугольника равны 6 см и 10 см, а угол между ними равен 60 градусов. Найдите периметр и площадь треугольника.</vt:lpstr>
      <vt:lpstr>Задача 2.  Треугольник ABC вписан в окружность с центром O и радиусом 4. Найти площадь треугольника BOC, если угол B=40°, а угол C=35°.</vt:lpstr>
      <vt:lpstr>Задача 3. В треугольнике АВС проведены высота АН и медиана ВМ. Найти площадь треугольника СМН, если АВ=13, ВС=14, АС=15.</vt:lpstr>
      <vt:lpstr>Литература</vt:lpstr>
      <vt:lpstr>Слайд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2008-12-12T15:25:16Z</dcterms:created>
  <dcterms:modified xsi:type="dcterms:W3CDTF">2009-01-30T11:35:37Z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