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2C212"/>
    <a:srgbClr val="FF6600"/>
    <a:srgbClr val="0066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4660"/>
  </p:normalViewPr>
  <p:slideViewPr>
    <p:cSldViewPr>
      <p:cViewPr>
        <p:scale>
          <a:sx n="66" d="100"/>
          <a:sy n="66" d="100"/>
        </p:scale>
        <p:origin x="-130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6455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5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C87CF-E140-47E4-AEFC-AAE287F921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BF0C0-5247-4CFE-BFB0-AC2522D9F9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51FC1-62DB-4522-80B7-A50354BB04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AA3A-3EA0-429F-A24E-E12F55E81F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00A85-530A-4CDE-8F0D-D22959568B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9BCF0-892F-4F85-8FA1-51F2C8D6DA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08A35-B7DF-4EDC-8497-FEAEAB42D0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094E-47D0-4595-B53E-191BE61F45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1F141-A9C7-4F50-B904-CAFE867FD8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CA9B7-BCF3-446F-AFD0-D4F965A5D7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8FEBA-C613-4280-8FF0-6EDC83550C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49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0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1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2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2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2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2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352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6352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52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2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2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2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7FAB05-25B7-4304-BF97-8ED66B73D9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1.bin"/><Relationship Id="rId15" Type="http://schemas.openxmlformats.org/officeDocument/2006/relationships/image" Target="../media/image38.jpeg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0.bin"/><Relationship Id="rId9" Type="http://schemas.openxmlformats.org/officeDocument/2006/relationships/oleObject" Target="../embeddings/oleObject25.bin"/><Relationship Id="rId14" Type="http://schemas.openxmlformats.org/officeDocument/2006/relationships/oleObject" Target="../embeddings/oleObject30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2.jpeg"/><Relationship Id="rId4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51.jpeg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0.jpeg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0" y="2071688"/>
            <a:ext cx="67691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С помощью теорем Чевы и Менелая мы можем решить сложную геометрическую задачу буквально в одно действие, поэтому их использование очень удобно и рационально. 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827088" y="4652963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928688" y="4500563"/>
            <a:ext cx="4968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EBF014"/>
                </a:solidFill>
                <a:latin typeface="Arial" charset="0"/>
              </a:rPr>
              <a:t>  </a:t>
            </a:r>
            <a:r>
              <a:rPr lang="ru-RU" sz="2000">
                <a:solidFill>
                  <a:srgbClr val="FFFF00"/>
                </a:solidFill>
                <a:latin typeface="Arial" charset="0"/>
              </a:rPr>
              <a:t>Презентацию составила: Голубева Елена ученица 9Б класса МОУ Лицея №5 города Ельца Липецкой области.</a:t>
            </a:r>
          </a:p>
        </p:txBody>
      </p:sp>
      <p:sp>
        <p:nvSpPr>
          <p:cNvPr id="11269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072437" cy="1357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75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Теоремы Чевы и Менелая</a:t>
            </a:r>
          </a:p>
        </p:txBody>
      </p:sp>
      <p:pic>
        <p:nvPicPr>
          <p:cNvPr id="11270" name="Рисунок 55" descr="Рисунок1.jpg"/>
          <p:cNvPicPr>
            <a:picLocks noChangeAspect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6643688" y="1714500"/>
            <a:ext cx="2255837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7"/>
          <p:cNvSpPr>
            <a:spLocks noChangeArrowheads="1" noChangeShapeType="1" noTextEdit="1"/>
          </p:cNvSpPr>
          <p:nvPr/>
        </p:nvSpPr>
        <p:spPr bwMode="auto">
          <a:xfrm>
            <a:off x="1071563" y="-71438"/>
            <a:ext cx="70723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Сборник  задач, решаемых </a:t>
            </a:r>
          </a:p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 помощью теорем Чевы и Менелая </a:t>
            </a: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428625" y="1643063"/>
            <a:ext cx="59293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8925" algn="just" eaLnBrk="0" hangingPunct="0"/>
            <a:r>
              <a:rPr lang="ru-RU" sz="1400" i="1">
                <a:solidFill>
                  <a:srgbClr val="FF0000"/>
                </a:solidFill>
                <a:cs typeface="Times New Roman" pitchFamily="18" charset="0"/>
              </a:rPr>
              <a:t>Задача №1.</a:t>
            </a:r>
            <a:endParaRPr lang="ru-RU" sz="1400">
              <a:solidFill>
                <a:srgbClr val="FF0000"/>
              </a:solidFill>
            </a:endParaRPr>
          </a:p>
          <a:p>
            <a:pPr indent="288925" algn="just" eaLnBrk="0" hangingPunct="0"/>
            <a:r>
              <a:rPr lang="ru-RU" sz="1400">
                <a:cs typeface="Times New Roman" pitchFamily="18" charset="0"/>
              </a:rPr>
              <a:t>Точка В</a:t>
            </a:r>
            <a:r>
              <a:rPr lang="ru-RU" sz="8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лежит на стороне АС, точка А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— на стороне ВС ∆АВС,</a:t>
            </a:r>
            <a:endParaRPr lang="ru-RU" sz="1400"/>
          </a:p>
          <a:p>
            <a:pPr indent="288925" algn="just" eaLnBrk="0" hangingPunct="0"/>
            <a:r>
              <a:rPr lang="ru-RU" sz="1400">
                <a:cs typeface="Times New Roman" pitchFamily="18" charset="0"/>
              </a:rPr>
              <a:t>АВ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: В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С = 1 : 2,</a:t>
            </a:r>
            <a:endParaRPr lang="ru-RU" sz="1400"/>
          </a:p>
          <a:p>
            <a:pPr indent="288925" algn="just" eaLnBrk="0" hangingPunct="0"/>
            <a:r>
              <a:rPr lang="ru-RU" sz="1400">
                <a:cs typeface="Times New Roman" pitchFamily="18" charset="0"/>
              </a:rPr>
              <a:t>ВА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: А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С = 1 : 3.</a:t>
            </a:r>
            <a:endParaRPr lang="ru-RU" sz="1400"/>
          </a:p>
          <a:p>
            <a:pPr indent="288925" algn="just" eaLnBrk="0" hangingPunct="0"/>
            <a:r>
              <a:rPr lang="ru-RU" sz="1400">
                <a:cs typeface="Times New Roman" pitchFamily="18" charset="0"/>
              </a:rPr>
              <a:t>Отрезки АА1 и ВВ1 пересекаются в точке О. Найдите: </a:t>
            </a:r>
            <a:endParaRPr lang="ru-RU" sz="1400"/>
          </a:p>
          <a:p>
            <a:pPr indent="288925" algn="just" eaLnBrk="0" hangingPunct="0"/>
            <a:r>
              <a:rPr lang="ru-RU" sz="1400">
                <a:cs typeface="Times New Roman" pitchFamily="18" charset="0"/>
              </a:rPr>
              <a:t>1) ВО : ОВ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; АО : ОА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; 2) АС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: С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В, где С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— точка пересечения А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В</a:t>
            </a:r>
            <a:r>
              <a:rPr lang="ru-RU" sz="1000">
                <a:cs typeface="Times New Roman" pitchFamily="18" charset="0"/>
              </a:rPr>
              <a:t>1</a:t>
            </a:r>
            <a:r>
              <a:rPr lang="ru-RU" sz="1400">
                <a:cs typeface="Times New Roman" pitchFamily="18" charset="0"/>
              </a:rPr>
              <a:t> и АВ.</a:t>
            </a:r>
            <a:endParaRPr lang="ru-RU" sz="1400"/>
          </a:p>
        </p:txBody>
      </p:sp>
      <p:pic>
        <p:nvPicPr>
          <p:cNvPr id="15364" name="Рисунок 4" descr="Рисунок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3143250"/>
            <a:ext cx="42767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WordArt 7"/>
          <p:cNvSpPr>
            <a:spLocks noChangeArrowheads="1" noChangeShapeType="1" noTextEdit="1"/>
          </p:cNvSpPr>
          <p:nvPr/>
        </p:nvSpPr>
        <p:spPr bwMode="auto">
          <a:xfrm>
            <a:off x="357188" y="142875"/>
            <a:ext cx="4214812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Решение: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214313" y="1071563"/>
            <a:ext cx="5643562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9875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1. </a:t>
            </a: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a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) В 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ВВ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С прямая АА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 пересекает две стороны этого треугольника и продолжение третьей. По теореме Менелая: 	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  <a:cs typeface="Times New Roman" pitchFamily="18" charset="0"/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  <a:cs typeface="Times New Roman" pitchFamily="18" charset="0"/>
            </a:endParaRPr>
          </a:p>
          <a:p>
            <a:pPr indent="269875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   б) В 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АА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С прямая ВВ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 пересекает две его стороны и продолжение третьей. По теореме Менелая: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  <a:cs typeface="Times New Roman" pitchFamily="18" charset="0"/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  <a:cs typeface="Times New Roman" pitchFamily="18" charset="0"/>
            </a:endParaRPr>
          </a:p>
          <a:p>
            <a:pPr indent="269875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2. В 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АВС прямая А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С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 пересекает две его стороны и продолжение третьей. По теореме Менелая:</a:t>
            </a:r>
          </a:p>
          <a:p>
            <a:pPr indent="269875" eaLnBrk="0" hangingPunct="0"/>
            <a:endParaRPr lang="ru-RU" sz="2000">
              <a:solidFill>
                <a:srgbClr val="FFFF00"/>
              </a:solidFill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</a:endParaRPr>
          </a:p>
          <a:p>
            <a:pPr indent="269875" eaLnBrk="0" hangingPunct="0"/>
            <a:endParaRPr lang="ru-RU" sz="2000">
              <a:solidFill>
                <a:srgbClr val="FFFF00"/>
              </a:solidFill>
              <a:cs typeface="Times New Roman" pitchFamily="18" charset="0"/>
            </a:endParaRPr>
          </a:p>
          <a:p>
            <a:pPr indent="269875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Ответ:</a:t>
            </a:r>
            <a:endParaRPr lang="ru-RU" sz="2000">
              <a:solidFill>
                <a:srgbClr val="FFFF00"/>
              </a:solidFill>
            </a:endParaRPr>
          </a:p>
        </p:txBody>
      </p:sp>
      <p:graphicFrame>
        <p:nvGraphicFramePr>
          <p:cNvPr id="6146" name="Object 28"/>
          <p:cNvGraphicFramePr>
            <a:graphicFrameLocks noChangeAspect="1"/>
          </p:cNvGraphicFramePr>
          <p:nvPr/>
        </p:nvGraphicFramePr>
        <p:xfrm>
          <a:off x="214313" y="2062163"/>
          <a:ext cx="2000250" cy="652462"/>
        </p:xfrm>
        <a:graphic>
          <a:graphicData uri="http://schemas.openxmlformats.org/presentationml/2006/ole">
            <p:oleObj spid="_x0000_s6146" name="Формула" r:id="rId3" imgW="1180800" imgH="431640" progId="Equation.3">
              <p:embed/>
            </p:oleObj>
          </a:graphicData>
        </a:graphic>
      </p:graphicFrame>
      <p:graphicFrame>
        <p:nvGraphicFramePr>
          <p:cNvPr id="6147" name="Object 29"/>
          <p:cNvGraphicFramePr>
            <a:graphicFrameLocks noChangeAspect="1"/>
          </p:cNvGraphicFramePr>
          <p:nvPr/>
        </p:nvGraphicFramePr>
        <p:xfrm>
          <a:off x="2428875" y="2071688"/>
          <a:ext cx="2000250" cy="642937"/>
        </p:xfrm>
        <a:graphic>
          <a:graphicData uri="http://schemas.openxmlformats.org/presentationml/2006/ole">
            <p:oleObj spid="_x0000_s6147" name="Формула" r:id="rId4" imgW="1041120" imgH="431640" progId="Equation.3">
              <p:embed/>
            </p:oleObj>
          </a:graphicData>
        </a:graphic>
      </p:graphicFrame>
      <p:graphicFrame>
        <p:nvGraphicFramePr>
          <p:cNvPr id="6148" name="Object 30"/>
          <p:cNvGraphicFramePr>
            <a:graphicFrameLocks noChangeAspect="1"/>
          </p:cNvGraphicFramePr>
          <p:nvPr/>
        </p:nvGraphicFramePr>
        <p:xfrm>
          <a:off x="4643438" y="2000250"/>
          <a:ext cx="1000125" cy="714375"/>
        </p:xfrm>
        <a:graphic>
          <a:graphicData uri="http://schemas.openxmlformats.org/presentationml/2006/ole">
            <p:oleObj spid="_x0000_s6148" name="Формула" r:id="rId5" imgW="533160" imgH="431640" progId="Equation.3">
              <p:embed/>
            </p:oleObj>
          </a:graphicData>
        </a:graphic>
      </p:graphicFrame>
      <p:graphicFrame>
        <p:nvGraphicFramePr>
          <p:cNvPr id="6149" name="Object 31"/>
          <p:cNvGraphicFramePr>
            <a:graphicFrameLocks noChangeAspect="1"/>
          </p:cNvGraphicFramePr>
          <p:nvPr/>
        </p:nvGraphicFramePr>
        <p:xfrm>
          <a:off x="265113" y="3571875"/>
          <a:ext cx="1970087" cy="642938"/>
        </p:xfrm>
        <a:graphic>
          <a:graphicData uri="http://schemas.openxmlformats.org/presentationml/2006/ole">
            <p:oleObj spid="_x0000_s6149" name="Формула" r:id="rId6" imgW="1193760" imgH="431640" progId="Equation.3">
              <p:embed/>
            </p:oleObj>
          </a:graphicData>
        </a:graphic>
      </p:graphicFrame>
      <p:graphicFrame>
        <p:nvGraphicFramePr>
          <p:cNvPr id="6150" name="Object 32"/>
          <p:cNvGraphicFramePr>
            <a:graphicFrameLocks noChangeAspect="1"/>
          </p:cNvGraphicFramePr>
          <p:nvPr/>
        </p:nvGraphicFramePr>
        <p:xfrm>
          <a:off x="2428875" y="3571875"/>
          <a:ext cx="1785938" cy="642938"/>
        </p:xfrm>
        <a:graphic>
          <a:graphicData uri="http://schemas.openxmlformats.org/presentationml/2006/ole">
            <p:oleObj spid="_x0000_s6150" name="Формула" r:id="rId7" imgW="1054080" imgH="431640" progId="Equation.3">
              <p:embed/>
            </p:oleObj>
          </a:graphicData>
        </a:graphic>
      </p:graphicFrame>
      <p:graphicFrame>
        <p:nvGraphicFramePr>
          <p:cNvPr id="6151" name="Object 33"/>
          <p:cNvGraphicFramePr>
            <a:graphicFrameLocks noChangeAspect="1"/>
          </p:cNvGraphicFramePr>
          <p:nvPr/>
        </p:nvGraphicFramePr>
        <p:xfrm>
          <a:off x="4500563" y="3571875"/>
          <a:ext cx="1071562" cy="642938"/>
        </p:xfrm>
        <a:graphic>
          <a:graphicData uri="http://schemas.openxmlformats.org/presentationml/2006/ole">
            <p:oleObj spid="_x0000_s6151" name="Формула" r:id="rId8" imgW="558720" imgH="431640" progId="Equation.3">
              <p:embed/>
            </p:oleObj>
          </a:graphicData>
        </a:graphic>
      </p:graphicFrame>
      <p:graphicFrame>
        <p:nvGraphicFramePr>
          <p:cNvPr id="6152" name="Object 34"/>
          <p:cNvGraphicFramePr>
            <a:graphicFrameLocks noChangeAspect="1"/>
          </p:cNvGraphicFramePr>
          <p:nvPr/>
        </p:nvGraphicFramePr>
        <p:xfrm>
          <a:off x="285750" y="5072063"/>
          <a:ext cx="2143125" cy="642937"/>
        </p:xfrm>
        <a:graphic>
          <a:graphicData uri="http://schemas.openxmlformats.org/presentationml/2006/ole">
            <p:oleObj spid="_x0000_s6152" name="Формула" r:id="rId9" imgW="1193760" imgH="431640" progId="Equation.3">
              <p:embed/>
            </p:oleObj>
          </a:graphicData>
        </a:graphic>
      </p:graphicFrame>
      <p:graphicFrame>
        <p:nvGraphicFramePr>
          <p:cNvPr id="6153" name="Object 35"/>
          <p:cNvGraphicFramePr>
            <a:graphicFrameLocks noChangeAspect="1"/>
          </p:cNvGraphicFramePr>
          <p:nvPr/>
        </p:nvGraphicFramePr>
        <p:xfrm>
          <a:off x="2500313" y="5072063"/>
          <a:ext cx="2000250" cy="642937"/>
        </p:xfrm>
        <a:graphic>
          <a:graphicData uri="http://schemas.openxmlformats.org/presentationml/2006/ole">
            <p:oleObj spid="_x0000_s6153" name="Формула" r:id="rId10" imgW="1066680" imgH="431640" progId="Equation.3">
              <p:embed/>
            </p:oleObj>
          </a:graphicData>
        </a:graphic>
      </p:graphicFrame>
      <p:graphicFrame>
        <p:nvGraphicFramePr>
          <p:cNvPr id="6154" name="Object 36"/>
          <p:cNvGraphicFramePr>
            <a:graphicFrameLocks noChangeAspect="1"/>
          </p:cNvGraphicFramePr>
          <p:nvPr/>
        </p:nvGraphicFramePr>
        <p:xfrm>
          <a:off x="4572000" y="5072063"/>
          <a:ext cx="1000125" cy="642937"/>
        </p:xfrm>
        <a:graphic>
          <a:graphicData uri="http://schemas.openxmlformats.org/presentationml/2006/ole">
            <p:oleObj spid="_x0000_s6154" name="Формула" r:id="rId11" imgW="583920" imgH="431640" progId="Equation.3">
              <p:embed/>
            </p:oleObj>
          </a:graphicData>
        </a:graphic>
      </p:graphicFrame>
      <p:graphicFrame>
        <p:nvGraphicFramePr>
          <p:cNvPr id="6155" name="Object 37"/>
          <p:cNvGraphicFramePr>
            <a:graphicFrameLocks noChangeAspect="1"/>
          </p:cNvGraphicFramePr>
          <p:nvPr/>
        </p:nvGraphicFramePr>
        <p:xfrm>
          <a:off x="1500188" y="5857875"/>
          <a:ext cx="1000125" cy="714375"/>
        </p:xfrm>
        <a:graphic>
          <a:graphicData uri="http://schemas.openxmlformats.org/presentationml/2006/ole">
            <p:oleObj spid="_x0000_s6155" name="Формула" r:id="rId12" imgW="533160" imgH="431640" progId="Equation.3">
              <p:embed/>
            </p:oleObj>
          </a:graphicData>
        </a:graphic>
      </p:graphicFrame>
      <p:graphicFrame>
        <p:nvGraphicFramePr>
          <p:cNvPr id="6156" name="Object 38"/>
          <p:cNvGraphicFramePr>
            <a:graphicFrameLocks noChangeAspect="1"/>
          </p:cNvGraphicFramePr>
          <p:nvPr/>
        </p:nvGraphicFramePr>
        <p:xfrm>
          <a:off x="2714625" y="5857875"/>
          <a:ext cx="1071563" cy="714375"/>
        </p:xfrm>
        <a:graphic>
          <a:graphicData uri="http://schemas.openxmlformats.org/presentationml/2006/ole">
            <p:oleObj spid="_x0000_s6156" name="Формула" r:id="rId13" imgW="558720" imgH="431640" progId="Equation.3">
              <p:embed/>
            </p:oleObj>
          </a:graphicData>
        </a:graphic>
      </p:graphicFrame>
      <p:graphicFrame>
        <p:nvGraphicFramePr>
          <p:cNvPr id="6157" name="Object 39"/>
          <p:cNvGraphicFramePr>
            <a:graphicFrameLocks noChangeAspect="1"/>
          </p:cNvGraphicFramePr>
          <p:nvPr/>
        </p:nvGraphicFramePr>
        <p:xfrm>
          <a:off x="4000500" y="5857875"/>
          <a:ext cx="1143000" cy="714375"/>
        </p:xfrm>
        <a:graphic>
          <a:graphicData uri="http://schemas.openxmlformats.org/presentationml/2006/ole">
            <p:oleObj spid="_x0000_s6157" name="Формула" r:id="rId14" imgW="583920" imgH="431640" progId="Equation.3">
              <p:embed/>
            </p:oleObj>
          </a:graphicData>
        </a:graphic>
      </p:graphicFrame>
      <p:pic>
        <p:nvPicPr>
          <p:cNvPr id="6160" name="Рисунок 16" descr="Рисунок12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26125" y="2214563"/>
            <a:ext cx="33178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7"/>
          <p:cNvSpPr>
            <a:spLocks noChangeArrowheads="1" noChangeShapeType="1" noTextEdit="1"/>
          </p:cNvSpPr>
          <p:nvPr/>
        </p:nvSpPr>
        <p:spPr bwMode="auto">
          <a:xfrm>
            <a:off x="1071563" y="-71438"/>
            <a:ext cx="70723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Сборник  задач, решаемых </a:t>
            </a:r>
          </a:p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 помощью теорем Чевы и Менелая </a:t>
            </a: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42875" y="1531938"/>
            <a:ext cx="4714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ctr" eaLnBrk="0" hangingPunct="0"/>
            <a:r>
              <a:rPr lang="ru-RU" i="1">
                <a:solidFill>
                  <a:srgbClr val="FF0000"/>
                </a:solidFill>
                <a:cs typeface="Times New Roman" pitchFamily="18" charset="0"/>
              </a:rPr>
              <a:t>Задача №2.</a:t>
            </a:r>
            <a:endParaRPr lang="ru-RU">
              <a:solidFill>
                <a:srgbClr val="FF0000"/>
              </a:solidFill>
            </a:endParaRPr>
          </a:p>
          <a:p>
            <a:pPr indent="269875" algn="ctr" eaLnBrk="0" hangingPunct="0"/>
            <a:r>
              <a:rPr lang="ru-RU">
                <a:cs typeface="Times New Roman" pitchFamily="18" charset="0"/>
              </a:rPr>
              <a:t>Докажите теорему: если в треугольник вписана окружность, то отрезки, соединяющие вершины треугольника с точками касания противоположных сторон, пересекаются в одной точке.</a:t>
            </a:r>
            <a:endParaRPr lang="ru-RU"/>
          </a:p>
        </p:txBody>
      </p:sp>
      <p:pic>
        <p:nvPicPr>
          <p:cNvPr id="16388" name="Рисунок 4" descr="Рисунок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3897313"/>
            <a:ext cx="3724275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7"/>
          <p:cNvSpPr>
            <a:spLocks noChangeArrowheads="1" noChangeShapeType="1" noTextEdit="1"/>
          </p:cNvSpPr>
          <p:nvPr/>
        </p:nvSpPr>
        <p:spPr bwMode="auto">
          <a:xfrm>
            <a:off x="214313" y="142875"/>
            <a:ext cx="5000625" cy="785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Доказательство:</a:t>
            </a: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142875" y="1071563"/>
            <a:ext cx="50006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just" eaLnBrk="0" hangingPunct="0"/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1.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B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C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точки касания вписанной окружности 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ABC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ru-RU">
              <a:solidFill>
                <a:srgbClr val="FFFF00"/>
              </a:solidFill>
            </a:endParaRPr>
          </a:p>
          <a:p>
            <a:pPr indent="269875" algn="just" eaLnBrk="0" hangingPunct="0"/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2. Для того чтобы доказать, что отрезки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AA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BB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CC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пересекаются в одной точке, достаточно показать, что выполняется равенство Чевы:</a:t>
            </a:r>
            <a:endParaRPr lang="ru-RU">
              <a:solidFill>
                <a:srgbClr val="FFFF00"/>
              </a:solidFill>
            </a:endParaRPr>
          </a:p>
          <a:p>
            <a:pPr indent="269875" algn="just" eaLnBrk="0" hangingPunct="0"/>
            <a:endParaRPr lang="ru-RU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endParaRPr lang="ru-RU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3. Используя свойство, касательных, проведённых к окружности из одной точки, введём обозначения: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BC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BA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x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CA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CB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y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AB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AC</a:t>
            </a:r>
            <a:r>
              <a:rPr lang="ru-RU" sz="100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 = 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z</a:t>
            </a:r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ru-RU">
              <a:solidFill>
                <a:srgbClr val="FFFF00"/>
              </a:solidFill>
            </a:endParaRPr>
          </a:p>
          <a:p>
            <a:pPr indent="269875" algn="just" eaLnBrk="0" hangingPunct="0"/>
            <a:endParaRPr lang="ru-RU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endParaRPr lang="ru-RU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endParaRPr lang="ru-RU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>
                <a:solidFill>
                  <a:srgbClr val="FFFF00"/>
                </a:solidFill>
                <a:cs typeface="Times New Roman" pitchFamily="18" charset="0"/>
              </a:rPr>
              <a:t>4. Равенство Чевы выполняется, значит, указанные отрезки (биссектрисы треугольника) пересекаются в одной точке. Эту точку называют точкой Жергона.					      ч. т. д.</a:t>
            </a:r>
            <a:endParaRPr lang="ru-RU">
              <a:solidFill>
                <a:srgbClr val="FFFF00"/>
              </a:solidFill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2071688" y="2571750"/>
          <a:ext cx="2176462" cy="787400"/>
        </p:xfrm>
        <a:graphic>
          <a:graphicData uri="http://schemas.openxmlformats.org/presentationml/2006/ole">
            <p:oleObj spid="_x0000_s7170" name="Формула" r:id="rId3" imgW="1193760" imgH="431640" progId="Equation.3">
              <p:embed/>
            </p:oleObj>
          </a:graphicData>
        </a:graphic>
      </p:graphicFrame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928688" y="4500563"/>
          <a:ext cx="3327400" cy="785812"/>
        </p:xfrm>
        <a:graphic>
          <a:graphicData uri="http://schemas.openxmlformats.org/presentationml/2006/ole">
            <p:oleObj spid="_x0000_s7171" name="Формула" r:id="rId4" imgW="1828800" imgH="431640" progId="Equation.3">
              <p:embed/>
            </p:oleObj>
          </a:graphicData>
        </a:graphic>
      </p:graphicFrame>
      <p:pic>
        <p:nvPicPr>
          <p:cNvPr id="7174" name="Рисунок 6" descr="Рисунок1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2000250"/>
            <a:ext cx="4311650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142875" y="1500188"/>
            <a:ext cx="45005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ctr" eaLnBrk="0" hangingPunct="0"/>
            <a:r>
              <a:rPr lang="ru-RU" sz="2000" i="1">
                <a:solidFill>
                  <a:srgbClr val="FF0000"/>
                </a:solidFill>
                <a:cs typeface="Times New Roman" pitchFamily="18" charset="0"/>
              </a:rPr>
              <a:t>Задача №3.</a:t>
            </a:r>
            <a:endParaRPr lang="ru-RU" sz="2000">
              <a:solidFill>
                <a:srgbClr val="FF0000"/>
              </a:solidFill>
            </a:endParaRPr>
          </a:p>
          <a:p>
            <a:pPr indent="269875" algn="ctr" eaLnBrk="0" hangingPunct="0"/>
            <a:r>
              <a:rPr lang="ru-RU" sz="2000">
                <a:cs typeface="Times New Roman" pitchFamily="18" charset="0"/>
              </a:rPr>
              <a:t>Докажите теорему: медианы треугольника пересекаются в одной точке; точка пересечения делит каждую из них в отношении 2/1, считая от вершины.</a:t>
            </a:r>
            <a:endParaRPr lang="ru-RU" sz="2000"/>
          </a:p>
        </p:txBody>
      </p:sp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1071563" y="-71438"/>
            <a:ext cx="70723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Сборник  задач, решаемых </a:t>
            </a:r>
          </a:p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 помощью теорем Чевы и Менелая </a:t>
            </a:r>
          </a:p>
        </p:txBody>
      </p:sp>
      <p:pic>
        <p:nvPicPr>
          <p:cNvPr id="17412" name="Рисунок 4" descr="Рисунок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785938"/>
            <a:ext cx="3535362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142875" y="2071688"/>
            <a:ext cx="857250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algn="just" eaLnBrk="0" hangingPunct="0"/>
            <a:r>
              <a:rPr lang="ru-RU" sz="1600" dirty="0">
                <a:solidFill>
                  <a:srgbClr val="FF0000"/>
                </a:solidFill>
                <a:cs typeface="Times New Roman" pitchFamily="18" charset="0"/>
              </a:rPr>
              <a:t>Доказательство.</a:t>
            </a:r>
            <a:endParaRPr lang="ru-RU" sz="1600" dirty="0">
              <a:solidFill>
                <a:srgbClr val="FF0000"/>
              </a:solidFill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1. Чтобы доказать, что медианы пересекаются в одной точке, достаточно показать, что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Тогда по теореме </a:t>
            </a:r>
            <a:r>
              <a:rPr lang="ru-RU" sz="1600" dirty="0" err="1">
                <a:solidFill>
                  <a:srgbClr val="FFFF00"/>
                </a:solidFill>
                <a:cs typeface="Times New Roman" pitchFamily="18" charset="0"/>
              </a:rPr>
              <a:t>Чевы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(обратной) отрезки  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AM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BM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2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и 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CM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3 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пересекаются в одной точке. Имеем: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Итак, доказано, что медианы треугольника пересекаются в одной точке.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2. Пусть О — точка пересечения медиан. Прямая 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3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С пересекает две стороны 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ABM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2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и продолжение третьей стороны этого треугольника. По теореме </a:t>
            </a:r>
            <a:r>
              <a:rPr lang="ru-RU" sz="1600" dirty="0" err="1">
                <a:solidFill>
                  <a:srgbClr val="FFFF00"/>
                </a:solidFill>
                <a:cs typeface="Times New Roman" pitchFamily="18" charset="0"/>
              </a:rPr>
              <a:t>Менелая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: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                                              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                                      или                             отсюда 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3. Рассматривая теорему </a:t>
            </a:r>
            <a:r>
              <a:rPr lang="ru-RU" sz="1600" dirty="0" err="1">
                <a:solidFill>
                  <a:srgbClr val="FFFF00"/>
                </a:solidFill>
                <a:cs typeface="Times New Roman" pitchFamily="18" charset="0"/>
              </a:rPr>
              <a:t>Менелая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для 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AM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1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C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и 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∆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AM</a:t>
            </a:r>
            <a:r>
              <a:rPr lang="ru-RU" sz="1000" dirty="0">
                <a:solidFill>
                  <a:srgbClr val="FFFF00"/>
                </a:solidFill>
                <a:cs typeface="Times New Roman" pitchFamily="18" charset="0"/>
              </a:rPr>
              <a:t>3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C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, мы получим, что </a:t>
            </a:r>
            <a:endParaRPr lang="ru-RU" sz="1600" dirty="0">
              <a:solidFill>
                <a:srgbClr val="FFFF00"/>
              </a:solidFill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                                                   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			</a:t>
            </a:r>
            <a:endParaRPr lang="ru-RU" sz="1600" dirty="0">
              <a:solidFill>
                <a:srgbClr val="FFFF00"/>
              </a:solidFill>
              <a:cs typeface="Times New Roman" pitchFamily="18" charset="0"/>
            </a:endParaRP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                                                     ,</a:t>
            </a:r>
          </a:p>
          <a:p>
            <a:pPr indent="269875" algn="just" eaLnBrk="0" hangingPunct="0"/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                                                                                                ч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. </a:t>
            </a:r>
            <a:r>
              <a:rPr lang="ru-RU" sz="1600" dirty="0">
                <a:solidFill>
                  <a:srgbClr val="FFFF00"/>
                </a:solidFill>
                <a:cs typeface="Times New Roman" pitchFamily="18" charset="0"/>
              </a:rPr>
              <a:t>т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. </a:t>
            </a:r>
            <a:r>
              <a:rPr lang="ru-RU" sz="1600" dirty="0" err="1">
                <a:solidFill>
                  <a:srgbClr val="FFFF00"/>
                </a:solidFill>
                <a:cs typeface="Times New Roman" pitchFamily="18" charset="0"/>
              </a:rPr>
              <a:t>д</a:t>
            </a:r>
            <a:r>
              <a:rPr lang="en-US" sz="1600" dirty="0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sz="1600" dirty="0">
              <a:solidFill>
                <a:srgbClr val="FFFF00"/>
              </a:solidFill>
            </a:endParaRP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581275" y="2714625"/>
          <a:ext cx="3054350" cy="642938"/>
        </p:xfrm>
        <a:graphic>
          <a:graphicData uri="http://schemas.openxmlformats.org/presentationml/2006/ole">
            <p:oleObj spid="_x0000_s8194" name="Формула" r:id="rId3" imgW="1892160" imgH="431640" progId="Equation.3">
              <p:embed/>
            </p:oleObj>
          </a:graphicData>
        </a:graphic>
      </p:graphicFrame>
      <p:sp>
        <p:nvSpPr>
          <p:cNvPr id="8202" name="WordArt 7"/>
          <p:cNvSpPr>
            <a:spLocks noChangeArrowheads="1" noChangeShapeType="1" noTextEdit="1"/>
          </p:cNvSpPr>
          <p:nvPr/>
        </p:nvSpPr>
        <p:spPr bwMode="auto">
          <a:xfrm>
            <a:off x="214313" y="285750"/>
            <a:ext cx="5000625" cy="785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Доказательство:</a:t>
            </a:r>
          </a:p>
        </p:txBody>
      </p:sp>
      <p:sp>
        <p:nvSpPr>
          <p:cNvPr id="8203" name="Rectangle 1"/>
          <p:cNvSpPr>
            <a:spLocks noChangeArrowheads="1"/>
          </p:cNvSpPr>
          <p:nvPr/>
        </p:nvSpPr>
        <p:spPr bwMode="auto">
          <a:xfrm>
            <a:off x="0" y="1071563"/>
            <a:ext cx="61436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sz="1400">
                <a:solidFill>
                  <a:srgbClr val="FF0000"/>
                </a:solidFill>
                <a:cs typeface="Times New Roman" pitchFamily="18" charset="0"/>
              </a:rPr>
              <a:t>Дано</a:t>
            </a:r>
            <a:r>
              <a:rPr lang="en-US" sz="1400">
                <a:solidFill>
                  <a:srgbClr val="FF0000"/>
                </a:solidFill>
                <a:cs typeface="Times New Roman" pitchFamily="18" charset="0"/>
              </a:rPr>
              <a:t>:</a:t>
            </a:r>
            <a:r>
              <a:rPr lang="en-US" sz="1400">
                <a:solidFill>
                  <a:srgbClr val="FFFF1A"/>
                </a:solidFill>
                <a:cs typeface="Times New Roman" pitchFamily="18" charset="0"/>
              </a:rPr>
              <a:t> ∆ABC,AM1,BM2,CM3 — </a:t>
            </a:r>
            <a:r>
              <a:rPr lang="ru-RU" sz="1400">
                <a:solidFill>
                  <a:srgbClr val="FFFF1A"/>
                </a:solidFill>
                <a:cs typeface="Times New Roman" pitchFamily="18" charset="0"/>
              </a:rPr>
              <a:t>медианы</a:t>
            </a:r>
            <a:r>
              <a:rPr lang="en-US" sz="1400">
                <a:solidFill>
                  <a:srgbClr val="FFFF1A"/>
                </a:solidFill>
                <a:cs typeface="Times New Roman" pitchFamily="18" charset="0"/>
              </a:rPr>
              <a:t> ∆ABC.</a:t>
            </a:r>
            <a:endParaRPr lang="ru-RU" sz="1400">
              <a:solidFill>
                <a:srgbClr val="FFFF1A"/>
              </a:solidFill>
            </a:endParaRPr>
          </a:p>
          <a:p>
            <a:pPr indent="450850" eaLnBrk="0" hangingPunct="0"/>
            <a:r>
              <a:rPr lang="ru-RU" sz="1400">
                <a:solidFill>
                  <a:srgbClr val="FF0000"/>
                </a:solidFill>
                <a:cs typeface="Times New Roman" pitchFamily="18" charset="0"/>
              </a:rPr>
              <a:t>Доказать:</a:t>
            </a:r>
            <a:r>
              <a:rPr lang="ru-RU" sz="1400">
                <a:solidFill>
                  <a:srgbClr val="FFFF1A"/>
                </a:solidFill>
                <a:cs typeface="Times New Roman" pitchFamily="18" charset="0"/>
              </a:rPr>
              <a:t> </a:t>
            </a:r>
          </a:p>
          <a:p>
            <a:pPr indent="450850" eaLnBrk="0" hangingPunct="0"/>
            <a:r>
              <a:rPr lang="ru-RU" sz="1400">
                <a:solidFill>
                  <a:srgbClr val="FFFF1A"/>
                </a:solidFill>
                <a:cs typeface="Times New Roman" pitchFamily="18" charset="0"/>
              </a:rPr>
              <a:t>1)медианы треугольника пересекаются в одной  точке; </a:t>
            </a:r>
          </a:p>
          <a:p>
            <a:pPr indent="450850" eaLnBrk="0" hangingPunct="0"/>
            <a:r>
              <a:rPr lang="ru-RU" sz="1400">
                <a:solidFill>
                  <a:srgbClr val="FFFF1A"/>
                </a:solidFill>
                <a:cs typeface="Times New Roman" pitchFamily="18" charset="0"/>
              </a:rPr>
              <a:t>2)точка пересечения делит  каждую из них в отношении 2:1, считая от вершины. </a:t>
            </a:r>
            <a:endParaRPr lang="ru-RU" sz="1400">
              <a:solidFill>
                <a:srgbClr val="FFFF1A"/>
              </a:solidFill>
            </a:endParaRPr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571472" y="5072074"/>
          <a:ext cx="2214563" cy="715962"/>
        </p:xfrm>
        <a:graphic>
          <a:graphicData uri="http://schemas.openxmlformats.org/presentationml/2006/ole">
            <p:oleObj spid="_x0000_s8195" name="Формула" r:id="rId4" imgW="1396800" imgH="431640" progId="Equation.3">
              <p:embed/>
            </p:oleObj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3357554" y="5072074"/>
          <a:ext cx="1643063" cy="706437"/>
        </p:xfrm>
        <a:graphic>
          <a:graphicData uri="http://schemas.openxmlformats.org/presentationml/2006/ole">
            <p:oleObj spid="_x0000_s8196" name="Формула" r:id="rId5" imgW="901440" imgH="431640" progId="Equation.3">
              <p:embed/>
            </p:oleObj>
          </a:graphicData>
        </a:graphic>
      </p:graphicFrame>
      <p:graphicFrame>
        <p:nvGraphicFramePr>
          <p:cNvPr id="8197" name="Object 9"/>
          <p:cNvGraphicFramePr>
            <a:graphicFrameLocks noChangeAspect="1"/>
          </p:cNvGraphicFramePr>
          <p:nvPr/>
        </p:nvGraphicFramePr>
        <p:xfrm>
          <a:off x="6143625" y="5113338"/>
          <a:ext cx="1143000" cy="673100"/>
        </p:xfrm>
        <a:graphic>
          <a:graphicData uri="http://schemas.openxmlformats.org/presentationml/2006/ole">
            <p:oleObj spid="_x0000_s8197" name="Формула" r:id="rId6" imgW="634680" imgH="431640" progId="Equation.3">
              <p:embed/>
            </p:oleObj>
          </a:graphicData>
        </a:graphic>
      </p:graphicFrame>
      <p:graphicFrame>
        <p:nvGraphicFramePr>
          <p:cNvPr id="8198" name="Object 10"/>
          <p:cNvGraphicFramePr>
            <a:graphicFrameLocks noChangeAspect="1"/>
          </p:cNvGraphicFramePr>
          <p:nvPr/>
        </p:nvGraphicFramePr>
        <p:xfrm>
          <a:off x="2786063" y="6072188"/>
          <a:ext cx="1000125" cy="642937"/>
        </p:xfrm>
        <a:graphic>
          <a:graphicData uri="http://schemas.openxmlformats.org/presentationml/2006/ole">
            <p:oleObj spid="_x0000_s8198" name="Формула" r:id="rId7" imgW="622080" imgH="431640" progId="Equation.3">
              <p:embed/>
            </p:oleObj>
          </a:graphicData>
        </a:graphic>
      </p:graphicFrame>
      <p:graphicFrame>
        <p:nvGraphicFramePr>
          <p:cNvPr id="8199" name="Object 11"/>
          <p:cNvGraphicFramePr>
            <a:graphicFrameLocks noChangeAspect="1"/>
          </p:cNvGraphicFramePr>
          <p:nvPr/>
        </p:nvGraphicFramePr>
        <p:xfrm>
          <a:off x="4500563" y="6072188"/>
          <a:ext cx="1071562" cy="657225"/>
        </p:xfrm>
        <a:graphic>
          <a:graphicData uri="http://schemas.openxmlformats.org/presentationml/2006/ole">
            <p:oleObj spid="_x0000_s8199" name="Формула" r:id="rId8" imgW="634680" imgH="431640" progId="Equation.3">
              <p:embed/>
            </p:oleObj>
          </a:graphicData>
        </a:graphic>
      </p:graphicFrame>
      <p:graphicFrame>
        <p:nvGraphicFramePr>
          <p:cNvPr id="8200" name="Object 12"/>
          <p:cNvGraphicFramePr>
            <a:graphicFrameLocks noChangeAspect="1"/>
          </p:cNvGraphicFramePr>
          <p:nvPr/>
        </p:nvGraphicFramePr>
        <p:xfrm>
          <a:off x="2428875" y="3643313"/>
          <a:ext cx="3429000" cy="684212"/>
        </p:xfrm>
        <a:graphic>
          <a:graphicData uri="http://schemas.openxmlformats.org/presentationml/2006/ole">
            <p:oleObj spid="_x0000_s8200" name="Формула" r:id="rId9" imgW="1892160" imgH="431640" progId="Equation.3">
              <p:embed/>
            </p:oleObj>
          </a:graphicData>
        </a:graphic>
      </p:graphicFrame>
      <p:pic>
        <p:nvPicPr>
          <p:cNvPr id="8204" name="Рисунок 12" descr="Рисунок16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0"/>
            <a:ext cx="2857488" cy="226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571500" y="928688"/>
            <a:ext cx="5357813" cy="497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indent="269875" algn="ctr" eaLnBrk="0" hangingPunct="0"/>
            <a:endParaRPr lang="ru-RU" sz="2000" b="1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  <a:p>
            <a:pPr indent="269875" algn="ctr"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В ходе своей научной работы я углублённо изучила теоретический материал по теме: “ Теоремы Чевы и Менелая ”, что позволило мне решать сложные задачи с помощью данных теорем. Решённые геометрические задачи систематизированы в сборнике, к которому составлен решебник. Это имеет практическую направленность, поскольку позволяет проследить  ход решения задач при затруднении. Задачи, входящие в сборник, разнообразны по сложности и способам решения, что удовлетворит интересы всех, интересующихся данной темой.  </a:t>
            </a:r>
            <a:endParaRPr lang="ru-RU" sz="2000">
              <a:solidFill>
                <a:srgbClr val="FFFF00"/>
              </a:solidFill>
            </a:endParaRPr>
          </a:p>
        </p:txBody>
      </p:sp>
      <p:sp>
        <p:nvSpPr>
          <p:cNvPr id="18435" name="WordArt 7"/>
          <p:cNvSpPr>
            <a:spLocks noChangeArrowheads="1" noChangeShapeType="1" noTextEdit="1"/>
          </p:cNvSpPr>
          <p:nvPr/>
        </p:nvSpPr>
        <p:spPr bwMode="auto">
          <a:xfrm>
            <a:off x="1785938" y="214313"/>
            <a:ext cx="2928937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Вывод</a:t>
            </a:r>
          </a:p>
        </p:txBody>
      </p:sp>
      <p:pic>
        <p:nvPicPr>
          <p:cNvPr id="18436" name="Рисунок 10" descr="Рисунок1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750" y="0"/>
            <a:ext cx="3397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285750" y="1360488"/>
            <a:ext cx="6572250" cy="435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Володурин В. С. и др. Пособие по элементарной геометрии. Учебное пособие для студентов физико-математических специальностей педвузов. — Оренбург, 1991. 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Журнал “Математика в школе”, №2/2004.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Карп А. П. Даю уроки математики… (книга для учителя). – М.:  Просвещение, 1992.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Орач Б. Теорема Менелая. Практикум абитуриента. Геометрия. — Вып. 2. — Приложение к журналу “Квант”, №3/1996.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Сборник задач для поступающих в вузы.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Шарыгин И. Ф. Геометрия. Задачник. 9 – 11 классы. — М.: Дрофа, 1996.</a:t>
            </a:r>
            <a:endParaRPr lang="ru-RU" sz="2000">
              <a:solidFill>
                <a:srgbClr val="FFFF00"/>
              </a:solidFill>
            </a:endParaRPr>
          </a:p>
          <a:p>
            <a:pPr indent="269875" eaLnBrk="0" hangingPunct="0">
              <a:buFont typeface="Arial" charset="0"/>
              <a:buChar char="•"/>
              <a:tabLst>
                <a:tab pos="1122363" algn="l"/>
              </a:tabLst>
            </a:pPr>
            <a:endParaRPr lang="ru-RU" sz="2000">
              <a:solidFill>
                <a:srgbClr val="FFFF00"/>
              </a:solidFill>
            </a:endParaRPr>
          </a:p>
        </p:txBody>
      </p:sp>
      <p:sp>
        <p:nvSpPr>
          <p:cNvPr id="19459" name="WordArt 7"/>
          <p:cNvSpPr>
            <a:spLocks noChangeArrowheads="1" noChangeShapeType="1" noTextEdit="1"/>
          </p:cNvSpPr>
          <p:nvPr/>
        </p:nvSpPr>
        <p:spPr bwMode="auto">
          <a:xfrm>
            <a:off x="1214438" y="71438"/>
            <a:ext cx="6643687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Список  литературы</a:t>
            </a:r>
          </a:p>
        </p:txBody>
      </p:sp>
      <p:pic>
        <p:nvPicPr>
          <p:cNvPr id="19460" name="Рисунок 4" descr="Рисунок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479664"/>
            <a:ext cx="2786050" cy="237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7863" y="1714500"/>
            <a:ext cx="5267325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FF00"/>
                </a:solidFill>
                <a:effectLst/>
              </a:rPr>
              <a:t>Цель моей научной работы: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FF00"/>
                </a:solidFill>
                <a:effectLst/>
              </a:rPr>
              <a:t>научиться применять теоремы Чевы и Менелая для решения и доказательства геометрических задач.</a:t>
            </a:r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2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5795962" cy="1090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Ход работы</a:t>
            </a:r>
          </a:p>
        </p:txBody>
      </p:sp>
      <p:pic>
        <p:nvPicPr>
          <p:cNvPr id="12293" name="Рисунок 6" descr="Рисунок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928688"/>
            <a:ext cx="20669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6" descr="Рисунок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214813"/>
            <a:ext cx="1901825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1" descr="Рисунок20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571625"/>
            <a:ext cx="340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26"/>
          <p:cNvSpPr txBox="1">
            <a:spLocks noChangeArrowheads="1"/>
          </p:cNvSpPr>
          <p:nvPr/>
        </p:nvSpPr>
        <p:spPr bwMode="auto">
          <a:xfrm>
            <a:off x="250825" y="1844675"/>
            <a:ext cx="64087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00"/>
                </a:solidFill>
              </a:rPr>
              <a:t>В ходе своей научной деятельности, я решала следующие задачи:</a:t>
            </a:r>
          </a:p>
          <a:p>
            <a:r>
              <a:rPr lang="ru-RU" sz="2400">
                <a:solidFill>
                  <a:srgbClr val="FFFF00"/>
                </a:solidFill>
              </a:rPr>
              <a:t>1) углубленное изучение темы: “Теоремы Чевы и Менелая и решение, доказательства геометрических задач, с помощью данных теорем ”;</a:t>
            </a:r>
          </a:p>
          <a:p>
            <a:r>
              <a:rPr lang="ru-RU" sz="2400">
                <a:solidFill>
                  <a:srgbClr val="FFFF00"/>
                </a:solidFill>
              </a:rPr>
              <a:t>2) подбор задач, решаемых с помощью теорем Чевы и Менелая;</a:t>
            </a:r>
          </a:p>
          <a:p>
            <a:r>
              <a:rPr lang="ru-RU" sz="2400">
                <a:solidFill>
                  <a:srgbClr val="FFFF00"/>
                </a:solidFill>
              </a:rPr>
              <a:t>3) составление сборника указанных задач;</a:t>
            </a:r>
          </a:p>
          <a:p>
            <a:r>
              <a:rPr lang="ru-RU" sz="2400">
                <a:solidFill>
                  <a:srgbClr val="FFFF00"/>
                </a:solidFill>
              </a:rPr>
              <a:t>4) составление решебника к сборнику задач.</a:t>
            </a:r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V="1">
            <a:off x="6143636" y="2643061"/>
            <a:ext cx="1382216" cy="1786070"/>
          </a:xfrm>
          <a:prstGeom prst="line">
            <a:avLst/>
          </a:prstGeom>
          <a:ln w="19050">
            <a:solidFill>
              <a:srgbClr val="000000"/>
            </a:solidFill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7" name="Line 21"/>
          <p:cNvSpPr>
            <a:spLocks noChangeShapeType="1"/>
          </p:cNvSpPr>
          <p:nvPr/>
        </p:nvSpPr>
        <p:spPr bwMode="auto">
          <a:xfrm flipH="1" flipV="1">
            <a:off x="6858016" y="1857364"/>
            <a:ext cx="71438" cy="2571768"/>
          </a:xfrm>
          <a:prstGeom prst="line">
            <a:avLst/>
          </a:prstGeom>
          <a:ln w="19050">
            <a:solidFill>
              <a:srgbClr val="000000"/>
            </a:solidFill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572528" y="4386212"/>
            <a:ext cx="78920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925516" y="4386212"/>
            <a:ext cx="36740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643702" y="1457254"/>
            <a:ext cx="36740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</a:t>
            </a:r>
          </a:p>
        </p:txBody>
      </p:sp>
      <p:sp>
        <p:nvSpPr>
          <p:cNvPr id="13321" name="WordArt 7"/>
          <p:cNvSpPr>
            <a:spLocks noChangeArrowheads="1" noChangeShapeType="1" noTextEdit="1"/>
          </p:cNvSpPr>
          <p:nvPr/>
        </p:nvSpPr>
        <p:spPr bwMode="auto">
          <a:xfrm>
            <a:off x="285750" y="357188"/>
            <a:ext cx="6286500" cy="1090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Задачи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70088"/>
            <a:ext cx="5761037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  <a:effectLst/>
              </a:rPr>
              <a:t>Если на сторонах АВ,ВС и СА треугольника АВС взяты соответственно точки  С1</a:t>
            </a:r>
            <a:r>
              <a:rPr lang="ru-RU" sz="2400" dirty="0" smtClean="0">
                <a:solidFill>
                  <a:srgbClr val="FFFF00"/>
                </a:solidFill>
              </a:rPr>
              <a:t>, А1, В1,то отрезки АА1, ВВ1, СС1  пересекаются в одной точке тогда и только тогда, когда выполняется соотношение: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                  </a:t>
            </a:r>
          </a:p>
        </p:txBody>
      </p:sp>
      <p:graphicFrame>
        <p:nvGraphicFramePr>
          <p:cNvPr id="1026" name="Object 21"/>
          <p:cNvGraphicFramePr>
            <a:graphicFrameLocks noChangeAspect="1"/>
          </p:cNvGraphicFramePr>
          <p:nvPr/>
        </p:nvGraphicFramePr>
        <p:xfrm>
          <a:off x="1214438" y="4813300"/>
          <a:ext cx="5214937" cy="1473200"/>
        </p:xfrm>
        <a:graphic>
          <a:graphicData uri="http://schemas.openxmlformats.org/presentationml/2006/ole">
            <p:oleObj spid="_x0000_s1026" name="Формула" r:id="rId3" imgW="1193760" imgH="431640" progId="Equation.3">
              <p:embed/>
            </p:oleObj>
          </a:graphicData>
        </a:graphic>
      </p:graphicFrame>
      <p:sp>
        <p:nvSpPr>
          <p:cNvPr id="1028" name="WordArt 7"/>
          <p:cNvSpPr>
            <a:spLocks noChangeArrowheads="1" noChangeShapeType="1" noTextEdit="1"/>
          </p:cNvSpPr>
          <p:nvPr/>
        </p:nvSpPr>
        <p:spPr bwMode="auto">
          <a:xfrm>
            <a:off x="500063" y="214313"/>
            <a:ext cx="58578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Теорема Менелая.</a:t>
            </a:r>
          </a:p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Формулировка</a:t>
            </a:r>
          </a:p>
        </p:txBody>
      </p:sp>
      <p:pic>
        <p:nvPicPr>
          <p:cNvPr id="1029" name="Рисунок 21" descr="Рисунок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1714500"/>
            <a:ext cx="20605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7"/>
          <p:cNvSpPr>
            <a:spLocks noChangeArrowheads="1" noChangeShapeType="1" noTextEdit="1"/>
          </p:cNvSpPr>
          <p:nvPr/>
        </p:nvSpPr>
        <p:spPr bwMode="auto">
          <a:xfrm>
            <a:off x="1857375" y="-71438"/>
            <a:ext cx="5500688" cy="1214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Доказательство: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14688" y="1143000"/>
            <a:ext cx="564356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 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Пусть точки  А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лежат на одной прямой. Проведём прямые А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ВЕ,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параллельные В</a:t>
            </a:r>
            <a:r>
              <a:rPr lang="en-US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.(Точка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лежит на прямой ВС)</a:t>
            </a:r>
          </a:p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Согласно Обобщённой теореме Фалеса имеем:  </a:t>
            </a:r>
          </a:p>
        </p:txBody>
      </p:sp>
      <p:graphicFrame>
        <p:nvGraphicFramePr>
          <p:cNvPr id="2050" name="Object 33"/>
          <p:cNvGraphicFramePr>
            <a:graphicFrameLocks noChangeAspect="1"/>
          </p:cNvGraphicFramePr>
          <p:nvPr/>
        </p:nvGraphicFramePr>
        <p:xfrm>
          <a:off x="3000375" y="2428875"/>
          <a:ext cx="2214563" cy="1071563"/>
        </p:xfrm>
        <a:graphic>
          <a:graphicData uri="http://schemas.openxmlformats.org/presentationml/2006/ole">
            <p:oleObj spid="_x0000_s2050" name="Формула" r:id="rId3" imgW="736560" imgH="431640" progId="Equation.3">
              <p:embed/>
            </p:oleObj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5429250" y="2714625"/>
            <a:ext cx="114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и</a:t>
            </a:r>
          </a:p>
        </p:txBody>
      </p:sp>
      <p:graphicFrame>
        <p:nvGraphicFramePr>
          <p:cNvPr id="2051" name="Object 34"/>
          <p:cNvGraphicFramePr>
            <a:graphicFrameLocks noChangeAspect="1"/>
          </p:cNvGraphicFramePr>
          <p:nvPr/>
        </p:nvGraphicFramePr>
        <p:xfrm>
          <a:off x="6072188" y="2428875"/>
          <a:ext cx="2286000" cy="1152525"/>
        </p:xfrm>
        <a:graphic>
          <a:graphicData uri="http://schemas.openxmlformats.org/presentationml/2006/ole">
            <p:oleObj spid="_x0000_s2051" name="Формула" r:id="rId4" imgW="749160" imgH="431640" progId="Equation.3">
              <p:embed/>
            </p:oleObj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3071813" y="3500438"/>
            <a:ext cx="30718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Перемножая, получаем:</a:t>
            </a:r>
          </a:p>
        </p:txBody>
      </p:sp>
      <p:graphicFrame>
        <p:nvGraphicFramePr>
          <p:cNvPr id="2052" name="Object 37"/>
          <p:cNvGraphicFramePr>
            <a:graphicFrameLocks noChangeAspect="1"/>
          </p:cNvGraphicFramePr>
          <p:nvPr/>
        </p:nvGraphicFramePr>
        <p:xfrm>
          <a:off x="3071813" y="4000500"/>
          <a:ext cx="2571750" cy="1039813"/>
        </p:xfrm>
        <a:graphic>
          <a:graphicData uri="http://schemas.openxmlformats.org/presentationml/2006/ole">
            <p:oleObj spid="_x0000_s2052" name="Формула" r:id="rId5" imgW="1066680" imgH="431640" progId="Equation.3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6143625" y="4273550"/>
            <a:ext cx="2286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откуда</a:t>
            </a:r>
          </a:p>
        </p:txBody>
      </p:sp>
      <p:graphicFrame>
        <p:nvGraphicFramePr>
          <p:cNvPr id="2053" name="Object 38"/>
          <p:cNvGraphicFramePr>
            <a:graphicFrameLocks noChangeAspect="1"/>
          </p:cNvGraphicFramePr>
          <p:nvPr/>
        </p:nvGraphicFramePr>
        <p:xfrm>
          <a:off x="3000375" y="5143500"/>
          <a:ext cx="4000500" cy="1130300"/>
        </p:xfrm>
        <a:graphic>
          <a:graphicData uri="http://schemas.openxmlformats.org/presentationml/2006/ole">
            <p:oleObj spid="_x0000_s2053" name="Формула" r:id="rId6" imgW="1193760" imgH="431640" progId="Equation.3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6786563" y="5505450"/>
            <a:ext cx="23574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,то есть выполнено равенство. Ч.т.д.</a:t>
            </a:r>
          </a:p>
        </p:txBody>
      </p:sp>
      <p:pic>
        <p:nvPicPr>
          <p:cNvPr id="2060" name="Рисунок 12" descr="Рисунок6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428875"/>
            <a:ext cx="27432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7"/>
          <p:cNvSpPr>
            <a:spLocks noChangeArrowheads="1" noChangeShapeType="1" noTextEdit="1"/>
          </p:cNvSpPr>
          <p:nvPr/>
        </p:nvSpPr>
        <p:spPr bwMode="auto">
          <a:xfrm>
            <a:off x="857250" y="214313"/>
            <a:ext cx="542925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Теорема Чевы.</a:t>
            </a:r>
          </a:p>
          <a:p>
            <a:pPr algn="ctr"/>
            <a:r>
              <a:rPr lang="ru-RU" sz="3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Формулировка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4375" y="2154238"/>
            <a:ext cx="571500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Если на сторонах АВ,ВС и СА треугольника АВС взяты соответственно точки 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А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,В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, то отрезки АА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,ВВ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,СС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пересекаются в одной точке тогда и только тогда, когда выполняется соотношение:</a:t>
            </a:r>
          </a:p>
        </p:txBody>
      </p:sp>
      <p:graphicFrame>
        <p:nvGraphicFramePr>
          <p:cNvPr id="3074" name="Object 17"/>
          <p:cNvGraphicFramePr>
            <a:graphicFrameLocks noChangeAspect="1"/>
          </p:cNvGraphicFramePr>
          <p:nvPr/>
        </p:nvGraphicFramePr>
        <p:xfrm>
          <a:off x="857250" y="4098925"/>
          <a:ext cx="5214938" cy="1473200"/>
        </p:xfrm>
        <a:graphic>
          <a:graphicData uri="http://schemas.openxmlformats.org/presentationml/2006/ole">
            <p:oleObj spid="_x0000_s3074" name="Формула" r:id="rId3" imgW="1193760" imgH="43164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286500" y="4476750"/>
            <a:ext cx="714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(1)</a:t>
            </a:r>
          </a:p>
        </p:txBody>
      </p:sp>
      <p:pic>
        <p:nvPicPr>
          <p:cNvPr id="3078" name="Рисунок 18" descr="Рисунок7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1071563"/>
            <a:ext cx="1871662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8"/>
          <p:cNvGraphicFramePr>
            <a:graphicFrameLocks noChangeAspect="1"/>
          </p:cNvGraphicFramePr>
          <p:nvPr/>
        </p:nvGraphicFramePr>
        <p:xfrm>
          <a:off x="3214688" y="3571875"/>
          <a:ext cx="4286250" cy="928688"/>
        </p:xfrm>
        <a:graphic>
          <a:graphicData uri="http://schemas.openxmlformats.org/presentationml/2006/ole">
            <p:oleObj spid="_x0000_s4098" name="Формула" r:id="rId3" imgW="2070000" imgH="482400" progId="Equation.3">
              <p:embed/>
            </p:oleObj>
          </a:graphicData>
        </a:graphic>
      </p:graphicFrame>
      <p:sp>
        <p:nvSpPr>
          <p:cNvPr id="4106" name="WordArt 7"/>
          <p:cNvSpPr>
            <a:spLocks noChangeArrowheads="1" noChangeShapeType="1" noTextEdit="1"/>
          </p:cNvSpPr>
          <p:nvPr/>
        </p:nvSpPr>
        <p:spPr bwMode="auto">
          <a:xfrm>
            <a:off x="1857375" y="-71438"/>
            <a:ext cx="5500688" cy="1214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Доказательство: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313" y="1071563"/>
            <a:ext cx="114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Пусть</a:t>
            </a:r>
          </a:p>
        </p:txBody>
      </p:sp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4643438" y="1000125"/>
          <a:ext cx="3286125" cy="500063"/>
        </p:xfrm>
        <a:graphic>
          <a:graphicData uri="http://schemas.openxmlformats.org/presentationml/2006/ole">
            <p:oleObj spid="_x0000_s4099" name="Формула" r:id="rId4" imgW="1346040" imgH="2156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00438" y="1425575"/>
            <a:ext cx="51435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 теореме о пропорциональных отрезках в треугольнике имеем:</a:t>
            </a:r>
          </a:p>
        </p:txBody>
      </p:sp>
      <p:graphicFrame>
        <p:nvGraphicFramePr>
          <p:cNvPr id="4100" name="Object 5"/>
          <p:cNvGraphicFramePr>
            <a:graphicFrameLocks noChangeAspect="1"/>
          </p:cNvGraphicFramePr>
          <p:nvPr/>
        </p:nvGraphicFramePr>
        <p:xfrm>
          <a:off x="4572000" y="1962150"/>
          <a:ext cx="2906713" cy="752475"/>
        </p:xfrm>
        <a:graphic>
          <a:graphicData uri="http://schemas.openxmlformats.org/presentationml/2006/ole">
            <p:oleObj spid="_x0000_s4100" name="Формула" r:id="rId5" imgW="1384200" imgH="482400" progId="Equation.3">
              <p:embed/>
            </p:oleObj>
          </a:graphicData>
        </a:graphic>
      </p:graphicFrame>
      <p:graphicFrame>
        <p:nvGraphicFramePr>
          <p:cNvPr id="4101" name="Object 6"/>
          <p:cNvGraphicFramePr>
            <a:graphicFrameLocks noChangeAspect="1"/>
          </p:cNvGraphicFramePr>
          <p:nvPr/>
        </p:nvGraphicFramePr>
        <p:xfrm>
          <a:off x="4575175" y="2643188"/>
          <a:ext cx="2925763" cy="785812"/>
        </p:xfrm>
        <a:graphic>
          <a:graphicData uri="http://schemas.openxmlformats.org/presentationml/2006/ole">
            <p:oleObj spid="_x0000_s4101" name="Формула" r:id="rId6" imgW="1422360" imgH="4824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357688" y="3286125"/>
            <a:ext cx="3429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Приравнивая правые части: </a:t>
            </a:r>
          </a:p>
        </p:txBody>
      </p:sp>
      <p:graphicFrame>
        <p:nvGraphicFramePr>
          <p:cNvPr id="4102" name="Object 9"/>
          <p:cNvGraphicFramePr>
            <a:graphicFrameLocks noChangeAspect="1"/>
          </p:cNvGraphicFramePr>
          <p:nvPr/>
        </p:nvGraphicFramePr>
        <p:xfrm>
          <a:off x="3143250" y="4572000"/>
          <a:ext cx="2928938" cy="714375"/>
        </p:xfrm>
        <a:graphic>
          <a:graphicData uri="http://schemas.openxmlformats.org/presentationml/2006/ole">
            <p:oleObj spid="_x0000_s4102" name="Формула" r:id="rId7" imgW="1396800" imgH="431640" progId="Equation.3">
              <p:embed/>
            </p:oleObj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 rot="5400000">
            <a:off x="5930107" y="4928394"/>
            <a:ext cx="571500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103" name="Object 10"/>
          <p:cNvGraphicFramePr>
            <a:graphicFrameLocks noChangeAspect="1"/>
          </p:cNvGraphicFramePr>
          <p:nvPr/>
        </p:nvGraphicFramePr>
        <p:xfrm>
          <a:off x="6286500" y="4572000"/>
          <a:ext cx="1285875" cy="785813"/>
        </p:xfrm>
        <a:graphic>
          <a:graphicData uri="http://schemas.openxmlformats.org/presentationml/2006/ole">
            <p:oleObj spid="_x0000_s4103" name="Формула" r:id="rId8" imgW="698400" imgH="431640" progId="Equation.3">
              <p:embed/>
            </p:oleObj>
          </a:graphicData>
        </a:graphic>
      </p:graphicFrame>
      <p:graphicFrame>
        <p:nvGraphicFramePr>
          <p:cNvPr id="4104" name="Object 11"/>
          <p:cNvGraphicFramePr>
            <a:graphicFrameLocks noChangeAspect="1"/>
          </p:cNvGraphicFramePr>
          <p:nvPr/>
        </p:nvGraphicFramePr>
        <p:xfrm>
          <a:off x="3143250" y="5429250"/>
          <a:ext cx="3143250" cy="846138"/>
        </p:xfrm>
        <a:graphic>
          <a:graphicData uri="http://schemas.openxmlformats.org/presentationml/2006/ole">
            <p:oleObj spid="_x0000_s4104" name="Формула" r:id="rId9" imgW="1422360" imgH="43164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215063" y="5572125"/>
            <a:ext cx="10001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=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&gt;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105" name="Object 12"/>
          <p:cNvGraphicFramePr>
            <a:graphicFrameLocks noChangeAspect="1"/>
          </p:cNvGraphicFramePr>
          <p:nvPr/>
        </p:nvGraphicFramePr>
        <p:xfrm>
          <a:off x="6643688" y="5457825"/>
          <a:ext cx="2428875" cy="685800"/>
        </p:xfrm>
        <a:graphic>
          <a:graphicData uri="http://schemas.openxmlformats.org/presentationml/2006/ole">
            <p:oleObj spid="_x0000_s4105" name="Формула" r:id="rId10" imgW="1193760" imgH="431640" progId="Equation.3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072438" y="6143625"/>
            <a:ext cx="92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Ч.Т.Д.</a:t>
            </a:r>
          </a:p>
        </p:txBody>
      </p:sp>
      <p:pic>
        <p:nvPicPr>
          <p:cNvPr id="4113" name="Рисунок 18" descr="Рисунок8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1714500"/>
            <a:ext cx="2995613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7"/>
          <p:cNvSpPr>
            <a:spLocks noChangeArrowheads="1" noChangeShapeType="1" noTextEdit="1"/>
          </p:cNvSpPr>
          <p:nvPr/>
        </p:nvSpPr>
        <p:spPr bwMode="auto">
          <a:xfrm>
            <a:off x="1214438" y="142875"/>
            <a:ext cx="65008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Формулировка обратного</a:t>
            </a:r>
          </a:p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 утверждения: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63" y="2103438"/>
            <a:ext cx="45720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Равенство (1) выполняется </a:t>
            </a:r>
            <a:r>
              <a:rPr 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sym typeface="Wingdings" pitchFamily="2" charset="2"/>
              </a:rPr>
              <a:t>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,если на сторонах АВ,ВС и СА треугольника АВС взяты соответственно точки С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А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,В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и отрезки АА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,ВВ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,СС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 пересекаются в одной точке.     </a:t>
            </a:r>
          </a:p>
        </p:txBody>
      </p:sp>
      <p:pic>
        <p:nvPicPr>
          <p:cNvPr id="14340" name="Рисунок 6" descr="Рисунок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26063" y="1857375"/>
            <a:ext cx="3817937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WordArt 7"/>
          <p:cNvSpPr>
            <a:spLocks noChangeArrowheads="1" noChangeShapeType="1" noTextEdit="1"/>
          </p:cNvSpPr>
          <p:nvPr/>
        </p:nvSpPr>
        <p:spPr bwMode="auto">
          <a:xfrm>
            <a:off x="1857375" y="-71438"/>
            <a:ext cx="5500688" cy="1214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0"/>
              </a:avLst>
            </a:prstTxWarp>
          </a:bodyPr>
          <a:lstStyle/>
          <a:p>
            <a:pPr algn="ctr"/>
            <a:r>
              <a:rPr lang="ru-RU" sz="600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FF"/>
                    </a:gs>
                    <a:gs pos="100000">
                      <a:srgbClr val="FF99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Доказательство: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50" y="1285875"/>
            <a:ext cx="857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Пусть 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785938" y="1238250"/>
          <a:ext cx="2071687" cy="476250"/>
        </p:xfrm>
        <a:graphic>
          <a:graphicData uri="http://schemas.openxmlformats.org/presentationml/2006/ole">
            <p:oleObj spid="_x0000_s5122" name="Формула" r:id="rId3" imgW="939600" imgH="2156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86188" y="1285875"/>
            <a:ext cx="18573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 Проведём СО.</a:t>
            </a: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928813" y="1857375"/>
          <a:ext cx="2428875" cy="465138"/>
        </p:xfrm>
        <a:graphic>
          <a:graphicData uri="http://schemas.openxmlformats.org/presentationml/2006/ole">
            <p:oleObj spid="_x0000_s5123" name="Формула" r:id="rId4" imgW="927000" imgH="2156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4375" y="2428875"/>
            <a:ext cx="50720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Так как ВВ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,АА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,СС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пересекаются в одной точке, то из пункта первого имеем, что 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627188" y="3171825"/>
          <a:ext cx="2659062" cy="828675"/>
        </p:xfrm>
        <a:graphic>
          <a:graphicData uri="http://schemas.openxmlformats.org/presentationml/2006/ole">
            <p:oleObj spid="_x0000_s5124" name="Формула" r:id="rId5" imgW="1206360" imgH="4316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14813" y="3357563"/>
            <a:ext cx="1143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43063" y="4071938"/>
            <a:ext cx="39290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Сравним (1) и (2): =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&gt;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690688" y="4643438"/>
          <a:ext cx="1881187" cy="1000125"/>
        </p:xfrm>
        <a:graphic>
          <a:graphicData uri="http://schemas.openxmlformats.org/presentationml/2006/ole">
            <p:oleObj spid="_x0000_s5125" name="Формула" r:id="rId6" imgW="761760" imgH="43164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14688" y="4862513"/>
            <a:ext cx="23574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,откуда  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и С</a:t>
            </a:r>
            <a:r>
              <a:rPr lang="ru-RU" sz="1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совпадают.</a:t>
            </a:r>
          </a:p>
          <a:p>
            <a:pPr algn="ctr">
              <a:defRPr/>
            </a:pP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    ч.т.д.</a:t>
            </a:r>
          </a:p>
        </p:txBody>
      </p:sp>
      <p:pic>
        <p:nvPicPr>
          <p:cNvPr id="5133" name="Рисунок 13" descr="Рисунок10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1863" y="1928813"/>
            <a:ext cx="3132137" cy="32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835</TotalTime>
  <Words>1009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Равновесие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Sanya</cp:lastModifiedBy>
  <cp:revision>72</cp:revision>
  <dcterms:created xsi:type="dcterms:W3CDTF">2009-01-18T08:37:46Z</dcterms:created>
  <dcterms:modified xsi:type="dcterms:W3CDTF">2009-01-29T21:01:50Z</dcterms:modified>
</cp:coreProperties>
</file>