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37"/>
  </p:notesMasterIdLst>
  <p:handoutMasterIdLst>
    <p:handoutMasterId r:id="rId38"/>
  </p:handoutMasterIdLst>
  <p:sldIdLst>
    <p:sldId id="256" r:id="rId2"/>
    <p:sldId id="263" r:id="rId3"/>
    <p:sldId id="264" r:id="rId4"/>
    <p:sldId id="265" r:id="rId5"/>
    <p:sldId id="259" r:id="rId6"/>
    <p:sldId id="260" r:id="rId7"/>
    <p:sldId id="261" r:id="rId8"/>
    <p:sldId id="266" r:id="rId9"/>
    <p:sldId id="267" r:id="rId10"/>
    <p:sldId id="271" r:id="rId11"/>
    <p:sldId id="287" r:id="rId12"/>
    <p:sldId id="268" r:id="rId13"/>
    <p:sldId id="288" r:id="rId14"/>
    <p:sldId id="272" r:id="rId15"/>
    <p:sldId id="289" r:id="rId16"/>
    <p:sldId id="273" r:id="rId17"/>
    <p:sldId id="274" r:id="rId18"/>
    <p:sldId id="283" r:id="rId19"/>
    <p:sldId id="269" r:id="rId20"/>
    <p:sldId id="295" r:id="rId21"/>
    <p:sldId id="270" r:id="rId22"/>
    <p:sldId id="276" r:id="rId23"/>
    <p:sldId id="290" r:id="rId24"/>
    <p:sldId id="277" r:id="rId25"/>
    <p:sldId id="278" r:id="rId26"/>
    <p:sldId id="280" r:id="rId27"/>
    <p:sldId id="281" r:id="rId28"/>
    <p:sldId id="296" r:id="rId29"/>
    <p:sldId id="297" r:id="rId30"/>
    <p:sldId id="298" r:id="rId31"/>
    <p:sldId id="286" r:id="rId32"/>
    <p:sldId id="291" r:id="rId33"/>
    <p:sldId id="292" r:id="rId34"/>
    <p:sldId id="293" r:id="rId35"/>
    <p:sldId id="294" r:id="rId3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23AE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443" autoAdjust="0"/>
    <p:restoredTop sz="94660"/>
  </p:normalViewPr>
  <p:slideViewPr>
    <p:cSldViewPr>
      <p:cViewPr>
        <p:scale>
          <a:sx n="104" d="100"/>
          <a:sy n="104" d="100"/>
        </p:scale>
        <p:origin x="438" y="708"/>
      </p:cViewPr>
      <p:guideLst>
        <p:guide orient="horz" pos="2160"/>
        <p:guide pos="2880"/>
      </p:guideLst>
    </p:cSldViewPr>
  </p:slideViewPr>
  <p:notesTextViewPr>
    <p:cViewPr>
      <p:scale>
        <a:sx n="100" d="100"/>
        <a:sy n="100" d="100"/>
      </p:scale>
      <p:origin x="0" y="0"/>
    </p:cViewPr>
  </p:notesTextViewPr>
  <p:notesViewPr>
    <p:cSldViewPr>
      <p:cViewPr varScale="1">
        <p:scale>
          <a:sx n="83" d="100"/>
          <a:sy n="83" d="100"/>
        </p:scale>
        <p:origin x="-2040"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image" Target="../media/image3.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35.wmf"/><Relationship Id="rId1" Type="http://schemas.openxmlformats.org/officeDocument/2006/relationships/image" Target="../media/image3.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39.wmf"/><Relationship Id="rId1" Type="http://schemas.openxmlformats.org/officeDocument/2006/relationships/image" Target="../media/image38.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40.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42.wmf"/><Relationship Id="rId1" Type="http://schemas.openxmlformats.org/officeDocument/2006/relationships/image" Target="../media/image4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image" Target="../media/image22.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image" Target="../media/image25.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30.wmf"/><Relationship Id="rId1" Type="http://schemas.openxmlformats.org/officeDocument/2006/relationships/image" Target="../media/image29.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7F80469-2CE6-4DAF-A376-9F4822B39CB0}" type="datetimeFigureOut">
              <a:rPr lang="ru-RU" smtClean="0"/>
              <a:pPr/>
              <a:t>27.01.2009</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4C60953-5ECB-4F5F-B6E0-1685D1337C06}" type="slidenum">
              <a:rPr lang="ru-RU" smtClean="0"/>
              <a:pPr/>
              <a:t>‹#›</a:t>
            </a:fld>
            <a:endParaRPr lang="ru-R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0675E57-8612-49AC-8D1A-DC67D2942998}" type="datetimeFigureOut">
              <a:rPr lang="ru-RU" smtClean="0"/>
              <a:pPr/>
              <a:t>27.01.2009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BD1AA74-F1B1-4DB7-A908-55BF096355B2}"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4BD1AA74-F1B1-4DB7-A908-55BF096355B2}" type="slidenum">
              <a:rPr lang="ru-RU" smtClean="0"/>
              <a:pPr/>
              <a:t>26</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dirty="0"/>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dirty="0"/>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27.01.2009</a:t>
            </a:fld>
            <a:endParaRPr lang="ru-RU" dirty="0"/>
          </a:p>
        </p:txBody>
      </p:sp>
      <p:sp>
        <p:nvSpPr>
          <p:cNvPr id="19" name="Нижний колонтитул 18"/>
          <p:cNvSpPr>
            <a:spLocks noGrp="1"/>
          </p:cNvSpPr>
          <p:nvPr>
            <p:ph type="ftr" sz="quarter" idx="11"/>
          </p:nvPr>
        </p:nvSpPr>
        <p:spPr/>
        <p:txBody>
          <a:bodyPr/>
          <a:lstStyle/>
          <a:p>
            <a:endParaRPr lang="ru-RU" dirty="0"/>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27.01.2009</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27.01.2009</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27.01.2009</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dirty="0"/>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27.01.2009</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27.01.2009</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27.01.2009</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27.01.2009</a:t>
            </a:fld>
            <a:endParaRPr lang="ru-RU" dirty="0"/>
          </a:p>
        </p:txBody>
      </p:sp>
      <p:sp>
        <p:nvSpPr>
          <p:cNvPr id="8" name="Номер слайда 7"/>
          <p:cNvSpPr>
            <a:spLocks noGrp="1"/>
          </p:cNvSpPr>
          <p:nvPr>
            <p:ph type="sldNum" sz="quarter" idx="11"/>
          </p:nvPr>
        </p:nvSpPr>
        <p:spPr/>
        <p:txBody>
          <a:bodyPr/>
          <a:lstStyle/>
          <a:p>
            <a:fld id="{725C68B6-61C2-468F-89AB-4B9F7531AA68}" type="slidenum">
              <a:rPr lang="ru-RU" smtClean="0"/>
              <a:pPr/>
              <a:t>‹#›</a:t>
            </a:fld>
            <a:endParaRPr lang="ru-RU" dirty="0"/>
          </a:p>
        </p:txBody>
      </p:sp>
      <p:sp>
        <p:nvSpPr>
          <p:cNvPr id="9" name="Нижний колонтитул 8"/>
          <p:cNvSpPr>
            <a:spLocks noGrp="1"/>
          </p:cNvSpPr>
          <p:nvPr>
            <p:ph type="ftr" sz="quarter" idx="12"/>
          </p:nvPr>
        </p:nvSpPr>
        <p:spPr/>
        <p:txBody>
          <a:bodyPr/>
          <a:lstStyle/>
          <a:p>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27.01.2009</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27.01.2009</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a:xfrm>
            <a:off x="8156448" y="6422064"/>
            <a:ext cx="762000" cy="365125"/>
          </a:xfrm>
        </p:spPr>
        <p:txBody>
          <a:bodyPr/>
          <a:lstStyle/>
          <a:p>
            <a:fld id="{725C68B6-61C2-468F-89AB-4B9F7531AA68}"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dirty="0"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5B106E36-FD25-4E2D-B0AA-010F637433A0}" type="datetimeFigureOut">
              <a:rPr lang="ru-RU" smtClean="0"/>
              <a:pPr/>
              <a:t>27.01.2009</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dirty="0"/>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dirty="0"/>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5B106E36-FD25-4E2D-B0AA-010F637433A0}" type="datetimeFigureOut">
              <a:rPr lang="ru-RU" smtClean="0"/>
              <a:pPr/>
              <a:t>27.01.2009</a:t>
            </a:fld>
            <a:endParaRPr lang="ru-RU" dirty="0"/>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dirty="0"/>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725C68B6-61C2-468F-89AB-4B9F7531AA68}" type="slidenum">
              <a:rPr lang="ru-RU" smtClean="0"/>
              <a:pPr/>
              <a:t>‹#›</a:t>
            </a:fld>
            <a:endParaRPr lang="ru-RU" dirty="0"/>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 Target="slide5.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 Target="slide5.xml"/><Relationship Id="rId1" Type="http://schemas.openxmlformats.org/officeDocument/2006/relationships/slideLayout" Target="../slideLayouts/slideLayout1.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13.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3.xml"/><Relationship Id="rId1" Type="http://schemas.openxmlformats.org/officeDocument/2006/relationships/vmlDrawing" Target="../drawings/vmlDrawing3.vml"/><Relationship Id="rId5" Type="http://schemas.openxmlformats.org/officeDocument/2006/relationships/slide" Target="slide5.xml"/><Relationship Id="rId4" Type="http://schemas.openxmlformats.org/officeDocument/2006/relationships/oleObject" Target="../embeddings/oleObject5.bin"/></Relationships>
</file>

<file path=ppt/slides/_rels/slide16.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 Target="slide5.xml"/><Relationship Id="rId1" Type="http://schemas.openxmlformats.org/officeDocument/2006/relationships/slideLayout" Target="../slideLayouts/slideLayout1.xml"/><Relationship Id="rId5" Type="http://schemas.openxmlformats.org/officeDocument/2006/relationships/image" Target="../media/image15.jpeg"/><Relationship Id="rId4" Type="http://schemas.openxmlformats.org/officeDocument/2006/relationships/image" Target="../media/image14.jpeg"/></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slide" Target="slide5.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slide" Target="slide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3.xml"/><Relationship Id="rId1" Type="http://schemas.openxmlformats.org/officeDocument/2006/relationships/vmlDrawing" Target="../drawings/vmlDrawing4.vml"/><Relationship Id="rId5" Type="http://schemas.openxmlformats.org/officeDocument/2006/relationships/image" Target="../media/image19.jpeg"/><Relationship Id="rId4" Type="http://schemas.openxmlformats.org/officeDocument/2006/relationships/slide" Target="slide5.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slide" Target="slide5.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slide" Target="slide5.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3.xml"/><Relationship Id="rId1" Type="http://schemas.openxmlformats.org/officeDocument/2006/relationships/vmlDrawing" Target="../drawings/vmlDrawing5.vml"/><Relationship Id="rId6" Type="http://schemas.openxmlformats.org/officeDocument/2006/relationships/slide" Target="slide5.xml"/><Relationship Id="rId5" Type="http://schemas.openxmlformats.org/officeDocument/2006/relationships/oleObject" Target="../embeddings/oleObject9.bin"/><Relationship Id="rId4" Type="http://schemas.openxmlformats.org/officeDocument/2006/relationships/oleObject" Target="../embeddings/oleObject8.bin"/></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1.xml"/><Relationship Id="rId1" Type="http://schemas.openxmlformats.org/officeDocument/2006/relationships/vmlDrawing" Target="../drawings/vmlDrawing6.vml"/><Relationship Id="rId6" Type="http://schemas.openxmlformats.org/officeDocument/2006/relationships/image" Target="../media/image27.jpeg"/><Relationship Id="rId5" Type="http://schemas.openxmlformats.org/officeDocument/2006/relationships/slide" Target="slide5.xml"/><Relationship Id="rId4" Type="http://schemas.openxmlformats.org/officeDocument/2006/relationships/oleObject" Target="../embeddings/oleObject11.bin"/></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1.xml"/><Relationship Id="rId1" Type="http://schemas.openxmlformats.org/officeDocument/2006/relationships/vmlDrawing" Target="../drawings/vmlDrawing7.vml"/><Relationship Id="rId4" Type="http://schemas.openxmlformats.org/officeDocument/2006/relationships/slide" Target="slide5.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slide" Target="slide5.xml"/><Relationship Id="rId2" Type="http://schemas.openxmlformats.org/officeDocument/2006/relationships/slideLayout" Target="../slideLayouts/slideLayout3.xml"/><Relationship Id="rId1" Type="http://schemas.openxmlformats.org/officeDocument/2006/relationships/vmlDrawing" Target="../drawings/vmlDrawing8.vml"/><Relationship Id="rId6" Type="http://schemas.openxmlformats.org/officeDocument/2006/relationships/oleObject" Target="../embeddings/oleObject15.bin"/><Relationship Id="rId5" Type="http://schemas.openxmlformats.org/officeDocument/2006/relationships/oleObject" Target="../embeddings/oleObject14.bin"/><Relationship Id="rId4" Type="http://schemas.openxmlformats.org/officeDocument/2006/relationships/oleObject" Target="../embeddings/oleObject13.bin"/></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3.xml"/><Relationship Id="rId1" Type="http://schemas.openxmlformats.org/officeDocument/2006/relationships/vmlDrawing" Target="../drawings/vmlDrawing9.vml"/><Relationship Id="rId4" Type="http://schemas.openxmlformats.org/officeDocument/2006/relationships/slide" Target="slide5.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3.xml"/><Relationship Id="rId1" Type="http://schemas.openxmlformats.org/officeDocument/2006/relationships/vmlDrawing" Target="../drawings/vmlDrawing10.vml"/><Relationship Id="rId6" Type="http://schemas.openxmlformats.org/officeDocument/2006/relationships/slide" Target="slide5.xml"/><Relationship Id="rId5" Type="http://schemas.openxmlformats.org/officeDocument/2006/relationships/oleObject" Target="../embeddings/oleObject19.bin"/><Relationship Id="rId4" Type="http://schemas.openxmlformats.org/officeDocument/2006/relationships/oleObject" Target="../embeddings/oleObject18.bin"/></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3.xml"/><Relationship Id="rId1" Type="http://schemas.openxmlformats.org/officeDocument/2006/relationships/vmlDrawing" Target="../drawings/vmlDrawing11.vml"/><Relationship Id="rId6" Type="http://schemas.openxmlformats.org/officeDocument/2006/relationships/slide" Target="slide5.xml"/><Relationship Id="rId5" Type="http://schemas.openxmlformats.org/officeDocument/2006/relationships/oleObject" Target="../embeddings/oleObject22.bin"/><Relationship Id="rId4" Type="http://schemas.openxmlformats.org/officeDocument/2006/relationships/oleObject" Target="../embeddings/oleObject21.bin"/></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3.xml"/><Relationship Id="rId1" Type="http://schemas.openxmlformats.org/officeDocument/2006/relationships/vmlDrawing" Target="../drawings/vmlDrawing12.vml"/><Relationship Id="rId5" Type="http://schemas.openxmlformats.org/officeDocument/2006/relationships/image" Target="../media/image37.jpeg"/><Relationship Id="rId4" Type="http://schemas.openxmlformats.org/officeDocument/2006/relationships/slide" Target="slide5.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3.xml"/><Relationship Id="rId1" Type="http://schemas.openxmlformats.org/officeDocument/2006/relationships/vmlDrawing" Target="../drawings/vmlDrawing13.vml"/><Relationship Id="rId5" Type="http://schemas.openxmlformats.org/officeDocument/2006/relationships/slide" Target="slide5.xml"/><Relationship Id="rId4" Type="http://schemas.openxmlformats.org/officeDocument/2006/relationships/oleObject" Target="../embeddings/oleObject25.bin"/></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3.xml"/><Relationship Id="rId1" Type="http://schemas.openxmlformats.org/officeDocument/2006/relationships/vmlDrawing" Target="../drawings/vmlDrawing14.vml"/><Relationship Id="rId4" Type="http://schemas.openxmlformats.org/officeDocument/2006/relationships/slide" Target="slide5.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3.xml"/><Relationship Id="rId1" Type="http://schemas.openxmlformats.org/officeDocument/2006/relationships/vmlDrawing" Target="../drawings/vmlDrawing15.vml"/><Relationship Id="rId5" Type="http://schemas.openxmlformats.org/officeDocument/2006/relationships/slide" Target="slide5.xml"/><Relationship Id="rId4" Type="http://schemas.openxmlformats.org/officeDocument/2006/relationships/oleObject" Target="../embeddings/oleObject28.bin"/></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 Target="slide5.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17.xml"/><Relationship Id="rId18" Type="http://schemas.openxmlformats.org/officeDocument/2006/relationships/slide" Target="slide22.xml"/><Relationship Id="rId26" Type="http://schemas.openxmlformats.org/officeDocument/2006/relationships/slide" Target="slide30.xml"/><Relationship Id="rId3" Type="http://schemas.openxmlformats.org/officeDocument/2006/relationships/slide" Target="slide7.xml"/><Relationship Id="rId21" Type="http://schemas.openxmlformats.org/officeDocument/2006/relationships/slide" Target="slide25.xml"/><Relationship Id="rId7" Type="http://schemas.openxmlformats.org/officeDocument/2006/relationships/slide" Target="slide11.xml"/><Relationship Id="rId12" Type="http://schemas.openxmlformats.org/officeDocument/2006/relationships/slide" Target="slide16.xml"/><Relationship Id="rId17" Type="http://schemas.openxmlformats.org/officeDocument/2006/relationships/slide" Target="slide21.xml"/><Relationship Id="rId25" Type="http://schemas.openxmlformats.org/officeDocument/2006/relationships/slide" Target="slide29.xml"/><Relationship Id="rId2" Type="http://schemas.openxmlformats.org/officeDocument/2006/relationships/slide" Target="slide6.xml"/><Relationship Id="rId16" Type="http://schemas.openxmlformats.org/officeDocument/2006/relationships/slide" Target="slide20.xml"/><Relationship Id="rId20" Type="http://schemas.openxmlformats.org/officeDocument/2006/relationships/slide" Target="slide24.xml"/><Relationship Id="rId29" Type="http://schemas.openxmlformats.org/officeDocument/2006/relationships/slide" Target="slide33.xml"/><Relationship Id="rId1" Type="http://schemas.openxmlformats.org/officeDocument/2006/relationships/slideLayout" Target="../slideLayouts/slideLayout1.xml"/><Relationship Id="rId6" Type="http://schemas.openxmlformats.org/officeDocument/2006/relationships/slide" Target="slide10.xml"/><Relationship Id="rId11" Type="http://schemas.openxmlformats.org/officeDocument/2006/relationships/slide" Target="slide15.xml"/><Relationship Id="rId24" Type="http://schemas.openxmlformats.org/officeDocument/2006/relationships/slide" Target="slide28.xml"/><Relationship Id="rId5" Type="http://schemas.openxmlformats.org/officeDocument/2006/relationships/slide" Target="slide9.xml"/><Relationship Id="rId15" Type="http://schemas.openxmlformats.org/officeDocument/2006/relationships/slide" Target="slide19.xml"/><Relationship Id="rId23" Type="http://schemas.openxmlformats.org/officeDocument/2006/relationships/slide" Target="slide27.xml"/><Relationship Id="rId28" Type="http://schemas.openxmlformats.org/officeDocument/2006/relationships/slide" Target="slide32.xml"/><Relationship Id="rId10" Type="http://schemas.openxmlformats.org/officeDocument/2006/relationships/slide" Target="slide14.xml"/><Relationship Id="rId19" Type="http://schemas.openxmlformats.org/officeDocument/2006/relationships/slide" Target="slide23.xml"/><Relationship Id="rId31" Type="http://schemas.openxmlformats.org/officeDocument/2006/relationships/slide" Target="slide35.xml"/><Relationship Id="rId4" Type="http://schemas.openxmlformats.org/officeDocument/2006/relationships/slide" Target="slide8.xml"/><Relationship Id="rId9" Type="http://schemas.openxmlformats.org/officeDocument/2006/relationships/slide" Target="slide13.xml"/><Relationship Id="rId14" Type="http://schemas.openxmlformats.org/officeDocument/2006/relationships/slide" Target="slide18.xml"/><Relationship Id="rId22" Type="http://schemas.openxmlformats.org/officeDocument/2006/relationships/slide" Target="slide26.xml"/><Relationship Id="rId27" Type="http://schemas.openxmlformats.org/officeDocument/2006/relationships/slide" Target="slide31.xml"/><Relationship Id="rId30" Type="http://schemas.openxmlformats.org/officeDocument/2006/relationships/slide" Target="slide34.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slide" Target="slide5.xml"/><Relationship Id="rId4" Type="http://schemas.openxmlformats.org/officeDocument/2006/relationships/oleObject" Target="../embeddings/oleObject2.bin"/></Relationships>
</file>

<file path=ppt/slides/_rels/slide7.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xml"/><Relationship Id="rId1" Type="http://schemas.openxmlformats.org/officeDocument/2006/relationships/vmlDrawing" Target="../drawings/vmlDrawing2.vml"/><Relationship Id="rId5" Type="http://schemas.openxmlformats.org/officeDocument/2006/relationships/image" Target="../media/image5.jpeg"/><Relationship Id="rId4" Type="http://schemas.openxmlformats.org/officeDocument/2006/relationships/slide" Target="slide5.xml"/></Relationships>
</file>

<file path=ppt/slides/_rels/slide9.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4" y="214290"/>
            <a:ext cx="9144064" cy="2786082"/>
          </a:xfrm>
          <a:noFill/>
        </p:spPr>
        <p:txBody>
          <a:bodyPr>
            <a:norm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cap="none"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r>
              <a:rPr lang="ru-RU" sz="41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Тема :</a:t>
            </a:r>
            <a:r>
              <a:rPr sz="4100" cap="none"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t>
            </a:r>
            <a:r>
              <a:rPr lang="ru-RU" sz="41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Прямоугольные                            треугольники</a:t>
            </a:r>
            <a:r>
              <a:rPr sz="4100" cap="none"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ru-RU" sz="41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r>
            <a:br>
              <a:rPr lang="ru-RU" sz="41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ru-RU" sz="14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r>
            <a:br>
              <a:rPr lang="ru-RU" sz="14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ru-RU" sz="14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br>
              <a:rPr lang="ru-RU" sz="14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ru-RU" sz="14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загадок больше, чем разгадок</a:t>
            </a:r>
            <a:br>
              <a:rPr lang="ru-RU" sz="14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ru-RU" sz="14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И поискам предела нет </a:t>
            </a:r>
            <a:br>
              <a:rPr lang="ru-RU" sz="14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ru-RU" sz="14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Л.Татьяничева</a:t>
            </a:r>
            <a:endParaRPr lang="ru-RU" sz="4100" cap="none"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Подзаголовок 2"/>
          <p:cNvSpPr>
            <a:spLocks noGrp="1"/>
          </p:cNvSpPr>
          <p:nvPr>
            <p:ph type="subTitle" idx="1"/>
          </p:nvPr>
        </p:nvSpPr>
        <p:spPr>
          <a:xfrm>
            <a:off x="3214678" y="4214818"/>
            <a:ext cx="5286380" cy="1500174"/>
          </a:xfrm>
        </p:spPr>
        <p:txBody>
          <a:bodyPr>
            <a:normAutofit/>
          </a:bodyPr>
          <a:lstStyle/>
          <a:p>
            <a:pPr algn="l"/>
            <a:endParaRPr lang="ru-RU" sz="1600" dirty="0" smtClean="0"/>
          </a:p>
          <a:p>
            <a:pPr algn="l"/>
            <a:r>
              <a:rPr lang="ru-RU" sz="1600" dirty="0" smtClean="0"/>
              <a:t>   Выполнил: ученик 9 «Б» класса </a:t>
            </a:r>
          </a:p>
          <a:p>
            <a:pPr algn="l"/>
            <a:r>
              <a:rPr lang="ru-RU" sz="1600" dirty="0" smtClean="0"/>
              <a:t>                     МОУ лицея № 5</a:t>
            </a:r>
          </a:p>
          <a:p>
            <a:pPr algn="l"/>
            <a:r>
              <a:rPr lang="ru-RU" sz="1600" dirty="0" smtClean="0"/>
              <a:t>                      Матюхин Дмитрий</a:t>
            </a:r>
          </a:p>
          <a:p>
            <a:pPr algn="l"/>
            <a:r>
              <a:rPr lang="ru-RU" sz="1600" dirty="0" smtClean="0"/>
              <a:t>                                                                                          </a:t>
            </a:r>
            <a:endParaRPr lang="ru-RU" sz="16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00034" y="142852"/>
            <a:ext cx="7929618" cy="1143008"/>
          </a:xfrm>
        </p:spPr>
        <p:txBody>
          <a:bodyPr>
            <a:normAutofit/>
          </a:bodyPr>
          <a:lstStyle/>
          <a:p>
            <a:pPr algn="l"/>
            <a:r>
              <a:rPr lang="ru-RU" sz="32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Соотношение между сторонами и углами треугольника</a:t>
            </a:r>
            <a:endParaRPr lang="ru-RU" sz="3200"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 name="Подзаголовок 3"/>
          <p:cNvSpPr>
            <a:spLocks noGrp="1"/>
          </p:cNvSpPr>
          <p:nvPr>
            <p:ph type="subTitle" idx="1"/>
          </p:nvPr>
        </p:nvSpPr>
        <p:spPr>
          <a:xfrm>
            <a:off x="500034" y="4572008"/>
            <a:ext cx="6357982" cy="1357322"/>
          </a:xfrm>
        </p:spPr>
        <p:txBody>
          <a:bodyPr/>
          <a:lstStyle/>
          <a:p>
            <a:pPr algn="l"/>
            <a:r>
              <a:rPr lang="ru-RU" sz="1900" dirty="0" smtClean="0"/>
              <a:t>Следствие</a:t>
            </a:r>
          </a:p>
          <a:p>
            <a:pPr algn="l"/>
            <a:r>
              <a:rPr lang="ru-RU" dirty="0" smtClean="0"/>
              <a:t>      </a:t>
            </a:r>
            <a:r>
              <a:rPr lang="ru-RU" sz="1400" dirty="0" smtClean="0"/>
              <a:t>Для любых трех точек  А, В и С, не лежащих на одной прямой,      </a:t>
            </a:r>
          </a:p>
          <a:p>
            <a:pPr algn="l"/>
            <a:r>
              <a:rPr lang="ru-RU" sz="1400" dirty="0" smtClean="0"/>
              <a:t>         справедливы неравенства:</a:t>
            </a:r>
          </a:p>
          <a:p>
            <a:pPr algn="l"/>
            <a:r>
              <a:rPr lang="ru-RU" sz="1400" dirty="0" smtClean="0"/>
              <a:t>         АВ</a:t>
            </a:r>
            <a:r>
              <a:rPr lang="en-US" sz="1400" dirty="0" smtClean="0"/>
              <a:t> &lt;  AC + CB,   AC &lt; AB + BC,  BC &lt; BA + AC</a:t>
            </a:r>
            <a:endParaRPr lang="ru-RU" dirty="0"/>
          </a:p>
        </p:txBody>
      </p:sp>
      <p:sp>
        <p:nvSpPr>
          <p:cNvPr id="6" name="TextBox 5"/>
          <p:cNvSpPr txBox="1"/>
          <p:nvPr/>
        </p:nvSpPr>
        <p:spPr>
          <a:xfrm>
            <a:off x="428596" y="1357299"/>
            <a:ext cx="6072230" cy="800219"/>
          </a:xfrm>
          <a:prstGeom prst="rect">
            <a:avLst/>
          </a:prstGeom>
          <a:noFill/>
        </p:spPr>
        <p:txBody>
          <a:bodyPr wrap="square" rtlCol="0">
            <a:spAutoFit/>
          </a:bodyPr>
          <a:lstStyle/>
          <a:p>
            <a:r>
              <a:rPr lang="ru-RU" dirty="0" smtClean="0"/>
              <a:t>НЕРАВЕНСТВО ТРЕУГОЛЬНИКА</a:t>
            </a:r>
          </a:p>
          <a:p>
            <a:r>
              <a:rPr lang="ru-RU" sz="1400" b="1" u="sng" dirty="0" smtClean="0"/>
              <a:t>Теорема:</a:t>
            </a:r>
          </a:p>
          <a:p>
            <a:r>
              <a:rPr lang="ru-RU" sz="1400" dirty="0" smtClean="0"/>
              <a:t>      </a:t>
            </a:r>
            <a:r>
              <a:rPr lang="ru-RU" sz="1400" b="1" dirty="0" smtClean="0"/>
              <a:t>Каждая сторона треугольника меньше суммы двух других.</a:t>
            </a:r>
          </a:p>
        </p:txBody>
      </p:sp>
      <p:sp>
        <p:nvSpPr>
          <p:cNvPr id="7" name="TextBox 6"/>
          <p:cNvSpPr txBox="1"/>
          <p:nvPr/>
        </p:nvSpPr>
        <p:spPr>
          <a:xfrm>
            <a:off x="571472" y="2428868"/>
            <a:ext cx="5000660" cy="2500330"/>
          </a:xfrm>
          <a:prstGeom prst="rect">
            <a:avLst/>
          </a:prstGeom>
          <a:noFill/>
        </p:spPr>
        <p:txBody>
          <a:bodyPr wrap="square" rtlCol="0">
            <a:spAutoFit/>
          </a:bodyPr>
          <a:lstStyle/>
          <a:p>
            <a:r>
              <a:rPr lang="ru-RU" sz="1400" dirty="0" smtClean="0"/>
              <a:t>Дано: </a:t>
            </a:r>
            <a:r>
              <a:rPr lang="el-GR" sz="1400" dirty="0" smtClean="0"/>
              <a:t>Δ</a:t>
            </a:r>
            <a:r>
              <a:rPr lang="ru-RU" sz="1400" dirty="0" smtClean="0"/>
              <a:t> АВС</a:t>
            </a:r>
          </a:p>
          <a:p>
            <a:r>
              <a:rPr lang="ru-RU" sz="1400" dirty="0" smtClean="0"/>
              <a:t>Доказать: АВ</a:t>
            </a:r>
            <a:r>
              <a:rPr lang="en-US" sz="1400" dirty="0" smtClean="0"/>
              <a:t> &lt;</a:t>
            </a:r>
            <a:r>
              <a:rPr lang="ru-RU" sz="1400" dirty="0" smtClean="0"/>
              <a:t> АС + СВ</a:t>
            </a:r>
          </a:p>
          <a:p>
            <a:r>
              <a:rPr lang="ru-RU" sz="1400" dirty="0" smtClean="0"/>
              <a:t>Доказательство: </a:t>
            </a:r>
          </a:p>
          <a:p>
            <a:pPr marL="342900" indent="-342900"/>
            <a:r>
              <a:rPr lang="ru-RU" sz="1400" dirty="0" smtClean="0"/>
              <a:t>1. Отложим </a:t>
            </a:r>
            <a:r>
              <a:rPr lang="en-US" sz="1400" dirty="0" smtClean="0"/>
              <a:t>CD = CB </a:t>
            </a:r>
            <a:r>
              <a:rPr lang="ru-RU" sz="1400" dirty="0" smtClean="0"/>
              <a:t>на стороне АС</a:t>
            </a:r>
          </a:p>
          <a:p>
            <a:pPr marL="342900" indent="-342900"/>
            <a:r>
              <a:rPr lang="ru-RU" sz="1400" dirty="0" smtClean="0"/>
              <a:t>2. </a:t>
            </a:r>
            <a:r>
              <a:rPr lang="el-GR" sz="1400" dirty="0" smtClean="0"/>
              <a:t>Δ</a:t>
            </a:r>
            <a:r>
              <a:rPr lang="ru-RU" sz="1400" dirty="0" smtClean="0"/>
              <a:t> </a:t>
            </a:r>
            <a:r>
              <a:rPr lang="en-US" sz="1400" dirty="0" smtClean="0"/>
              <a:t>BCD – </a:t>
            </a:r>
            <a:r>
              <a:rPr lang="ru-RU" sz="1400" dirty="0" smtClean="0"/>
              <a:t>равнобедренный:  </a:t>
            </a:r>
            <a:r>
              <a:rPr lang="ru-RU" sz="1400" dirty="0" smtClean="0">
                <a:sym typeface="Symbol"/>
              </a:rPr>
              <a:t></a:t>
            </a:r>
            <a:r>
              <a:rPr lang="ru-RU" sz="1400" dirty="0" smtClean="0"/>
              <a:t>1 = </a:t>
            </a:r>
            <a:r>
              <a:rPr lang="ru-RU" sz="1400" dirty="0" smtClean="0">
                <a:sym typeface="Symbol"/>
              </a:rPr>
              <a:t></a:t>
            </a:r>
            <a:r>
              <a:rPr lang="ru-RU" sz="1400" dirty="0" smtClean="0"/>
              <a:t>2</a:t>
            </a:r>
          </a:p>
          <a:p>
            <a:pPr marL="342900" indent="-342900"/>
            <a:r>
              <a:rPr lang="ru-RU" sz="1400" dirty="0" smtClean="0"/>
              <a:t>    </a:t>
            </a:r>
            <a:r>
              <a:rPr lang="el-GR" sz="1400" dirty="0" smtClean="0"/>
              <a:t>Δ</a:t>
            </a:r>
            <a:r>
              <a:rPr lang="ru-RU" sz="1400" dirty="0" smtClean="0"/>
              <a:t> </a:t>
            </a:r>
            <a:r>
              <a:rPr lang="en-US" sz="1400" dirty="0" smtClean="0"/>
              <a:t>ABD</a:t>
            </a:r>
            <a:r>
              <a:rPr lang="ru-RU" sz="1400" dirty="0" smtClean="0"/>
              <a:t>: </a:t>
            </a:r>
            <a:r>
              <a:rPr lang="ru-RU" sz="1400" dirty="0" smtClean="0">
                <a:sym typeface="Symbol"/>
              </a:rPr>
              <a:t></a:t>
            </a:r>
            <a:r>
              <a:rPr lang="en-US" sz="1400" dirty="0" smtClean="0">
                <a:sym typeface="Symbol"/>
              </a:rPr>
              <a:t> </a:t>
            </a:r>
            <a:r>
              <a:rPr lang="en-US" sz="1400" dirty="0" smtClean="0"/>
              <a:t>ABD &gt; </a:t>
            </a:r>
            <a:r>
              <a:rPr lang="en-US" sz="1400" dirty="0" smtClean="0">
                <a:sym typeface="Symbol"/>
              </a:rPr>
              <a:t></a:t>
            </a:r>
            <a:r>
              <a:rPr lang="en-US" sz="1400" dirty="0" smtClean="0"/>
              <a:t>1</a:t>
            </a:r>
          </a:p>
          <a:p>
            <a:pPr marL="342900" indent="-342900"/>
            <a:r>
              <a:rPr lang="en-US" sz="1400" dirty="0" smtClean="0"/>
              <a:t>    </a:t>
            </a:r>
            <a:r>
              <a:rPr lang="ru-RU" sz="1400" dirty="0" smtClean="0"/>
              <a:t>Значит, </a:t>
            </a:r>
            <a:r>
              <a:rPr lang="ru-RU" sz="1400" dirty="0" smtClean="0">
                <a:sym typeface="Symbol"/>
              </a:rPr>
              <a:t></a:t>
            </a:r>
            <a:r>
              <a:rPr lang="en-US" sz="1400" dirty="0" smtClean="0">
                <a:sym typeface="Symbol"/>
              </a:rPr>
              <a:t> </a:t>
            </a:r>
            <a:r>
              <a:rPr lang="en-US" sz="1400" dirty="0" smtClean="0"/>
              <a:t>ABD &gt; </a:t>
            </a:r>
            <a:r>
              <a:rPr lang="en-US" sz="1400" dirty="0" smtClean="0">
                <a:sym typeface="Symbol"/>
              </a:rPr>
              <a:t></a:t>
            </a:r>
            <a:r>
              <a:rPr lang="en-US" sz="1400" dirty="0" smtClean="0"/>
              <a:t>2</a:t>
            </a:r>
          </a:p>
          <a:p>
            <a:pPr marL="342900" indent="-342900"/>
            <a:r>
              <a:rPr lang="en-US" sz="1400" dirty="0" smtClean="0"/>
              <a:t>3. </a:t>
            </a:r>
            <a:r>
              <a:rPr lang="ru-RU" sz="1400" dirty="0" smtClean="0"/>
              <a:t>Т.к. в треугольнике против большего угла лежит </a:t>
            </a:r>
            <a:endParaRPr lang="en-US" sz="1400" dirty="0" smtClean="0"/>
          </a:p>
          <a:p>
            <a:pPr marL="342900" indent="-342900"/>
            <a:r>
              <a:rPr lang="en-US" sz="1400" dirty="0" smtClean="0"/>
              <a:t>    </a:t>
            </a:r>
            <a:r>
              <a:rPr lang="ru-RU" sz="1400" dirty="0" smtClean="0"/>
              <a:t>большая сторона, то</a:t>
            </a:r>
            <a:r>
              <a:rPr lang="en-US" sz="1400" dirty="0" smtClean="0"/>
              <a:t> </a:t>
            </a:r>
            <a:r>
              <a:rPr lang="ru-RU" sz="1400" dirty="0" smtClean="0"/>
              <a:t> </a:t>
            </a:r>
            <a:r>
              <a:rPr lang="en-US" sz="1400" dirty="0" smtClean="0"/>
              <a:t>AB &lt; AD</a:t>
            </a:r>
          </a:p>
          <a:p>
            <a:pPr marL="342900" indent="-342900"/>
            <a:r>
              <a:rPr lang="en-US" sz="1400" dirty="0" smtClean="0"/>
              <a:t>4. </a:t>
            </a:r>
            <a:r>
              <a:rPr lang="ru-RU" sz="1400" dirty="0" smtClean="0"/>
              <a:t>Но </a:t>
            </a:r>
            <a:r>
              <a:rPr lang="en-US" sz="1400" dirty="0" smtClean="0"/>
              <a:t> AD = AC + CD = AC + CB, </a:t>
            </a:r>
            <a:r>
              <a:rPr lang="ru-RU" sz="1400" dirty="0" smtClean="0"/>
              <a:t>поэтому  </a:t>
            </a:r>
            <a:r>
              <a:rPr lang="en-US" sz="1400" dirty="0" smtClean="0"/>
              <a:t>AB &lt; AC + CB</a:t>
            </a:r>
          </a:p>
          <a:p>
            <a:pPr marL="342900" indent="-342900"/>
            <a:r>
              <a:rPr lang="en-US" sz="1400" dirty="0" smtClean="0"/>
              <a:t>                                                                                        </a:t>
            </a:r>
            <a:r>
              <a:rPr lang="ru-RU" sz="1400" dirty="0" smtClean="0"/>
              <a:t>ч.т.д.</a:t>
            </a:r>
          </a:p>
        </p:txBody>
      </p:sp>
      <p:sp>
        <p:nvSpPr>
          <p:cNvPr id="8" name="Управляющая кнопка: домой 7">
            <a:hlinkClick r:id="rId2" action="ppaction://hlinksldjump" highlightClick="1"/>
          </p:cNvPr>
          <p:cNvSpPr/>
          <p:nvPr/>
        </p:nvSpPr>
        <p:spPr>
          <a:xfrm>
            <a:off x="7929586" y="5715016"/>
            <a:ext cx="928694" cy="85725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51201" name="Picture 1" descr="C:\Documents and Settings\Root\Рабочий стол\Проект\Рисунок4.jpg"/>
          <p:cNvPicPr>
            <a:picLocks noChangeAspect="1" noChangeArrowheads="1"/>
          </p:cNvPicPr>
          <p:nvPr/>
        </p:nvPicPr>
        <p:blipFill>
          <a:blip r:embed="rId3"/>
          <a:srcRect/>
          <a:stretch>
            <a:fillRect/>
          </a:stretch>
        </p:blipFill>
        <p:spPr bwMode="auto">
          <a:xfrm>
            <a:off x="5286380" y="2500306"/>
            <a:ext cx="1809750" cy="122555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214291"/>
            <a:ext cx="6629400" cy="571503"/>
          </a:xfrm>
        </p:spPr>
        <p:txBody>
          <a:bodyPr>
            <a:normAutofit/>
          </a:bodyPr>
          <a:lstStyle/>
          <a:p>
            <a:r>
              <a:rPr lang="ru-RU" sz="32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ПРИМЕР  1</a:t>
            </a:r>
            <a:endParaRPr lang="ru-RU" sz="320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Текст 2"/>
          <p:cNvSpPr>
            <a:spLocks noGrp="1"/>
          </p:cNvSpPr>
          <p:nvPr>
            <p:ph type="body" idx="1"/>
          </p:nvPr>
        </p:nvSpPr>
        <p:spPr>
          <a:xfrm>
            <a:off x="642910" y="1000108"/>
            <a:ext cx="5286412" cy="5286412"/>
          </a:xfrm>
        </p:spPr>
        <p:txBody>
          <a:bodyPr>
            <a:normAutofit lnSpcReduction="10000"/>
          </a:bodyPr>
          <a:lstStyle/>
          <a:p>
            <a:pPr marL="342900" indent="-342900"/>
            <a:r>
              <a:rPr lang="ru-RU" sz="1400" dirty="0" smtClean="0"/>
              <a:t>1.    Дано: </a:t>
            </a:r>
            <a:r>
              <a:rPr lang="el-GR" sz="1400" dirty="0" smtClean="0"/>
              <a:t>Δ</a:t>
            </a:r>
            <a:r>
              <a:rPr lang="ru-RU" sz="1400" dirty="0" smtClean="0"/>
              <a:t> АВС, АК – биссектриса, </a:t>
            </a:r>
            <a:r>
              <a:rPr lang="en-US" sz="1400" dirty="0" smtClean="0"/>
              <a:t>CD </a:t>
            </a:r>
            <a:r>
              <a:rPr lang="el-GR" sz="1400" dirty="0" smtClean="0"/>
              <a:t>Ι</a:t>
            </a:r>
            <a:r>
              <a:rPr lang="en-US" sz="1400" dirty="0" smtClean="0"/>
              <a:t> </a:t>
            </a:r>
            <a:r>
              <a:rPr lang="el-GR" sz="1400" dirty="0" smtClean="0"/>
              <a:t>Ι</a:t>
            </a:r>
            <a:r>
              <a:rPr lang="en-US" sz="1400" dirty="0" smtClean="0"/>
              <a:t> AK, D </a:t>
            </a:r>
            <a:r>
              <a:rPr lang="ru-RU" sz="1400" dirty="0" smtClean="0"/>
              <a:t>лежит на АВ</a:t>
            </a:r>
          </a:p>
          <a:p>
            <a:pPr marL="342900" indent="-342900"/>
            <a:r>
              <a:rPr lang="ru-RU" sz="1400" dirty="0" smtClean="0"/>
              <a:t>       Доказать: </a:t>
            </a:r>
            <a:r>
              <a:rPr lang="en-US" sz="1400" dirty="0" smtClean="0"/>
              <a:t>AC = AD</a:t>
            </a:r>
            <a:endParaRPr lang="ru-RU" sz="1400" dirty="0" smtClean="0"/>
          </a:p>
          <a:p>
            <a:pPr marL="342900" indent="-342900"/>
            <a:r>
              <a:rPr lang="ru-RU" sz="1400" dirty="0" smtClean="0"/>
              <a:t>       Доказательство:</a:t>
            </a:r>
          </a:p>
          <a:p>
            <a:pPr marL="342900" indent="-342900"/>
            <a:r>
              <a:rPr lang="ru-RU" sz="1400" dirty="0" smtClean="0"/>
              <a:t>       1. Т.к. АК – биссектриса, то </a:t>
            </a:r>
            <a:r>
              <a:rPr lang="ru-RU" sz="1400" dirty="0" smtClean="0">
                <a:sym typeface="Symbol"/>
              </a:rPr>
              <a:t></a:t>
            </a:r>
            <a:r>
              <a:rPr lang="ru-RU" sz="1400" dirty="0" smtClean="0"/>
              <a:t>САК = </a:t>
            </a:r>
            <a:r>
              <a:rPr lang="ru-RU" sz="1400" dirty="0" smtClean="0">
                <a:sym typeface="Symbol"/>
              </a:rPr>
              <a:t></a:t>
            </a:r>
            <a:r>
              <a:rPr lang="ru-RU" sz="1400" dirty="0" smtClean="0"/>
              <a:t>КАВ</a:t>
            </a:r>
          </a:p>
          <a:p>
            <a:pPr marL="342900" indent="-342900"/>
            <a:r>
              <a:rPr lang="en-US" sz="1400" dirty="0" smtClean="0">
                <a:sym typeface="Symbol"/>
              </a:rPr>
              <a:t>            </a:t>
            </a:r>
            <a:r>
              <a:rPr lang="ru-RU" sz="1400" dirty="0" smtClean="0">
                <a:sym typeface="Symbol"/>
              </a:rPr>
              <a:t></a:t>
            </a:r>
            <a:r>
              <a:rPr lang="en-US" sz="1400" dirty="0" smtClean="0">
                <a:sym typeface="Symbol"/>
              </a:rPr>
              <a:t> </a:t>
            </a:r>
            <a:r>
              <a:rPr lang="ru-RU" sz="1400" dirty="0" smtClean="0"/>
              <a:t>САК = </a:t>
            </a:r>
            <a:r>
              <a:rPr lang="ru-RU" sz="1400" dirty="0" smtClean="0">
                <a:sym typeface="Symbol"/>
              </a:rPr>
              <a:t></a:t>
            </a:r>
            <a:r>
              <a:rPr lang="en-US" sz="1400" dirty="0" smtClean="0">
                <a:sym typeface="Symbol"/>
              </a:rPr>
              <a:t> </a:t>
            </a:r>
            <a:r>
              <a:rPr lang="en-US" sz="1400" dirty="0" smtClean="0"/>
              <a:t>DCA</a:t>
            </a:r>
            <a:r>
              <a:rPr lang="ru-RU" sz="1400" dirty="0" smtClean="0"/>
              <a:t> ( как накрест лежащие)</a:t>
            </a:r>
          </a:p>
          <a:p>
            <a:pPr marL="342900" indent="-342900"/>
            <a:r>
              <a:rPr lang="en-US" sz="1400" dirty="0" smtClean="0">
                <a:sym typeface="Symbol"/>
              </a:rPr>
              <a:t>            </a:t>
            </a:r>
            <a:r>
              <a:rPr lang="ru-RU" sz="1400" dirty="0" smtClean="0">
                <a:sym typeface="Symbol"/>
              </a:rPr>
              <a:t></a:t>
            </a:r>
            <a:r>
              <a:rPr lang="en-US" sz="1400" dirty="0" smtClean="0">
                <a:sym typeface="Symbol"/>
              </a:rPr>
              <a:t> </a:t>
            </a:r>
            <a:r>
              <a:rPr lang="ru-RU" sz="1400" dirty="0" smtClean="0"/>
              <a:t>КАВ = </a:t>
            </a:r>
            <a:r>
              <a:rPr lang="ru-RU" sz="1400" dirty="0" smtClean="0">
                <a:sym typeface="Symbol"/>
              </a:rPr>
              <a:t></a:t>
            </a:r>
            <a:r>
              <a:rPr lang="en-US" sz="1400" dirty="0" smtClean="0">
                <a:sym typeface="Symbol"/>
              </a:rPr>
              <a:t> </a:t>
            </a:r>
            <a:r>
              <a:rPr lang="en-US" sz="1400" dirty="0" smtClean="0"/>
              <a:t>CDA</a:t>
            </a:r>
            <a:r>
              <a:rPr lang="ru-RU" sz="1400" dirty="0" smtClean="0"/>
              <a:t> ( как соответственные)</a:t>
            </a:r>
          </a:p>
          <a:p>
            <a:pPr marL="342900" indent="-342900"/>
            <a:r>
              <a:rPr lang="ru-RU" sz="1400" dirty="0" smtClean="0"/>
              <a:t>            Значит, </a:t>
            </a:r>
            <a:r>
              <a:rPr lang="ru-RU" sz="1400" dirty="0" smtClean="0">
                <a:sym typeface="Symbol"/>
              </a:rPr>
              <a:t></a:t>
            </a:r>
            <a:r>
              <a:rPr lang="en-US" sz="1400" dirty="0" smtClean="0">
                <a:sym typeface="Symbol"/>
              </a:rPr>
              <a:t> </a:t>
            </a:r>
            <a:r>
              <a:rPr lang="en-US" sz="1400" dirty="0" smtClean="0"/>
              <a:t>CDA = </a:t>
            </a:r>
            <a:r>
              <a:rPr lang="en-US" sz="1400" dirty="0" smtClean="0">
                <a:sym typeface="Symbol"/>
              </a:rPr>
              <a:t> </a:t>
            </a:r>
            <a:r>
              <a:rPr lang="en-US" sz="1400" dirty="0" smtClean="0"/>
              <a:t>DCA</a:t>
            </a:r>
          </a:p>
          <a:p>
            <a:pPr marL="342900" indent="-342900"/>
            <a:r>
              <a:rPr lang="en-US" sz="1400" dirty="0" smtClean="0"/>
              <a:t>        2. </a:t>
            </a:r>
            <a:r>
              <a:rPr lang="el-GR" sz="1400" dirty="0" smtClean="0"/>
              <a:t>Δ</a:t>
            </a:r>
            <a:r>
              <a:rPr lang="en-US" sz="1400" dirty="0" smtClean="0"/>
              <a:t> ADC – </a:t>
            </a:r>
            <a:r>
              <a:rPr lang="ru-RU" sz="1400" dirty="0" smtClean="0"/>
              <a:t>равнобедренный  (</a:t>
            </a:r>
            <a:r>
              <a:rPr lang="ru-RU" sz="1400" dirty="0" smtClean="0">
                <a:sym typeface="Symbol"/>
              </a:rPr>
              <a:t></a:t>
            </a:r>
            <a:r>
              <a:rPr lang="en-US" sz="1400" dirty="0" smtClean="0">
                <a:sym typeface="Symbol"/>
              </a:rPr>
              <a:t> </a:t>
            </a:r>
            <a:r>
              <a:rPr lang="en-US" sz="1400" dirty="0" smtClean="0"/>
              <a:t>D = </a:t>
            </a:r>
            <a:r>
              <a:rPr lang="en-US" sz="1400" dirty="0" smtClean="0">
                <a:sym typeface="Symbol"/>
              </a:rPr>
              <a:t> </a:t>
            </a:r>
            <a:r>
              <a:rPr lang="en-US" sz="1400" dirty="0" smtClean="0"/>
              <a:t>C)</a:t>
            </a:r>
          </a:p>
          <a:p>
            <a:pPr marL="342900" indent="-342900"/>
            <a:r>
              <a:rPr lang="en-US" sz="1400" dirty="0" smtClean="0"/>
              <a:t>            </a:t>
            </a:r>
            <a:r>
              <a:rPr lang="ru-RU" sz="1400" dirty="0" smtClean="0"/>
              <a:t>Значит, </a:t>
            </a:r>
            <a:r>
              <a:rPr lang="en-US" sz="1400" dirty="0" smtClean="0"/>
              <a:t> AC = AD            </a:t>
            </a:r>
            <a:r>
              <a:rPr lang="ru-RU" sz="1400" dirty="0" smtClean="0"/>
              <a:t> ч.т.д.</a:t>
            </a:r>
          </a:p>
          <a:p>
            <a:pPr marL="342900" indent="-342900"/>
            <a:endParaRPr lang="ru-RU" sz="1400" dirty="0" smtClean="0"/>
          </a:p>
          <a:p>
            <a:pPr marL="342900" indent="-342900"/>
            <a:r>
              <a:rPr lang="ru-RU" sz="1400" dirty="0" smtClean="0"/>
              <a:t>2.     Дано:  </a:t>
            </a:r>
            <a:r>
              <a:rPr lang="el-GR" sz="1400" dirty="0" smtClean="0"/>
              <a:t>Δ</a:t>
            </a:r>
            <a:r>
              <a:rPr lang="ru-RU" sz="1400" dirty="0" smtClean="0"/>
              <a:t> АВС, АВ = ВС</a:t>
            </a:r>
          </a:p>
          <a:p>
            <a:pPr marL="342900" indent="-342900"/>
            <a:r>
              <a:rPr lang="ru-RU" sz="1400" dirty="0" smtClean="0"/>
              <a:t>                   одна сторона – 25см, другая – 10см</a:t>
            </a:r>
          </a:p>
          <a:p>
            <a:pPr marL="342900" indent="-342900"/>
            <a:r>
              <a:rPr lang="ru-RU" sz="1400" dirty="0" smtClean="0"/>
              <a:t>        Найти: основание -?</a:t>
            </a:r>
          </a:p>
          <a:p>
            <a:pPr marL="342900" indent="-342900"/>
            <a:r>
              <a:rPr lang="ru-RU" sz="1400" dirty="0" smtClean="0"/>
              <a:t>        Решение: </a:t>
            </a:r>
          </a:p>
          <a:p>
            <a:pPr marL="342900" indent="-342900"/>
            <a:r>
              <a:rPr lang="ru-RU" sz="1400" dirty="0" smtClean="0"/>
              <a:t>        1. Пусть  АВ = ВС = 25см, а АС = 10 см</a:t>
            </a:r>
          </a:p>
          <a:p>
            <a:pPr marL="342900" indent="-342900"/>
            <a:r>
              <a:rPr lang="ru-RU" sz="1400" dirty="0" smtClean="0"/>
              <a:t>            По теореме о неравенстве треугольника имеем:</a:t>
            </a:r>
          </a:p>
          <a:p>
            <a:pPr marL="342900" indent="-342900"/>
            <a:r>
              <a:rPr lang="ru-RU" sz="1400" dirty="0" smtClean="0"/>
              <a:t>            25</a:t>
            </a:r>
            <a:r>
              <a:rPr lang="en-US" sz="1400" dirty="0" smtClean="0"/>
              <a:t> &lt; 25 + 10 (</a:t>
            </a:r>
            <a:r>
              <a:rPr lang="ru-RU" sz="1400" dirty="0" smtClean="0"/>
              <a:t>верное), т.е. 25</a:t>
            </a:r>
            <a:r>
              <a:rPr lang="en-US" sz="1400" dirty="0" smtClean="0"/>
              <a:t> &lt; 35</a:t>
            </a:r>
            <a:r>
              <a:rPr lang="ru-RU" sz="1400" dirty="0" smtClean="0"/>
              <a:t> (верное)</a:t>
            </a:r>
          </a:p>
          <a:p>
            <a:pPr marL="342900" indent="-342900"/>
            <a:r>
              <a:rPr lang="ru-RU" sz="1400" dirty="0" smtClean="0"/>
              <a:t>            Значит, основание – 10см.</a:t>
            </a:r>
          </a:p>
          <a:p>
            <a:pPr marL="342900" indent="-342900"/>
            <a:r>
              <a:rPr lang="ru-RU" sz="1400" dirty="0" smtClean="0"/>
              <a:t>        2. Пусть  АВ = ВС = 10см, а АС = 25см</a:t>
            </a:r>
          </a:p>
          <a:p>
            <a:pPr marL="342900" indent="-342900"/>
            <a:r>
              <a:rPr lang="ru-RU" sz="1400" dirty="0" smtClean="0"/>
              <a:t>            По теореме о неравенстве треугольника имеем:</a:t>
            </a:r>
          </a:p>
          <a:p>
            <a:pPr marL="342900" indent="-342900"/>
            <a:r>
              <a:rPr lang="ru-RU" sz="1400" dirty="0" smtClean="0"/>
              <a:t>            25 </a:t>
            </a:r>
            <a:r>
              <a:rPr lang="en-US" sz="1400" dirty="0" smtClean="0"/>
              <a:t>&lt; 20 </a:t>
            </a:r>
            <a:r>
              <a:rPr lang="ru-RU" sz="1400" dirty="0" smtClean="0"/>
              <a:t>( неверное)</a:t>
            </a:r>
          </a:p>
          <a:p>
            <a:pPr marL="342900" indent="-342900"/>
            <a:r>
              <a:rPr lang="ru-RU" sz="1400" dirty="0" smtClean="0"/>
              <a:t>        Ответ: основание  АС = 10см.    </a:t>
            </a:r>
          </a:p>
        </p:txBody>
      </p:sp>
      <p:cxnSp>
        <p:nvCxnSpPr>
          <p:cNvPr id="5" name="Прямая соединительная линия 4"/>
          <p:cNvCxnSpPr/>
          <p:nvPr/>
        </p:nvCxnSpPr>
        <p:spPr>
          <a:xfrm rot="5400000">
            <a:off x="6750859" y="1321579"/>
            <a:ext cx="642942" cy="571504"/>
          </a:xfrm>
          <a:prstGeom prst="line">
            <a:avLst/>
          </a:prstGeom>
        </p:spPr>
        <p:style>
          <a:lnRef idx="1">
            <a:schemeClr val="dk1"/>
          </a:lnRef>
          <a:fillRef idx="0">
            <a:schemeClr val="dk1"/>
          </a:fillRef>
          <a:effectRef idx="0">
            <a:schemeClr val="dk1"/>
          </a:effectRef>
          <a:fontRef idx="minor">
            <a:schemeClr val="tx1"/>
          </a:fontRef>
        </p:style>
      </p:cxnSp>
      <p:cxnSp>
        <p:nvCxnSpPr>
          <p:cNvPr id="9" name="Прямая соединительная линия 8"/>
          <p:cNvCxnSpPr/>
          <p:nvPr/>
        </p:nvCxnSpPr>
        <p:spPr>
          <a:xfrm>
            <a:off x="6786578" y="1928802"/>
            <a:ext cx="1928826" cy="1588"/>
          </a:xfrm>
          <a:prstGeom prst="line">
            <a:avLst/>
          </a:prstGeom>
        </p:spPr>
        <p:style>
          <a:lnRef idx="1">
            <a:schemeClr val="dk1"/>
          </a:lnRef>
          <a:fillRef idx="0">
            <a:schemeClr val="dk1"/>
          </a:fillRef>
          <a:effectRef idx="0">
            <a:schemeClr val="dk1"/>
          </a:effectRef>
          <a:fontRef idx="minor">
            <a:schemeClr val="tx1"/>
          </a:fontRef>
        </p:style>
      </p:cxnSp>
      <p:cxnSp>
        <p:nvCxnSpPr>
          <p:cNvPr id="16" name="Прямая соединительная линия 15"/>
          <p:cNvCxnSpPr/>
          <p:nvPr/>
        </p:nvCxnSpPr>
        <p:spPr>
          <a:xfrm>
            <a:off x="7358082" y="1285860"/>
            <a:ext cx="1357322" cy="642942"/>
          </a:xfrm>
          <a:prstGeom prst="line">
            <a:avLst/>
          </a:prstGeom>
        </p:spPr>
        <p:style>
          <a:lnRef idx="1">
            <a:schemeClr val="dk1"/>
          </a:lnRef>
          <a:fillRef idx="0">
            <a:schemeClr val="dk1"/>
          </a:fillRef>
          <a:effectRef idx="0">
            <a:schemeClr val="dk1"/>
          </a:effectRef>
          <a:fontRef idx="minor">
            <a:schemeClr val="tx1"/>
          </a:fontRef>
        </p:style>
      </p:cxnSp>
      <p:cxnSp>
        <p:nvCxnSpPr>
          <p:cNvPr id="18" name="Прямая соединительная линия 17"/>
          <p:cNvCxnSpPr/>
          <p:nvPr/>
        </p:nvCxnSpPr>
        <p:spPr>
          <a:xfrm rot="16200000" flipV="1">
            <a:off x="7358082" y="1285860"/>
            <a:ext cx="642942" cy="642942"/>
          </a:xfrm>
          <a:prstGeom prst="line">
            <a:avLst/>
          </a:prstGeom>
        </p:spPr>
        <p:style>
          <a:lnRef idx="1">
            <a:schemeClr val="dk1"/>
          </a:lnRef>
          <a:fillRef idx="0">
            <a:schemeClr val="dk1"/>
          </a:fillRef>
          <a:effectRef idx="0">
            <a:schemeClr val="dk1"/>
          </a:effectRef>
          <a:fontRef idx="minor">
            <a:schemeClr val="tx1"/>
          </a:fontRef>
        </p:style>
      </p:cxnSp>
      <p:cxnSp>
        <p:nvCxnSpPr>
          <p:cNvPr id="23" name="Прямая соединительная линия 22"/>
          <p:cNvCxnSpPr/>
          <p:nvPr/>
        </p:nvCxnSpPr>
        <p:spPr>
          <a:xfrm rot="5400000" flipH="1" flipV="1">
            <a:off x="8001024" y="1714488"/>
            <a:ext cx="214314" cy="214314"/>
          </a:xfrm>
          <a:prstGeom prst="line">
            <a:avLst/>
          </a:prstGeom>
        </p:spPr>
        <p:style>
          <a:lnRef idx="1">
            <a:schemeClr val="dk1"/>
          </a:lnRef>
          <a:fillRef idx="0">
            <a:schemeClr val="dk1"/>
          </a:fillRef>
          <a:effectRef idx="0">
            <a:schemeClr val="dk1"/>
          </a:effectRef>
          <a:fontRef idx="minor">
            <a:schemeClr val="tx1"/>
          </a:fontRef>
        </p:style>
      </p:cxnSp>
      <p:sp>
        <p:nvSpPr>
          <p:cNvPr id="24" name="TextBox 23"/>
          <p:cNvSpPr txBox="1"/>
          <p:nvPr/>
        </p:nvSpPr>
        <p:spPr>
          <a:xfrm>
            <a:off x="7143768" y="1000108"/>
            <a:ext cx="285752" cy="369332"/>
          </a:xfrm>
          <a:prstGeom prst="rect">
            <a:avLst/>
          </a:prstGeom>
          <a:noFill/>
        </p:spPr>
        <p:txBody>
          <a:bodyPr wrap="square" rtlCol="0">
            <a:spAutoFit/>
          </a:bodyPr>
          <a:lstStyle/>
          <a:p>
            <a:r>
              <a:rPr lang="en-US" dirty="0" smtClean="0"/>
              <a:t>C</a:t>
            </a:r>
            <a:endParaRPr lang="ru-RU" dirty="0"/>
          </a:p>
        </p:txBody>
      </p:sp>
      <p:sp>
        <p:nvSpPr>
          <p:cNvPr id="25" name="TextBox 24"/>
          <p:cNvSpPr txBox="1"/>
          <p:nvPr/>
        </p:nvSpPr>
        <p:spPr>
          <a:xfrm>
            <a:off x="6500826" y="1857364"/>
            <a:ext cx="214314" cy="369332"/>
          </a:xfrm>
          <a:prstGeom prst="rect">
            <a:avLst/>
          </a:prstGeom>
          <a:noFill/>
        </p:spPr>
        <p:txBody>
          <a:bodyPr wrap="square" rtlCol="0">
            <a:spAutoFit/>
          </a:bodyPr>
          <a:lstStyle/>
          <a:p>
            <a:r>
              <a:rPr lang="en-US" dirty="0" smtClean="0"/>
              <a:t>D</a:t>
            </a:r>
            <a:endParaRPr lang="ru-RU" dirty="0"/>
          </a:p>
        </p:txBody>
      </p:sp>
      <p:sp>
        <p:nvSpPr>
          <p:cNvPr id="26" name="TextBox 25"/>
          <p:cNvSpPr txBox="1"/>
          <p:nvPr/>
        </p:nvSpPr>
        <p:spPr>
          <a:xfrm>
            <a:off x="7858148" y="1928802"/>
            <a:ext cx="285752" cy="369332"/>
          </a:xfrm>
          <a:prstGeom prst="rect">
            <a:avLst/>
          </a:prstGeom>
          <a:noFill/>
        </p:spPr>
        <p:txBody>
          <a:bodyPr wrap="square" rtlCol="0">
            <a:spAutoFit/>
          </a:bodyPr>
          <a:lstStyle/>
          <a:p>
            <a:r>
              <a:rPr lang="en-US" dirty="0" smtClean="0"/>
              <a:t>A</a:t>
            </a:r>
            <a:endParaRPr lang="ru-RU" dirty="0"/>
          </a:p>
        </p:txBody>
      </p:sp>
      <p:sp>
        <p:nvSpPr>
          <p:cNvPr id="27" name="TextBox 26"/>
          <p:cNvSpPr txBox="1"/>
          <p:nvPr/>
        </p:nvSpPr>
        <p:spPr>
          <a:xfrm>
            <a:off x="8072462" y="1357298"/>
            <a:ext cx="357190" cy="369332"/>
          </a:xfrm>
          <a:prstGeom prst="rect">
            <a:avLst/>
          </a:prstGeom>
          <a:noFill/>
        </p:spPr>
        <p:txBody>
          <a:bodyPr wrap="square" rtlCol="0">
            <a:spAutoFit/>
          </a:bodyPr>
          <a:lstStyle/>
          <a:p>
            <a:r>
              <a:rPr lang="en-US" dirty="0" smtClean="0"/>
              <a:t>K</a:t>
            </a:r>
            <a:endParaRPr lang="ru-RU" dirty="0"/>
          </a:p>
        </p:txBody>
      </p:sp>
      <p:sp>
        <p:nvSpPr>
          <p:cNvPr id="28" name="TextBox 27"/>
          <p:cNvSpPr txBox="1"/>
          <p:nvPr/>
        </p:nvSpPr>
        <p:spPr>
          <a:xfrm>
            <a:off x="8715404" y="1785926"/>
            <a:ext cx="214314" cy="369332"/>
          </a:xfrm>
          <a:prstGeom prst="rect">
            <a:avLst/>
          </a:prstGeom>
          <a:noFill/>
        </p:spPr>
        <p:txBody>
          <a:bodyPr wrap="square" rtlCol="0">
            <a:spAutoFit/>
          </a:bodyPr>
          <a:lstStyle/>
          <a:p>
            <a:r>
              <a:rPr lang="en-US" dirty="0" smtClean="0"/>
              <a:t>B</a:t>
            </a:r>
            <a:endParaRPr lang="ru-RU" dirty="0"/>
          </a:p>
        </p:txBody>
      </p:sp>
      <p:cxnSp>
        <p:nvCxnSpPr>
          <p:cNvPr id="44" name="Прямая соединительная линия 43"/>
          <p:cNvCxnSpPr/>
          <p:nvPr/>
        </p:nvCxnSpPr>
        <p:spPr>
          <a:xfrm rot="5400000">
            <a:off x="6750859" y="3893347"/>
            <a:ext cx="928694" cy="428628"/>
          </a:xfrm>
          <a:prstGeom prst="line">
            <a:avLst/>
          </a:prstGeom>
        </p:spPr>
        <p:style>
          <a:lnRef idx="1">
            <a:schemeClr val="dk1"/>
          </a:lnRef>
          <a:fillRef idx="0">
            <a:schemeClr val="dk1"/>
          </a:fillRef>
          <a:effectRef idx="0">
            <a:schemeClr val="dk1"/>
          </a:effectRef>
          <a:fontRef idx="minor">
            <a:schemeClr val="tx1"/>
          </a:fontRef>
        </p:style>
      </p:cxnSp>
      <p:cxnSp>
        <p:nvCxnSpPr>
          <p:cNvPr id="46" name="Прямая соединительная линия 45"/>
          <p:cNvCxnSpPr/>
          <p:nvPr/>
        </p:nvCxnSpPr>
        <p:spPr>
          <a:xfrm rot="16200000" flipH="1">
            <a:off x="7179487" y="3893347"/>
            <a:ext cx="928694" cy="428628"/>
          </a:xfrm>
          <a:prstGeom prst="line">
            <a:avLst/>
          </a:prstGeom>
        </p:spPr>
        <p:style>
          <a:lnRef idx="1">
            <a:schemeClr val="dk1"/>
          </a:lnRef>
          <a:fillRef idx="0">
            <a:schemeClr val="dk1"/>
          </a:fillRef>
          <a:effectRef idx="0">
            <a:schemeClr val="dk1"/>
          </a:effectRef>
          <a:fontRef idx="minor">
            <a:schemeClr val="tx1"/>
          </a:fontRef>
        </p:style>
      </p:cxnSp>
      <p:cxnSp>
        <p:nvCxnSpPr>
          <p:cNvPr id="49" name="Прямая соединительная линия 48"/>
          <p:cNvCxnSpPr/>
          <p:nvPr/>
        </p:nvCxnSpPr>
        <p:spPr>
          <a:xfrm>
            <a:off x="7000892" y="4572008"/>
            <a:ext cx="857256" cy="1588"/>
          </a:xfrm>
          <a:prstGeom prst="line">
            <a:avLst/>
          </a:prstGeom>
        </p:spPr>
        <p:style>
          <a:lnRef idx="1">
            <a:schemeClr val="dk1"/>
          </a:lnRef>
          <a:fillRef idx="0">
            <a:schemeClr val="dk1"/>
          </a:fillRef>
          <a:effectRef idx="0">
            <a:schemeClr val="dk1"/>
          </a:effectRef>
          <a:fontRef idx="minor">
            <a:schemeClr val="tx1"/>
          </a:fontRef>
        </p:style>
      </p:cxnSp>
      <p:sp>
        <p:nvSpPr>
          <p:cNvPr id="55" name="TextBox 54"/>
          <p:cNvSpPr txBox="1"/>
          <p:nvPr/>
        </p:nvSpPr>
        <p:spPr>
          <a:xfrm>
            <a:off x="6715140" y="4357694"/>
            <a:ext cx="214314" cy="369332"/>
          </a:xfrm>
          <a:prstGeom prst="rect">
            <a:avLst/>
          </a:prstGeom>
          <a:noFill/>
        </p:spPr>
        <p:txBody>
          <a:bodyPr wrap="square" rtlCol="0">
            <a:spAutoFit/>
          </a:bodyPr>
          <a:lstStyle/>
          <a:p>
            <a:r>
              <a:rPr lang="en-US" dirty="0" smtClean="0"/>
              <a:t>A</a:t>
            </a:r>
            <a:endParaRPr lang="ru-RU" dirty="0"/>
          </a:p>
        </p:txBody>
      </p:sp>
      <p:sp>
        <p:nvSpPr>
          <p:cNvPr id="56" name="TextBox 55"/>
          <p:cNvSpPr txBox="1"/>
          <p:nvPr/>
        </p:nvSpPr>
        <p:spPr>
          <a:xfrm>
            <a:off x="7858148" y="4357694"/>
            <a:ext cx="214314" cy="369332"/>
          </a:xfrm>
          <a:prstGeom prst="rect">
            <a:avLst/>
          </a:prstGeom>
          <a:noFill/>
        </p:spPr>
        <p:txBody>
          <a:bodyPr wrap="square" rtlCol="0">
            <a:spAutoFit/>
          </a:bodyPr>
          <a:lstStyle/>
          <a:p>
            <a:r>
              <a:rPr lang="en-US" dirty="0" smtClean="0"/>
              <a:t>C</a:t>
            </a:r>
            <a:endParaRPr lang="ru-RU" dirty="0"/>
          </a:p>
        </p:txBody>
      </p:sp>
      <p:sp>
        <p:nvSpPr>
          <p:cNvPr id="57" name="TextBox 56"/>
          <p:cNvSpPr txBox="1"/>
          <p:nvPr/>
        </p:nvSpPr>
        <p:spPr>
          <a:xfrm>
            <a:off x="7286644" y="3286124"/>
            <a:ext cx="214314" cy="369332"/>
          </a:xfrm>
          <a:prstGeom prst="rect">
            <a:avLst/>
          </a:prstGeom>
          <a:noFill/>
        </p:spPr>
        <p:txBody>
          <a:bodyPr wrap="square" rtlCol="0">
            <a:spAutoFit/>
          </a:bodyPr>
          <a:lstStyle/>
          <a:p>
            <a:r>
              <a:rPr lang="en-US" dirty="0" smtClean="0"/>
              <a:t>B</a:t>
            </a:r>
            <a:endParaRPr lang="ru-RU" dirty="0"/>
          </a:p>
        </p:txBody>
      </p:sp>
      <p:cxnSp>
        <p:nvCxnSpPr>
          <p:cNvPr id="59" name="Прямая соединительная линия 58"/>
          <p:cNvCxnSpPr/>
          <p:nvPr/>
        </p:nvCxnSpPr>
        <p:spPr>
          <a:xfrm rot="16200000" flipH="1">
            <a:off x="7215206" y="4000504"/>
            <a:ext cx="71438" cy="71438"/>
          </a:xfrm>
          <a:prstGeom prst="line">
            <a:avLst/>
          </a:prstGeom>
        </p:spPr>
        <p:style>
          <a:lnRef idx="1">
            <a:schemeClr val="dk1"/>
          </a:lnRef>
          <a:fillRef idx="0">
            <a:schemeClr val="dk1"/>
          </a:fillRef>
          <a:effectRef idx="0">
            <a:schemeClr val="dk1"/>
          </a:effectRef>
          <a:fontRef idx="minor">
            <a:schemeClr val="tx1"/>
          </a:fontRef>
        </p:style>
      </p:cxnSp>
      <p:cxnSp>
        <p:nvCxnSpPr>
          <p:cNvPr id="62" name="Прямая соединительная линия 61"/>
          <p:cNvCxnSpPr/>
          <p:nvPr/>
        </p:nvCxnSpPr>
        <p:spPr>
          <a:xfrm rot="5400000">
            <a:off x="7572396" y="4000504"/>
            <a:ext cx="71438" cy="71438"/>
          </a:xfrm>
          <a:prstGeom prst="line">
            <a:avLst/>
          </a:prstGeom>
        </p:spPr>
        <p:style>
          <a:lnRef idx="1">
            <a:schemeClr val="dk1"/>
          </a:lnRef>
          <a:fillRef idx="0">
            <a:schemeClr val="dk1"/>
          </a:fillRef>
          <a:effectRef idx="0">
            <a:schemeClr val="dk1"/>
          </a:effectRef>
          <a:fontRef idx="minor">
            <a:schemeClr val="tx1"/>
          </a:fontRef>
        </p:style>
      </p:cxnSp>
      <p:sp>
        <p:nvSpPr>
          <p:cNvPr id="22" name="Управляющая кнопка: домой 21">
            <a:hlinkClick r:id="rId2" action="ppaction://hlinksldjump" highlightClick="1"/>
          </p:cNvPr>
          <p:cNvSpPr/>
          <p:nvPr/>
        </p:nvSpPr>
        <p:spPr>
          <a:xfrm>
            <a:off x="7929586" y="5715016"/>
            <a:ext cx="928694" cy="85725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8596" y="142852"/>
            <a:ext cx="6480048" cy="1143008"/>
          </a:xfrm>
        </p:spPr>
        <p:txBody>
          <a:bodyPr>
            <a:normAutofit/>
          </a:bodyPr>
          <a:lstStyle/>
          <a:p>
            <a:pPr algn="l"/>
            <a:r>
              <a:rPr lang="ru-RU" sz="32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Свойства прямоугольных </a:t>
            </a:r>
            <a:br>
              <a:rPr lang="ru-RU" sz="32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ru-RU" sz="32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треугольников</a:t>
            </a:r>
            <a:endParaRPr lang="ru-RU" sz="3200"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Подзаголовок 2"/>
          <p:cNvSpPr>
            <a:spLocks noGrp="1"/>
          </p:cNvSpPr>
          <p:nvPr>
            <p:ph type="subTitle" idx="1"/>
          </p:nvPr>
        </p:nvSpPr>
        <p:spPr>
          <a:xfrm>
            <a:off x="571472" y="1285860"/>
            <a:ext cx="6643734" cy="1285884"/>
          </a:xfrm>
        </p:spPr>
        <p:txBody>
          <a:bodyPr>
            <a:normAutofit fontScale="92500" lnSpcReduction="10000"/>
          </a:bodyPr>
          <a:lstStyle/>
          <a:p>
            <a:pPr marL="342900" indent="-342900" algn="l"/>
            <a:r>
              <a:rPr lang="ru-RU" sz="1500" b="1" dirty="0" smtClean="0"/>
              <a:t>1. Сумма двух острых углов треугольника равна 90°.</a:t>
            </a:r>
          </a:p>
          <a:p>
            <a:pPr marL="342900" indent="-342900" algn="l"/>
            <a:r>
              <a:rPr lang="ru-RU" sz="1400" dirty="0" smtClean="0"/>
              <a:t>      </a:t>
            </a:r>
          </a:p>
          <a:p>
            <a:pPr marL="342900" indent="-342900" algn="l"/>
            <a:r>
              <a:rPr lang="ru-RU" sz="1400" dirty="0" smtClean="0"/>
              <a:t>     Т.к. </a:t>
            </a:r>
            <a:r>
              <a:rPr lang="ru-RU" sz="1400" dirty="0" smtClean="0">
                <a:sym typeface="Symbol"/>
              </a:rPr>
              <a:t></a:t>
            </a:r>
            <a:r>
              <a:rPr lang="en-US" sz="1400" dirty="0" smtClean="0">
                <a:sym typeface="Symbol"/>
              </a:rPr>
              <a:t> </a:t>
            </a:r>
            <a:r>
              <a:rPr lang="ru-RU" sz="1400" dirty="0" smtClean="0"/>
              <a:t>А + </a:t>
            </a:r>
            <a:r>
              <a:rPr lang="ru-RU" sz="1400" dirty="0" smtClean="0">
                <a:sym typeface="Symbol"/>
              </a:rPr>
              <a:t></a:t>
            </a:r>
            <a:r>
              <a:rPr lang="en-US" sz="1400" dirty="0" smtClean="0">
                <a:sym typeface="Symbol"/>
              </a:rPr>
              <a:t> </a:t>
            </a:r>
            <a:r>
              <a:rPr lang="en-US" sz="1400" dirty="0" smtClean="0"/>
              <a:t>B + </a:t>
            </a:r>
            <a:r>
              <a:rPr lang="en-US" sz="1400" dirty="0" smtClean="0">
                <a:sym typeface="Symbol"/>
              </a:rPr>
              <a:t> </a:t>
            </a:r>
            <a:r>
              <a:rPr lang="en-US" sz="1400" dirty="0" smtClean="0"/>
              <a:t>C = 180°, </a:t>
            </a:r>
            <a:r>
              <a:rPr lang="ru-RU" sz="1400" dirty="0" smtClean="0"/>
              <a:t>а </a:t>
            </a:r>
            <a:r>
              <a:rPr lang="ru-RU" sz="1400" dirty="0" smtClean="0">
                <a:sym typeface="Symbol"/>
              </a:rPr>
              <a:t></a:t>
            </a:r>
            <a:r>
              <a:rPr lang="en-US" sz="1400" dirty="0" smtClean="0">
                <a:sym typeface="Symbol"/>
              </a:rPr>
              <a:t> </a:t>
            </a:r>
            <a:r>
              <a:rPr lang="ru-RU" sz="1400" dirty="0" smtClean="0"/>
              <a:t>А = 90°, то </a:t>
            </a:r>
            <a:r>
              <a:rPr lang="ru-RU" sz="1400" dirty="0" smtClean="0">
                <a:sym typeface="Symbol"/>
              </a:rPr>
              <a:t></a:t>
            </a:r>
            <a:r>
              <a:rPr lang="en-US" sz="1400" dirty="0" smtClean="0">
                <a:sym typeface="Symbol"/>
              </a:rPr>
              <a:t> </a:t>
            </a:r>
            <a:r>
              <a:rPr lang="en-US" sz="1400" dirty="0" smtClean="0"/>
              <a:t>B + </a:t>
            </a:r>
            <a:r>
              <a:rPr lang="en-US" sz="1400" dirty="0" smtClean="0">
                <a:sym typeface="Symbol"/>
              </a:rPr>
              <a:t> </a:t>
            </a:r>
            <a:r>
              <a:rPr lang="en-US" sz="1400" dirty="0" smtClean="0"/>
              <a:t>C = 90°</a:t>
            </a:r>
            <a:endParaRPr lang="ru-RU" sz="1400" dirty="0" smtClean="0"/>
          </a:p>
          <a:p>
            <a:pPr marL="342900" indent="-342900" algn="l">
              <a:buAutoNum type="arabicPeriod"/>
            </a:pPr>
            <a:endParaRPr lang="ru-RU" sz="1400" dirty="0" smtClean="0"/>
          </a:p>
          <a:p>
            <a:pPr marL="342900" indent="-342900" algn="l"/>
            <a:endParaRPr lang="ru-RU" sz="1400" dirty="0"/>
          </a:p>
          <a:p>
            <a:pPr marL="342900" indent="-342900" algn="l"/>
            <a:r>
              <a:rPr lang="ru-RU" sz="1400" dirty="0" smtClean="0"/>
              <a:t>        </a:t>
            </a:r>
          </a:p>
        </p:txBody>
      </p:sp>
      <p:sp>
        <p:nvSpPr>
          <p:cNvPr id="9" name="TextBox 8"/>
          <p:cNvSpPr txBox="1"/>
          <p:nvPr/>
        </p:nvSpPr>
        <p:spPr>
          <a:xfrm>
            <a:off x="642910" y="2214555"/>
            <a:ext cx="6215106" cy="2031325"/>
          </a:xfrm>
          <a:prstGeom prst="rect">
            <a:avLst/>
          </a:prstGeom>
          <a:noFill/>
        </p:spPr>
        <p:txBody>
          <a:bodyPr wrap="square" rtlCol="0">
            <a:spAutoFit/>
          </a:bodyPr>
          <a:lstStyle/>
          <a:p>
            <a:r>
              <a:rPr lang="ru-RU" sz="1400" b="1" dirty="0" smtClean="0"/>
              <a:t>2. Катет прямоугольного треугольника, лежащий против угла в  </a:t>
            </a:r>
            <a:r>
              <a:rPr lang="en-US" sz="1400" b="1" dirty="0" smtClean="0"/>
              <a:t>30°,</a:t>
            </a:r>
            <a:r>
              <a:rPr lang="ru-RU" sz="1400" b="1" dirty="0" smtClean="0"/>
              <a:t>     </a:t>
            </a:r>
          </a:p>
          <a:p>
            <a:r>
              <a:rPr lang="ru-RU" sz="1400" b="1" dirty="0" smtClean="0"/>
              <a:t>    равен половине гипотенузы.</a:t>
            </a:r>
            <a:endParaRPr lang="en-US" sz="1400" b="1" dirty="0" smtClean="0"/>
          </a:p>
          <a:p>
            <a:endParaRPr lang="en-US" sz="1400" b="1" dirty="0" smtClean="0"/>
          </a:p>
          <a:p>
            <a:r>
              <a:rPr lang="ru-RU" sz="1400" dirty="0" smtClean="0"/>
              <a:t>Дано: </a:t>
            </a:r>
            <a:r>
              <a:rPr lang="el-GR" sz="1400" dirty="0" smtClean="0"/>
              <a:t>Δ</a:t>
            </a:r>
            <a:r>
              <a:rPr lang="ru-RU" sz="1400" dirty="0" smtClean="0"/>
              <a:t> </a:t>
            </a:r>
            <a:r>
              <a:rPr lang="en-US" sz="1400" dirty="0" smtClean="0"/>
              <a:t>ABC, </a:t>
            </a:r>
            <a:r>
              <a:rPr lang="en-US" sz="1400" dirty="0" smtClean="0">
                <a:sym typeface="Symbol"/>
              </a:rPr>
              <a:t> </a:t>
            </a:r>
            <a:r>
              <a:rPr lang="en-US" sz="1400" dirty="0" smtClean="0"/>
              <a:t>A = 90°, </a:t>
            </a:r>
            <a:r>
              <a:rPr lang="en-US" sz="1400" dirty="0" smtClean="0">
                <a:sym typeface="Symbol"/>
              </a:rPr>
              <a:t> </a:t>
            </a:r>
            <a:r>
              <a:rPr lang="en-US" sz="1400" dirty="0" smtClean="0"/>
              <a:t>B = 30°, </a:t>
            </a:r>
            <a:r>
              <a:rPr lang="en-US" sz="1400" dirty="0" smtClean="0">
                <a:sym typeface="Symbol"/>
              </a:rPr>
              <a:t> </a:t>
            </a:r>
            <a:r>
              <a:rPr lang="en-US" sz="1400" dirty="0" smtClean="0"/>
              <a:t>C =60°</a:t>
            </a:r>
          </a:p>
          <a:p>
            <a:r>
              <a:rPr lang="ru-RU" sz="1400" dirty="0" smtClean="0"/>
              <a:t>Доказать: </a:t>
            </a:r>
            <a:r>
              <a:rPr lang="en-US" sz="1400" dirty="0" smtClean="0"/>
              <a:t>AC = ½ BC</a:t>
            </a:r>
          </a:p>
          <a:p>
            <a:r>
              <a:rPr lang="ru-RU" sz="1400" dirty="0" smtClean="0"/>
              <a:t>Доказательство: Приложим </a:t>
            </a:r>
            <a:r>
              <a:rPr lang="el-GR" sz="1400" dirty="0" smtClean="0"/>
              <a:t>Δ</a:t>
            </a:r>
            <a:r>
              <a:rPr lang="ru-RU" sz="1400" dirty="0" smtClean="0"/>
              <a:t> </a:t>
            </a:r>
            <a:r>
              <a:rPr lang="en-US" sz="1400" dirty="0" smtClean="0"/>
              <a:t>ABD = </a:t>
            </a:r>
            <a:r>
              <a:rPr lang="el-GR" sz="1400" dirty="0" smtClean="0"/>
              <a:t>Δ</a:t>
            </a:r>
            <a:r>
              <a:rPr lang="en-US" sz="1400" dirty="0" smtClean="0"/>
              <a:t>ABC </a:t>
            </a:r>
            <a:r>
              <a:rPr lang="ru-RU" sz="1400" dirty="0" smtClean="0"/>
              <a:t>к </a:t>
            </a:r>
            <a:r>
              <a:rPr lang="el-GR" sz="1400" dirty="0" smtClean="0"/>
              <a:t>Δ</a:t>
            </a:r>
            <a:r>
              <a:rPr lang="en-US" sz="1400" dirty="0" smtClean="0"/>
              <a:t> ABC</a:t>
            </a:r>
          </a:p>
          <a:p>
            <a:r>
              <a:rPr lang="en-US" sz="1400" dirty="0" smtClean="0"/>
              <a:t>                             </a:t>
            </a:r>
            <a:r>
              <a:rPr lang="el-GR" sz="1400" dirty="0" smtClean="0"/>
              <a:t>Δ</a:t>
            </a:r>
            <a:r>
              <a:rPr lang="en-US" sz="1400" dirty="0" smtClean="0"/>
              <a:t> BCD: </a:t>
            </a:r>
            <a:r>
              <a:rPr lang="en-US" sz="1400" dirty="0" smtClean="0">
                <a:sym typeface="Symbol"/>
              </a:rPr>
              <a:t> </a:t>
            </a:r>
            <a:r>
              <a:rPr lang="en-US" sz="1400" dirty="0" smtClean="0"/>
              <a:t>B = </a:t>
            </a:r>
            <a:r>
              <a:rPr lang="en-US" sz="1400" dirty="0" smtClean="0">
                <a:sym typeface="Symbol"/>
              </a:rPr>
              <a:t> </a:t>
            </a:r>
            <a:r>
              <a:rPr lang="en-US" sz="1400" dirty="0" smtClean="0"/>
              <a:t>D = 60°, </a:t>
            </a:r>
            <a:r>
              <a:rPr lang="ru-RU" sz="1400" dirty="0" smtClean="0"/>
              <a:t>значит, </a:t>
            </a:r>
            <a:r>
              <a:rPr lang="en-US" sz="1400" dirty="0" smtClean="0"/>
              <a:t>DC = BC</a:t>
            </a:r>
          </a:p>
          <a:p>
            <a:r>
              <a:rPr lang="en-US" sz="1400" dirty="0" smtClean="0"/>
              <a:t>                             </a:t>
            </a:r>
            <a:r>
              <a:rPr lang="ru-RU" sz="1400" dirty="0" smtClean="0"/>
              <a:t>Т.к. </a:t>
            </a:r>
            <a:r>
              <a:rPr lang="en-US" sz="1400" dirty="0" smtClean="0"/>
              <a:t>AC = ½ DC, </a:t>
            </a:r>
            <a:r>
              <a:rPr lang="ru-RU" sz="1400" dirty="0" smtClean="0"/>
              <a:t>значит, </a:t>
            </a:r>
            <a:r>
              <a:rPr lang="en-US" sz="1400" dirty="0" smtClean="0"/>
              <a:t> AC = ½ BC      </a:t>
            </a:r>
          </a:p>
          <a:p>
            <a:r>
              <a:rPr lang="en-US" sz="1400" dirty="0" smtClean="0"/>
              <a:t>                                                                                          </a:t>
            </a:r>
            <a:r>
              <a:rPr lang="ru-RU" sz="1400" dirty="0" smtClean="0"/>
              <a:t>ч.т.д.</a:t>
            </a:r>
            <a:endParaRPr lang="ru-RU" sz="1400" dirty="0"/>
          </a:p>
        </p:txBody>
      </p:sp>
      <p:sp>
        <p:nvSpPr>
          <p:cNvPr id="13" name="TextBox 12"/>
          <p:cNvSpPr txBox="1"/>
          <p:nvPr/>
        </p:nvSpPr>
        <p:spPr>
          <a:xfrm>
            <a:off x="642910" y="4214818"/>
            <a:ext cx="6072230" cy="2246769"/>
          </a:xfrm>
          <a:prstGeom prst="rect">
            <a:avLst/>
          </a:prstGeom>
          <a:noFill/>
        </p:spPr>
        <p:txBody>
          <a:bodyPr wrap="square" rtlCol="0">
            <a:spAutoFit/>
          </a:bodyPr>
          <a:lstStyle/>
          <a:p>
            <a:r>
              <a:rPr lang="ru-RU" sz="1400" b="1" dirty="0" smtClean="0"/>
              <a:t>3. Если катет прямоугольного треугольника равен половине </a:t>
            </a:r>
          </a:p>
          <a:p>
            <a:r>
              <a:rPr lang="ru-RU" sz="1400" b="1" dirty="0" smtClean="0"/>
              <a:t>    гипотенузы, то угол, лежащий против этого катета, равен  30 °.</a:t>
            </a:r>
            <a:endParaRPr lang="en-US" sz="1400" b="1" dirty="0" smtClean="0"/>
          </a:p>
          <a:p>
            <a:endParaRPr lang="ru-RU" sz="1400" b="1" dirty="0" smtClean="0"/>
          </a:p>
          <a:p>
            <a:r>
              <a:rPr lang="ru-RU" sz="1400" dirty="0" smtClean="0"/>
              <a:t>Дано: </a:t>
            </a:r>
            <a:r>
              <a:rPr lang="el-GR" sz="1400" dirty="0" smtClean="0"/>
              <a:t>Δ</a:t>
            </a:r>
            <a:r>
              <a:rPr lang="ru-RU" sz="1400" dirty="0" smtClean="0"/>
              <a:t> </a:t>
            </a:r>
            <a:r>
              <a:rPr lang="en-US" sz="1400" dirty="0" smtClean="0"/>
              <a:t>ABC, </a:t>
            </a:r>
            <a:r>
              <a:rPr lang="en-US" sz="1400" dirty="0" smtClean="0">
                <a:sym typeface="Symbol"/>
              </a:rPr>
              <a:t> </a:t>
            </a:r>
            <a:r>
              <a:rPr lang="en-US" sz="1400" dirty="0" smtClean="0"/>
              <a:t>A = 90°, AC = ½ BC (</a:t>
            </a:r>
            <a:r>
              <a:rPr lang="ru-RU" sz="1400" dirty="0" smtClean="0"/>
              <a:t> рис. а)</a:t>
            </a:r>
          </a:p>
          <a:p>
            <a:r>
              <a:rPr lang="ru-RU" sz="1400" dirty="0" smtClean="0"/>
              <a:t>Доказать:  </a:t>
            </a:r>
            <a:r>
              <a:rPr lang="ru-RU" sz="1400" dirty="0" smtClean="0">
                <a:sym typeface="Symbol"/>
              </a:rPr>
              <a:t></a:t>
            </a:r>
            <a:r>
              <a:rPr lang="en-US" sz="1400" dirty="0" smtClean="0">
                <a:sym typeface="Symbol"/>
              </a:rPr>
              <a:t> </a:t>
            </a:r>
            <a:r>
              <a:rPr lang="en-US" sz="1400" dirty="0" smtClean="0"/>
              <a:t>ABC = 30 °</a:t>
            </a:r>
            <a:r>
              <a:rPr lang="ru-RU" sz="1400" b="1" dirty="0" smtClean="0"/>
              <a:t> </a:t>
            </a:r>
            <a:endParaRPr lang="en-US" sz="1400" b="1" dirty="0" smtClean="0"/>
          </a:p>
          <a:p>
            <a:r>
              <a:rPr lang="ru-RU" sz="1400" dirty="0" smtClean="0"/>
              <a:t>Доказательство : Приложим </a:t>
            </a:r>
            <a:r>
              <a:rPr lang="el-GR" sz="1400" dirty="0" smtClean="0"/>
              <a:t>Δ</a:t>
            </a:r>
            <a:r>
              <a:rPr lang="en-US" sz="1400" dirty="0" smtClean="0"/>
              <a:t> ABD = </a:t>
            </a:r>
            <a:r>
              <a:rPr lang="el-GR" sz="1400" dirty="0" smtClean="0"/>
              <a:t>Δ</a:t>
            </a:r>
            <a:r>
              <a:rPr lang="en-US" sz="1400" dirty="0" smtClean="0"/>
              <a:t> ABC </a:t>
            </a:r>
            <a:r>
              <a:rPr lang="ru-RU" sz="1400" dirty="0" smtClean="0"/>
              <a:t>к </a:t>
            </a:r>
            <a:r>
              <a:rPr lang="en-US" sz="1400" dirty="0" smtClean="0"/>
              <a:t>Δ ABC </a:t>
            </a:r>
            <a:r>
              <a:rPr lang="ru-RU" sz="1400" dirty="0" smtClean="0"/>
              <a:t>( рис. б)</a:t>
            </a:r>
          </a:p>
          <a:p>
            <a:r>
              <a:rPr lang="ru-RU" sz="1400" dirty="0" smtClean="0"/>
              <a:t>                              </a:t>
            </a:r>
            <a:r>
              <a:rPr lang="el-GR" sz="1400" dirty="0" smtClean="0"/>
              <a:t>Δ</a:t>
            </a:r>
            <a:r>
              <a:rPr lang="ru-RU" sz="1400" dirty="0" smtClean="0"/>
              <a:t> </a:t>
            </a:r>
            <a:r>
              <a:rPr lang="en-US" sz="1400" dirty="0" smtClean="0"/>
              <a:t>BCD – </a:t>
            </a:r>
            <a:r>
              <a:rPr lang="ru-RU" sz="1400" dirty="0" smtClean="0"/>
              <a:t>равносторонний: </a:t>
            </a:r>
            <a:r>
              <a:rPr lang="ru-RU" sz="1400" dirty="0" smtClean="0">
                <a:sym typeface="Symbol"/>
              </a:rPr>
              <a:t></a:t>
            </a:r>
            <a:r>
              <a:rPr lang="en-US" sz="1400" dirty="0" smtClean="0">
                <a:sym typeface="Symbol"/>
              </a:rPr>
              <a:t> </a:t>
            </a:r>
            <a:r>
              <a:rPr lang="en-US" sz="1400" dirty="0" smtClean="0"/>
              <a:t>B = </a:t>
            </a:r>
            <a:r>
              <a:rPr lang="en-US" sz="1400" dirty="0" smtClean="0">
                <a:sym typeface="Symbol"/>
              </a:rPr>
              <a:t> </a:t>
            </a:r>
            <a:r>
              <a:rPr lang="en-US" sz="1400" dirty="0" smtClean="0"/>
              <a:t>C = </a:t>
            </a:r>
            <a:r>
              <a:rPr lang="en-US" sz="1400" dirty="0" smtClean="0">
                <a:sym typeface="Symbol"/>
              </a:rPr>
              <a:t> </a:t>
            </a:r>
            <a:r>
              <a:rPr lang="en-US" sz="1400" dirty="0" smtClean="0"/>
              <a:t>D = 60 °</a:t>
            </a:r>
          </a:p>
          <a:p>
            <a:r>
              <a:rPr lang="en-US" sz="1400" dirty="0" smtClean="0"/>
              <a:t>                              </a:t>
            </a:r>
            <a:r>
              <a:rPr lang="ru-RU" sz="1400" dirty="0" smtClean="0"/>
              <a:t>Т.к. </a:t>
            </a:r>
            <a:r>
              <a:rPr lang="ru-RU" sz="1400" dirty="0" smtClean="0">
                <a:sym typeface="Symbol"/>
              </a:rPr>
              <a:t></a:t>
            </a:r>
            <a:r>
              <a:rPr lang="en-US" sz="1400" dirty="0" smtClean="0">
                <a:sym typeface="Symbol"/>
              </a:rPr>
              <a:t> </a:t>
            </a:r>
            <a:r>
              <a:rPr lang="en-US" sz="1400" dirty="0" smtClean="0"/>
              <a:t>DBC = 2 </a:t>
            </a:r>
            <a:r>
              <a:rPr lang="en-US" sz="1400" dirty="0" smtClean="0">
                <a:sym typeface="Symbol"/>
              </a:rPr>
              <a:t> </a:t>
            </a:r>
            <a:r>
              <a:rPr lang="en-US" sz="1400" dirty="0" smtClean="0"/>
              <a:t>ABC </a:t>
            </a:r>
            <a:r>
              <a:rPr lang="ru-RU" sz="1400" dirty="0" smtClean="0"/>
              <a:t>и </a:t>
            </a:r>
            <a:r>
              <a:rPr lang="ru-RU" sz="1400" dirty="0" smtClean="0">
                <a:sym typeface="Symbol"/>
              </a:rPr>
              <a:t></a:t>
            </a:r>
            <a:r>
              <a:rPr lang="en-US" sz="1400" dirty="0" smtClean="0">
                <a:sym typeface="Symbol"/>
              </a:rPr>
              <a:t> </a:t>
            </a:r>
            <a:r>
              <a:rPr lang="en-US" sz="1400" dirty="0" smtClean="0"/>
              <a:t>DBC = 60</a:t>
            </a:r>
            <a:r>
              <a:rPr lang="el-GR" sz="1400" dirty="0" smtClean="0"/>
              <a:t>°</a:t>
            </a:r>
            <a:r>
              <a:rPr lang="ru-RU" sz="1400" dirty="0" smtClean="0"/>
              <a:t>, то </a:t>
            </a:r>
          </a:p>
          <a:p>
            <a:r>
              <a:rPr lang="en-US" sz="1400" dirty="0" smtClean="0">
                <a:sym typeface="Symbol"/>
              </a:rPr>
              <a:t>                            </a:t>
            </a:r>
            <a:r>
              <a:rPr lang="en-US" sz="1400" dirty="0" smtClean="0"/>
              <a:t>ABC = 30° </a:t>
            </a:r>
          </a:p>
          <a:p>
            <a:r>
              <a:rPr lang="en-US" sz="1400" dirty="0" smtClean="0"/>
              <a:t>                                                                </a:t>
            </a:r>
            <a:r>
              <a:rPr lang="ru-RU" sz="1400" dirty="0" smtClean="0"/>
              <a:t>ч.т.д.  </a:t>
            </a:r>
            <a:r>
              <a:rPr lang="en-US" sz="1400" dirty="0" smtClean="0"/>
              <a:t> </a:t>
            </a:r>
            <a:r>
              <a:rPr lang="ru-RU" sz="1400" b="1" dirty="0" smtClean="0"/>
              <a:t>   </a:t>
            </a:r>
            <a:endParaRPr lang="ru-RU" sz="1400" b="1" dirty="0"/>
          </a:p>
        </p:txBody>
      </p:sp>
      <p:sp>
        <p:nvSpPr>
          <p:cNvPr id="10" name="Управляющая кнопка: домой 9">
            <a:hlinkClick r:id="rId2" action="ppaction://hlinksldjump" highlightClick="1"/>
          </p:cNvPr>
          <p:cNvSpPr/>
          <p:nvPr/>
        </p:nvSpPr>
        <p:spPr>
          <a:xfrm>
            <a:off x="357158" y="5857892"/>
            <a:ext cx="928694" cy="85725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grpSp>
        <p:nvGrpSpPr>
          <p:cNvPr id="16" name="Группа 15"/>
          <p:cNvGrpSpPr/>
          <p:nvPr/>
        </p:nvGrpSpPr>
        <p:grpSpPr>
          <a:xfrm>
            <a:off x="6286512" y="2571744"/>
            <a:ext cx="2459046" cy="1584325"/>
            <a:chOff x="5643570" y="2571744"/>
            <a:chExt cx="2459046" cy="1584325"/>
          </a:xfrm>
        </p:grpSpPr>
        <p:pic>
          <p:nvPicPr>
            <p:cNvPr id="49153" name="Picture 1" descr="C:\Documents and Settings\Root\Рабочий стол\Проект\Рисунок5.jpg"/>
            <p:cNvPicPr>
              <a:picLocks noChangeAspect="1" noChangeArrowheads="1"/>
            </p:cNvPicPr>
            <p:nvPr/>
          </p:nvPicPr>
          <p:blipFill>
            <a:blip r:embed="rId3"/>
            <a:srcRect/>
            <a:stretch>
              <a:fillRect/>
            </a:stretch>
          </p:blipFill>
          <p:spPr bwMode="auto">
            <a:xfrm>
              <a:off x="5643570" y="2571744"/>
              <a:ext cx="1182688" cy="1584325"/>
            </a:xfrm>
            <a:prstGeom prst="rect">
              <a:avLst/>
            </a:prstGeom>
            <a:noFill/>
          </p:spPr>
        </p:pic>
        <p:pic>
          <p:nvPicPr>
            <p:cNvPr id="49154" name="Picture 2" descr="C:\Documents and Settings\Root\Рабочий стол\Проект\Рисунок6.jpg"/>
            <p:cNvPicPr>
              <a:picLocks noChangeAspect="1" noChangeArrowheads="1"/>
            </p:cNvPicPr>
            <p:nvPr/>
          </p:nvPicPr>
          <p:blipFill>
            <a:blip r:embed="rId4"/>
            <a:srcRect/>
            <a:stretch>
              <a:fillRect/>
            </a:stretch>
          </p:blipFill>
          <p:spPr bwMode="auto">
            <a:xfrm>
              <a:off x="6786578" y="2571744"/>
              <a:ext cx="1316038" cy="1584325"/>
            </a:xfrm>
            <a:prstGeom prst="rect">
              <a:avLst/>
            </a:prstGeom>
            <a:noFill/>
          </p:spPr>
        </p:pic>
      </p:grpSp>
      <p:grpSp>
        <p:nvGrpSpPr>
          <p:cNvPr id="15" name="Группа 14"/>
          <p:cNvGrpSpPr/>
          <p:nvPr/>
        </p:nvGrpSpPr>
        <p:grpSpPr>
          <a:xfrm>
            <a:off x="6357950" y="4786322"/>
            <a:ext cx="2298707" cy="1511300"/>
            <a:chOff x="6357950" y="4786322"/>
            <a:chExt cx="2298707" cy="1511300"/>
          </a:xfrm>
        </p:grpSpPr>
        <p:pic>
          <p:nvPicPr>
            <p:cNvPr id="49155" name="Picture 3" descr="C:\Documents and Settings\Root\Рабочий стол\Проект\Рисунок7.jpg"/>
            <p:cNvPicPr>
              <a:picLocks noChangeAspect="1" noChangeArrowheads="1"/>
            </p:cNvPicPr>
            <p:nvPr/>
          </p:nvPicPr>
          <p:blipFill>
            <a:blip r:embed="rId5"/>
            <a:srcRect/>
            <a:stretch>
              <a:fillRect/>
            </a:stretch>
          </p:blipFill>
          <p:spPr bwMode="auto">
            <a:xfrm>
              <a:off x="6357950" y="4786322"/>
              <a:ext cx="1042988" cy="1511300"/>
            </a:xfrm>
            <a:prstGeom prst="rect">
              <a:avLst/>
            </a:prstGeom>
            <a:noFill/>
          </p:spPr>
        </p:pic>
        <p:pic>
          <p:nvPicPr>
            <p:cNvPr id="49156" name="Picture 4" descr="C:\Documents and Settings\Root\Рабочий стол\Проект\Рисунок8.jpg"/>
            <p:cNvPicPr>
              <a:picLocks noChangeAspect="1" noChangeArrowheads="1"/>
            </p:cNvPicPr>
            <p:nvPr/>
          </p:nvPicPr>
          <p:blipFill>
            <a:blip r:embed="rId6"/>
            <a:srcRect/>
            <a:stretch>
              <a:fillRect/>
            </a:stretch>
          </p:blipFill>
          <p:spPr bwMode="auto">
            <a:xfrm>
              <a:off x="7358082" y="4786322"/>
              <a:ext cx="1298575" cy="1511300"/>
            </a:xfrm>
            <a:prstGeom prst="rect">
              <a:avLst/>
            </a:prstGeom>
            <a:noFill/>
          </p:spPr>
        </p:pic>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428605"/>
            <a:ext cx="6629400" cy="571503"/>
          </a:xfrm>
        </p:spPr>
        <p:txBody>
          <a:bodyPr>
            <a:normAutofit/>
          </a:bodyPr>
          <a:lstStyle/>
          <a:p>
            <a:r>
              <a:rPr lang="ru-RU" sz="32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ПРИМЕР  2</a:t>
            </a:r>
            <a:endParaRPr lang="ru-RU" sz="320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Текст 2"/>
          <p:cNvSpPr>
            <a:spLocks noGrp="1"/>
          </p:cNvSpPr>
          <p:nvPr>
            <p:ph type="body" idx="1"/>
          </p:nvPr>
        </p:nvSpPr>
        <p:spPr>
          <a:xfrm>
            <a:off x="785786" y="1071546"/>
            <a:ext cx="5357850" cy="5286412"/>
          </a:xfrm>
        </p:spPr>
        <p:txBody>
          <a:bodyPr>
            <a:normAutofit/>
          </a:bodyPr>
          <a:lstStyle/>
          <a:p>
            <a:pPr marL="342900" indent="-342900"/>
            <a:r>
              <a:rPr lang="ru-RU" sz="1400" dirty="0" smtClean="0"/>
              <a:t>1.   Дано: </a:t>
            </a:r>
            <a:r>
              <a:rPr lang="el-GR" sz="1400" dirty="0" smtClean="0"/>
              <a:t>Δ</a:t>
            </a:r>
            <a:r>
              <a:rPr lang="ru-RU" sz="1400" dirty="0" smtClean="0"/>
              <a:t> АВС, </a:t>
            </a:r>
            <a:r>
              <a:rPr lang="ru-RU" sz="1400" dirty="0" smtClean="0">
                <a:sym typeface="Symbol"/>
              </a:rPr>
              <a:t></a:t>
            </a:r>
            <a:r>
              <a:rPr lang="en-US" sz="1400" dirty="0" smtClean="0">
                <a:sym typeface="Symbol"/>
              </a:rPr>
              <a:t> </a:t>
            </a:r>
            <a:r>
              <a:rPr lang="ru-RU" sz="1400" dirty="0" smtClean="0"/>
              <a:t>С = 90°, </a:t>
            </a:r>
            <a:r>
              <a:rPr lang="ru-RU" sz="1400" dirty="0" smtClean="0">
                <a:sym typeface="Symbol"/>
              </a:rPr>
              <a:t></a:t>
            </a:r>
            <a:r>
              <a:rPr lang="en-US" sz="1400" dirty="0" smtClean="0">
                <a:sym typeface="Symbol"/>
              </a:rPr>
              <a:t> </a:t>
            </a:r>
            <a:r>
              <a:rPr lang="en-US" sz="1400" dirty="0" smtClean="0"/>
              <a:t>BAD = 120° - </a:t>
            </a:r>
            <a:r>
              <a:rPr lang="ru-RU" sz="1400" dirty="0" smtClean="0"/>
              <a:t>внешний</a:t>
            </a:r>
          </a:p>
          <a:p>
            <a:pPr marL="342900" indent="-342900"/>
            <a:r>
              <a:rPr lang="ru-RU" sz="1400" dirty="0" smtClean="0"/>
              <a:t>                АС + АВ = 18 см</a:t>
            </a:r>
          </a:p>
          <a:p>
            <a:pPr marL="342900" indent="-342900"/>
            <a:r>
              <a:rPr lang="ru-RU" sz="1400" dirty="0" smtClean="0"/>
              <a:t>      Найти: АС - ?  и  АВ - ?</a:t>
            </a:r>
          </a:p>
          <a:p>
            <a:pPr marL="342900" indent="-342900"/>
            <a:r>
              <a:rPr lang="ru-RU" sz="1400" dirty="0" smtClean="0"/>
              <a:t>      Решение: </a:t>
            </a:r>
          </a:p>
          <a:p>
            <a:pPr marL="342900" indent="-342900"/>
            <a:r>
              <a:rPr lang="ru-RU" sz="1400" dirty="0" smtClean="0"/>
              <a:t>      1. </a:t>
            </a:r>
            <a:r>
              <a:rPr lang="ru-RU" sz="1400" dirty="0" smtClean="0">
                <a:sym typeface="Symbol"/>
              </a:rPr>
              <a:t></a:t>
            </a:r>
            <a:r>
              <a:rPr lang="en-US" sz="1400" dirty="0" smtClean="0">
                <a:sym typeface="Symbol"/>
              </a:rPr>
              <a:t> </a:t>
            </a:r>
            <a:r>
              <a:rPr lang="en-US" sz="1400" dirty="0" smtClean="0"/>
              <a:t>CAB = 180°</a:t>
            </a:r>
            <a:r>
              <a:rPr lang="ru-RU" sz="1400" dirty="0" smtClean="0"/>
              <a:t> - 120° = 60° ( смежные углы)</a:t>
            </a:r>
          </a:p>
          <a:p>
            <a:pPr marL="342900" indent="-342900"/>
            <a:r>
              <a:rPr lang="ru-RU" sz="1400" dirty="0" smtClean="0"/>
              <a:t>      2. </a:t>
            </a:r>
            <a:r>
              <a:rPr lang="ru-RU" sz="1400" dirty="0" smtClean="0">
                <a:sym typeface="Symbol"/>
              </a:rPr>
              <a:t></a:t>
            </a:r>
            <a:r>
              <a:rPr lang="en-US" sz="1400" dirty="0" smtClean="0">
                <a:sym typeface="Symbol"/>
              </a:rPr>
              <a:t> </a:t>
            </a:r>
            <a:r>
              <a:rPr lang="ru-RU" sz="1400" dirty="0" smtClean="0"/>
              <a:t>В = 90° - 60° = 30° ( по свойству 1)</a:t>
            </a:r>
          </a:p>
          <a:p>
            <a:pPr marL="342900" indent="-342900"/>
            <a:r>
              <a:rPr lang="ru-RU" sz="1400" dirty="0" smtClean="0"/>
              <a:t>      3.  АС = ½ АВ ( по свойству 2)</a:t>
            </a:r>
          </a:p>
          <a:p>
            <a:pPr marL="342900" indent="-342900"/>
            <a:r>
              <a:rPr lang="ru-RU" sz="1400" dirty="0" smtClean="0"/>
              <a:t>      4. АС + АВ = 18 ( по условию),  ½ АВ + АВ = 18,  АВ = 12 см</a:t>
            </a:r>
          </a:p>
          <a:p>
            <a:pPr marL="342900" indent="-342900"/>
            <a:r>
              <a:rPr lang="ru-RU" sz="1400" dirty="0" smtClean="0"/>
              <a:t>          Значит,  АС = 18 – 12 = 6 ( см )</a:t>
            </a:r>
          </a:p>
          <a:p>
            <a:pPr marL="342900" indent="-342900"/>
            <a:r>
              <a:rPr lang="ru-RU" sz="1400" dirty="0" smtClean="0"/>
              <a:t>      Ответ:  АС = 6 см,  АВ = 12 см.</a:t>
            </a:r>
          </a:p>
          <a:p>
            <a:pPr marL="342900" indent="-342900"/>
            <a:endParaRPr lang="ru-RU" sz="1400" dirty="0" smtClean="0"/>
          </a:p>
          <a:p>
            <a:pPr marL="342900" indent="-342900"/>
            <a:r>
              <a:rPr lang="en-US" sz="1400" dirty="0" smtClean="0"/>
              <a:t>2.   </a:t>
            </a:r>
            <a:r>
              <a:rPr lang="ru-RU" sz="1400" dirty="0" smtClean="0"/>
              <a:t>Дано: </a:t>
            </a:r>
            <a:r>
              <a:rPr lang="el-GR" sz="1400" dirty="0" smtClean="0"/>
              <a:t>Δ</a:t>
            </a:r>
            <a:r>
              <a:rPr lang="ru-RU" sz="1400" dirty="0" smtClean="0"/>
              <a:t>  </a:t>
            </a:r>
            <a:r>
              <a:rPr lang="en-US" sz="1400" dirty="0" smtClean="0"/>
              <a:t>DMC, DM = MC, </a:t>
            </a:r>
            <a:r>
              <a:rPr lang="en-US" sz="1400" dirty="0" smtClean="0">
                <a:sym typeface="Symbol"/>
              </a:rPr>
              <a:t> </a:t>
            </a:r>
            <a:r>
              <a:rPr lang="en-US" sz="1400" dirty="0" smtClean="0"/>
              <a:t>MOC = 90°, </a:t>
            </a:r>
          </a:p>
          <a:p>
            <a:pPr marL="342900" indent="-342900"/>
            <a:r>
              <a:rPr lang="en-US" sz="1400" dirty="0" smtClean="0"/>
              <a:t>                DM = 15,2 </a:t>
            </a:r>
            <a:r>
              <a:rPr lang="ru-RU" sz="1400" dirty="0" smtClean="0"/>
              <a:t>см, МО = 7,6 см</a:t>
            </a:r>
          </a:p>
          <a:p>
            <a:pPr marL="342900" indent="-342900"/>
            <a:r>
              <a:rPr lang="ru-RU" sz="1400" dirty="0" smtClean="0"/>
              <a:t>      Найти: </a:t>
            </a:r>
            <a:r>
              <a:rPr lang="ru-RU" sz="1400" dirty="0" smtClean="0">
                <a:sym typeface="Symbol"/>
              </a:rPr>
              <a:t></a:t>
            </a:r>
            <a:r>
              <a:rPr lang="en-US" sz="1400" dirty="0" smtClean="0">
                <a:sym typeface="Symbol"/>
              </a:rPr>
              <a:t> </a:t>
            </a:r>
            <a:r>
              <a:rPr lang="en-US" sz="1400" dirty="0" smtClean="0"/>
              <a:t>D, </a:t>
            </a:r>
            <a:r>
              <a:rPr lang="en-US" sz="1400" dirty="0" smtClean="0">
                <a:sym typeface="Symbol"/>
              </a:rPr>
              <a:t> </a:t>
            </a:r>
            <a:r>
              <a:rPr lang="en-US" sz="1400" dirty="0" smtClean="0"/>
              <a:t>C, </a:t>
            </a:r>
            <a:r>
              <a:rPr lang="en-US" sz="1400" dirty="0" smtClean="0">
                <a:sym typeface="Symbol"/>
              </a:rPr>
              <a:t> </a:t>
            </a:r>
            <a:r>
              <a:rPr lang="en-US" sz="1400" dirty="0" smtClean="0"/>
              <a:t>M -</a:t>
            </a:r>
            <a:r>
              <a:rPr lang="ru-RU" sz="1400" dirty="0" smtClean="0"/>
              <a:t> ?</a:t>
            </a:r>
          </a:p>
          <a:p>
            <a:pPr marL="342900" indent="-342900"/>
            <a:r>
              <a:rPr lang="ru-RU" sz="1400" dirty="0" smtClean="0"/>
              <a:t>      Решение: </a:t>
            </a:r>
          </a:p>
          <a:p>
            <a:pPr marL="342900" indent="-342900"/>
            <a:r>
              <a:rPr lang="ru-RU" sz="1400" dirty="0" smtClean="0"/>
              <a:t>      1. Т.к. МО = ½ </a:t>
            </a:r>
            <a:r>
              <a:rPr lang="en-US" sz="1400" dirty="0" smtClean="0"/>
              <a:t>DM, </a:t>
            </a:r>
            <a:r>
              <a:rPr lang="ru-RU" sz="1400" dirty="0" smtClean="0"/>
              <a:t>то по свойству 3   </a:t>
            </a:r>
            <a:r>
              <a:rPr lang="ru-RU" sz="1400" dirty="0" smtClean="0">
                <a:sym typeface="Symbol"/>
              </a:rPr>
              <a:t></a:t>
            </a:r>
            <a:r>
              <a:rPr lang="en-US" sz="1400" dirty="0" smtClean="0">
                <a:sym typeface="Symbol"/>
              </a:rPr>
              <a:t> </a:t>
            </a:r>
            <a:r>
              <a:rPr lang="en-US" sz="1400" dirty="0" smtClean="0"/>
              <a:t>D = 30° </a:t>
            </a:r>
            <a:r>
              <a:rPr lang="ru-RU" sz="1400" dirty="0" smtClean="0"/>
              <a:t> и </a:t>
            </a:r>
            <a:r>
              <a:rPr lang="ru-RU" sz="1400" dirty="0" smtClean="0">
                <a:sym typeface="Symbol"/>
              </a:rPr>
              <a:t></a:t>
            </a:r>
            <a:r>
              <a:rPr lang="en-US" sz="1400" dirty="0" smtClean="0">
                <a:sym typeface="Symbol"/>
              </a:rPr>
              <a:t> </a:t>
            </a:r>
            <a:r>
              <a:rPr lang="en-US" sz="1400" dirty="0" smtClean="0"/>
              <a:t>C = 30°</a:t>
            </a:r>
          </a:p>
          <a:p>
            <a:pPr marL="342900" indent="-342900"/>
            <a:r>
              <a:rPr lang="en-US" sz="1400" dirty="0" smtClean="0"/>
              <a:t>      2</a:t>
            </a:r>
            <a:r>
              <a:rPr lang="ru-RU" sz="1400" dirty="0" smtClean="0"/>
              <a:t>. </a:t>
            </a:r>
            <a:r>
              <a:rPr lang="ru-RU" sz="1400" dirty="0" smtClean="0">
                <a:sym typeface="Symbol"/>
              </a:rPr>
              <a:t></a:t>
            </a:r>
            <a:r>
              <a:rPr lang="en-US" sz="1400" dirty="0" smtClean="0">
                <a:sym typeface="Symbol"/>
              </a:rPr>
              <a:t> </a:t>
            </a:r>
            <a:r>
              <a:rPr lang="ru-RU" sz="1400" dirty="0" smtClean="0"/>
              <a:t>М = 180° - ( 30° + </a:t>
            </a:r>
            <a:r>
              <a:rPr lang="ru-RU" sz="1400" dirty="0" err="1" smtClean="0"/>
              <a:t>30°</a:t>
            </a:r>
            <a:r>
              <a:rPr lang="ru-RU" sz="1400" dirty="0" smtClean="0"/>
              <a:t> ) = 120° </a:t>
            </a:r>
          </a:p>
          <a:p>
            <a:pPr marL="342900" indent="-342900"/>
            <a:r>
              <a:rPr lang="ru-RU" sz="1400" dirty="0" smtClean="0"/>
              <a:t>      Ответ: </a:t>
            </a:r>
            <a:r>
              <a:rPr lang="ru-RU" sz="1400" dirty="0" smtClean="0">
                <a:sym typeface="Symbol"/>
              </a:rPr>
              <a:t></a:t>
            </a:r>
            <a:r>
              <a:rPr lang="en-US" sz="1400" dirty="0" smtClean="0">
                <a:sym typeface="Symbol"/>
              </a:rPr>
              <a:t> </a:t>
            </a:r>
            <a:r>
              <a:rPr lang="en-US" sz="1400" dirty="0" smtClean="0"/>
              <a:t>D = </a:t>
            </a:r>
            <a:r>
              <a:rPr lang="en-US" sz="1400" dirty="0" smtClean="0">
                <a:sym typeface="Symbol"/>
              </a:rPr>
              <a:t> </a:t>
            </a:r>
            <a:r>
              <a:rPr lang="en-US" sz="1400" dirty="0" smtClean="0"/>
              <a:t>C = 30°</a:t>
            </a:r>
            <a:r>
              <a:rPr lang="ru-RU" sz="1400" dirty="0" smtClean="0"/>
              <a:t> ; </a:t>
            </a:r>
            <a:r>
              <a:rPr lang="ru-RU" sz="1400" dirty="0" smtClean="0">
                <a:sym typeface="Symbol"/>
              </a:rPr>
              <a:t></a:t>
            </a:r>
            <a:r>
              <a:rPr lang="en-US" sz="1400" dirty="0" smtClean="0">
                <a:sym typeface="Symbol"/>
              </a:rPr>
              <a:t> </a:t>
            </a:r>
            <a:r>
              <a:rPr lang="ru-RU" sz="1400" dirty="0" smtClean="0"/>
              <a:t>М = 120°.</a:t>
            </a:r>
          </a:p>
          <a:p>
            <a:pPr marL="342900" indent="-342900"/>
            <a:endParaRPr lang="ru-RU" sz="1400" dirty="0" smtClean="0"/>
          </a:p>
          <a:p>
            <a:pPr marL="342900" indent="-342900"/>
            <a:endParaRPr lang="ru-RU" sz="1400" dirty="0"/>
          </a:p>
        </p:txBody>
      </p:sp>
      <p:cxnSp>
        <p:nvCxnSpPr>
          <p:cNvPr id="5" name="Прямая соединительная линия 4"/>
          <p:cNvCxnSpPr/>
          <p:nvPr/>
        </p:nvCxnSpPr>
        <p:spPr>
          <a:xfrm rot="5400000">
            <a:off x="5858678" y="1857364"/>
            <a:ext cx="999338" cy="794"/>
          </a:xfrm>
          <a:prstGeom prst="line">
            <a:avLst/>
          </a:prstGeom>
        </p:spPr>
        <p:style>
          <a:lnRef idx="1">
            <a:schemeClr val="dk1"/>
          </a:lnRef>
          <a:fillRef idx="0">
            <a:schemeClr val="dk1"/>
          </a:fillRef>
          <a:effectRef idx="0">
            <a:schemeClr val="dk1"/>
          </a:effectRef>
          <a:fontRef idx="minor">
            <a:schemeClr val="tx1"/>
          </a:fontRef>
        </p:style>
      </p:cxnSp>
      <p:cxnSp>
        <p:nvCxnSpPr>
          <p:cNvPr id="8" name="Прямая соединительная линия 7"/>
          <p:cNvCxnSpPr/>
          <p:nvPr/>
        </p:nvCxnSpPr>
        <p:spPr>
          <a:xfrm>
            <a:off x="6357950" y="2357430"/>
            <a:ext cx="2000264" cy="1588"/>
          </a:xfrm>
          <a:prstGeom prst="line">
            <a:avLst/>
          </a:prstGeom>
        </p:spPr>
        <p:style>
          <a:lnRef idx="1">
            <a:schemeClr val="dk1"/>
          </a:lnRef>
          <a:fillRef idx="0">
            <a:schemeClr val="dk1"/>
          </a:fillRef>
          <a:effectRef idx="0">
            <a:schemeClr val="dk1"/>
          </a:effectRef>
          <a:fontRef idx="minor">
            <a:schemeClr val="tx1"/>
          </a:fontRef>
        </p:style>
      </p:cxnSp>
      <p:cxnSp>
        <p:nvCxnSpPr>
          <p:cNvPr id="10" name="Прямая соединительная линия 9"/>
          <p:cNvCxnSpPr/>
          <p:nvPr/>
        </p:nvCxnSpPr>
        <p:spPr>
          <a:xfrm>
            <a:off x="6357950" y="1357298"/>
            <a:ext cx="1214446" cy="1000132"/>
          </a:xfrm>
          <a:prstGeom prst="line">
            <a:avLst/>
          </a:prstGeom>
        </p:spPr>
        <p:style>
          <a:lnRef idx="1">
            <a:schemeClr val="dk1"/>
          </a:lnRef>
          <a:fillRef idx="0">
            <a:schemeClr val="dk1"/>
          </a:fillRef>
          <a:effectRef idx="0">
            <a:schemeClr val="dk1"/>
          </a:effectRef>
          <a:fontRef idx="minor">
            <a:schemeClr val="tx1"/>
          </a:fontRef>
        </p:style>
      </p:cxnSp>
      <p:cxnSp>
        <p:nvCxnSpPr>
          <p:cNvPr id="12" name="Соединительная линия уступом 11"/>
          <p:cNvCxnSpPr/>
          <p:nvPr/>
        </p:nvCxnSpPr>
        <p:spPr>
          <a:xfrm>
            <a:off x="6357950" y="2214554"/>
            <a:ext cx="285752" cy="142876"/>
          </a:xfrm>
          <a:prstGeom prst="bentConnector3">
            <a:avLst>
              <a:gd name="adj1" fmla="val 50000"/>
            </a:avLst>
          </a:prstGeom>
        </p:spPr>
        <p:style>
          <a:lnRef idx="1">
            <a:schemeClr val="dk1"/>
          </a:lnRef>
          <a:fillRef idx="0">
            <a:schemeClr val="dk1"/>
          </a:fillRef>
          <a:effectRef idx="0">
            <a:schemeClr val="dk1"/>
          </a:effectRef>
          <a:fontRef idx="minor">
            <a:schemeClr val="tx1"/>
          </a:fontRef>
        </p:style>
      </p:cxnSp>
      <p:sp>
        <p:nvSpPr>
          <p:cNvPr id="17" name="TextBox 16"/>
          <p:cNvSpPr txBox="1"/>
          <p:nvPr/>
        </p:nvSpPr>
        <p:spPr>
          <a:xfrm>
            <a:off x="6072198" y="2214554"/>
            <a:ext cx="214314" cy="369332"/>
          </a:xfrm>
          <a:prstGeom prst="rect">
            <a:avLst/>
          </a:prstGeom>
          <a:noFill/>
        </p:spPr>
        <p:txBody>
          <a:bodyPr wrap="square" rtlCol="0">
            <a:spAutoFit/>
          </a:bodyPr>
          <a:lstStyle/>
          <a:p>
            <a:r>
              <a:rPr lang="ru-RU" dirty="0" smtClean="0"/>
              <a:t>С</a:t>
            </a:r>
            <a:endParaRPr lang="ru-RU" dirty="0"/>
          </a:p>
        </p:txBody>
      </p:sp>
      <p:sp>
        <p:nvSpPr>
          <p:cNvPr id="18" name="TextBox 17"/>
          <p:cNvSpPr txBox="1"/>
          <p:nvPr/>
        </p:nvSpPr>
        <p:spPr>
          <a:xfrm>
            <a:off x="6072198" y="1071546"/>
            <a:ext cx="285752" cy="369332"/>
          </a:xfrm>
          <a:prstGeom prst="rect">
            <a:avLst/>
          </a:prstGeom>
          <a:noFill/>
        </p:spPr>
        <p:txBody>
          <a:bodyPr wrap="square" rtlCol="0">
            <a:spAutoFit/>
          </a:bodyPr>
          <a:lstStyle/>
          <a:p>
            <a:r>
              <a:rPr lang="ru-RU" dirty="0" smtClean="0"/>
              <a:t>В</a:t>
            </a:r>
            <a:endParaRPr lang="ru-RU" dirty="0"/>
          </a:p>
        </p:txBody>
      </p:sp>
      <p:sp>
        <p:nvSpPr>
          <p:cNvPr id="19" name="TextBox 18"/>
          <p:cNvSpPr txBox="1"/>
          <p:nvPr/>
        </p:nvSpPr>
        <p:spPr>
          <a:xfrm>
            <a:off x="7429520" y="2357430"/>
            <a:ext cx="285752" cy="369332"/>
          </a:xfrm>
          <a:prstGeom prst="rect">
            <a:avLst/>
          </a:prstGeom>
          <a:noFill/>
        </p:spPr>
        <p:txBody>
          <a:bodyPr wrap="square" rtlCol="0">
            <a:spAutoFit/>
          </a:bodyPr>
          <a:lstStyle/>
          <a:p>
            <a:r>
              <a:rPr lang="ru-RU" dirty="0" smtClean="0"/>
              <a:t>А</a:t>
            </a:r>
            <a:endParaRPr lang="ru-RU" dirty="0"/>
          </a:p>
        </p:txBody>
      </p:sp>
      <p:sp>
        <p:nvSpPr>
          <p:cNvPr id="21" name="TextBox 20"/>
          <p:cNvSpPr txBox="1"/>
          <p:nvPr/>
        </p:nvSpPr>
        <p:spPr>
          <a:xfrm>
            <a:off x="8358214" y="2357430"/>
            <a:ext cx="142876" cy="369332"/>
          </a:xfrm>
          <a:prstGeom prst="rect">
            <a:avLst/>
          </a:prstGeom>
          <a:noFill/>
        </p:spPr>
        <p:txBody>
          <a:bodyPr wrap="square" rtlCol="0">
            <a:spAutoFit/>
          </a:bodyPr>
          <a:lstStyle/>
          <a:p>
            <a:r>
              <a:rPr lang="en-US" dirty="0" smtClean="0"/>
              <a:t>D</a:t>
            </a:r>
            <a:endParaRPr lang="ru-RU" dirty="0"/>
          </a:p>
        </p:txBody>
      </p:sp>
      <p:cxnSp>
        <p:nvCxnSpPr>
          <p:cNvPr id="25" name="Прямая соединительная линия 24"/>
          <p:cNvCxnSpPr/>
          <p:nvPr/>
        </p:nvCxnSpPr>
        <p:spPr>
          <a:xfrm rot="5400000">
            <a:off x="6215074" y="4214818"/>
            <a:ext cx="785818" cy="642942"/>
          </a:xfrm>
          <a:prstGeom prst="line">
            <a:avLst/>
          </a:prstGeom>
        </p:spPr>
        <p:style>
          <a:lnRef idx="1">
            <a:schemeClr val="dk1"/>
          </a:lnRef>
          <a:fillRef idx="0">
            <a:schemeClr val="dk1"/>
          </a:fillRef>
          <a:effectRef idx="0">
            <a:schemeClr val="dk1"/>
          </a:effectRef>
          <a:fontRef idx="minor">
            <a:schemeClr val="tx1"/>
          </a:fontRef>
        </p:style>
      </p:cxnSp>
      <p:cxnSp>
        <p:nvCxnSpPr>
          <p:cNvPr id="27" name="Прямая соединительная линия 26"/>
          <p:cNvCxnSpPr/>
          <p:nvPr/>
        </p:nvCxnSpPr>
        <p:spPr>
          <a:xfrm rot="16200000" flipH="1">
            <a:off x="6893735" y="4179099"/>
            <a:ext cx="785818" cy="714380"/>
          </a:xfrm>
          <a:prstGeom prst="line">
            <a:avLst/>
          </a:prstGeom>
        </p:spPr>
        <p:style>
          <a:lnRef idx="1">
            <a:schemeClr val="dk1"/>
          </a:lnRef>
          <a:fillRef idx="0">
            <a:schemeClr val="dk1"/>
          </a:fillRef>
          <a:effectRef idx="0">
            <a:schemeClr val="dk1"/>
          </a:effectRef>
          <a:fontRef idx="minor">
            <a:schemeClr val="tx1"/>
          </a:fontRef>
        </p:style>
      </p:cxnSp>
      <p:cxnSp>
        <p:nvCxnSpPr>
          <p:cNvPr id="29" name="Прямая соединительная линия 28"/>
          <p:cNvCxnSpPr/>
          <p:nvPr/>
        </p:nvCxnSpPr>
        <p:spPr>
          <a:xfrm>
            <a:off x="6286512" y="4929198"/>
            <a:ext cx="1357322" cy="1588"/>
          </a:xfrm>
          <a:prstGeom prst="line">
            <a:avLst/>
          </a:prstGeom>
        </p:spPr>
        <p:style>
          <a:lnRef idx="1">
            <a:schemeClr val="dk1"/>
          </a:lnRef>
          <a:fillRef idx="0">
            <a:schemeClr val="dk1"/>
          </a:fillRef>
          <a:effectRef idx="0">
            <a:schemeClr val="dk1"/>
          </a:effectRef>
          <a:fontRef idx="minor">
            <a:schemeClr val="tx1"/>
          </a:fontRef>
        </p:style>
      </p:cxnSp>
      <p:cxnSp>
        <p:nvCxnSpPr>
          <p:cNvPr id="33" name="Прямая соединительная линия 32"/>
          <p:cNvCxnSpPr/>
          <p:nvPr/>
        </p:nvCxnSpPr>
        <p:spPr>
          <a:xfrm rot="5400000">
            <a:off x="6537339" y="4535495"/>
            <a:ext cx="785818" cy="1588"/>
          </a:xfrm>
          <a:prstGeom prst="line">
            <a:avLst/>
          </a:prstGeom>
        </p:spPr>
        <p:style>
          <a:lnRef idx="1">
            <a:schemeClr val="dk1"/>
          </a:lnRef>
          <a:fillRef idx="0">
            <a:schemeClr val="dk1"/>
          </a:fillRef>
          <a:effectRef idx="0">
            <a:schemeClr val="dk1"/>
          </a:effectRef>
          <a:fontRef idx="minor">
            <a:schemeClr val="tx1"/>
          </a:fontRef>
        </p:style>
      </p:cxnSp>
      <p:cxnSp>
        <p:nvCxnSpPr>
          <p:cNvPr id="39" name="Соединительная линия уступом 38"/>
          <p:cNvCxnSpPr/>
          <p:nvPr/>
        </p:nvCxnSpPr>
        <p:spPr>
          <a:xfrm>
            <a:off x="6929454" y="4786322"/>
            <a:ext cx="285752" cy="142876"/>
          </a:xfrm>
          <a:prstGeom prst="bentConnector3">
            <a:avLst>
              <a:gd name="adj1" fmla="val 50000"/>
            </a:avLst>
          </a:prstGeom>
        </p:spPr>
        <p:style>
          <a:lnRef idx="1">
            <a:schemeClr val="dk1"/>
          </a:lnRef>
          <a:fillRef idx="0">
            <a:schemeClr val="dk1"/>
          </a:fillRef>
          <a:effectRef idx="0">
            <a:schemeClr val="dk1"/>
          </a:effectRef>
          <a:fontRef idx="minor">
            <a:schemeClr val="tx1"/>
          </a:fontRef>
        </p:style>
      </p:cxnSp>
      <p:cxnSp>
        <p:nvCxnSpPr>
          <p:cNvPr id="41" name="Прямая соединительная линия 40"/>
          <p:cNvCxnSpPr/>
          <p:nvPr/>
        </p:nvCxnSpPr>
        <p:spPr>
          <a:xfrm rot="16200000" flipH="1">
            <a:off x="6572264" y="4500570"/>
            <a:ext cx="71438" cy="71438"/>
          </a:xfrm>
          <a:prstGeom prst="line">
            <a:avLst/>
          </a:prstGeom>
        </p:spPr>
        <p:style>
          <a:lnRef idx="1">
            <a:schemeClr val="dk1"/>
          </a:lnRef>
          <a:fillRef idx="0">
            <a:schemeClr val="dk1"/>
          </a:fillRef>
          <a:effectRef idx="0">
            <a:schemeClr val="dk1"/>
          </a:effectRef>
          <a:fontRef idx="minor">
            <a:schemeClr val="tx1"/>
          </a:fontRef>
        </p:style>
      </p:cxnSp>
      <p:cxnSp>
        <p:nvCxnSpPr>
          <p:cNvPr id="47" name="Прямая соединительная линия 46"/>
          <p:cNvCxnSpPr/>
          <p:nvPr/>
        </p:nvCxnSpPr>
        <p:spPr>
          <a:xfrm rot="5400000">
            <a:off x="7286644" y="4500570"/>
            <a:ext cx="71438" cy="71438"/>
          </a:xfrm>
          <a:prstGeom prst="line">
            <a:avLst/>
          </a:prstGeom>
        </p:spPr>
        <p:style>
          <a:lnRef idx="1">
            <a:schemeClr val="dk1"/>
          </a:lnRef>
          <a:fillRef idx="0">
            <a:schemeClr val="dk1"/>
          </a:fillRef>
          <a:effectRef idx="0">
            <a:schemeClr val="dk1"/>
          </a:effectRef>
          <a:fontRef idx="minor">
            <a:schemeClr val="tx1"/>
          </a:fontRef>
        </p:style>
      </p:cxnSp>
      <p:sp>
        <p:nvSpPr>
          <p:cNvPr id="48" name="TextBox 47"/>
          <p:cNvSpPr txBox="1"/>
          <p:nvPr/>
        </p:nvSpPr>
        <p:spPr>
          <a:xfrm>
            <a:off x="6000760" y="4786322"/>
            <a:ext cx="214314" cy="369332"/>
          </a:xfrm>
          <a:prstGeom prst="rect">
            <a:avLst/>
          </a:prstGeom>
          <a:noFill/>
        </p:spPr>
        <p:txBody>
          <a:bodyPr wrap="square" rtlCol="0">
            <a:spAutoFit/>
          </a:bodyPr>
          <a:lstStyle/>
          <a:p>
            <a:r>
              <a:rPr lang="en-US" dirty="0" smtClean="0"/>
              <a:t>D</a:t>
            </a:r>
            <a:endParaRPr lang="ru-RU" dirty="0"/>
          </a:p>
        </p:txBody>
      </p:sp>
      <p:sp>
        <p:nvSpPr>
          <p:cNvPr id="49" name="TextBox 48"/>
          <p:cNvSpPr txBox="1"/>
          <p:nvPr/>
        </p:nvSpPr>
        <p:spPr>
          <a:xfrm>
            <a:off x="6715140" y="3786190"/>
            <a:ext cx="142876" cy="369332"/>
          </a:xfrm>
          <a:prstGeom prst="rect">
            <a:avLst/>
          </a:prstGeom>
          <a:noFill/>
        </p:spPr>
        <p:txBody>
          <a:bodyPr wrap="square" rtlCol="0">
            <a:spAutoFit/>
          </a:bodyPr>
          <a:lstStyle/>
          <a:p>
            <a:r>
              <a:rPr lang="en-US" dirty="0" smtClean="0"/>
              <a:t>M</a:t>
            </a:r>
            <a:endParaRPr lang="ru-RU" dirty="0"/>
          </a:p>
        </p:txBody>
      </p:sp>
      <p:sp>
        <p:nvSpPr>
          <p:cNvPr id="50" name="TextBox 49"/>
          <p:cNvSpPr txBox="1"/>
          <p:nvPr/>
        </p:nvSpPr>
        <p:spPr>
          <a:xfrm>
            <a:off x="7643834" y="4714884"/>
            <a:ext cx="285752" cy="369332"/>
          </a:xfrm>
          <a:prstGeom prst="rect">
            <a:avLst/>
          </a:prstGeom>
          <a:noFill/>
        </p:spPr>
        <p:txBody>
          <a:bodyPr wrap="square" rtlCol="0">
            <a:spAutoFit/>
          </a:bodyPr>
          <a:lstStyle/>
          <a:p>
            <a:r>
              <a:rPr lang="en-US" dirty="0" smtClean="0"/>
              <a:t>C</a:t>
            </a:r>
            <a:endParaRPr lang="ru-RU" dirty="0"/>
          </a:p>
        </p:txBody>
      </p:sp>
      <p:sp>
        <p:nvSpPr>
          <p:cNvPr id="51" name="TextBox 50"/>
          <p:cNvSpPr txBox="1"/>
          <p:nvPr/>
        </p:nvSpPr>
        <p:spPr>
          <a:xfrm>
            <a:off x="6786578" y="4929198"/>
            <a:ext cx="214314" cy="369332"/>
          </a:xfrm>
          <a:prstGeom prst="rect">
            <a:avLst/>
          </a:prstGeom>
          <a:noFill/>
        </p:spPr>
        <p:txBody>
          <a:bodyPr wrap="square" rtlCol="0">
            <a:spAutoFit/>
          </a:bodyPr>
          <a:lstStyle/>
          <a:p>
            <a:r>
              <a:rPr lang="en-US" dirty="0" smtClean="0"/>
              <a:t>O</a:t>
            </a:r>
            <a:endParaRPr lang="ru-RU" dirty="0"/>
          </a:p>
        </p:txBody>
      </p:sp>
      <p:sp>
        <p:nvSpPr>
          <p:cNvPr id="23" name="Управляющая кнопка: домой 22">
            <a:hlinkClick r:id="rId2" action="ppaction://hlinksldjump" highlightClick="1"/>
          </p:cNvPr>
          <p:cNvSpPr/>
          <p:nvPr/>
        </p:nvSpPr>
        <p:spPr>
          <a:xfrm>
            <a:off x="7929586" y="5715016"/>
            <a:ext cx="928694" cy="85725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85720" y="142852"/>
            <a:ext cx="7858180" cy="1143008"/>
          </a:xfrm>
        </p:spPr>
        <p:txBody>
          <a:bodyPr>
            <a:normAutofit fontScale="90000"/>
          </a:bodyPr>
          <a:lstStyle/>
          <a:p>
            <a:pPr algn="l"/>
            <a:r>
              <a:rPr lang="ru-RU" sz="3200" dirty="0" smtClean="0"/>
              <a:t>  </a:t>
            </a:r>
            <a:r>
              <a:rPr lang="ru-RU" sz="32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Признаки    равенства </a:t>
            </a:r>
            <a:br>
              <a:rPr lang="ru-RU" sz="32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ru-RU" sz="32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прямоугольных   треугольников </a:t>
            </a:r>
            <a:r>
              <a:rPr lang="ru-RU" sz="3200" dirty="0" smtClean="0"/>
              <a:t/>
            </a:r>
            <a:br>
              <a:rPr lang="ru-RU" sz="3200" dirty="0" smtClean="0"/>
            </a:br>
            <a:r>
              <a:rPr lang="ru-RU" sz="3200" dirty="0" smtClean="0"/>
              <a:t>                       </a:t>
            </a:r>
            <a:endParaRPr lang="ru-RU" sz="3200" dirty="0"/>
          </a:p>
        </p:txBody>
      </p:sp>
      <p:sp>
        <p:nvSpPr>
          <p:cNvPr id="3" name="Подзаголовок 2"/>
          <p:cNvSpPr>
            <a:spLocks noGrp="1"/>
          </p:cNvSpPr>
          <p:nvPr>
            <p:ph type="subTitle" idx="1"/>
          </p:nvPr>
        </p:nvSpPr>
        <p:spPr>
          <a:xfrm>
            <a:off x="285720" y="1285860"/>
            <a:ext cx="6715172" cy="1714512"/>
          </a:xfrm>
        </p:spPr>
        <p:txBody>
          <a:bodyPr>
            <a:normAutofit/>
          </a:bodyPr>
          <a:lstStyle/>
          <a:p>
            <a:pPr algn="l">
              <a:buFont typeface="Arial" pitchFamily="34" charset="0"/>
              <a:buChar char="•"/>
            </a:pPr>
            <a:r>
              <a:rPr lang="ru-RU" sz="1400" dirty="0" smtClean="0"/>
              <a:t>        </a:t>
            </a:r>
            <a:r>
              <a:rPr lang="ru-RU" sz="1400" b="1" dirty="0" smtClean="0"/>
              <a:t>Если катеты одного  прямоугольного треугольника соответственно равны  катетам другого, то такие треугольники равны.       </a:t>
            </a:r>
          </a:p>
          <a:p>
            <a:pPr algn="l"/>
            <a:r>
              <a:rPr lang="ru-RU" sz="1400" b="1" dirty="0" smtClean="0"/>
              <a:t>         </a:t>
            </a:r>
          </a:p>
          <a:p>
            <a:pPr algn="l">
              <a:buFont typeface="Arial" pitchFamily="34" charset="0"/>
              <a:buChar char="•"/>
            </a:pPr>
            <a:r>
              <a:rPr lang="ru-RU" sz="1400" b="1" dirty="0" smtClean="0"/>
              <a:t>        Если катет и прилежащий к нему острый угол одного прямоугольного  треугольника соответственно равны катету и прилежащему к нему острому  углу другого, то такие треугольники равны.</a:t>
            </a:r>
          </a:p>
        </p:txBody>
      </p:sp>
      <p:sp>
        <p:nvSpPr>
          <p:cNvPr id="4" name="TextBox 3"/>
          <p:cNvSpPr txBox="1"/>
          <p:nvPr/>
        </p:nvSpPr>
        <p:spPr>
          <a:xfrm>
            <a:off x="428596" y="3143248"/>
            <a:ext cx="6643734" cy="954107"/>
          </a:xfrm>
          <a:prstGeom prst="rect">
            <a:avLst/>
          </a:prstGeom>
          <a:noFill/>
        </p:spPr>
        <p:txBody>
          <a:bodyPr wrap="square" rtlCol="0">
            <a:spAutoFit/>
          </a:bodyPr>
          <a:lstStyle/>
          <a:p>
            <a:r>
              <a:rPr lang="ru-RU" sz="1400" b="1" u="sng" dirty="0" smtClean="0"/>
              <a:t>Теорема</a:t>
            </a:r>
            <a:endParaRPr lang="ru-RU" sz="1400" u="sng" dirty="0" smtClean="0"/>
          </a:p>
          <a:p>
            <a:r>
              <a:rPr lang="ru-RU" sz="1400" b="1" dirty="0" smtClean="0"/>
              <a:t>       Если гипотенуза и острый угол одного  прямоугольного      треугольника соответственно равны гипотенузе и острому углу другого, то такие треугольники равны.</a:t>
            </a:r>
            <a:r>
              <a:rPr lang="ru-RU" sz="1400" dirty="0" smtClean="0"/>
              <a:t>    </a:t>
            </a:r>
            <a:endParaRPr lang="ru-RU" sz="1400" dirty="0"/>
          </a:p>
        </p:txBody>
      </p:sp>
      <p:sp>
        <p:nvSpPr>
          <p:cNvPr id="5" name="TextBox 4"/>
          <p:cNvSpPr txBox="1"/>
          <p:nvPr/>
        </p:nvSpPr>
        <p:spPr>
          <a:xfrm>
            <a:off x="428596" y="4143380"/>
            <a:ext cx="6643734" cy="954107"/>
          </a:xfrm>
          <a:prstGeom prst="rect">
            <a:avLst/>
          </a:prstGeom>
          <a:noFill/>
        </p:spPr>
        <p:txBody>
          <a:bodyPr wrap="square" rtlCol="0">
            <a:spAutoFit/>
          </a:bodyPr>
          <a:lstStyle/>
          <a:p>
            <a:r>
              <a:rPr lang="ru-RU" sz="1400" b="1" u="sng" dirty="0" smtClean="0"/>
              <a:t>Теорема</a:t>
            </a:r>
            <a:endParaRPr lang="ru-RU" sz="1400" b="1" dirty="0" smtClean="0"/>
          </a:p>
          <a:p>
            <a:r>
              <a:rPr lang="ru-RU" sz="1400" b="1" dirty="0" smtClean="0"/>
              <a:t>      Если гипотенуза и катет одного прямоугольного треугольника </a:t>
            </a:r>
          </a:p>
          <a:p>
            <a:r>
              <a:rPr lang="ru-RU" sz="1400" b="1" dirty="0" smtClean="0"/>
              <a:t>треугольника соответственно равны гипотенузе и катету другого, то такие треугольники равны.      </a:t>
            </a:r>
            <a:endParaRPr lang="ru-RU" sz="1400" b="1" dirty="0"/>
          </a:p>
        </p:txBody>
      </p:sp>
      <p:sp>
        <p:nvSpPr>
          <p:cNvPr id="6" name="Управляющая кнопка: домой 5">
            <a:hlinkClick r:id="rId2" action="ppaction://hlinksldjump" highlightClick="1"/>
          </p:cNvPr>
          <p:cNvSpPr/>
          <p:nvPr/>
        </p:nvSpPr>
        <p:spPr>
          <a:xfrm>
            <a:off x="7929586" y="5715016"/>
            <a:ext cx="928694" cy="85725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285729"/>
            <a:ext cx="6629400" cy="571503"/>
          </a:xfrm>
        </p:spPr>
        <p:txBody>
          <a:bodyPr>
            <a:normAutofit/>
          </a:bodyPr>
          <a:lstStyle/>
          <a:p>
            <a:r>
              <a:rPr lang="ru-RU" sz="32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ПРИМЕР  3</a:t>
            </a:r>
            <a:endParaRPr lang="ru-RU" sz="320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Текст 2"/>
          <p:cNvSpPr>
            <a:spLocks noGrp="1"/>
          </p:cNvSpPr>
          <p:nvPr>
            <p:ph type="body" idx="1"/>
          </p:nvPr>
        </p:nvSpPr>
        <p:spPr>
          <a:xfrm>
            <a:off x="642910" y="1428736"/>
            <a:ext cx="4000528" cy="857256"/>
          </a:xfrm>
        </p:spPr>
        <p:txBody>
          <a:bodyPr>
            <a:normAutofit/>
          </a:bodyPr>
          <a:lstStyle/>
          <a:p>
            <a:r>
              <a:rPr lang="ru-RU" sz="1400" dirty="0" smtClean="0"/>
              <a:t> 1.   Дано: </a:t>
            </a:r>
            <a:r>
              <a:rPr lang="el-GR" sz="1400" dirty="0" smtClean="0"/>
              <a:t>Δ</a:t>
            </a:r>
            <a:r>
              <a:rPr lang="ru-RU" sz="1400" dirty="0" smtClean="0"/>
              <a:t> </a:t>
            </a:r>
            <a:r>
              <a:rPr lang="en-US" sz="1400" dirty="0" smtClean="0"/>
              <a:t>ADC, AD = DC, AB </a:t>
            </a:r>
            <a:r>
              <a:rPr lang="ru-RU" sz="1400" dirty="0" smtClean="0"/>
              <a:t> и</a:t>
            </a:r>
            <a:r>
              <a:rPr lang="en-US" sz="1400" dirty="0" smtClean="0"/>
              <a:t>  CK</a:t>
            </a:r>
            <a:r>
              <a:rPr lang="ru-RU" sz="1400" dirty="0" smtClean="0"/>
              <a:t> – высоты</a:t>
            </a:r>
          </a:p>
          <a:p>
            <a:r>
              <a:rPr lang="ru-RU" sz="1400" dirty="0" smtClean="0"/>
              <a:t>       Доказать:  АВ = СК</a:t>
            </a:r>
          </a:p>
          <a:p>
            <a:r>
              <a:rPr lang="ru-RU" sz="1400" dirty="0" smtClean="0"/>
              <a:t>       Доказательство: </a:t>
            </a:r>
          </a:p>
        </p:txBody>
      </p:sp>
      <p:graphicFrame>
        <p:nvGraphicFramePr>
          <p:cNvPr id="5" name="Объект 4"/>
          <p:cNvGraphicFramePr>
            <a:graphicFrameLocks noChangeAspect="1"/>
          </p:cNvGraphicFramePr>
          <p:nvPr/>
        </p:nvGraphicFramePr>
        <p:xfrm>
          <a:off x="1000100" y="2643182"/>
          <a:ext cx="6143668" cy="1143008"/>
        </p:xfrm>
        <a:graphic>
          <a:graphicData uri="http://schemas.openxmlformats.org/presentationml/2006/ole">
            <p:oleObj spid="_x0000_s46083" name="Формула" r:id="rId3" imgW="4572000" imgH="863280" progId="Equation.3">
              <p:embed/>
            </p:oleObj>
          </a:graphicData>
        </a:graphic>
      </p:graphicFrame>
      <p:cxnSp>
        <p:nvCxnSpPr>
          <p:cNvPr id="7" name="Прямая соединительная линия 6"/>
          <p:cNvCxnSpPr/>
          <p:nvPr/>
        </p:nvCxnSpPr>
        <p:spPr>
          <a:xfrm rot="5400000" flipH="1" flipV="1">
            <a:off x="6286512" y="1643050"/>
            <a:ext cx="158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Прямая соединительная линия 8"/>
          <p:cNvCxnSpPr/>
          <p:nvPr/>
        </p:nvCxnSpPr>
        <p:spPr>
          <a:xfrm rot="5400000">
            <a:off x="5572132" y="1428736"/>
            <a:ext cx="714380" cy="714380"/>
          </a:xfrm>
          <a:prstGeom prst="line">
            <a:avLst/>
          </a:prstGeom>
        </p:spPr>
        <p:style>
          <a:lnRef idx="1">
            <a:schemeClr val="dk1"/>
          </a:lnRef>
          <a:fillRef idx="0">
            <a:schemeClr val="dk1"/>
          </a:fillRef>
          <a:effectRef idx="0">
            <a:schemeClr val="dk1"/>
          </a:effectRef>
          <a:fontRef idx="minor">
            <a:schemeClr val="tx1"/>
          </a:fontRef>
        </p:style>
      </p:cxnSp>
      <p:cxnSp>
        <p:nvCxnSpPr>
          <p:cNvPr id="11" name="Прямая соединительная линия 10"/>
          <p:cNvCxnSpPr/>
          <p:nvPr/>
        </p:nvCxnSpPr>
        <p:spPr>
          <a:xfrm rot="16200000" flipH="1">
            <a:off x="6215074" y="1500174"/>
            <a:ext cx="714380" cy="571504"/>
          </a:xfrm>
          <a:prstGeom prst="line">
            <a:avLst/>
          </a:prstGeom>
        </p:spPr>
        <p:style>
          <a:lnRef idx="1">
            <a:schemeClr val="dk1"/>
          </a:lnRef>
          <a:fillRef idx="0">
            <a:schemeClr val="dk1"/>
          </a:fillRef>
          <a:effectRef idx="0">
            <a:schemeClr val="dk1"/>
          </a:effectRef>
          <a:fontRef idx="minor">
            <a:schemeClr val="tx1"/>
          </a:fontRef>
        </p:style>
      </p:cxnSp>
      <p:cxnSp>
        <p:nvCxnSpPr>
          <p:cNvPr id="13" name="Прямая соединительная линия 12"/>
          <p:cNvCxnSpPr/>
          <p:nvPr/>
        </p:nvCxnSpPr>
        <p:spPr>
          <a:xfrm>
            <a:off x="5572132" y="2143116"/>
            <a:ext cx="1285884" cy="1588"/>
          </a:xfrm>
          <a:prstGeom prst="line">
            <a:avLst/>
          </a:prstGeom>
        </p:spPr>
        <p:style>
          <a:lnRef idx="1">
            <a:schemeClr val="dk1"/>
          </a:lnRef>
          <a:fillRef idx="0">
            <a:schemeClr val="dk1"/>
          </a:fillRef>
          <a:effectRef idx="0">
            <a:schemeClr val="dk1"/>
          </a:effectRef>
          <a:fontRef idx="minor">
            <a:schemeClr val="tx1"/>
          </a:fontRef>
        </p:style>
      </p:cxnSp>
      <p:cxnSp>
        <p:nvCxnSpPr>
          <p:cNvPr id="22" name="Прямая соединительная линия 21"/>
          <p:cNvCxnSpPr/>
          <p:nvPr/>
        </p:nvCxnSpPr>
        <p:spPr>
          <a:xfrm flipV="1">
            <a:off x="5572132" y="1571612"/>
            <a:ext cx="857256" cy="571504"/>
          </a:xfrm>
          <a:prstGeom prst="line">
            <a:avLst/>
          </a:prstGeom>
        </p:spPr>
        <p:style>
          <a:lnRef idx="1">
            <a:schemeClr val="dk1"/>
          </a:lnRef>
          <a:fillRef idx="0">
            <a:schemeClr val="dk1"/>
          </a:fillRef>
          <a:effectRef idx="0">
            <a:schemeClr val="dk1"/>
          </a:effectRef>
          <a:fontRef idx="minor">
            <a:schemeClr val="tx1"/>
          </a:fontRef>
        </p:style>
      </p:cxnSp>
      <p:sp>
        <p:nvSpPr>
          <p:cNvPr id="27" name="TextBox 26"/>
          <p:cNvSpPr txBox="1"/>
          <p:nvPr/>
        </p:nvSpPr>
        <p:spPr>
          <a:xfrm>
            <a:off x="5357818" y="2071678"/>
            <a:ext cx="142876" cy="369332"/>
          </a:xfrm>
          <a:prstGeom prst="rect">
            <a:avLst/>
          </a:prstGeom>
          <a:noFill/>
        </p:spPr>
        <p:txBody>
          <a:bodyPr wrap="square" rtlCol="0">
            <a:spAutoFit/>
          </a:bodyPr>
          <a:lstStyle/>
          <a:p>
            <a:r>
              <a:rPr lang="ru-RU" dirty="0" smtClean="0"/>
              <a:t>А</a:t>
            </a:r>
            <a:endParaRPr lang="ru-RU" dirty="0"/>
          </a:p>
        </p:txBody>
      </p:sp>
      <p:sp>
        <p:nvSpPr>
          <p:cNvPr id="28" name="TextBox 27"/>
          <p:cNvSpPr txBox="1"/>
          <p:nvPr/>
        </p:nvSpPr>
        <p:spPr>
          <a:xfrm>
            <a:off x="5786446" y="1285860"/>
            <a:ext cx="285752" cy="369332"/>
          </a:xfrm>
          <a:prstGeom prst="rect">
            <a:avLst/>
          </a:prstGeom>
          <a:noFill/>
        </p:spPr>
        <p:txBody>
          <a:bodyPr wrap="square" rtlCol="0">
            <a:spAutoFit/>
          </a:bodyPr>
          <a:lstStyle/>
          <a:p>
            <a:r>
              <a:rPr lang="ru-RU" dirty="0" smtClean="0"/>
              <a:t>К</a:t>
            </a:r>
            <a:endParaRPr lang="ru-RU" dirty="0"/>
          </a:p>
        </p:txBody>
      </p:sp>
      <p:sp>
        <p:nvSpPr>
          <p:cNvPr id="29" name="TextBox 28"/>
          <p:cNvSpPr txBox="1"/>
          <p:nvPr/>
        </p:nvSpPr>
        <p:spPr>
          <a:xfrm>
            <a:off x="6215074" y="1071546"/>
            <a:ext cx="285752" cy="369332"/>
          </a:xfrm>
          <a:prstGeom prst="rect">
            <a:avLst/>
          </a:prstGeom>
          <a:noFill/>
        </p:spPr>
        <p:txBody>
          <a:bodyPr wrap="square" rtlCol="0">
            <a:spAutoFit/>
          </a:bodyPr>
          <a:lstStyle/>
          <a:p>
            <a:r>
              <a:rPr lang="en-US" dirty="0" smtClean="0"/>
              <a:t>D</a:t>
            </a:r>
            <a:endParaRPr lang="ru-RU" dirty="0"/>
          </a:p>
        </p:txBody>
      </p:sp>
      <p:sp>
        <p:nvSpPr>
          <p:cNvPr id="30" name="TextBox 29"/>
          <p:cNvSpPr txBox="1"/>
          <p:nvPr/>
        </p:nvSpPr>
        <p:spPr>
          <a:xfrm>
            <a:off x="6429388" y="1285860"/>
            <a:ext cx="214314" cy="369332"/>
          </a:xfrm>
          <a:prstGeom prst="rect">
            <a:avLst/>
          </a:prstGeom>
          <a:noFill/>
        </p:spPr>
        <p:txBody>
          <a:bodyPr wrap="square" rtlCol="0">
            <a:spAutoFit/>
          </a:bodyPr>
          <a:lstStyle/>
          <a:p>
            <a:r>
              <a:rPr lang="en-US" dirty="0" smtClean="0"/>
              <a:t>B</a:t>
            </a:r>
            <a:endParaRPr lang="ru-RU" dirty="0"/>
          </a:p>
        </p:txBody>
      </p:sp>
      <p:sp>
        <p:nvSpPr>
          <p:cNvPr id="31" name="TextBox 30"/>
          <p:cNvSpPr txBox="1"/>
          <p:nvPr/>
        </p:nvSpPr>
        <p:spPr>
          <a:xfrm>
            <a:off x="6786578" y="2071678"/>
            <a:ext cx="214314" cy="369332"/>
          </a:xfrm>
          <a:prstGeom prst="rect">
            <a:avLst/>
          </a:prstGeom>
          <a:noFill/>
        </p:spPr>
        <p:txBody>
          <a:bodyPr wrap="square" rtlCol="0">
            <a:spAutoFit/>
          </a:bodyPr>
          <a:lstStyle/>
          <a:p>
            <a:r>
              <a:rPr lang="en-US" dirty="0" smtClean="0"/>
              <a:t>C</a:t>
            </a:r>
            <a:endParaRPr lang="ru-RU" dirty="0"/>
          </a:p>
        </p:txBody>
      </p:sp>
      <p:cxnSp>
        <p:nvCxnSpPr>
          <p:cNvPr id="37" name="Прямая соединительная линия 36"/>
          <p:cNvCxnSpPr>
            <a:stCxn id="31" idx="0"/>
            <a:endCxn id="31" idx="0"/>
          </p:cNvCxnSpPr>
          <p:nvPr/>
        </p:nvCxnSpPr>
        <p:spPr>
          <a:xfrm rot="5400000" flipH="1" flipV="1">
            <a:off x="6893735" y="2071678"/>
            <a:ext cx="158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Прямая соединительная линия 41"/>
          <p:cNvCxnSpPr/>
          <p:nvPr/>
        </p:nvCxnSpPr>
        <p:spPr>
          <a:xfrm rot="10800000">
            <a:off x="6143636" y="1571612"/>
            <a:ext cx="714380" cy="571504"/>
          </a:xfrm>
          <a:prstGeom prst="line">
            <a:avLst/>
          </a:prstGeom>
        </p:spPr>
        <p:style>
          <a:lnRef idx="1">
            <a:schemeClr val="dk1"/>
          </a:lnRef>
          <a:fillRef idx="0">
            <a:schemeClr val="dk1"/>
          </a:fillRef>
          <a:effectRef idx="0">
            <a:schemeClr val="dk1"/>
          </a:effectRef>
          <a:fontRef idx="minor">
            <a:schemeClr val="tx1"/>
          </a:fontRef>
        </p:style>
      </p:cxnSp>
      <p:sp>
        <p:nvSpPr>
          <p:cNvPr id="17" name="TextBox 16"/>
          <p:cNvSpPr txBox="1"/>
          <p:nvPr/>
        </p:nvSpPr>
        <p:spPr>
          <a:xfrm>
            <a:off x="642910" y="4071942"/>
            <a:ext cx="4572032" cy="954107"/>
          </a:xfrm>
          <a:prstGeom prst="rect">
            <a:avLst/>
          </a:prstGeom>
          <a:noFill/>
        </p:spPr>
        <p:txBody>
          <a:bodyPr wrap="square" rtlCol="0">
            <a:spAutoFit/>
          </a:bodyPr>
          <a:lstStyle/>
          <a:p>
            <a:pPr marL="342900" indent="-342900"/>
            <a:r>
              <a:rPr lang="ru-RU" sz="1400" dirty="0" smtClean="0"/>
              <a:t>2.  Дано: </a:t>
            </a:r>
            <a:r>
              <a:rPr lang="en-US" sz="1400" dirty="0" smtClean="0"/>
              <a:t>a ∩ AB = O, AO = OB</a:t>
            </a:r>
          </a:p>
          <a:p>
            <a:pPr marL="342900" indent="-342900"/>
            <a:r>
              <a:rPr lang="en-US" sz="1400" dirty="0" smtClean="0"/>
              <a:t>  </a:t>
            </a:r>
            <a:r>
              <a:rPr lang="ru-RU" sz="1400" dirty="0" smtClean="0"/>
              <a:t>  </a:t>
            </a:r>
            <a:r>
              <a:rPr lang="en-US" sz="1400" dirty="0" smtClean="0"/>
              <a:t>            AC </a:t>
            </a:r>
            <a:r>
              <a:rPr lang="ru-RU" sz="1400" dirty="0" smtClean="0"/>
              <a:t>и </a:t>
            </a:r>
            <a:r>
              <a:rPr lang="en-US" sz="1400" dirty="0" smtClean="0"/>
              <a:t>BD</a:t>
            </a:r>
            <a:r>
              <a:rPr lang="ru-RU" sz="1400" dirty="0" smtClean="0"/>
              <a:t> – перпендикуляры к </a:t>
            </a:r>
            <a:r>
              <a:rPr lang="en-US" sz="1400" dirty="0" smtClean="0"/>
              <a:t>a</a:t>
            </a:r>
          </a:p>
          <a:p>
            <a:pPr marL="342900" indent="-342900"/>
            <a:r>
              <a:rPr lang="en-US" sz="1400" dirty="0" smtClean="0"/>
              <a:t>     </a:t>
            </a:r>
            <a:r>
              <a:rPr lang="ru-RU" sz="1400" dirty="0" smtClean="0"/>
              <a:t>Доказать: </a:t>
            </a:r>
            <a:r>
              <a:rPr lang="en-US" sz="1400" dirty="0" smtClean="0"/>
              <a:t>AC = BD</a:t>
            </a:r>
          </a:p>
          <a:p>
            <a:pPr marL="342900" indent="-342900"/>
            <a:r>
              <a:rPr lang="en-US" sz="1400" dirty="0" smtClean="0"/>
              <a:t>     </a:t>
            </a:r>
            <a:r>
              <a:rPr lang="ru-RU" sz="1400" dirty="0" smtClean="0"/>
              <a:t>Доказательство:</a:t>
            </a:r>
            <a:r>
              <a:rPr lang="en-US" sz="1400" dirty="0" smtClean="0"/>
              <a:t>   </a:t>
            </a:r>
            <a:endParaRPr lang="ru-RU" sz="1400" dirty="0"/>
          </a:p>
        </p:txBody>
      </p:sp>
      <p:graphicFrame>
        <p:nvGraphicFramePr>
          <p:cNvPr id="18" name="Объект 17"/>
          <p:cNvGraphicFramePr>
            <a:graphicFrameLocks noChangeAspect="1"/>
          </p:cNvGraphicFramePr>
          <p:nvPr/>
        </p:nvGraphicFramePr>
        <p:xfrm>
          <a:off x="928662" y="5072074"/>
          <a:ext cx="6215106" cy="1214446"/>
        </p:xfrm>
        <a:graphic>
          <a:graphicData uri="http://schemas.openxmlformats.org/presentationml/2006/ole">
            <p:oleObj spid="_x0000_s46084" name="Формула" r:id="rId4" imgW="4431960" imgH="863280" progId="Equation.3">
              <p:embed/>
            </p:oleObj>
          </a:graphicData>
        </a:graphic>
      </p:graphicFrame>
      <p:cxnSp>
        <p:nvCxnSpPr>
          <p:cNvPr id="20" name="Прямая соединительная линия 19"/>
          <p:cNvCxnSpPr/>
          <p:nvPr/>
        </p:nvCxnSpPr>
        <p:spPr>
          <a:xfrm>
            <a:off x="5500694" y="4143380"/>
            <a:ext cx="1643074" cy="714380"/>
          </a:xfrm>
          <a:prstGeom prst="line">
            <a:avLst/>
          </a:prstGeom>
        </p:spPr>
        <p:style>
          <a:lnRef idx="1">
            <a:schemeClr val="dk1"/>
          </a:lnRef>
          <a:fillRef idx="0">
            <a:schemeClr val="dk1"/>
          </a:fillRef>
          <a:effectRef idx="0">
            <a:schemeClr val="dk1"/>
          </a:effectRef>
          <a:fontRef idx="minor">
            <a:schemeClr val="tx1"/>
          </a:fontRef>
        </p:style>
      </p:cxnSp>
      <p:cxnSp>
        <p:nvCxnSpPr>
          <p:cNvPr id="23" name="Прямая соединительная линия 22"/>
          <p:cNvCxnSpPr/>
          <p:nvPr/>
        </p:nvCxnSpPr>
        <p:spPr>
          <a:xfrm rot="5400000" flipH="1" flipV="1">
            <a:off x="5750727" y="4464851"/>
            <a:ext cx="1214446" cy="1588"/>
          </a:xfrm>
          <a:prstGeom prst="line">
            <a:avLst/>
          </a:prstGeom>
        </p:spPr>
        <p:style>
          <a:lnRef idx="1">
            <a:schemeClr val="dk1"/>
          </a:lnRef>
          <a:fillRef idx="0">
            <a:schemeClr val="dk1"/>
          </a:fillRef>
          <a:effectRef idx="0">
            <a:schemeClr val="dk1"/>
          </a:effectRef>
          <a:fontRef idx="minor">
            <a:schemeClr val="tx1"/>
          </a:fontRef>
        </p:style>
      </p:cxnSp>
      <p:cxnSp>
        <p:nvCxnSpPr>
          <p:cNvPr id="32" name="Прямая соединительная линия 31"/>
          <p:cNvCxnSpPr/>
          <p:nvPr/>
        </p:nvCxnSpPr>
        <p:spPr>
          <a:xfrm>
            <a:off x="5500694" y="4143380"/>
            <a:ext cx="857256" cy="1588"/>
          </a:xfrm>
          <a:prstGeom prst="line">
            <a:avLst/>
          </a:prstGeom>
        </p:spPr>
        <p:style>
          <a:lnRef idx="1">
            <a:schemeClr val="dk1"/>
          </a:lnRef>
          <a:fillRef idx="0">
            <a:schemeClr val="dk1"/>
          </a:fillRef>
          <a:effectRef idx="0">
            <a:schemeClr val="dk1"/>
          </a:effectRef>
          <a:fontRef idx="minor">
            <a:schemeClr val="tx1"/>
          </a:fontRef>
        </p:style>
      </p:cxnSp>
      <p:cxnSp>
        <p:nvCxnSpPr>
          <p:cNvPr id="36" name="Прямая соединительная линия 35"/>
          <p:cNvCxnSpPr/>
          <p:nvPr/>
        </p:nvCxnSpPr>
        <p:spPr>
          <a:xfrm rot="10800000">
            <a:off x="6357950" y="4857760"/>
            <a:ext cx="785818" cy="1588"/>
          </a:xfrm>
          <a:prstGeom prst="line">
            <a:avLst/>
          </a:prstGeom>
        </p:spPr>
        <p:style>
          <a:lnRef idx="1">
            <a:schemeClr val="dk1"/>
          </a:lnRef>
          <a:fillRef idx="0">
            <a:schemeClr val="dk1"/>
          </a:fillRef>
          <a:effectRef idx="0">
            <a:schemeClr val="dk1"/>
          </a:effectRef>
          <a:fontRef idx="minor">
            <a:schemeClr val="tx1"/>
          </a:fontRef>
        </p:style>
      </p:cxnSp>
      <p:cxnSp>
        <p:nvCxnSpPr>
          <p:cNvPr id="39" name="Прямая соединительная линия 38"/>
          <p:cNvCxnSpPr/>
          <p:nvPr/>
        </p:nvCxnSpPr>
        <p:spPr>
          <a:xfrm rot="5400000">
            <a:off x="6000760" y="4357694"/>
            <a:ext cx="71438" cy="71438"/>
          </a:xfrm>
          <a:prstGeom prst="line">
            <a:avLst/>
          </a:prstGeom>
        </p:spPr>
        <p:style>
          <a:lnRef idx="1">
            <a:schemeClr val="dk1"/>
          </a:lnRef>
          <a:fillRef idx="0">
            <a:schemeClr val="dk1"/>
          </a:fillRef>
          <a:effectRef idx="0">
            <a:schemeClr val="dk1"/>
          </a:effectRef>
          <a:fontRef idx="minor">
            <a:schemeClr val="tx1"/>
          </a:fontRef>
        </p:style>
      </p:cxnSp>
      <p:cxnSp>
        <p:nvCxnSpPr>
          <p:cNvPr id="41" name="Прямая соединительная линия 40"/>
          <p:cNvCxnSpPr/>
          <p:nvPr/>
        </p:nvCxnSpPr>
        <p:spPr>
          <a:xfrm rot="5400000">
            <a:off x="6643702" y="4643446"/>
            <a:ext cx="71438" cy="71438"/>
          </a:xfrm>
          <a:prstGeom prst="line">
            <a:avLst/>
          </a:prstGeom>
        </p:spPr>
        <p:style>
          <a:lnRef idx="1">
            <a:schemeClr val="dk1"/>
          </a:lnRef>
          <a:fillRef idx="0">
            <a:schemeClr val="dk1"/>
          </a:fillRef>
          <a:effectRef idx="0">
            <a:schemeClr val="dk1"/>
          </a:effectRef>
          <a:fontRef idx="minor">
            <a:schemeClr val="tx1"/>
          </a:fontRef>
        </p:style>
      </p:cxnSp>
      <p:cxnSp>
        <p:nvCxnSpPr>
          <p:cNvPr id="44" name="Соединительная линия уступом 43"/>
          <p:cNvCxnSpPr/>
          <p:nvPr/>
        </p:nvCxnSpPr>
        <p:spPr>
          <a:xfrm rot="16200000" flipH="1">
            <a:off x="6143636" y="4214818"/>
            <a:ext cx="285752" cy="142876"/>
          </a:xfrm>
          <a:prstGeom prst="bentConnector3">
            <a:avLst>
              <a:gd name="adj1" fmla="val 50000"/>
            </a:avLst>
          </a:prstGeom>
        </p:spPr>
        <p:style>
          <a:lnRef idx="1">
            <a:schemeClr val="dk1"/>
          </a:lnRef>
          <a:fillRef idx="0">
            <a:schemeClr val="dk1"/>
          </a:fillRef>
          <a:effectRef idx="0">
            <a:schemeClr val="dk1"/>
          </a:effectRef>
          <a:fontRef idx="minor">
            <a:schemeClr val="tx1"/>
          </a:fontRef>
        </p:style>
      </p:cxnSp>
      <p:cxnSp>
        <p:nvCxnSpPr>
          <p:cNvPr id="46" name="Соединительная линия уступом 45"/>
          <p:cNvCxnSpPr/>
          <p:nvPr/>
        </p:nvCxnSpPr>
        <p:spPr>
          <a:xfrm>
            <a:off x="6357950" y="4714884"/>
            <a:ext cx="285752" cy="142876"/>
          </a:xfrm>
          <a:prstGeom prst="bentConnector3">
            <a:avLst>
              <a:gd name="adj1" fmla="val 50000"/>
            </a:avLst>
          </a:prstGeom>
        </p:spPr>
        <p:style>
          <a:lnRef idx="1">
            <a:schemeClr val="dk1"/>
          </a:lnRef>
          <a:fillRef idx="0">
            <a:schemeClr val="dk1"/>
          </a:fillRef>
          <a:effectRef idx="0">
            <a:schemeClr val="dk1"/>
          </a:effectRef>
          <a:fontRef idx="minor">
            <a:schemeClr val="tx1"/>
          </a:fontRef>
        </p:style>
      </p:cxnSp>
      <p:sp>
        <p:nvSpPr>
          <p:cNvPr id="47" name="TextBox 46"/>
          <p:cNvSpPr txBox="1"/>
          <p:nvPr/>
        </p:nvSpPr>
        <p:spPr>
          <a:xfrm>
            <a:off x="5286380" y="4000504"/>
            <a:ext cx="214314" cy="369332"/>
          </a:xfrm>
          <a:prstGeom prst="rect">
            <a:avLst/>
          </a:prstGeom>
          <a:noFill/>
        </p:spPr>
        <p:txBody>
          <a:bodyPr wrap="square" rtlCol="0">
            <a:spAutoFit/>
          </a:bodyPr>
          <a:lstStyle/>
          <a:p>
            <a:r>
              <a:rPr lang="ru-RU" dirty="0" smtClean="0"/>
              <a:t>А</a:t>
            </a:r>
            <a:endParaRPr lang="ru-RU" dirty="0"/>
          </a:p>
        </p:txBody>
      </p:sp>
      <p:sp>
        <p:nvSpPr>
          <p:cNvPr id="48" name="TextBox 47"/>
          <p:cNvSpPr txBox="1"/>
          <p:nvPr/>
        </p:nvSpPr>
        <p:spPr>
          <a:xfrm>
            <a:off x="7072330" y="4572008"/>
            <a:ext cx="142876" cy="369332"/>
          </a:xfrm>
          <a:prstGeom prst="rect">
            <a:avLst/>
          </a:prstGeom>
          <a:noFill/>
        </p:spPr>
        <p:txBody>
          <a:bodyPr wrap="square" rtlCol="0">
            <a:spAutoFit/>
          </a:bodyPr>
          <a:lstStyle/>
          <a:p>
            <a:r>
              <a:rPr lang="ru-RU" dirty="0" smtClean="0"/>
              <a:t>В</a:t>
            </a:r>
            <a:endParaRPr lang="ru-RU" dirty="0"/>
          </a:p>
        </p:txBody>
      </p:sp>
      <p:sp>
        <p:nvSpPr>
          <p:cNvPr id="49" name="TextBox 48"/>
          <p:cNvSpPr txBox="1"/>
          <p:nvPr/>
        </p:nvSpPr>
        <p:spPr>
          <a:xfrm>
            <a:off x="6357950" y="4286256"/>
            <a:ext cx="357190" cy="369332"/>
          </a:xfrm>
          <a:prstGeom prst="rect">
            <a:avLst/>
          </a:prstGeom>
          <a:noFill/>
        </p:spPr>
        <p:txBody>
          <a:bodyPr wrap="square" rtlCol="0">
            <a:spAutoFit/>
          </a:bodyPr>
          <a:lstStyle/>
          <a:p>
            <a:r>
              <a:rPr lang="ru-RU" dirty="0" smtClean="0"/>
              <a:t>О</a:t>
            </a:r>
            <a:endParaRPr lang="ru-RU" dirty="0"/>
          </a:p>
        </p:txBody>
      </p:sp>
      <p:sp>
        <p:nvSpPr>
          <p:cNvPr id="50" name="TextBox 49"/>
          <p:cNvSpPr txBox="1"/>
          <p:nvPr/>
        </p:nvSpPr>
        <p:spPr>
          <a:xfrm>
            <a:off x="6357950" y="3929066"/>
            <a:ext cx="214314" cy="369332"/>
          </a:xfrm>
          <a:prstGeom prst="rect">
            <a:avLst/>
          </a:prstGeom>
          <a:noFill/>
        </p:spPr>
        <p:txBody>
          <a:bodyPr wrap="square" rtlCol="0">
            <a:spAutoFit/>
          </a:bodyPr>
          <a:lstStyle/>
          <a:p>
            <a:r>
              <a:rPr lang="ru-RU" dirty="0" smtClean="0"/>
              <a:t>С</a:t>
            </a:r>
            <a:endParaRPr lang="ru-RU" dirty="0"/>
          </a:p>
        </p:txBody>
      </p:sp>
      <p:sp>
        <p:nvSpPr>
          <p:cNvPr id="52" name="TextBox 51"/>
          <p:cNvSpPr txBox="1"/>
          <p:nvPr/>
        </p:nvSpPr>
        <p:spPr>
          <a:xfrm>
            <a:off x="6072198" y="4786322"/>
            <a:ext cx="214314" cy="369332"/>
          </a:xfrm>
          <a:prstGeom prst="rect">
            <a:avLst/>
          </a:prstGeom>
          <a:noFill/>
        </p:spPr>
        <p:txBody>
          <a:bodyPr wrap="square" rtlCol="0">
            <a:spAutoFit/>
          </a:bodyPr>
          <a:lstStyle/>
          <a:p>
            <a:r>
              <a:rPr lang="en-US" dirty="0" smtClean="0"/>
              <a:t>D</a:t>
            </a:r>
            <a:endParaRPr lang="ru-RU" dirty="0"/>
          </a:p>
        </p:txBody>
      </p:sp>
      <p:sp>
        <p:nvSpPr>
          <p:cNvPr id="53" name="TextBox 52"/>
          <p:cNvSpPr txBox="1"/>
          <p:nvPr/>
        </p:nvSpPr>
        <p:spPr>
          <a:xfrm>
            <a:off x="6143636" y="3786190"/>
            <a:ext cx="71438" cy="369332"/>
          </a:xfrm>
          <a:prstGeom prst="rect">
            <a:avLst/>
          </a:prstGeom>
          <a:noFill/>
        </p:spPr>
        <p:txBody>
          <a:bodyPr wrap="square" rtlCol="0">
            <a:spAutoFit/>
          </a:bodyPr>
          <a:lstStyle/>
          <a:p>
            <a:r>
              <a:rPr lang="en-US" dirty="0" smtClean="0"/>
              <a:t>a</a:t>
            </a:r>
            <a:endParaRPr lang="ru-RU" dirty="0"/>
          </a:p>
        </p:txBody>
      </p:sp>
      <p:sp>
        <p:nvSpPr>
          <p:cNvPr id="33" name="Управляющая кнопка: домой 32">
            <a:hlinkClick r:id="rId5" action="ppaction://hlinksldjump" highlightClick="1"/>
          </p:cNvPr>
          <p:cNvSpPr/>
          <p:nvPr/>
        </p:nvSpPr>
        <p:spPr>
          <a:xfrm>
            <a:off x="7929586" y="5715016"/>
            <a:ext cx="928694" cy="85725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57158" y="142852"/>
            <a:ext cx="7715304" cy="1143008"/>
          </a:xfrm>
        </p:spPr>
        <p:txBody>
          <a:bodyPr>
            <a:normAutofit/>
          </a:bodyPr>
          <a:lstStyle/>
          <a:p>
            <a:pPr algn="l"/>
            <a:r>
              <a:rPr lang="ru-RU" sz="3200" dirty="0" smtClean="0"/>
              <a:t>    </a:t>
            </a:r>
            <a:r>
              <a:rPr lang="ru-RU" sz="32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Площадь прямоугольного </a:t>
            </a:r>
            <a:br>
              <a:rPr lang="ru-RU" sz="32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ru-RU" sz="32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треугольника</a:t>
            </a:r>
            <a:endParaRPr lang="ru-RU" sz="3200" dirty="0"/>
          </a:p>
        </p:txBody>
      </p:sp>
      <p:sp>
        <p:nvSpPr>
          <p:cNvPr id="3" name="Подзаголовок 2"/>
          <p:cNvSpPr>
            <a:spLocks noGrp="1"/>
          </p:cNvSpPr>
          <p:nvPr>
            <p:ph type="subTitle" idx="1"/>
          </p:nvPr>
        </p:nvSpPr>
        <p:spPr>
          <a:xfrm>
            <a:off x="642910" y="1142984"/>
            <a:ext cx="5572164" cy="5143536"/>
          </a:xfrm>
        </p:spPr>
        <p:txBody>
          <a:bodyPr>
            <a:normAutofit/>
          </a:bodyPr>
          <a:lstStyle/>
          <a:p>
            <a:pPr algn="l"/>
            <a:r>
              <a:rPr lang="ru-RU" sz="1200" b="1" dirty="0" smtClean="0"/>
              <a:t>Теорема</a:t>
            </a:r>
          </a:p>
          <a:p>
            <a:pPr algn="l"/>
            <a:r>
              <a:rPr lang="ru-RU" sz="1200" b="1" dirty="0" smtClean="0"/>
              <a:t>        </a:t>
            </a:r>
            <a:r>
              <a:rPr lang="ru-RU" sz="1200" dirty="0" smtClean="0"/>
              <a:t>Площадь треугольника равна половине произведения </a:t>
            </a:r>
          </a:p>
          <a:p>
            <a:pPr algn="l"/>
            <a:r>
              <a:rPr lang="ru-RU" sz="1200" b="1" dirty="0" smtClean="0"/>
              <a:t>        </a:t>
            </a:r>
            <a:r>
              <a:rPr lang="ru-RU" sz="1200" dirty="0" smtClean="0"/>
              <a:t>его основания на высоту.</a:t>
            </a:r>
          </a:p>
          <a:p>
            <a:pPr algn="l"/>
            <a:r>
              <a:rPr lang="ru-RU" sz="1200" dirty="0" smtClean="0"/>
              <a:t>Дано: </a:t>
            </a:r>
            <a:r>
              <a:rPr lang="en-US" sz="1200" dirty="0" smtClean="0"/>
              <a:t>S – </a:t>
            </a:r>
            <a:r>
              <a:rPr lang="ru-RU" sz="1200" dirty="0" smtClean="0"/>
              <a:t>площадь </a:t>
            </a:r>
            <a:r>
              <a:rPr lang="el-GR" sz="1200" dirty="0" smtClean="0"/>
              <a:t>Δ</a:t>
            </a:r>
            <a:r>
              <a:rPr lang="ru-RU" sz="1200" dirty="0" smtClean="0"/>
              <a:t> АВС</a:t>
            </a:r>
          </a:p>
          <a:p>
            <a:pPr algn="l"/>
            <a:r>
              <a:rPr lang="ru-RU" sz="1200" dirty="0" smtClean="0"/>
              <a:t>           АВ – основание, </a:t>
            </a:r>
            <a:r>
              <a:rPr lang="en-US" sz="1200" dirty="0" smtClean="0"/>
              <a:t>CH –</a:t>
            </a:r>
            <a:r>
              <a:rPr lang="ru-RU" sz="1200" dirty="0" smtClean="0"/>
              <a:t> высота </a:t>
            </a:r>
          </a:p>
          <a:p>
            <a:pPr algn="l"/>
            <a:r>
              <a:rPr lang="ru-RU" sz="1200" dirty="0" smtClean="0"/>
              <a:t>Доказать: </a:t>
            </a:r>
            <a:r>
              <a:rPr lang="en-US" sz="1200" dirty="0" smtClean="0"/>
              <a:t>S = ½ AB·CH </a:t>
            </a:r>
            <a:endParaRPr lang="ru-RU" sz="1200" dirty="0" smtClean="0"/>
          </a:p>
          <a:p>
            <a:pPr algn="l"/>
            <a:r>
              <a:rPr lang="ru-RU" sz="1200" dirty="0" smtClean="0"/>
              <a:t>Доказательство:  1. Достроим </a:t>
            </a:r>
            <a:r>
              <a:rPr lang="el-GR" sz="1200" dirty="0" smtClean="0"/>
              <a:t>Δ</a:t>
            </a:r>
            <a:r>
              <a:rPr lang="ru-RU" sz="1200" dirty="0" smtClean="0"/>
              <a:t> АВС до параллелограмма </a:t>
            </a:r>
            <a:r>
              <a:rPr lang="en-US" sz="1200" dirty="0" smtClean="0"/>
              <a:t>ABDC.</a:t>
            </a:r>
          </a:p>
          <a:p>
            <a:pPr algn="l"/>
            <a:r>
              <a:rPr lang="en-US" sz="1200" dirty="0" smtClean="0"/>
              <a:t>                   </a:t>
            </a:r>
            <a:r>
              <a:rPr lang="ru-RU" sz="1200" dirty="0" smtClean="0"/>
              <a:t>           </a:t>
            </a:r>
            <a:r>
              <a:rPr lang="en-US" sz="1200" dirty="0" smtClean="0"/>
              <a:t>2. </a:t>
            </a:r>
            <a:r>
              <a:rPr lang="el-GR" sz="1200" dirty="0" smtClean="0"/>
              <a:t>Δ</a:t>
            </a:r>
            <a:r>
              <a:rPr lang="en-US" sz="1200" dirty="0" smtClean="0"/>
              <a:t> ABC = </a:t>
            </a:r>
            <a:r>
              <a:rPr lang="el-GR" sz="1200" dirty="0" smtClean="0"/>
              <a:t>Δ</a:t>
            </a:r>
            <a:r>
              <a:rPr lang="en-US" sz="1200" dirty="0" smtClean="0"/>
              <a:t> BCD ( </a:t>
            </a:r>
            <a:r>
              <a:rPr lang="ru-RU" sz="1200" dirty="0" smtClean="0"/>
              <a:t>по трем сторонам):</a:t>
            </a:r>
          </a:p>
          <a:p>
            <a:pPr algn="l"/>
            <a:r>
              <a:rPr lang="ru-RU" sz="1200" dirty="0" smtClean="0"/>
              <a:t>                              ВС – общая, </a:t>
            </a:r>
            <a:r>
              <a:rPr lang="en-US" sz="1200" dirty="0" smtClean="0"/>
              <a:t>AB = CD, AC = BD </a:t>
            </a:r>
            <a:r>
              <a:rPr lang="ru-RU" sz="1200" dirty="0" smtClean="0"/>
              <a:t> как противоположные</a:t>
            </a:r>
          </a:p>
          <a:p>
            <a:pPr algn="l"/>
            <a:r>
              <a:rPr lang="ru-RU" sz="1200" dirty="0" smtClean="0"/>
              <a:t>                              стороны параллелограмма.</a:t>
            </a:r>
          </a:p>
          <a:p>
            <a:pPr algn="l"/>
            <a:r>
              <a:rPr lang="ru-RU" sz="1200" dirty="0" smtClean="0"/>
              <a:t>                             Значит, их площади равны.</a:t>
            </a:r>
          </a:p>
          <a:p>
            <a:pPr algn="l"/>
            <a:r>
              <a:rPr lang="ru-RU" sz="1200" dirty="0" smtClean="0"/>
              <a:t>                             3. Следовательно, </a:t>
            </a:r>
            <a:r>
              <a:rPr lang="en-US" sz="1200" dirty="0" smtClean="0"/>
              <a:t> S = ½ AB·CH     </a:t>
            </a:r>
            <a:r>
              <a:rPr lang="ru-RU" sz="1200" dirty="0" smtClean="0"/>
              <a:t>ч.т.д.</a:t>
            </a:r>
            <a:r>
              <a:rPr lang="en-US" sz="1200" dirty="0" smtClean="0"/>
              <a:t> </a:t>
            </a:r>
            <a:r>
              <a:rPr lang="ru-RU" sz="1200" dirty="0" smtClean="0"/>
              <a:t> </a:t>
            </a:r>
          </a:p>
          <a:p>
            <a:pPr algn="l"/>
            <a:endParaRPr lang="ru-RU" sz="1400" dirty="0" smtClean="0"/>
          </a:p>
          <a:p>
            <a:pPr algn="l"/>
            <a:endParaRPr lang="ru-RU" sz="1400" dirty="0" smtClean="0"/>
          </a:p>
          <a:p>
            <a:pPr algn="l"/>
            <a:r>
              <a:rPr lang="ru-RU" sz="1400" b="1" dirty="0" smtClean="0"/>
              <a:t>СЛЕДСТВИЕ </a:t>
            </a:r>
          </a:p>
          <a:p>
            <a:pPr algn="l"/>
            <a:r>
              <a:rPr lang="ru-RU" sz="1400" b="1" dirty="0" smtClean="0"/>
              <a:t>          Площадь прямоугольного треугольника равна</a:t>
            </a:r>
          </a:p>
          <a:p>
            <a:pPr algn="l"/>
            <a:r>
              <a:rPr lang="ru-RU" sz="1400" b="1" dirty="0" smtClean="0"/>
              <a:t>          половине произведения его катетов.</a:t>
            </a:r>
          </a:p>
          <a:p>
            <a:pPr algn="l"/>
            <a:r>
              <a:rPr lang="ru-RU" sz="1400" b="1" dirty="0" smtClean="0"/>
              <a:t>           </a:t>
            </a:r>
            <a:r>
              <a:rPr lang="en-US" sz="1400" b="1" dirty="0" smtClean="0"/>
              <a:t>S = ½ AB·AC</a:t>
            </a:r>
            <a:endParaRPr lang="ru-RU" sz="1400" b="1" dirty="0" smtClean="0"/>
          </a:p>
          <a:p>
            <a:pPr algn="l"/>
            <a:endParaRPr lang="en-US" sz="1400" b="1" dirty="0" smtClean="0"/>
          </a:p>
          <a:p>
            <a:pPr algn="l"/>
            <a:endParaRPr lang="en-US" sz="1400" b="1" dirty="0" smtClean="0"/>
          </a:p>
          <a:p>
            <a:pPr algn="l"/>
            <a:endParaRPr lang="ru-RU" sz="1400" b="1" dirty="0"/>
          </a:p>
        </p:txBody>
      </p:sp>
      <p:sp>
        <p:nvSpPr>
          <p:cNvPr id="4" name="Прямоугольный треугольник 3"/>
          <p:cNvSpPr/>
          <p:nvPr/>
        </p:nvSpPr>
        <p:spPr>
          <a:xfrm>
            <a:off x="7000892" y="4786322"/>
            <a:ext cx="1071570" cy="1285884"/>
          </a:xfrm>
          <a:prstGeom prst="rtTriangle">
            <a:avLst/>
          </a:prstGeom>
          <a:solidFill>
            <a:schemeClr val="tx1"/>
          </a:solidFill>
          <a:ln>
            <a:solidFill>
              <a:schemeClr val="bg1"/>
            </a:solidFill>
          </a:ln>
          <a:effectLst>
            <a:glow rad="101600">
              <a:schemeClr val="bg1">
                <a:alpha val="60000"/>
              </a:schemeClr>
            </a:glow>
          </a:effectLst>
          <a:scene3d>
            <a:camera prst="orthographicFront"/>
            <a:lightRig rig="threePt" dir="t"/>
          </a:scene3d>
          <a:sp3d>
            <a:bevelT w="165100" prst="coolSlant"/>
          </a:sp3d>
        </p:spPr>
        <p:style>
          <a:lnRef idx="2">
            <a:schemeClr val="accent6"/>
          </a:lnRef>
          <a:fillRef idx="1">
            <a:schemeClr val="lt1"/>
          </a:fillRef>
          <a:effectRef idx="0">
            <a:schemeClr val="accent6"/>
          </a:effectRef>
          <a:fontRef idx="minor">
            <a:schemeClr val="dk1"/>
          </a:fontRef>
        </p:style>
        <p:txBody>
          <a:bodyPr rtlCol="0" anchor="ctr"/>
          <a:lstStyle/>
          <a:p>
            <a:pPr algn="ctr"/>
            <a:endParaRPr lang="ru-RU" b="1" dirty="0">
              <a:ln w="12700">
                <a:solidFill>
                  <a:sysClr val="windowText" lastClr="000000"/>
                </a:solidFill>
                <a:prstDash val="solid"/>
              </a:ln>
              <a:solidFill>
                <a:sysClr val="windowText" lastClr="000000"/>
              </a:solidFill>
              <a:effectLst>
                <a:outerShdw blurRad="41275" dist="20320" dir="1800000" algn="tl" rotWithShape="0">
                  <a:srgbClr val="000000">
                    <a:alpha val="40000"/>
                  </a:srgbClr>
                </a:outerShdw>
              </a:effectLst>
            </a:endParaRPr>
          </a:p>
        </p:txBody>
      </p:sp>
      <p:sp>
        <p:nvSpPr>
          <p:cNvPr id="5" name="TextBox 4"/>
          <p:cNvSpPr txBox="1"/>
          <p:nvPr/>
        </p:nvSpPr>
        <p:spPr>
          <a:xfrm>
            <a:off x="6643702" y="4643446"/>
            <a:ext cx="285752" cy="369332"/>
          </a:xfrm>
          <a:prstGeom prst="rect">
            <a:avLst/>
          </a:prstGeom>
          <a:noFill/>
        </p:spPr>
        <p:txBody>
          <a:bodyPr wrap="square" rtlCol="0">
            <a:spAutoFit/>
          </a:bodyPr>
          <a:lstStyle/>
          <a:p>
            <a:r>
              <a:rPr lang="en-US" dirty="0" smtClean="0"/>
              <a:t>B</a:t>
            </a:r>
            <a:endParaRPr lang="ru-RU" dirty="0"/>
          </a:p>
        </p:txBody>
      </p:sp>
      <p:sp>
        <p:nvSpPr>
          <p:cNvPr id="6" name="TextBox 5"/>
          <p:cNvSpPr txBox="1"/>
          <p:nvPr/>
        </p:nvSpPr>
        <p:spPr>
          <a:xfrm>
            <a:off x="6643702" y="5929330"/>
            <a:ext cx="357190" cy="369332"/>
          </a:xfrm>
          <a:prstGeom prst="rect">
            <a:avLst/>
          </a:prstGeom>
          <a:noFill/>
        </p:spPr>
        <p:txBody>
          <a:bodyPr wrap="square" rtlCol="0">
            <a:spAutoFit/>
          </a:bodyPr>
          <a:lstStyle/>
          <a:p>
            <a:r>
              <a:rPr lang="en-US" dirty="0" smtClean="0"/>
              <a:t>A</a:t>
            </a:r>
            <a:endParaRPr lang="ru-RU" dirty="0"/>
          </a:p>
        </p:txBody>
      </p:sp>
      <p:sp>
        <p:nvSpPr>
          <p:cNvPr id="7" name="TextBox 6"/>
          <p:cNvSpPr txBox="1"/>
          <p:nvPr/>
        </p:nvSpPr>
        <p:spPr>
          <a:xfrm>
            <a:off x="8072462" y="5857892"/>
            <a:ext cx="357190" cy="369332"/>
          </a:xfrm>
          <a:prstGeom prst="rect">
            <a:avLst/>
          </a:prstGeom>
          <a:noFill/>
        </p:spPr>
        <p:txBody>
          <a:bodyPr wrap="square" rtlCol="0">
            <a:spAutoFit/>
          </a:bodyPr>
          <a:lstStyle/>
          <a:p>
            <a:r>
              <a:rPr lang="en-US" dirty="0" smtClean="0"/>
              <a:t>C</a:t>
            </a:r>
            <a:endParaRPr lang="ru-RU" dirty="0"/>
          </a:p>
        </p:txBody>
      </p:sp>
      <p:cxnSp>
        <p:nvCxnSpPr>
          <p:cNvPr id="9" name="Соединительная линия уступом 8"/>
          <p:cNvCxnSpPr/>
          <p:nvPr/>
        </p:nvCxnSpPr>
        <p:spPr>
          <a:xfrm rot="16200000" flipH="1">
            <a:off x="6893735" y="5750735"/>
            <a:ext cx="428628" cy="214314"/>
          </a:xfrm>
          <a:prstGeom prst="bentConnector3">
            <a:avLst>
              <a:gd name="adj1" fmla="val 50000"/>
            </a:avLst>
          </a:prstGeom>
        </p:spPr>
        <p:style>
          <a:lnRef idx="1">
            <a:schemeClr val="dk1"/>
          </a:lnRef>
          <a:fillRef idx="0">
            <a:schemeClr val="dk1"/>
          </a:fillRef>
          <a:effectRef idx="0">
            <a:schemeClr val="dk1"/>
          </a:effectRef>
          <a:fontRef idx="minor">
            <a:schemeClr val="tx1"/>
          </a:fontRef>
        </p:style>
      </p:cxnSp>
      <p:sp>
        <p:nvSpPr>
          <p:cNvPr id="10" name="Параллелограмм 9"/>
          <p:cNvSpPr/>
          <p:nvPr/>
        </p:nvSpPr>
        <p:spPr>
          <a:xfrm>
            <a:off x="6429388" y="1643050"/>
            <a:ext cx="1000132" cy="500066"/>
          </a:xfrm>
          <a:prstGeom prst="parallelogram">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dirty="0"/>
          </a:p>
        </p:txBody>
      </p:sp>
      <p:cxnSp>
        <p:nvCxnSpPr>
          <p:cNvPr id="12" name="Прямая соединительная линия 11"/>
          <p:cNvCxnSpPr/>
          <p:nvPr/>
        </p:nvCxnSpPr>
        <p:spPr>
          <a:xfrm>
            <a:off x="6572264" y="1643050"/>
            <a:ext cx="714380" cy="500066"/>
          </a:xfrm>
          <a:prstGeom prst="line">
            <a:avLst/>
          </a:prstGeom>
        </p:spPr>
        <p:style>
          <a:lnRef idx="1">
            <a:schemeClr val="dk1"/>
          </a:lnRef>
          <a:fillRef idx="0">
            <a:schemeClr val="dk1"/>
          </a:fillRef>
          <a:effectRef idx="0">
            <a:schemeClr val="dk1"/>
          </a:effectRef>
          <a:fontRef idx="minor">
            <a:schemeClr val="tx1"/>
          </a:fontRef>
        </p:style>
      </p:cxnSp>
      <p:cxnSp>
        <p:nvCxnSpPr>
          <p:cNvPr id="14" name="Прямая соединительная линия 13"/>
          <p:cNvCxnSpPr/>
          <p:nvPr/>
        </p:nvCxnSpPr>
        <p:spPr>
          <a:xfrm rot="5400000">
            <a:off x="6322231" y="1893083"/>
            <a:ext cx="500066" cy="1588"/>
          </a:xfrm>
          <a:prstGeom prst="line">
            <a:avLst/>
          </a:prstGeom>
        </p:spPr>
        <p:style>
          <a:lnRef idx="1">
            <a:schemeClr val="dk1"/>
          </a:lnRef>
          <a:fillRef idx="0">
            <a:schemeClr val="dk1"/>
          </a:fillRef>
          <a:effectRef idx="0">
            <a:schemeClr val="dk1"/>
          </a:effectRef>
          <a:fontRef idx="minor">
            <a:schemeClr val="tx1"/>
          </a:fontRef>
        </p:style>
      </p:cxnSp>
      <p:sp>
        <p:nvSpPr>
          <p:cNvPr id="16" name="TextBox 15"/>
          <p:cNvSpPr txBox="1"/>
          <p:nvPr/>
        </p:nvSpPr>
        <p:spPr>
          <a:xfrm>
            <a:off x="6357950" y="1357298"/>
            <a:ext cx="214314" cy="369332"/>
          </a:xfrm>
          <a:prstGeom prst="rect">
            <a:avLst/>
          </a:prstGeom>
          <a:noFill/>
        </p:spPr>
        <p:txBody>
          <a:bodyPr wrap="square" rtlCol="0">
            <a:spAutoFit/>
          </a:bodyPr>
          <a:lstStyle/>
          <a:p>
            <a:r>
              <a:rPr lang="ru-RU" dirty="0" smtClean="0"/>
              <a:t>С</a:t>
            </a:r>
            <a:endParaRPr lang="ru-RU" dirty="0"/>
          </a:p>
        </p:txBody>
      </p:sp>
      <p:sp>
        <p:nvSpPr>
          <p:cNvPr id="18" name="TextBox 17"/>
          <p:cNvSpPr txBox="1"/>
          <p:nvPr/>
        </p:nvSpPr>
        <p:spPr>
          <a:xfrm>
            <a:off x="6429388" y="2071678"/>
            <a:ext cx="285752" cy="369332"/>
          </a:xfrm>
          <a:prstGeom prst="rect">
            <a:avLst/>
          </a:prstGeom>
          <a:noFill/>
        </p:spPr>
        <p:txBody>
          <a:bodyPr wrap="square" rtlCol="0">
            <a:spAutoFit/>
          </a:bodyPr>
          <a:lstStyle/>
          <a:p>
            <a:r>
              <a:rPr lang="ru-RU" dirty="0" smtClean="0"/>
              <a:t>Н</a:t>
            </a:r>
            <a:endParaRPr lang="ru-RU" dirty="0"/>
          </a:p>
        </p:txBody>
      </p:sp>
      <p:sp>
        <p:nvSpPr>
          <p:cNvPr id="19" name="TextBox 18"/>
          <p:cNvSpPr txBox="1"/>
          <p:nvPr/>
        </p:nvSpPr>
        <p:spPr>
          <a:xfrm>
            <a:off x="6143636" y="2071678"/>
            <a:ext cx="285752" cy="369332"/>
          </a:xfrm>
          <a:prstGeom prst="rect">
            <a:avLst/>
          </a:prstGeom>
          <a:noFill/>
        </p:spPr>
        <p:txBody>
          <a:bodyPr wrap="square" rtlCol="0">
            <a:spAutoFit/>
          </a:bodyPr>
          <a:lstStyle/>
          <a:p>
            <a:r>
              <a:rPr lang="ru-RU" dirty="0" smtClean="0"/>
              <a:t>А</a:t>
            </a:r>
            <a:endParaRPr lang="ru-RU" dirty="0"/>
          </a:p>
        </p:txBody>
      </p:sp>
      <p:sp>
        <p:nvSpPr>
          <p:cNvPr id="20" name="TextBox 19"/>
          <p:cNvSpPr txBox="1"/>
          <p:nvPr/>
        </p:nvSpPr>
        <p:spPr>
          <a:xfrm>
            <a:off x="7286644" y="2071678"/>
            <a:ext cx="285752" cy="369332"/>
          </a:xfrm>
          <a:prstGeom prst="rect">
            <a:avLst/>
          </a:prstGeom>
          <a:noFill/>
        </p:spPr>
        <p:txBody>
          <a:bodyPr wrap="square" rtlCol="0">
            <a:spAutoFit/>
          </a:bodyPr>
          <a:lstStyle/>
          <a:p>
            <a:r>
              <a:rPr lang="ru-RU" dirty="0" smtClean="0"/>
              <a:t>В</a:t>
            </a:r>
            <a:endParaRPr lang="ru-RU" dirty="0"/>
          </a:p>
        </p:txBody>
      </p:sp>
      <p:sp>
        <p:nvSpPr>
          <p:cNvPr id="21" name="TextBox 20"/>
          <p:cNvSpPr txBox="1"/>
          <p:nvPr/>
        </p:nvSpPr>
        <p:spPr>
          <a:xfrm>
            <a:off x="7358082" y="1428736"/>
            <a:ext cx="285752" cy="369332"/>
          </a:xfrm>
          <a:prstGeom prst="rect">
            <a:avLst/>
          </a:prstGeom>
          <a:noFill/>
        </p:spPr>
        <p:txBody>
          <a:bodyPr wrap="square" rtlCol="0">
            <a:spAutoFit/>
          </a:bodyPr>
          <a:lstStyle/>
          <a:p>
            <a:r>
              <a:rPr lang="en-US" dirty="0" smtClean="0"/>
              <a:t>D</a:t>
            </a:r>
            <a:endParaRPr lang="ru-RU" dirty="0"/>
          </a:p>
        </p:txBody>
      </p:sp>
      <p:cxnSp>
        <p:nvCxnSpPr>
          <p:cNvPr id="30" name="Соединительная линия уступом 29"/>
          <p:cNvCxnSpPr/>
          <p:nvPr/>
        </p:nvCxnSpPr>
        <p:spPr>
          <a:xfrm rot="16200000" flipH="1">
            <a:off x="6572264" y="2000240"/>
            <a:ext cx="142876" cy="142876"/>
          </a:xfrm>
          <a:prstGeom prst="bentConnector3">
            <a:avLst>
              <a:gd name="adj1" fmla="val 50000"/>
            </a:avLst>
          </a:prstGeom>
        </p:spPr>
        <p:style>
          <a:lnRef idx="1">
            <a:schemeClr val="dk1"/>
          </a:lnRef>
          <a:fillRef idx="0">
            <a:schemeClr val="dk1"/>
          </a:fillRef>
          <a:effectRef idx="0">
            <a:schemeClr val="dk1"/>
          </a:effectRef>
          <a:fontRef idx="minor">
            <a:schemeClr val="tx1"/>
          </a:fontRef>
        </p:style>
      </p:cxnSp>
      <p:sp>
        <p:nvSpPr>
          <p:cNvPr id="22" name="Управляющая кнопка: домой 21">
            <a:hlinkClick r:id="rId2" action="ppaction://hlinksldjump" highlightClick="1"/>
          </p:cNvPr>
          <p:cNvSpPr/>
          <p:nvPr/>
        </p:nvSpPr>
        <p:spPr>
          <a:xfrm>
            <a:off x="357158" y="5715016"/>
            <a:ext cx="928694" cy="85725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8596" y="142852"/>
            <a:ext cx="7500990" cy="642942"/>
          </a:xfrm>
        </p:spPr>
        <p:txBody>
          <a:bodyPr>
            <a:normAutofit/>
          </a:bodyPr>
          <a:lstStyle/>
          <a:p>
            <a:pPr algn="l"/>
            <a:r>
              <a:rPr lang="ru-RU" sz="3200" dirty="0" smtClean="0"/>
              <a:t>               </a:t>
            </a:r>
            <a:r>
              <a:rPr lang="ru-RU" sz="32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теорема       </a:t>
            </a:r>
            <a:r>
              <a:rPr lang="ru-RU" sz="3200" cap="none"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пифагора</a:t>
            </a:r>
            <a:endParaRPr lang="ru-RU" sz="3200" dirty="0"/>
          </a:p>
        </p:txBody>
      </p:sp>
      <p:sp>
        <p:nvSpPr>
          <p:cNvPr id="3" name="Подзаголовок 2"/>
          <p:cNvSpPr>
            <a:spLocks noGrp="1"/>
          </p:cNvSpPr>
          <p:nvPr>
            <p:ph type="subTitle" idx="1"/>
          </p:nvPr>
        </p:nvSpPr>
        <p:spPr>
          <a:xfrm>
            <a:off x="428596" y="1142984"/>
            <a:ext cx="5500726" cy="3786214"/>
          </a:xfrm>
        </p:spPr>
        <p:txBody>
          <a:bodyPr>
            <a:normAutofit/>
          </a:bodyPr>
          <a:lstStyle/>
          <a:p>
            <a:pPr algn="l"/>
            <a:r>
              <a:rPr lang="ru-RU" sz="1400" dirty="0" smtClean="0"/>
              <a:t>Те</a:t>
            </a:r>
            <a:r>
              <a:rPr lang="ru-RU" sz="1400" b="1" dirty="0" smtClean="0"/>
              <a:t>орема</a:t>
            </a:r>
          </a:p>
          <a:p>
            <a:pPr algn="l"/>
            <a:r>
              <a:rPr lang="ru-RU" sz="1400" b="1" dirty="0" smtClean="0"/>
              <a:t>       В прямоугольном треугольнике квадрат гипотенузы равен сумме квадратов катетов.</a:t>
            </a:r>
          </a:p>
          <a:p>
            <a:pPr algn="l"/>
            <a:endParaRPr lang="ru-RU" sz="1400" b="1" dirty="0" smtClean="0"/>
          </a:p>
          <a:p>
            <a:pPr algn="l"/>
            <a:r>
              <a:rPr lang="ru-RU" sz="1400" dirty="0" smtClean="0"/>
              <a:t>Дано: </a:t>
            </a:r>
            <a:r>
              <a:rPr lang="el-GR" sz="1400" dirty="0" smtClean="0"/>
              <a:t>Δ</a:t>
            </a:r>
            <a:r>
              <a:rPr lang="ru-RU" sz="1400" dirty="0" smtClean="0"/>
              <a:t> – прямоугольный ( рис. а)</a:t>
            </a:r>
          </a:p>
          <a:p>
            <a:pPr algn="l"/>
            <a:r>
              <a:rPr lang="ru-RU" sz="1400" dirty="0" smtClean="0"/>
              <a:t>          </a:t>
            </a:r>
            <a:r>
              <a:rPr lang="en-US" sz="1400" dirty="0" smtClean="0"/>
              <a:t>a, b – </a:t>
            </a:r>
            <a:r>
              <a:rPr lang="ru-RU" sz="1400" dirty="0" smtClean="0"/>
              <a:t>катеты ; с – гипотенуза</a:t>
            </a:r>
          </a:p>
          <a:p>
            <a:pPr algn="l"/>
            <a:r>
              <a:rPr lang="ru-RU" sz="1400" dirty="0" smtClean="0"/>
              <a:t>Доказать:  с² = </a:t>
            </a:r>
            <a:r>
              <a:rPr lang="en-US" sz="1400" dirty="0" smtClean="0"/>
              <a:t>a² + b²</a:t>
            </a:r>
          </a:p>
          <a:p>
            <a:pPr algn="l"/>
            <a:r>
              <a:rPr lang="ru-RU" sz="1400" dirty="0" smtClean="0"/>
              <a:t>Доказательство: </a:t>
            </a:r>
          </a:p>
          <a:p>
            <a:pPr marL="342900" indent="-342900" algn="l"/>
            <a:r>
              <a:rPr lang="ru-RU" sz="1400" dirty="0" smtClean="0"/>
              <a:t>1. Достроим треугольник до квадрата со стороной  </a:t>
            </a:r>
            <a:r>
              <a:rPr lang="en-US" sz="1400" dirty="0" smtClean="0"/>
              <a:t>a + b</a:t>
            </a:r>
            <a:r>
              <a:rPr lang="ru-RU" sz="1400" dirty="0" smtClean="0"/>
              <a:t> ( рис. б)</a:t>
            </a:r>
          </a:p>
          <a:p>
            <a:pPr marL="342900" indent="-342900" algn="l"/>
            <a:r>
              <a:rPr lang="ru-RU" sz="1400" dirty="0" smtClean="0"/>
              <a:t> 2.С одной стороны </a:t>
            </a:r>
            <a:r>
              <a:rPr lang="en-US" sz="1400" dirty="0" smtClean="0"/>
              <a:t>S = </a:t>
            </a:r>
            <a:r>
              <a:rPr lang="ru-RU" sz="1400" dirty="0" smtClean="0"/>
              <a:t>( </a:t>
            </a:r>
            <a:r>
              <a:rPr lang="en-US" sz="1400" dirty="0" smtClean="0"/>
              <a:t>a + b</a:t>
            </a:r>
            <a:r>
              <a:rPr lang="ru-RU" sz="1400" dirty="0" smtClean="0"/>
              <a:t> )²</a:t>
            </a:r>
          </a:p>
          <a:p>
            <a:pPr marL="342900" indent="-342900" algn="l"/>
            <a:r>
              <a:rPr lang="ru-RU" sz="1400" dirty="0" smtClean="0"/>
              <a:t>    С другой стороны  </a:t>
            </a:r>
            <a:r>
              <a:rPr lang="en-US" sz="1400" dirty="0" smtClean="0"/>
              <a:t>S = 4· ½ a ·b + c²</a:t>
            </a:r>
            <a:r>
              <a:rPr lang="ru-RU" sz="1400" dirty="0" smtClean="0"/>
              <a:t> = </a:t>
            </a:r>
            <a:r>
              <a:rPr lang="en-US" sz="1400" dirty="0" smtClean="0"/>
              <a:t>2·a b + c²</a:t>
            </a:r>
          </a:p>
          <a:p>
            <a:pPr marL="342900" indent="-342900" algn="l"/>
            <a:r>
              <a:rPr lang="en-US" sz="1400" dirty="0" smtClean="0"/>
              <a:t>3. </a:t>
            </a:r>
            <a:r>
              <a:rPr lang="ru-RU" sz="1400" dirty="0" smtClean="0"/>
              <a:t>Т.о., ( </a:t>
            </a:r>
            <a:r>
              <a:rPr lang="en-US" sz="1400" dirty="0" smtClean="0"/>
              <a:t>a + b</a:t>
            </a:r>
            <a:r>
              <a:rPr lang="ru-RU" sz="1400" dirty="0" smtClean="0"/>
              <a:t> )² = </a:t>
            </a:r>
            <a:r>
              <a:rPr lang="en-US" sz="1400" dirty="0" smtClean="0"/>
              <a:t>2·a b + c²</a:t>
            </a:r>
          </a:p>
          <a:p>
            <a:pPr marL="342900" indent="-342900" algn="l"/>
            <a:r>
              <a:rPr lang="en-US" sz="1400" dirty="0" smtClean="0"/>
              <a:t>            a² + 2 a b + b² = 2·a b + c²</a:t>
            </a:r>
          </a:p>
          <a:p>
            <a:pPr marL="342900" indent="-342900" algn="l"/>
            <a:r>
              <a:rPr lang="en-US" sz="1400" dirty="0" smtClean="0"/>
              <a:t>            c² = a² + b²</a:t>
            </a:r>
            <a:r>
              <a:rPr lang="ru-RU" sz="1400" dirty="0" smtClean="0"/>
              <a:t>              ч.т.д.</a:t>
            </a:r>
            <a:r>
              <a:rPr lang="en-US" sz="1400" dirty="0" smtClean="0"/>
              <a:t>  </a:t>
            </a:r>
          </a:p>
          <a:p>
            <a:pPr marL="342900" indent="-342900" algn="l"/>
            <a:r>
              <a:rPr lang="en-US" sz="1400" dirty="0" smtClean="0"/>
              <a:t>                             </a:t>
            </a:r>
            <a:endParaRPr lang="ru-RU" sz="1400" dirty="0"/>
          </a:p>
        </p:txBody>
      </p:sp>
      <p:sp>
        <p:nvSpPr>
          <p:cNvPr id="7" name="Управляющая кнопка: домой 6">
            <a:hlinkClick r:id="rId2" action="ppaction://hlinksldjump" highlightClick="1"/>
          </p:cNvPr>
          <p:cNvSpPr/>
          <p:nvPr/>
        </p:nvSpPr>
        <p:spPr>
          <a:xfrm>
            <a:off x="7929586" y="5715016"/>
            <a:ext cx="928694" cy="85725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80897" name="Picture 1" descr="C:\Documents and Settings\Root\Рабочий стол\Проект\Рисунок9.jpg"/>
          <p:cNvPicPr>
            <a:picLocks noChangeAspect="1" noChangeArrowheads="1"/>
          </p:cNvPicPr>
          <p:nvPr/>
        </p:nvPicPr>
        <p:blipFill>
          <a:blip r:embed="rId3"/>
          <a:srcRect/>
          <a:stretch>
            <a:fillRect/>
          </a:stretch>
        </p:blipFill>
        <p:spPr bwMode="auto">
          <a:xfrm>
            <a:off x="7143768" y="1214422"/>
            <a:ext cx="1298575" cy="927100"/>
          </a:xfrm>
          <a:prstGeom prst="rect">
            <a:avLst/>
          </a:prstGeom>
          <a:noFill/>
        </p:spPr>
      </p:pic>
      <p:pic>
        <p:nvPicPr>
          <p:cNvPr id="80898" name="Picture 2" descr="C:\Documents and Settings\Root\Рабочий стол\Проект\Рисунок10.jpg"/>
          <p:cNvPicPr>
            <a:picLocks noChangeAspect="1" noChangeArrowheads="1"/>
          </p:cNvPicPr>
          <p:nvPr/>
        </p:nvPicPr>
        <p:blipFill>
          <a:blip r:embed="rId4"/>
          <a:srcRect/>
          <a:stretch>
            <a:fillRect/>
          </a:stretch>
        </p:blipFill>
        <p:spPr bwMode="auto">
          <a:xfrm>
            <a:off x="7143768" y="2643182"/>
            <a:ext cx="1316037" cy="1962150"/>
          </a:xfrm>
          <a:prstGeom prst="rect">
            <a:avLst/>
          </a:prstGeom>
          <a:noFill/>
        </p:spPr>
      </p:pic>
      <p:pic>
        <p:nvPicPr>
          <p:cNvPr id="80899" name="Picture 3" descr="C:\Documents and Settings\Root\Рабочий стол\Проект\Рисунок11.jpg"/>
          <p:cNvPicPr>
            <a:picLocks noChangeAspect="1" noChangeArrowheads="1"/>
          </p:cNvPicPr>
          <p:nvPr/>
        </p:nvPicPr>
        <p:blipFill>
          <a:blip r:embed="rId5"/>
          <a:srcRect/>
          <a:stretch>
            <a:fillRect/>
          </a:stretch>
        </p:blipFill>
        <p:spPr bwMode="auto">
          <a:xfrm>
            <a:off x="4000496" y="4429132"/>
            <a:ext cx="2011363" cy="2176462"/>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8596" y="142852"/>
            <a:ext cx="6480048" cy="642942"/>
          </a:xfrm>
        </p:spPr>
        <p:txBody>
          <a:bodyPr>
            <a:normAutofit/>
          </a:bodyPr>
          <a:lstStyle/>
          <a:p>
            <a:pPr algn="l"/>
            <a:r>
              <a:rPr lang="ru-RU" sz="3200" dirty="0" smtClean="0"/>
              <a:t>           </a:t>
            </a:r>
            <a:r>
              <a:rPr lang="ru-RU" sz="32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СТИХОТВОРЕНИЕ</a:t>
            </a:r>
            <a:endParaRPr lang="ru-RU" sz="3200" dirty="0"/>
          </a:p>
        </p:txBody>
      </p:sp>
      <p:sp>
        <p:nvSpPr>
          <p:cNvPr id="3" name="Подзаголовок 2"/>
          <p:cNvSpPr>
            <a:spLocks noGrp="1"/>
          </p:cNvSpPr>
          <p:nvPr>
            <p:ph type="subTitle" idx="1"/>
          </p:nvPr>
        </p:nvSpPr>
        <p:spPr>
          <a:xfrm>
            <a:off x="142844" y="1785926"/>
            <a:ext cx="6572296" cy="3357586"/>
          </a:xfrm>
        </p:spPr>
        <p:txBody>
          <a:bodyPr>
            <a:normAutofit/>
          </a:bodyPr>
          <a:lstStyle/>
          <a:p>
            <a:pPr algn="l"/>
            <a:r>
              <a:rPr lang="ru-RU" dirty="0" smtClean="0"/>
              <a:t> Если дан нам треугольник</a:t>
            </a:r>
          </a:p>
          <a:p>
            <a:pPr algn="l"/>
            <a:r>
              <a:rPr lang="ru-RU" dirty="0" smtClean="0"/>
              <a:t> И притом с прямым углом,</a:t>
            </a:r>
          </a:p>
          <a:p>
            <a:pPr algn="l"/>
            <a:r>
              <a:rPr lang="ru-RU" dirty="0" smtClean="0"/>
              <a:t>             То квадрат гипотенузы</a:t>
            </a:r>
          </a:p>
          <a:p>
            <a:pPr algn="l"/>
            <a:r>
              <a:rPr lang="ru-RU" dirty="0" smtClean="0"/>
              <a:t>              Мы всегда легко найдем:</a:t>
            </a:r>
          </a:p>
          <a:p>
            <a:pPr algn="l"/>
            <a:r>
              <a:rPr lang="ru-RU" dirty="0" smtClean="0"/>
              <a:t>                             Катеты в квадрат возводим,</a:t>
            </a:r>
          </a:p>
          <a:p>
            <a:pPr algn="l"/>
            <a:r>
              <a:rPr lang="ru-RU" dirty="0" smtClean="0"/>
              <a:t>                              Сумму степеней находим – </a:t>
            </a:r>
          </a:p>
          <a:p>
            <a:pPr algn="l"/>
            <a:r>
              <a:rPr lang="ru-RU" dirty="0" smtClean="0"/>
              <a:t>                                                  И таким простым путем</a:t>
            </a:r>
          </a:p>
          <a:p>
            <a:pPr algn="l"/>
            <a:r>
              <a:rPr lang="ru-RU" dirty="0" smtClean="0"/>
              <a:t>                                                  К результату мы придем.</a:t>
            </a:r>
          </a:p>
          <a:p>
            <a:pPr algn="l"/>
            <a:r>
              <a:rPr lang="ru-RU" dirty="0" smtClean="0"/>
              <a:t>                                                                      И. </a:t>
            </a:r>
            <a:r>
              <a:rPr lang="ru-RU" dirty="0" err="1" smtClean="0"/>
              <a:t>Дырченко</a:t>
            </a:r>
            <a:endParaRPr lang="ru-RU" dirty="0"/>
          </a:p>
        </p:txBody>
      </p:sp>
      <p:sp>
        <p:nvSpPr>
          <p:cNvPr id="5" name="Управляющая кнопка: домой 4">
            <a:hlinkClick r:id="rId2" action="ppaction://hlinksldjump" highlightClick="1"/>
          </p:cNvPr>
          <p:cNvSpPr/>
          <p:nvPr/>
        </p:nvSpPr>
        <p:spPr>
          <a:xfrm>
            <a:off x="7929586" y="5715016"/>
            <a:ext cx="928694" cy="85725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79873" name="Picture 1" descr="C:\Documents and Settings\Root\Рабочий стол\Проект\Рисунок12.jpg"/>
          <p:cNvPicPr>
            <a:picLocks noChangeAspect="1" noChangeArrowheads="1"/>
          </p:cNvPicPr>
          <p:nvPr/>
        </p:nvPicPr>
        <p:blipFill>
          <a:blip r:embed="rId3"/>
          <a:srcRect/>
          <a:stretch>
            <a:fillRect/>
          </a:stretch>
        </p:blipFill>
        <p:spPr bwMode="auto">
          <a:xfrm>
            <a:off x="7000892" y="285728"/>
            <a:ext cx="1871663" cy="243205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57290" y="214290"/>
            <a:ext cx="6480048" cy="2301240"/>
          </a:xfrm>
        </p:spPr>
        <p:txBody>
          <a:bodyPr>
            <a:normAutofit/>
          </a:bodyPr>
          <a:lstStyle/>
          <a:p>
            <a:pPr algn="l"/>
            <a:r>
              <a:rPr lang="ru-RU" sz="32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Значение теоремы Пифагора</a:t>
            </a:r>
            <a:endParaRPr lang="ru-RU" sz="3200"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Подзаголовок 2"/>
          <p:cNvSpPr>
            <a:spLocks noGrp="1"/>
          </p:cNvSpPr>
          <p:nvPr>
            <p:ph type="subTitle" idx="1"/>
          </p:nvPr>
        </p:nvSpPr>
        <p:spPr>
          <a:xfrm>
            <a:off x="428596" y="1071546"/>
            <a:ext cx="4071966" cy="5000660"/>
          </a:xfrm>
        </p:spPr>
        <p:txBody>
          <a:bodyPr>
            <a:normAutofit fontScale="92500" lnSpcReduction="10000"/>
          </a:bodyPr>
          <a:lstStyle/>
          <a:p>
            <a:pPr algn="l"/>
            <a:r>
              <a:rPr lang="ru-RU" sz="1800" dirty="0" smtClean="0"/>
              <a:t>      В конце девятнадцатого века высказывались разнообразные предложения     о существовании обитателей Марса, подобных человеку.</a:t>
            </a:r>
          </a:p>
          <a:p>
            <a:pPr algn="l"/>
            <a:r>
              <a:rPr lang="ru-RU" sz="1800" dirty="0" smtClean="0"/>
              <a:t>      Естественно, что вопрос о том, можно ли с помощью световых сигналов объясняться с этими гипотетическими  существам, вызвал оживлённую дискуссию. Было решено передать обитателям Марса сигнал в виде теоремы Пифагора.</a:t>
            </a:r>
          </a:p>
          <a:p>
            <a:pPr algn="l"/>
            <a:r>
              <a:rPr lang="ru-RU" sz="1800" dirty="0" smtClean="0"/>
              <a:t>      Неизвестно как это сделать; но для всех очевидно, что математический факт, выражаемый теоремой Пифагора имеет место всюду и поэтому похожие на нас обитатели другого мира должны понять такой сигнал.</a:t>
            </a:r>
          </a:p>
        </p:txBody>
      </p:sp>
      <p:sp>
        <p:nvSpPr>
          <p:cNvPr id="5" name="Управляющая кнопка: домой 4">
            <a:hlinkClick r:id="rId2" action="ppaction://hlinksldjump" highlightClick="1"/>
          </p:cNvPr>
          <p:cNvSpPr/>
          <p:nvPr/>
        </p:nvSpPr>
        <p:spPr>
          <a:xfrm>
            <a:off x="7929586" y="5715016"/>
            <a:ext cx="928694" cy="85725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78849" name="Picture 1" descr="C:\Documents and Settings\Root\Рабочий стол\Проект\Рисунок13.jpg"/>
          <p:cNvPicPr>
            <a:picLocks noChangeAspect="1" noChangeArrowheads="1"/>
          </p:cNvPicPr>
          <p:nvPr/>
        </p:nvPicPr>
        <p:blipFill>
          <a:blip r:embed="rId3"/>
          <a:srcRect/>
          <a:stretch>
            <a:fillRect/>
          </a:stretch>
        </p:blipFill>
        <p:spPr bwMode="auto">
          <a:xfrm>
            <a:off x="4857752" y="1928802"/>
            <a:ext cx="3959225" cy="2581275"/>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71472" y="571480"/>
            <a:ext cx="6551486" cy="1143008"/>
          </a:xfrm>
        </p:spPr>
        <p:txBody>
          <a:bodyPr>
            <a:normAutofit fontScale="90000"/>
            <a:scene3d>
              <a:camera prst="orthographicFront"/>
              <a:lightRig rig="glow" dir="tl">
                <a:rot lat="0" lon="0" rev="5400000"/>
              </a:lightRig>
            </a:scene3d>
            <a:sp3d contourW="12700">
              <a:bevelT w="25400" h="25400"/>
              <a:contourClr>
                <a:schemeClr val="accent6">
                  <a:shade val="73000"/>
                </a:schemeClr>
              </a:contourClr>
            </a:sp3d>
          </a:bodyPr>
          <a:lstStyle/>
          <a:p>
            <a:pPr algn="l"/>
            <a:r>
              <a:rPr lang="ru-RU"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гипотеза</a:t>
            </a:r>
            <a:r>
              <a:rPr lang="ru-RU" cap="none"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r>
            <a:br>
              <a:rPr lang="ru-RU" cap="none"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r>
              <a:rPr lang="ru-RU" cap="none"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endParaRPr lang="ru-RU" cap="none"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Подзаголовок 2"/>
          <p:cNvSpPr>
            <a:spLocks noGrp="1"/>
          </p:cNvSpPr>
          <p:nvPr>
            <p:ph type="subTitle" idx="1"/>
          </p:nvPr>
        </p:nvSpPr>
        <p:spPr>
          <a:xfrm>
            <a:off x="714348" y="1714488"/>
            <a:ext cx="6858048" cy="1643074"/>
          </a:xfrm>
        </p:spPr>
        <p:txBody>
          <a:bodyPr>
            <a:normAutofit/>
          </a:bodyPr>
          <a:lstStyle/>
          <a:p>
            <a:pPr algn="l"/>
            <a:r>
              <a:rPr lang="ru-RU" sz="1400" dirty="0" smtClean="0"/>
              <a:t>      </a:t>
            </a:r>
            <a:r>
              <a:rPr lang="ru-RU" dirty="0" smtClean="0"/>
              <a:t>Если изучать тайны прямоугольных прямоугольников,</a:t>
            </a:r>
          </a:p>
          <a:p>
            <a:pPr algn="l"/>
            <a:r>
              <a:rPr lang="ru-RU" dirty="0" smtClean="0"/>
              <a:t>то можно встретиться со множеством возможностей решения задач.</a:t>
            </a:r>
            <a:endParaRPr lang="ru-RU" dirty="0"/>
          </a:p>
        </p:txBody>
      </p:sp>
      <p:pic>
        <p:nvPicPr>
          <p:cNvPr id="4" name="Picture 1" descr="C:\Documents and Settings\Root\Рабочий стол\Проект\Рисунок1.jpg"/>
          <p:cNvPicPr>
            <a:picLocks noChangeAspect="1" noChangeArrowheads="1"/>
          </p:cNvPicPr>
          <p:nvPr/>
        </p:nvPicPr>
        <p:blipFill>
          <a:blip r:embed="rId2"/>
          <a:srcRect/>
          <a:stretch>
            <a:fillRect/>
          </a:stretch>
        </p:blipFill>
        <p:spPr bwMode="auto">
          <a:xfrm>
            <a:off x="6786578" y="3643314"/>
            <a:ext cx="1938338" cy="27432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одзаголовок 2"/>
          <p:cNvSpPr txBox="1">
            <a:spLocks/>
          </p:cNvSpPr>
          <p:nvPr/>
        </p:nvSpPr>
        <p:spPr>
          <a:xfrm>
            <a:off x="428596" y="1785926"/>
            <a:ext cx="6858048" cy="1928826"/>
          </a:xfrm>
          <a:prstGeom prst="rect">
            <a:avLst/>
          </a:prstGeom>
        </p:spPr>
        <p:txBody>
          <a:bodyPr vert="horz" lIns="45720" tIns="0" rIns="45720" bIns="0" anchor="b">
            <a:normAutofit/>
          </a:bodyPr>
          <a:lstStyle/>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ru-RU" sz="1400" b="1" i="0" u="none" strike="noStrike" kern="1200" cap="none" spc="0" normalizeH="0" baseline="0" noProof="0" smtClean="0">
                <a:ln>
                  <a:noFill/>
                </a:ln>
                <a:solidFill>
                  <a:schemeClr val="tx1"/>
                </a:solidFill>
                <a:effectLst/>
                <a:uLnTx/>
                <a:uFillTx/>
                <a:latin typeface="+mn-lt"/>
                <a:ea typeface="+mn-ea"/>
                <a:cs typeface="+mn-cs"/>
              </a:rPr>
              <a:t>Теорема</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ru-RU" sz="1400" b="1" i="0" u="none" strike="noStrike" kern="1200" cap="none" spc="0" normalizeH="0" baseline="0" noProof="0" smtClean="0">
                <a:ln>
                  <a:noFill/>
                </a:ln>
                <a:solidFill>
                  <a:schemeClr val="tx1"/>
                </a:solidFill>
                <a:effectLst/>
                <a:uLnTx/>
                <a:uFillTx/>
                <a:latin typeface="+mn-lt"/>
                <a:ea typeface="+mn-ea"/>
                <a:cs typeface="+mn-cs"/>
              </a:rPr>
              <a:t>       Если квадрат одной стороны треугольника равен сумме  квадратов </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ru-RU" sz="1400" b="1" i="0" u="none" strike="noStrike" kern="1200" cap="none" spc="0" normalizeH="0" baseline="0" noProof="0" smtClean="0">
                <a:ln>
                  <a:noFill/>
                </a:ln>
                <a:solidFill>
                  <a:schemeClr val="tx1"/>
                </a:solidFill>
                <a:effectLst/>
                <a:uLnTx/>
                <a:uFillTx/>
                <a:latin typeface="+mn-lt"/>
                <a:ea typeface="+mn-ea"/>
                <a:cs typeface="+mn-cs"/>
              </a:rPr>
              <a:t>       двух других сторон, то треугольник прямоугольный.</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kumimoji="0" lang="ru-RU" sz="1400" b="0" i="0" u="none" strike="noStrike" kern="1200" cap="none" spc="0" normalizeH="0" baseline="0" noProof="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ru-RU" sz="1400" b="0" i="0" u="none" strike="noStrike" kern="1200" cap="none" spc="0" normalizeH="0" baseline="0" noProof="0" smtClean="0">
                <a:ln>
                  <a:noFill/>
                </a:ln>
                <a:solidFill>
                  <a:schemeClr val="tx1"/>
                </a:solidFill>
                <a:effectLst/>
                <a:uLnTx/>
                <a:uFillTx/>
                <a:latin typeface="+mn-lt"/>
                <a:ea typeface="+mn-ea"/>
                <a:cs typeface="+mn-cs"/>
              </a:rPr>
              <a:t>Дано: </a:t>
            </a:r>
            <a:r>
              <a:rPr kumimoji="0" lang="el-GR" sz="1400" b="0" i="0" u="none" strike="noStrike" kern="1200" cap="none" spc="0" normalizeH="0" baseline="0" noProof="0" smtClean="0">
                <a:ln>
                  <a:noFill/>
                </a:ln>
                <a:solidFill>
                  <a:schemeClr val="tx1"/>
                </a:solidFill>
                <a:effectLst/>
                <a:uLnTx/>
                <a:uFillTx/>
                <a:latin typeface="+mn-lt"/>
                <a:ea typeface="+mn-ea"/>
                <a:cs typeface="+mn-cs"/>
              </a:rPr>
              <a:t>Δ</a:t>
            </a:r>
            <a:r>
              <a:rPr kumimoji="0" lang="ru-RU" sz="1400" b="0" i="0" u="none" strike="noStrike" kern="1200" cap="none" spc="0" normalizeH="0" baseline="0" noProof="0" smtClean="0">
                <a:ln>
                  <a:noFill/>
                </a:ln>
                <a:solidFill>
                  <a:schemeClr val="tx1"/>
                </a:solidFill>
                <a:effectLst/>
                <a:uLnTx/>
                <a:uFillTx/>
                <a:latin typeface="+mn-lt"/>
                <a:ea typeface="+mn-ea"/>
                <a:cs typeface="+mn-cs"/>
              </a:rPr>
              <a:t> АВС, АВ² = АС² + ВС²</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ru-RU" sz="1400" b="0" i="0" u="none" strike="noStrike" kern="1200" cap="none" spc="0" normalizeH="0" baseline="0" noProof="0" smtClean="0">
                <a:ln>
                  <a:noFill/>
                </a:ln>
                <a:solidFill>
                  <a:schemeClr val="tx1"/>
                </a:solidFill>
                <a:effectLst/>
                <a:uLnTx/>
                <a:uFillTx/>
                <a:latin typeface="+mn-lt"/>
                <a:ea typeface="+mn-ea"/>
                <a:cs typeface="+mn-cs"/>
              </a:rPr>
              <a:t>Доказать: </a:t>
            </a:r>
            <a:r>
              <a:rPr kumimoji="0" lang="ru-RU" sz="1400" b="0" i="0" u="none" strike="noStrike" kern="1200" cap="none" spc="0" normalizeH="0" baseline="0" noProof="0" smtClean="0">
                <a:ln>
                  <a:noFill/>
                </a:ln>
                <a:solidFill>
                  <a:schemeClr val="tx1"/>
                </a:solidFill>
                <a:effectLst/>
                <a:uLnTx/>
                <a:uFillTx/>
                <a:latin typeface="+mn-lt"/>
                <a:ea typeface="+mn-ea"/>
                <a:cs typeface="+mn-cs"/>
                <a:sym typeface="Symbol"/>
              </a:rPr>
              <a:t></a:t>
            </a:r>
            <a:r>
              <a:rPr kumimoji="0" lang="en-US" sz="1400" b="0" i="0" u="none" strike="noStrike" kern="1200" cap="none" spc="0" normalizeH="0" baseline="0" noProof="0" smtClean="0">
                <a:ln>
                  <a:noFill/>
                </a:ln>
                <a:solidFill>
                  <a:schemeClr val="tx1"/>
                </a:solidFill>
                <a:effectLst/>
                <a:uLnTx/>
                <a:uFillTx/>
                <a:latin typeface="+mn-lt"/>
                <a:ea typeface="+mn-ea"/>
                <a:cs typeface="+mn-cs"/>
                <a:sym typeface="Symbol"/>
              </a:rPr>
              <a:t> </a:t>
            </a:r>
            <a:r>
              <a:rPr kumimoji="0" lang="ru-RU" sz="1400" b="0" i="0" u="none" strike="noStrike" kern="1200" cap="none" spc="0" normalizeH="0" baseline="0" noProof="0" smtClean="0">
                <a:ln>
                  <a:noFill/>
                </a:ln>
                <a:solidFill>
                  <a:schemeClr val="tx1"/>
                </a:solidFill>
                <a:effectLst/>
                <a:uLnTx/>
                <a:uFillTx/>
                <a:latin typeface="+mn-lt"/>
                <a:ea typeface="+mn-ea"/>
                <a:cs typeface="+mn-cs"/>
              </a:rPr>
              <a:t>С = 90°</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ru-RU" sz="1400" b="0" i="0" u="none" strike="noStrike" kern="1200" cap="none" spc="0" normalizeH="0" baseline="0" noProof="0" smtClean="0">
                <a:ln>
                  <a:noFill/>
                </a:ln>
                <a:solidFill>
                  <a:schemeClr val="tx1"/>
                </a:solidFill>
                <a:effectLst/>
                <a:uLnTx/>
                <a:uFillTx/>
                <a:latin typeface="+mn-lt"/>
                <a:ea typeface="+mn-ea"/>
                <a:cs typeface="+mn-cs"/>
              </a:rPr>
              <a:t>Доказательство:</a:t>
            </a:r>
            <a:endParaRPr kumimoji="0" lang="ru-RU" sz="1400" b="0" i="0" u="none" strike="noStrike" kern="1200" cap="none" spc="0" normalizeH="0" baseline="0" noProof="0" dirty="0" smtClean="0">
              <a:ln>
                <a:noFill/>
              </a:ln>
              <a:solidFill>
                <a:schemeClr val="tx1"/>
              </a:solidFill>
              <a:effectLst/>
              <a:uLnTx/>
              <a:uFillTx/>
              <a:latin typeface="+mn-lt"/>
              <a:ea typeface="+mn-ea"/>
              <a:cs typeface="+mn-cs"/>
            </a:endParaRPr>
          </a:p>
        </p:txBody>
      </p:sp>
      <p:graphicFrame>
        <p:nvGraphicFramePr>
          <p:cNvPr id="5" name="Объект 4"/>
          <p:cNvGraphicFramePr>
            <a:graphicFrameLocks noChangeAspect="1"/>
          </p:cNvGraphicFramePr>
          <p:nvPr/>
        </p:nvGraphicFramePr>
        <p:xfrm>
          <a:off x="500034" y="4000504"/>
          <a:ext cx="5786478" cy="1571636"/>
        </p:xfrm>
        <a:graphic>
          <a:graphicData uri="http://schemas.openxmlformats.org/presentationml/2006/ole">
            <p:oleObj spid="_x0000_s70658" name="Формула" r:id="rId3" imgW="4089240" imgH="1218960" progId="Equation.3">
              <p:embed/>
            </p:oleObj>
          </a:graphicData>
        </a:graphic>
      </p:graphicFrame>
      <p:sp>
        <p:nvSpPr>
          <p:cNvPr id="7" name="Прямоугольный треугольник 6"/>
          <p:cNvSpPr/>
          <p:nvPr/>
        </p:nvSpPr>
        <p:spPr>
          <a:xfrm>
            <a:off x="4786314" y="2857496"/>
            <a:ext cx="1143008" cy="785818"/>
          </a:xfrm>
          <a:prstGeom prst="rtTriangle">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cxnSp>
        <p:nvCxnSpPr>
          <p:cNvPr id="8" name="Соединительная линия уступом 7"/>
          <p:cNvCxnSpPr/>
          <p:nvPr/>
        </p:nvCxnSpPr>
        <p:spPr>
          <a:xfrm>
            <a:off x="4786314" y="3429000"/>
            <a:ext cx="357190" cy="214314"/>
          </a:xfrm>
          <a:prstGeom prst="bentConnector3">
            <a:avLst>
              <a:gd name="adj1" fmla="val 50000"/>
            </a:avLst>
          </a:prstGeom>
        </p:spPr>
        <p:style>
          <a:lnRef idx="1">
            <a:schemeClr val="dk1"/>
          </a:lnRef>
          <a:fillRef idx="0">
            <a:schemeClr val="dk1"/>
          </a:fillRef>
          <a:effectRef idx="0">
            <a:schemeClr val="dk1"/>
          </a:effectRef>
          <a:fontRef idx="minor">
            <a:schemeClr val="tx1"/>
          </a:fontRef>
        </p:style>
      </p:cxnSp>
      <p:sp>
        <p:nvSpPr>
          <p:cNvPr id="9" name="TextBox 8"/>
          <p:cNvSpPr txBox="1"/>
          <p:nvPr/>
        </p:nvSpPr>
        <p:spPr>
          <a:xfrm>
            <a:off x="4500562" y="2714620"/>
            <a:ext cx="214314" cy="369332"/>
          </a:xfrm>
          <a:prstGeom prst="rect">
            <a:avLst/>
          </a:prstGeom>
          <a:noFill/>
        </p:spPr>
        <p:txBody>
          <a:bodyPr wrap="square" rtlCol="0">
            <a:spAutoFit/>
          </a:bodyPr>
          <a:lstStyle/>
          <a:p>
            <a:r>
              <a:rPr lang="ru-RU" dirty="0" smtClean="0"/>
              <a:t>А</a:t>
            </a:r>
            <a:endParaRPr lang="ru-RU" dirty="0"/>
          </a:p>
        </p:txBody>
      </p:sp>
      <p:sp>
        <p:nvSpPr>
          <p:cNvPr id="10" name="TextBox 9"/>
          <p:cNvSpPr txBox="1"/>
          <p:nvPr/>
        </p:nvSpPr>
        <p:spPr>
          <a:xfrm>
            <a:off x="4429124" y="3500438"/>
            <a:ext cx="285752" cy="369332"/>
          </a:xfrm>
          <a:prstGeom prst="rect">
            <a:avLst/>
          </a:prstGeom>
          <a:noFill/>
        </p:spPr>
        <p:txBody>
          <a:bodyPr wrap="square" rtlCol="0">
            <a:spAutoFit/>
          </a:bodyPr>
          <a:lstStyle/>
          <a:p>
            <a:r>
              <a:rPr lang="ru-RU" dirty="0" smtClean="0"/>
              <a:t>С</a:t>
            </a:r>
            <a:endParaRPr lang="ru-RU" dirty="0"/>
          </a:p>
        </p:txBody>
      </p:sp>
      <p:sp>
        <p:nvSpPr>
          <p:cNvPr id="11" name="TextBox 10"/>
          <p:cNvSpPr txBox="1"/>
          <p:nvPr/>
        </p:nvSpPr>
        <p:spPr>
          <a:xfrm>
            <a:off x="5929322" y="3429000"/>
            <a:ext cx="142876" cy="369332"/>
          </a:xfrm>
          <a:prstGeom prst="rect">
            <a:avLst/>
          </a:prstGeom>
          <a:noFill/>
        </p:spPr>
        <p:txBody>
          <a:bodyPr wrap="square" rtlCol="0">
            <a:spAutoFit/>
          </a:bodyPr>
          <a:lstStyle/>
          <a:p>
            <a:r>
              <a:rPr lang="ru-RU" dirty="0" smtClean="0"/>
              <a:t>В</a:t>
            </a:r>
            <a:endParaRPr lang="ru-RU" dirty="0"/>
          </a:p>
        </p:txBody>
      </p:sp>
      <p:sp>
        <p:nvSpPr>
          <p:cNvPr id="12" name="Управляющая кнопка: домой 11">
            <a:hlinkClick r:id="rId4" action="ppaction://hlinksldjump" highlightClick="1"/>
          </p:cNvPr>
          <p:cNvSpPr/>
          <p:nvPr/>
        </p:nvSpPr>
        <p:spPr>
          <a:xfrm>
            <a:off x="7929586" y="5715016"/>
            <a:ext cx="928694" cy="85725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3" name="Заголовок 12"/>
          <p:cNvSpPr txBox="1">
            <a:spLocks/>
          </p:cNvSpPr>
          <p:nvPr/>
        </p:nvSpPr>
        <p:spPr>
          <a:xfrm>
            <a:off x="285720" y="214290"/>
            <a:ext cx="6480048" cy="2301240"/>
          </a:xfrm>
          <a:prstGeom prst="rect">
            <a:avLst/>
          </a:prstGeom>
        </p:spPr>
        <p:txBody>
          <a:bodyPr vert="horz" lIns="45720" tIns="0" rIns="45720" bIns="0" anchor="t">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ru-RU" sz="4800" b="1" i="0" u="none" strike="noStrike" kern="1200" cap="none" spc="0" normalizeH="0" baseline="0" noProof="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mj-lt"/>
                <a:ea typeface="+mj-ea"/>
                <a:cs typeface="+mj-cs"/>
              </a:rPr>
              <a:t>Теорема, обратная                                 теореме  Пифагора</a:t>
            </a:r>
            <a:endParaRPr kumimoji="0" lang="ru-RU" sz="4200" b="1" i="0" u="none" strike="noStrike" kern="1200" cap="none" spc="0" normalizeH="0" baseline="0" noProof="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uLnTx/>
              <a:uFillTx/>
              <a:latin typeface="+mj-lt"/>
              <a:ea typeface="+mj-ea"/>
              <a:cs typeface="+mj-cs"/>
            </a:endParaRPr>
          </a:p>
        </p:txBody>
      </p:sp>
      <p:pic>
        <p:nvPicPr>
          <p:cNvPr id="70659" name="Picture 3" descr="C:\Documents and Settings\Root\Рабочий стол\Проект\Рисунок14.jpg"/>
          <p:cNvPicPr>
            <a:picLocks noChangeAspect="1" noChangeArrowheads="1"/>
          </p:cNvPicPr>
          <p:nvPr/>
        </p:nvPicPr>
        <p:blipFill>
          <a:blip r:embed="rId5"/>
          <a:srcRect/>
          <a:stretch>
            <a:fillRect/>
          </a:stretch>
        </p:blipFill>
        <p:spPr bwMode="auto">
          <a:xfrm>
            <a:off x="7572396" y="142852"/>
            <a:ext cx="1341438" cy="1895475"/>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28662" y="214290"/>
            <a:ext cx="7000924" cy="1000132"/>
          </a:xfrm>
        </p:spPr>
        <p:txBody>
          <a:bodyPr/>
          <a:lstStyle/>
          <a:p>
            <a:pPr algn="l"/>
            <a:r>
              <a:rPr lang="ru-RU"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Историческая справка</a:t>
            </a:r>
            <a:endParaRPr lang="ru-RU"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Подзаголовок 2"/>
          <p:cNvSpPr>
            <a:spLocks noGrp="1"/>
          </p:cNvSpPr>
          <p:nvPr>
            <p:ph type="subTitle" idx="1"/>
          </p:nvPr>
        </p:nvSpPr>
        <p:spPr>
          <a:xfrm>
            <a:off x="357158" y="1000108"/>
            <a:ext cx="6572296" cy="5715040"/>
          </a:xfrm>
        </p:spPr>
        <p:txBody>
          <a:bodyPr>
            <a:normAutofit/>
          </a:bodyPr>
          <a:lstStyle/>
          <a:p>
            <a:pPr algn="l"/>
            <a:r>
              <a:rPr lang="ru-RU" sz="1200" b="1" dirty="0" smtClean="0"/>
              <a:t>      </a:t>
            </a:r>
            <a:r>
              <a:rPr lang="ru-RU" sz="1200" b="1" u="sng" dirty="0" smtClean="0"/>
              <a:t>Пифагор</a:t>
            </a:r>
            <a:r>
              <a:rPr lang="ru-RU" sz="1200" dirty="0" smtClean="0"/>
              <a:t> родился в шестом веке до н.э. на греческом острове </a:t>
            </a:r>
            <a:r>
              <a:rPr lang="ru-RU" sz="1200" dirty="0" err="1" smtClean="0"/>
              <a:t>Самос</a:t>
            </a:r>
            <a:r>
              <a:rPr lang="ru-RU" sz="1200" dirty="0" smtClean="0"/>
              <a:t>. По сохранившимся преданиям, он много путешествовал: жил в Египте, Вавилоне, побывал даже в далекой Индии. Потом он поселился на юге нынешней Италии, где основал общество философов - </a:t>
            </a:r>
            <a:r>
              <a:rPr lang="ru-RU" sz="1200" b="1" dirty="0" smtClean="0"/>
              <a:t>пифагорейский союз</a:t>
            </a:r>
            <a:r>
              <a:rPr lang="ru-RU" sz="1200" dirty="0" smtClean="0"/>
              <a:t>.</a:t>
            </a:r>
          </a:p>
          <a:p>
            <a:pPr algn="l"/>
            <a:r>
              <a:rPr lang="ru-RU" sz="1200" dirty="0" smtClean="0"/>
              <a:t>      Пифагорейцы иного занимались наукой, особенно математикой. Самой знаменитой из опубликованных ими теорем стала знаменитая теорема Пифагора, гласящая, что площадь квадрата, построенного на гипотенузе (т.е. большей стороне) прямоугольного треугольника, равна сумме площадей квадратов, построенных на его катетах (меньших сторонах).</a:t>
            </a:r>
          </a:p>
          <a:p>
            <a:pPr algn="l"/>
            <a:r>
              <a:rPr lang="ru-RU" sz="1200" dirty="0" smtClean="0"/>
              <a:t>      Про картинку иллюстрирующую эту теорему сложена шутливая поговорка:                            « Пифагоровы штаны во все стороны равны ».</a:t>
            </a:r>
          </a:p>
          <a:p>
            <a:pPr algn="l"/>
            <a:r>
              <a:rPr lang="ru-RU" sz="1200" dirty="0" smtClean="0"/>
              <a:t>      Изучение вавилонских клинописных таблиц и древнекитайских рукописей показало, что утверждение этой теоремы было известно еще задолго  до Пифагора. Заслуга греческого ученого состоит в том, что он открыл доказательство этой теоремы.</a:t>
            </a:r>
          </a:p>
          <a:p>
            <a:pPr algn="l"/>
            <a:r>
              <a:rPr lang="ru-RU" sz="1200" dirty="0" smtClean="0"/>
              <a:t>       Используя эту теорему, Пифагор и его ученики описали все тройки целых чисел, которые могут быть длинами сторон прямоугольного треугольника.  Многие из них были известны и ранее – они обнаружены на клинописных табличках, дошедших до нас из Древнего Вавилона.</a:t>
            </a:r>
          </a:p>
          <a:p>
            <a:pPr algn="l"/>
            <a:r>
              <a:rPr lang="ru-RU" sz="1200" dirty="0" smtClean="0"/>
              <a:t>      Позднее выяснилось, что если на сторонах прямоугольного треугольника построить не квадраты, а произвольные подобные между собой фигуры, то сумма площадей фигур, построенных на катетах, равна площади фигуры, построенной на гипотенузе.</a:t>
            </a:r>
          </a:p>
          <a:p>
            <a:pPr algn="l"/>
            <a:r>
              <a:rPr lang="ru-RU" sz="1200" dirty="0" smtClean="0"/>
              <a:t>      </a:t>
            </a:r>
            <a:r>
              <a:rPr lang="ru-RU" sz="1200" b="1" u="sng" dirty="0" smtClean="0"/>
              <a:t>Сейчас известно более 300 доказательств теоремы Пифагора.</a:t>
            </a:r>
          </a:p>
          <a:p>
            <a:pPr algn="l"/>
            <a:r>
              <a:rPr lang="ru-RU" sz="1200" dirty="0" smtClean="0"/>
              <a:t>      Теорему Пифагора можно сформулировать и так: «Квадрат длинны диагонали прямоугольника равен сумме квадратов длин смежных сторон этого прямоугольника.» Если перейти в трехмерное пространство, то нетрудно доказать и такое обобщение теоремы Пифагора: « Квадрат длинны диагонали прямоугольного параллелепипеда равен сумме квадратов длин  его рёбер, выходящих из одной вершины »</a:t>
            </a:r>
          </a:p>
          <a:p>
            <a:pPr algn="l"/>
            <a:endParaRPr lang="ru-RU" sz="1400" dirty="0"/>
          </a:p>
        </p:txBody>
      </p:sp>
      <p:sp>
        <p:nvSpPr>
          <p:cNvPr id="5" name="Управляющая кнопка: домой 4">
            <a:hlinkClick r:id="rId2" action="ppaction://hlinksldjump" highlightClick="1"/>
          </p:cNvPr>
          <p:cNvSpPr/>
          <p:nvPr/>
        </p:nvSpPr>
        <p:spPr>
          <a:xfrm>
            <a:off x="6572264" y="6215082"/>
            <a:ext cx="500066" cy="50006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76801" name="Picture 1" descr="C:\Documents and Settings\Root\Рабочий стол\Проект\Рисунок15.jpg"/>
          <p:cNvPicPr>
            <a:picLocks noChangeAspect="1" noChangeArrowheads="1"/>
          </p:cNvPicPr>
          <p:nvPr/>
        </p:nvPicPr>
        <p:blipFill>
          <a:blip r:embed="rId3"/>
          <a:srcRect/>
          <a:stretch>
            <a:fillRect/>
          </a:stretch>
        </p:blipFill>
        <p:spPr bwMode="auto">
          <a:xfrm>
            <a:off x="7286644" y="785794"/>
            <a:ext cx="1590675" cy="5084762"/>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8596" y="142852"/>
            <a:ext cx="6480048" cy="1143008"/>
          </a:xfrm>
        </p:spPr>
        <p:txBody>
          <a:bodyPr>
            <a:normAutofit/>
          </a:bodyPr>
          <a:lstStyle/>
          <a:p>
            <a:pPr algn="l"/>
            <a:r>
              <a:rPr lang="ru-RU" sz="3200" dirty="0" smtClean="0"/>
              <a:t>     </a:t>
            </a:r>
            <a:r>
              <a:rPr lang="ru-RU" sz="32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пифагоровы</a:t>
            </a:r>
            <a:br>
              <a:rPr lang="ru-RU" sz="32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ru-RU" sz="32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треугольники</a:t>
            </a:r>
            <a:endParaRPr lang="ru-RU" sz="3200" dirty="0"/>
          </a:p>
        </p:txBody>
      </p:sp>
      <p:sp>
        <p:nvSpPr>
          <p:cNvPr id="3" name="Подзаголовок 2"/>
          <p:cNvSpPr>
            <a:spLocks noGrp="1"/>
          </p:cNvSpPr>
          <p:nvPr>
            <p:ph type="subTitle" idx="1"/>
          </p:nvPr>
        </p:nvSpPr>
        <p:spPr>
          <a:xfrm>
            <a:off x="500034" y="1500174"/>
            <a:ext cx="7143800" cy="4572032"/>
          </a:xfrm>
        </p:spPr>
        <p:txBody>
          <a:bodyPr>
            <a:normAutofit/>
          </a:bodyPr>
          <a:lstStyle/>
          <a:p>
            <a:pPr algn="l"/>
            <a:r>
              <a:rPr lang="ru-RU" sz="1400" dirty="0" smtClean="0"/>
              <a:t>       </a:t>
            </a:r>
            <a:r>
              <a:rPr lang="ru-RU" sz="1400" b="1" dirty="0" smtClean="0"/>
              <a:t>Прямоугольные треугольники, у которых длины сторон выражаются </a:t>
            </a:r>
          </a:p>
          <a:p>
            <a:pPr algn="l"/>
            <a:r>
              <a:rPr lang="ru-RU" sz="1400" b="1" dirty="0" smtClean="0"/>
              <a:t>       целыми числами, называются </a:t>
            </a:r>
            <a:r>
              <a:rPr lang="ru-RU" sz="1400" b="1" i="1" u="sng" dirty="0" smtClean="0"/>
              <a:t>пифагоровыми треугольниками.</a:t>
            </a:r>
          </a:p>
          <a:p>
            <a:pPr algn="l"/>
            <a:r>
              <a:rPr lang="ru-RU" sz="1400" dirty="0" smtClean="0"/>
              <a:t>       </a:t>
            </a:r>
          </a:p>
          <a:p>
            <a:pPr algn="l"/>
            <a:r>
              <a:rPr lang="ru-RU" sz="1400" dirty="0" smtClean="0"/>
              <a:t>       Катеты и гипотенуза в пифагоровых треугольниках выражаются  формулами:</a:t>
            </a:r>
          </a:p>
          <a:p>
            <a:pPr algn="l"/>
            <a:r>
              <a:rPr lang="ru-RU" sz="1400" dirty="0" smtClean="0"/>
              <a:t>       если </a:t>
            </a:r>
            <a:r>
              <a:rPr lang="en-US" sz="1400" dirty="0" smtClean="0"/>
              <a:t>a </a:t>
            </a:r>
            <a:r>
              <a:rPr lang="ru-RU" sz="1400" dirty="0" smtClean="0"/>
              <a:t>и</a:t>
            </a:r>
            <a:r>
              <a:rPr lang="en-US" sz="1400" dirty="0" smtClean="0"/>
              <a:t> b</a:t>
            </a:r>
            <a:r>
              <a:rPr lang="ru-RU" sz="1400" dirty="0" smtClean="0"/>
              <a:t> – катеты, с – гипотенуза, то </a:t>
            </a:r>
          </a:p>
          <a:p>
            <a:pPr algn="l"/>
            <a:r>
              <a:rPr lang="ru-RU" sz="1400" dirty="0" smtClean="0"/>
              <a:t>      </a:t>
            </a:r>
            <a:r>
              <a:rPr lang="ru-RU" sz="1400" b="1" dirty="0" smtClean="0"/>
              <a:t> </a:t>
            </a:r>
            <a:r>
              <a:rPr lang="en-US" sz="1400" b="1" dirty="0" smtClean="0"/>
              <a:t>a = 2 </a:t>
            </a:r>
            <a:r>
              <a:rPr lang="en-US" sz="1400" b="1" dirty="0" err="1" smtClean="0"/>
              <a:t>k·m·n</a:t>
            </a:r>
            <a:endParaRPr lang="en-US" sz="1400" b="1" dirty="0" smtClean="0"/>
          </a:p>
          <a:p>
            <a:pPr algn="l"/>
            <a:r>
              <a:rPr lang="en-US" sz="1400" b="1" dirty="0" smtClean="0"/>
              <a:t>       b = k· </a:t>
            </a:r>
            <a:r>
              <a:rPr lang="ru-RU" sz="1400" b="1" dirty="0" smtClean="0"/>
              <a:t>(</a:t>
            </a:r>
            <a:r>
              <a:rPr lang="en-US" sz="1400" b="1" dirty="0" smtClean="0"/>
              <a:t>m² - n²</a:t>
            </a:r>
            <a:r>
              <a:rPr lang="ru-RU" sz="1400" b="1" dirty="0" smtClean="0"/>
              <a:t>)</a:t>
            </a:r>
          </a:p>
          <a:p>
            <a:pPr algn="l"/>
            <a:r>
              <a:rPr lang="ru-RU" sz="1400" b="1" dirty="0" smtClean="0"/>
              <a:t>       с = </a:t>
            </a:r>
            <a:r>
              <a:rPr lang="en-US" sz="1400" b="1" dirty="0" smtClean="0"/>
              <a:t>k· (m² + n²)</a:t>
            </a:r>
          </a:p>
          <a:p>
            <a:pPr algn="l"/>
            <a:endParaRPr lang="en-US" sz="1400" b="1" dirty="0" smtClean="0"/>
          </a:p>
          <a:p>
            <a:pPr algn="l"/>
            <a:r>
              <a:rPr lang="en-US" sz="1400" dirty="0" smtClean="0"/>
              <a:t>       </a:t>
            </a:r>
            <a:r>
              <a:rPr lang="ru-RU" sz="1400" dirty="0" smtClean="0"/>
              <a:t>где </a:t>
            </a:r>
            <a:r>
              <a:rPr lang="en-US" sz="1400" dirty="0" smtClean="0"/>
              <a:t>k, m </a:t>
            </a:r>
            <a:r>
              <a:rPr lang="ru-RU" sz="1400" dirty="0" smtClean="0"/>
              <a:t>и </a:t>
            </a:r>
            <a:r>
              <a:rPr lang="en-US" sz="1400" dirty="0" smtClean="0"/>
              <a:t>n </a:t>
            </a:r>
            <a:r>
              <a:rPr lang="ru-RU" sz="1400" dirty="0" smtClean="0"/>
              <a:t>– любые натуральные числа и </a:t>
            </a:r>
            <a:r>
              <a:rPr lang="en-US" sz="1400" dirty="0" smtClean="0"/>
              <a:t>m &gt; n. </a:t>
            </a:r>
            <a:endParaRPr lang="ru-RU" sz="1400" dirty="0" smtClean="0"/>
          </a:p>
          <a:p>
            <a:pPr algn="l"/>
            <a:endParaRPr lang="ru-RU" sz="1400" dirty="0" smtClean="0"/>
          </a:p>
          <a:p>
            <a:pPr algn="l"/>
            <a:r>
              <a:rPr lang="ru-RU" sz="1400" dirty="0" smtClean="0"/>
              <a:t>       </a:t>
            </a:r>
            <a:r>
              <a:rPr lang="ru-RU" sz="1400" b="1" dirty="0" smtClean="0"/>
              <a:t>Треугольник со сторонами 3, 4, 5 называют </a:t>
            </a:r>
            <a:r>
              <a:rPr lang="ru-RU" sz="1400" b="1" i="1" u="sng" dirty="0" smtClean="0"/>
              <a:t>египетским треугольником,</a:t>
            </a:r>
          </a:p>
          <a:p>
            <a:pPr algn="l"/>
            <a:r>
              <a:rPr lang="ru-RU" sz="1400" dirty="0" smtClean="0"/>
              <a:t>        так как он был известен еще древним египтянам.</a:t>
            </a:r>
          </a:p>
          <a:p>
            <a:pPr algn="l"/>
            <a:r>
              <a:rPr lang="ru-RU" sz="1400" dirty="0" smtClean="0"/>
              <a:t>             Для построения прямых углов египтяне поступали так: на веревке делали</a:t>
            </a:r>
          </a:p>
          <a:p>
            <a:pPr algn="l"/>
            <a:r>
              <a:rPr lang="ru-RU" sz="1400" dirty="0" smtClean="0"/>
              <a:t>        метки, делящие ее на 12 равных частей, связывали концы веревки и </a:t>
            </a:r>
          </a:p>
          <a:p>
            <a:pPr algn="l"/>
            <a:r>
              <a:rPr lang="ru-RU" sz="1400" dirty="0" smtClean="0"/>
              <a:t>        растягивали на земле с помощью кольев в виде треугольника со сторонами</a:t>
            </a:r>
          </a:p>
          <a:p>
            <a:pPr algn="l"/>
            <a:r>
              <a:rPr lang="ru-RU" sz="1400" dirty="0" smtClean="0"/>
              <a:t>        3. 4 и 5. Тогда угол между сторонами, равными 3 и 4, оказывался прямым.</a:t>
            </a:r>
          </a:p>
          <a:p>
            <a:pPr algn="l"/>
            <a:endParaRPr lang="ru-RU" sz="1400" dirty="0"/>
          </a:p>
        </p:txBody>
      </p:sp>
      <p:sp>
        <p:nvSpPr>
          <p:cNvPr id="5" name="Прямоугольный треугольник 4"/>
          <p:cNvSpPr/>
          <p:nvPr/>
        </p:nvSpPr>
        <p:spPr>
          <a:xfrm>
            <a:off x="3357554" y="2857496"/>
            <a:ext cx="785818" cy="642942"/>
          </a:xfrm>
          <a:prstGeom prst="rtTriangle">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6" name="TextBox 5"/>
          <p:cNvSpPr txBox="1"/>
          <p:nvPr/>
        </p:nvSpPr>
        <p:spPr>
          <a:xfrm>
            <a:off x="3071802" y="3071810"/>
            <a:ext cx="214314" cy="369332"/>
          </a:xfrm>
          <a:prstGeom prst="rect">
            <a:avLst/>
          </a:prstGeom>
          <a:noFill/>
        </p:spPr>
        <p:txBody>
          <a:bodyPr wrap="square" rtlCol="0">
            <a:spAutoFit/>
          </a:bodyPr>
          <a:lstStyle/>
          <a:p>
            <a:r>
              <a:rPr lang="en-US" dirty="0" smtClean="0"/>
              <a:t>a</a:t>
            </a:r>
            <a:endParaRPr lang="ru-RU" dirty="0"/>
          </a:p>
        </p:txBody>
      </p:sp>
      <p:sp>
        <p:nvSpPr>
          <p:cNvPr id="9" name="TextBox 8"/>
          <p:cNvSpPr txBox="1"/>
          <p:nvPr/>
        </p:nvSpPr>
        <p:spPr>
          <a:xfrm>
            <a:off x="3500430" y="3500438"/>
            <a:ext cx="357190" cy="369332"/>
          </a:xfrm>
          <a:prstGeom prst="rect">
            <a:avLst/>
          </a:prstGeom>
          <a:noFill/>
        </p:spPr>
        <p:txBody>
          <a:bodyPr wrap="square" rtlCol="0">
            <a:spAutoFit/>
          </a:bodyPr>
          <a:lstStyle/>
          <a:p>
            <a:r>
              <a:rPr lang="en-US" dirty="0" smtClean="0"/>
              <a:t>b</a:t>
            </a:r>
            <a:endParaRPr lang="ru-RU" dirty="0"/>
          </a:p>
        </p:txBody>
      </p:sp>
      <p:sp>
        <p:nvSpPr>
          <p:cNvPr id="11" name="TextBox 10"/>
          <p:cNvSpPr txBox="1"/>
          <p:nvPr/>
        </p:nvSpPr>
        <p:spPr>
          <a:xfrm>
            <a:off x="3714744" y="2928934"/>
            <a:ext cx="357190" cy="369332"/>
          </a:xfrm>
          <a:prstGeom prst="rect">
            <a:avLst/>
          </a:prstGeom>
          <a:noFill/>
        </p:spPr>
        <p:txBody>
          <a:bodyPr wrap="square" rtlCol="0">
            <a:spAutoFit/>
          </a:bodyPr>
          <a:lstStyle/>
          <a:p>
            <a:r>
              <a:rPr lang="en-US" dirty="0" smtClean="0"/>
              <a:t>c</a:t>
            </a:r>
            <a:endParaRPr lang="ru-RU" dirty="0"/>
          </a:p>
        </p:txBody>
      </p:sp>
      <p:sp>
        <p:nvSpPr>
          <p:cNvPr id="10" name="Управляющая кнопка: домой 9">
            <a:hlinkClick r:id="rId2" action="ppaction://hlinksldjump" highlightClick="1"/>
          </p:cNvPr>
          <p:cNvSpPr/>
          <p:nvPr/>
        </p:nvSpPr>
        <p:spPr>
          <a:xfrm>
            <a:off x="7929586" y="5715016"/>
            <a:ext cx="928694" cy="85725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75777" name="Picture 1" descr="C:\Documents and Settings\Root\Рабочий стол\Проект\Рисунок16.jpg"/>
          <p:cNvPicPr>
            <a:picLocks noChangeAspect="1" noChangeArrowheads="1"/>
          </p:cNvPicPr>
          <p:nvPr/>
        </p:nvPicPr>
        <p:blipFill>
          <a:blip r:embed="rId3"/>
          <a:srcRect/>
          <a:stretch>
            <a:fillRect/>
          </a:stretch>
        </p:blipFill>
        <p:spPr bwMode="auto">
          <a:xfrm>
            <a:off x="7572396" y="357166"/>
            <a:ext cx="1231900" cy="1597025"/>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285729"/>
            <a:ext cx="6629400" cy="500066"/>
          </a:xfrm>
        </p:spPr>
        <p:txBody>
          <a:bodyPr>
            <a:normAutofit/>
          </a:bodyPr>
          <a:lstStyle/>
          <a:p>
            <a:r>
              <a:rPr lang="ru-RU" sz="32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ПРИМЕР  4</a:t>
            </a:r>
            <a:endParaRPr lang="ru-RU" sz="320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Текст 2"/>
          <p:cNvSpPr>
            <a:spLocks noGrp="1"/>
          </p:cNvSpPr>
          <p:nvPr>
            <p:ph type="body" idx="1"/>
          </p:nvPr>
        </p:nvSpPr>
        <p:spPr>
          <a:xfrm>
            <a:off x="642910" y="928670"/>
            <a:ext cx="6629400" cy="5643602"/>
          </a:xfrm>
        </p:spPr>
        <p:txBody>
          <a:bodyPr>
            <a:normAutofit/>
          </a:bodyPr>
          <a:lstStyle/>
          <a:p>
            <a:pPr marL="342900" indent="-342900"/>
            <a:r>
              <a:rPr lang="ru-RU" sz="1400" dirty="0" smtClean="0"/>
              <a:t>1.   Дано: </a:t>
            </a:r>
            <a:r>
              <a:rPr lang="en-US" sz="1400" dirty="0" smtClean="0"/>
              <a:t>a = 6</a:t>
            </a:r>
            <a:r>
              <a:rPr lang="ru-RU" sz="1400" dirty="0" smtClean="0"/>
              <a:t> см,</a:t>
            </a:r>
            <a:r>
              <a:rPr lang="en-US" sz="1400" dirty="0" smtClean="0"/>
              <a:t> b = 8</a:t>
            </a:r>
            <a:r>
              <a:rPr lang="ru-RU" sz="1400" dirty="0" smtClean="0"/>
              <a:t> см, </a:t>
            </a:r>
            <a:r>
              <a:rPr lang="en-US" sz="1400" dirty="0" smtClean="0"/>
              <a:t>c = 10</a:t>
            </a:r>
            <a:r>
              <a:rPr lang="ru-RU" sz="1400" dirty="0" smtClean="0"/>
              <a:t> см – стороны треугольника.</a:t>
            </a:r>
          </a:p>
          <a:p>
            <a:pPr marL="342900" indent="-342900"/>
            <a:r>
              <a:rPr lang="ru-RU" sz="1400" dirty="0" smtClean="0"/>
              <a:t>      Найти: </a:t>
            </a:r>
            <a:r>
              <a:rPr lang="en-US" sz="1400" dirty="0" smtClean="0"/>
              <a:t>S-</a:t>
            </a:r>
            <a:r>
              <a:rPr lang="ru-RU" sz="1400" dirty="0" smtClean="0"/>
              <a:t>?</a:t>
            </a:r>
          </a:p>
          <a:p>
            <a:pPr marL="342900" indent="-342900"/>
            <a:r>
              <a:rPr lang="ru-RU" sz="1400" dirty="0" smtClean="0"/>
              <a:t>      Решение:</a:t>
            </a:r>
          </a:p>
          <a:p>
            <a:pPr marL="342900" indent="-342900"/>
            <a:endParaRPr lang="ru-RU" sz="1400" dirty="0" smtClean="0"/>
          </a:p>
          <a:p>
            <a:pPr marL="342900" indent="-342900"/>
            <a:endParaRPr lang="ru-RU" sz="1400" dirty="0" smtClean="0"/>
          </a:p>
          <a:p>
            <a:pPr marL="342900" indent="-342900"/>
            <a:endParaRPr lang="ru-RU" sz="1400" dirty="0" smtClean="0"/>
          </a:p>
          <a:p>
            <a:pPr marL="342900" indent="-342900"/>
            <a:endParaRPr lang="ru-RU" sz="1400" dirty="0" smtClean="0"/>
          </a:p>
          <a:p>
            <a:pPr marL="342900" indent="-342900"/>
            <a:endParaRPr lang="ru-RU" sz="1400" dirty="0" smtClean="0"/>
          </a:p>
          <a:p>
            <a:pPr marL="342900" indent="-342900"/>
            <a:endParaRPr lang="ru-RU" sz="1400" dirty="0" smtClean="0"/>
          </a:p>
          <a:p>
            <a:pPr marL="342900" indent="-342900"/>
            <a:r>
              <a:rPr lang="ru-RU" sz="1400" dirty="0" smtClean="0"/>
              <a:t>2.   Дано: </a:t>
            </a:r>
            <a:r>
              <a:rPr lang="el-GR" sz="1400" dirty="0" smtClean="0"/>
              <a:t>Δ</a:t>
            </a:r>
            <a:r>
              <a:rPr lang="ru-RU" sz="1400" dirty="0" smtClean="0"/>
              <a:t> АВС, ВС = 34 см, ВМ = МС, А</a:t>
            </a:r>
            <a:r>
              <a:rPr lang="en-US" sz="1400" dirty="0" smtClean="0"/>
              <a:t>N = 25</a:t>
            </a:r>
            <a:r>
              <a:rPr lang="ru-RU" sz="1400" dirty="0" smtClean="0"/>
              <a:t>см, </a:t>
            </a:r>
            <a:r>
              <a:rPr lang="en-US" sz="1400" dirty="0" smtClean="0"/>
              <a:t>NC = 15</a:t>
            </a:r>
            <a:r>
              <a:rPr lang="ru-RU" sz="1400" dirty="0" smtClean="0"/>
              <a:t>см</a:t>
            </a:r>
          </a:p>
          <a:p>
            <a:pPr marL="342900" indent="-342900"/>
            <a:r>
              <a:rPr lang="ru-RU" sz="1400" dirty="0" smtClean="0"/>
              <a:t>                </a:t>
            </a:r>
            <a:r>
              <a:rPr lang="en-US" sz="1400" dirty="0" smtClean="0"/>
              <a:t> MN - </a:t>
            </a:r>
            <a:r>
              <a:rPr lang="ru-RU" sz="1400" dirty="0" smtClean="0"/>
              <a:t> перпендикуляр к АС.</a:t>
            </a:r>
          </a:p>
          <a:p>
            <a:pPr marL="342900" indent="-342900"/>
            <a:r>
              <a:rPr lang="ru-RU" sz="1400" dirty="0" smtClean="0"/>
              <a:t>      Найти: </a:t>
            </a:r>
            <a:r>
              <a:rPr lang="en-US" sz="1400" dirty="0" smtClean="0"/>
              <a:t>S </a:t>
            </a:r>
            <a:r>
              <a:rPr lang="el-GR" sz="1400" dirty="0" smtClean="0"/>
              <a:t>Δ</a:t>
            </a:r>
            <a:r>
              <a:rPr lang="en-US" sz="1400" dirty="0" smtClean="0"/>
              <a:t>ABC -</a:t>
            </a:r>
            <a:r>
              <a:rPr lang="ru-RU" sz="1400" dirty="0" smtClean="0"/>
              <a:t>?</a:t>
            </a:r>
          </a:p>
          <a:p>
            <a:pPr marL="342900" indent="-342900"/>
            <a:r>
              <a:rPr lang="ru-RU" sz="1400" dirty="0" smtClean="0"/>
              <a:t>      Решение:</a:t>
            </a:r>
          </a:p>
          <a:p>
            <a:pPr marL="342900" indent="-342900"/>
            <a:endParaRPr lang="ru-RU" sz="1400" dirty="0" smtClean="0"/>
          </a:p>
          <a:p>
            <a:pPr marL="342900" indent="-342900"/>
            <a:endParaRPr lang="ru-RU" sz="1400" dirty="0" smtClean="0"/>
          </a:p>
          <a:p>
            <a:pPr marL="342900" indent="-342900"/>
            <a:endParaRPr lang="ru-RU" sz="1400" dirty="0" smtClean="0"/>
          </a:p>
          <a:p>
            <a:pPr marL="342900" indent="-342900"/>
            <a:endParaRPr lang="ru-RU" sz="1400" dirty="0" smtClean="0"/>
          </a:p>
          <a:p>
            <a:pPr marL="342900" indent="-342900"/>
            <a:endParaRPr lang="ru-RU" sz="1400" dirty="0" smtClean="0"/>
          </a:p>
          <a:p>
            <a:pPr marL="342900" indent="-342900"/>
            <a:endParaRPr lang="ru-RU" sz="1400" dirty="0" smtClean="0"/>
          </a:p>
          <a:p>
            <a:pPr marL="342900" indent="-342900"/>
            <a:endParaRPr lang="ru-RU" sz="1400" dirty="0" smtClean="0"/>
          </a:p>
          <a:p>
            <a:pPr marL="342900" indent="-342900"/>
            <a:endParaRPr lang="ru-RU" sz="1400" dirty="0" smtClean="0"/>
          </a:p>
          <a:p>
            <a:pPr marL="342900" indent="-342900"/>
            <a:endParaRPr lang="ru-RU" sz="1400" dirty="0"/>
          </a:p>
        </p:txBody>
      </p:sp>
      <p:graphicFrame>
        <p:nvGraphicFramePr>
          <p:cNvPr id="5" name="Объект 4"/>
          <p:cNvGraphicFramePr>
            <a:graphicFrameLocks noChangeAspect="1"/>
          </p:cNvGraphicFramePr>
          <p:nvPr/>
        </p:nvGraphicFramePr>
        <p:xfrm>
          <a:off x="928662" y="1714488"/>
          <a:ext cx="5143536" cy="1357322"/>
        </p:xfrm>
        <a:graphic>
          <a:graphicData uri="http://schemas.openxmlformats.org/presentationml/2006/ole">
            <p:oleObj spid="_x0000_s62467" name="Формула" r:id="rId3" imgW="4000320" imgH="1091880" progId="Equation.3">
              <p:embed/>
            </p:oleObj>
          </a:graphicData>
        </a:graphic>
      </p:graphicFrame>
      <p:graphicFrame>
        <p:nvGraphicFramePr>
          <p:cNvPr id="6" name="Объект 5"/>
          <p:cNvGraphicFramePr>
            <a:graphicFrameLocks noChangeAspect="1"/>
          </p:cNvGraphicFramePr>
          <p:nvPr/>
        </p:nvGraphicFramePr>
        <p:xfrm>
          <a:off x="4502150" y="3340100"/>
          <a:ext cx="139700" cy="177800"/>
        </p:xfrm>
        <a:graphic>
          <a:graphicData uri="http://schemas.openxmlformats.org/presentationml/2006/ole">
            <p:oleObj spid="_x0000_s62468" name="Формула" r:id="rId4" imgW="139680" imgH="177480" progId="Equation.3">
              <p:embed/>
            </p:oleObj>
          </a:graphicData>
        </a:graphic>
      </p:graphicFrame>
      <p:graphicFrame>
        <p:nvGraphicFramePr>
          <p:cNvPr id="7" name="Объект 6"/>
          <p:cNvGraphicFramePr>
            <a:graphicFrameLocks noChangeAspect="1"/>
          </p:cNvGraphicFramePr>
          <p:nvPr/>
        </p:nvGraphicFramePr>
        <p:xfrm>
          <a:off x="928662" y="4357694"/>
          <a:ext cx="5715040" cy="1857388"/>
        </p:xfrm>
        <a:graphic>
          <a:graphicData uri="http://schemas.openxmlformats.org/presentationml/2006/ole">
            <p:oleObj spid="_x0000_s62469" name="Формула" r:id="rId5" imgW="4673520" imgH="1562040" progId="Equation.3">
              <p:embed/>
            </p:oleObj>
          </a:graphicData>
        </a:graphic>
      </p:graphicFrame>
      <p:cxnSp>
        <p:nvCxnSpPr>
          <p:cNvPr id="9" name="Прямая соединительная линия 8"/>
          <p:cNvCxnSpPr/>
          <p:nvPr/>
        </p:nvCxnSpPr>
        <p:spPr>
          <a:xfrm rot="10800000" flipV="1">
            <a:off x="6357950" y="1071546"/>
            <a:ext cx="642942" cy="500066"/>
          </a:xfrm>
          <a:prstGeom prst="line">
            <a:avLst/>
          </a:prstGeom>
        </p:spPr>
        <p:style>
          <a:lnRef idx="1">
            <a:schemeClr val="dk1"/>
          </a:lnRef>
          <a:fillRef idx="0">
            <a:schemeClr val="dk1"/>
          </a:fillRef>
          <a:effectRef idx="0">
            <a:schemeClr val="dk1"/>
          </a:effectRef>
          <a:fontRef idx="minor">
            <a:schemeClr val="tx1"/>
          </a:fontRef>
        </p:style>
      </p:cxnSp>
      <p:cxnSp>
        <p:nvCxnSpPr>
          <p:cNvPr id="11" name="Прямая соединительная линия 10"/>
          <p:cNvCxnSpPr/>
          <p:nvPr/>
        </p:nvCxnSpPr>
        <p:spPr>
          <a:xfrm>
            <a:off x="7000892" y="1071546"/>
            <a:ext cx="642942" cy="500066"/>
          </a:xfrm>
          <a:prstGeom prst="line">
            <a:avLst/>
          </a:prstGeom>
        </p:spPr>
        <p:style>
          <a:lnRef idx="1">
            <a:schemeClr val="dk1"/>
          </a:lnRef>
          <a:fillRef idx="0">
            <a:schemeClr val="dk1"/>
          </a:fillRef>
          <a:effectRef idx="0">
            <a:schemeClr val="dk1"/>
          </a:effectRef>
          <a:fontRef idx="minor">
            <a:schemeClr val="tx1"/>
          </a:fontRef>
        </p:style>
      </p:cxnSp>
      <p:cxnSp>
        <p:nvCxnSpPr>
          <p:cNvPr id="13" name="Прямая соединительная линия 12"/>
          <p:cNvCxnSpPr/>
          <p:nvPr/>
        </p:nvCxnSpPr>
        <p:spPr>
          <a:xfrm>
            <a:off x="6357950" y="1571612"/>
            <a:ext cx="1285884" cy="1588"/>
          </a:xfrm>
          <a:prstGeom prst="line">
            <a:avLst/>
          </a:prstGeom>
        </p:spPr>
        <p:style>
          <a:lnRef idx="1">
            <a:schemeClr val="dk1"/>
          </a:lnRef>
          <a:fillRef idx="0">
            <a:schemeClr val="dk1"/>
          </a:fillRef>
          <a:effectRef idx="0">
            <a:schemeClr val="dk1"/>
          </a:effectRef>
          <a:fontRef idx="minor">
            <a:schemeClr val="tx1"/>
          </a:fontRef>
        </p:style>
      </p:cxnSp>
      <p:sp>
        <p:nvSpPr>
          <p:cNvPr id="14" name="TextBox 13"/>
          <p:cNvSpPr txBox="1"/>
          <p:nvPr/>
        </p:nvSpPr>
        <p:spPr>
          <a:xfrm>
            <a:off x="6429388" y="1000108"/>
            <a:ext cx="142876" cy="369332"/>
          </a:xfrm>
          <a:prstGeom prst="rect">
            <a:avLst/>
          </a:prstGeom>
          <a:noFill/>
        </p:spPr>
        <p:txBody>
          <a:bodyPr wrap="square" rtlCol="0">
            <a:spAutoFit/>
          </a:bodyPr>
          <a:lstStyle/>
          <a:p>
            <a:r>
              <a:rPr lang="en-US" dirty="0" smtClean="0"/>
              <a:t>a</a:t>
            </a:r>
            <a:endParaRPr lang="ru-RU" dirty="0"/>
          </a:p>
        </p:txBody>
      </p:sp>
      <p:sp>
        <p:nvSpPr>
          <p:cNvPr id="15" name="TextBox 14"/>
          <p:cNvSpPr txBox="1"/>
          <p:nvPr/>
        </p:nvSpPr>
        <p:spPr>
          <a:xfrm>
            <a:off x="7358082" y="1071546"/>
            <a:ext cx="214314" cy="369332"/>
          </a:xfrm>
          <a:prstGeom prst="rect">
            <a:avLst/>
          </a:prstGeom>
          <a:noFill/>
        </p:spPr>
        <p:txBody>
          <a:bodyPr wrap="square" rtlCol="0">
            <a:spAutoFit/>
          </a:bodyPr>
          <a:lstStyle/>
          <a:p>
            <a:r>
              <a:rPr lang="en-US" dirty="0" smtClean="0"/>
              <a:t>b</a:t>
            </a:r>
            <a:endParaRPr lang="ru-RU" dirty="0"/>
          </a:p>
        </p:txBody>
      </p:sp>
      <p:sp>
        <p:nvSpPr>
          <p:cNvPr id="16" name="TextBox 15"/>
          <p:cNvSpPr txBox="1"/>
          <p:nvPr/>
        </p:nvSpPr>
        <p:spPr>
          <a:xfrm>
            <a:off x="6929454" y="1500174"/>
            <a:ext cx="214314" cy="369332"/>
          </a:xfrm>
          <a:prstGeom prst="rect">
            <a:avLst/>
          </a:prstGeom>
          <a:noFill/>
        </p:spPr>
        <p:txBody>
          <a:bodyPr wrap="square" rtlCol="0">
            <a:spAutoFit/>
          </a:bodyPr>
          <a:lstStyle/>
          <a:p>
            <a:r>
              <a:rPr lang="en-US" dirty="0" smtClean="0"/>
              <a:t>c</a:t>
            </a:r>
            <a:endParaRPr lang="ru-RU" dirty="0"/>
          </a:p>
        </p:txBody>
      </p:sp>
      <p:cxnSp>
        <p:nvCxnSpPr>
          <p:cNvPr id="18" name="Прямая соединительная линия 17"/>
          <p:cNvCxnSpPr/>
          <p:nvPr/>
        </p:nvCxnSpPr>
        <p:spPr>
          <a:xfrm rot="5400000">
            <a:off x="6322231" y="3464719"/>
            <a:ext cx="857256" cy="785818"/>
          </a:xfrm>
          <a:prstGeom prst="line">
            <a:avLst/>
          </a:prstGeom>
        </p:spPr>
        <p:style>
          <a:lnRef idx="1">
            <a:schemeClr val="dk1"/>
          </a:lnRef>
          <a:fillRef idx="0">
            <a:schemeClr val="dk1"/>
          </a:fillRef>
          <a:effectRef idx="0">
            <a:schemeClr val="dk1"/>
          </a:effectRef>
          <a:fontRef idx="minor">
            <a:schemeClr val="tx1"/>
          </a:fontRef>
        </p:style>
      </p:cxnSp>
      <p:cxnSp>
        <p:nvCxnSpPr>
          <p:cNvPr id="20" name="Прямая соединительная линия 19"/>
          <p:cNvCxnSpPr/>
          <p:nvPr/>
        </p:nvCxnSpPr>
        <p:spPr>
          <a:xfrm rot="16200000" flipH="1">
            <a:off x="7108049" y="3464719"/>
            <a:ext cx="857256" cy="785818"/>
          </a:xfrm>
          <a:prstGeom prst="line">
            <a:avLst/>
          </a:prstGeom>
        </p:spPr>
        <p:style>
          <a:lnRef idx="1">
            <a:schemeClr val="dk1"/>
          </a:lnRef>
          <a:fillRef idx="0">
            <a:schemeClr val="dk1"/>
          </a:fillRef>
          <a:effectRef idx="0">
            <a:schemeClr val="dk1"/>
          </a:effectRef>
          <a:fontRef idx="minor">
            <a:schemeClr val="tx1"/>
          </a:fontRef>
        </p:style>
      </p:cxnSp>
      <p:cxnSp>
        <p:nvCxnSpPr>
          <p:cNvPr id="22" name="Прямая соединительная линия 21"/>
          <p:cNvCxnSpPr/>
          <p:nvPr/>
        </p:nvCxnSpPr>
        <p:spPr>
          <a:xfrm>
            <a:off x="6357950" y="4286256"/>
            <a:ext cx="1571636" cy="1588"/>
          </a:xfrm>
          <a:prstGeom prst="line">
            <a:avLst/>
          </a:prstGeom>
        </p:spPr>
        <p:style>
          <a:lnRef idx="1">
            <a:schemeClr val="dk1"/>
          </a:lnRef>
          <a:fillRef idx="0">
            <a:schemeClr val="dk1"/>
          </a:fillRef>
          <a:effectRef idx="0">
            <a:schemeClr val="dk1"/>
          </a:effectRef>
          <a:fontRef idx="minor">
            <a:schemeClr val="tx1"/>
          </a:fontRef>
        </p:style>
      </p:cxnSp>
      <p:cxnSp>
        <p:nvCxnSpPr>
          <p:cNvPr id="24" name="Прямая соединительная линия 23"/>
          <p:cNvCxnSpPr/>
          <p:nvPr/>
        </p:nvCxnSpPr>
        <p:spPr>
          <a:xfrm rot="5400000">
            <a:off x="6715140" y="3857628"/>
            <a:ext cx="857256" cy="1588"/>
          </a:xfrm>
          <a:prstGeom prst="line">
            <a:avLst/>
          </a:prstGeom>
        </p:spPr>
        <p:style>
          <a:lnRef idx="1">
            <a:schemeClr val="dk1"/>
          </a:lnRef>
          <a:fillRef idx="0">
            <a:schemeClr val="dk1"/>
          </a:fillRef>
          <a:effectRef idx="0">
            <a:schemeClr val="dk1"/>
          </a:effectRef>
          <a:fontRef idx="minor">
            <a:schemeClr val="tx1"/>
          </a:fontRef>
        </p:style>
      </p:cxnSp>
      <p:cxnSp>
        <p:nvCxnSpPr>
          <p:cNvPr id="26" name="Прямая соединительная линия 25"/>
          <p:cNvCxnSpPr/>
          <p:nvPr/>
        </p:nvCxnSpPr>
        <p:spPr>
          <a:xfrm rot="5400000">
            <a:off x="7250131" y="4036223"/>
            <a:ext cx="500860" cy="794"/>
          </a:xfrm>
          <a:prstGeom prst="line">
            <a:avLst/>
          </a:prstGeom>
        </p:spPr>
        <p:style>
          <a:lnRef idx="1">
            <a:schemeClr val="dk1"/>
          </a:lnRef>
          <a:fillRef idx="0">
            <a:schemeClr val="dk1"/>
          </a:fillRef>
          <a:effectRef idx="0">
            <a:schemeClr val="dk1"/>
          </a:effectRef>
          <a:fontRef idx="minor">
            <a:schemeClr val="tx1"/>
          </a:fontRef>
        </p:style>
      </p:cxnSp>
      <p:cxnSp>
        <p:nvCxnSpPr>
          <p:cNvPr id="28" name="Прямая соединительная линия 27"/>
          <p:cNvCxnSpPr/>
          <p:nvPr/>
        </p:nvCxnSpPr>
        <p:spPr>
          <a:xfrm rot="5400000">
            <a:off x="7322363" y="3679033"/>
            <a:ext cx="142876" cy="71438"/>
          </a:xfrm>
          <a:prstGeom prst="line">
            <a:avLst/>
          </a:prstGeom>
        </p:spPr>
        <p:style>
          <a:lnRef idx="1">
            <a:schemeClr val="dk1"/>
          </a:lnRef>
          <a:fillRef idx="0">
            <a:schemeClr val="dk1"/>
          </a:fillRef>
          <a:effectRef idx="0">
            <a:schemeClr val="dk1"/>
          </a:effectRef>
          <a:fontRef idx="minor">
            <a:schemeClr val="tx1"/>
          </a:fontRef>
        </p:style>
      </p:cxnSp>
      <p:cxnSp>
        <p:nvCxnSpPr>
          <p:cNvPr id="30" name="Прямая соединительная линия 29"/>
          <p:cNvCxnSpPr/>
          <p:nvPr/>
        </p:nvCxnSpPr>
        <p:spPr>
          <a:xfrm rot="5400000" flipH="1" flipV="1">
            <a:off x="7643834" y="4000504"/>
            <a:ext cx="71438" cy="71438"/>
          </a:xfrm>
          <a:prstGeom prst="line">
            <a:avLst/>
          </a:prstGeom>
        </p:spPr>
        <p:style>
          <a:lnRef idx="1">
            <a:schemeClr val="dk1"/>
          </a:lnRef>
          <a:fillRef idx="0">
            <a:schemeClr val="dk1"/>
          </a:fillRef>
          <a:effectRef idx="0">
            <a:schemeClr val="dk1"/>
          </a:effectRef>
          <a:fontRef idx="minor">
            <a:schemeClr val="tx1"/>
          </a:fontRef>
        </p:style>
      </p:cxnSp>
      <p:cxnSp>
        <p:nvCxnSpPr>
          <p:cNvPr id="35" name="Соединительная линия уступом 34"/>
          <p:cNvCxnSpPr/>
          <p:nvPr/>
        </p:nvCxnSpPr>
        <p:spPr>
          <a:xfrm rot="10800000" flipV="1">
            <a:off x="6858016" y="4143380"/>
            <a:ext cx="285752" cy="142876"/>
          </a:xfrm>
          <a:prstGeom prst="bentConnector3">
            <a:avLst>
              <a:gd name="adj1" fmla="val 50000"/>
            </a:avLst>
          </a:prstGeom>
        </p:spPr>
        <p:style>
          <a:lnRef idx="1">
            <a:schemeClr val="dk1"/>
          </a:lnRef>
          <a:fillRef idx="0">
            <a:schemeClr val="dk1"/>
          </a:fillRef>
          <a:effectRef idx="0">
            <a:schemeClr val="dk1"/>
          </a:effectRef>
          <a:fontRef idx="minor">
            <a:schemeClr val="tx1"/>
          </a:fontRef>
        </p:style>
      </p:cxnSp>
      <p:sp>
        <p:nvSpPr>
          <p:cNvPr id="36" name="TextBox 35"/>
          <p:cNvSpPr txBox="1"/>
          <p:nvPr/>
        </p:nvSpPr>
        <p:spPr>
          <a:xfrm>
            <a:off x="6072198" y="4071942"/>
            <a:ext cx="357190" cy="369332"/>
          </a:xfrm>
          <a:prstGeom prst="rect">
            <a:avLst/>
          </a:prstGeom>
          <a:noFill/>
        </p:spPr>
        <p:txBody>
          <a:bodyPr wrap="square" rtlCol="0">
            <a:spAutoFit/>
          </a:bodyPr>
          <a:lstStyle/>
          <a:p>
            <a:r>
              <a:rPr lang="en-US" dirty="0" smtClean="0"/>
              <a:t>A</a:t>
            </a:r>
            <a:endParaRPr lang="ru-RU" dirty="0"/>
          </a:p>
        </p:txBody>
      </p:sp>
      <p:sp>
        <p:nvSpPr>
          <p:cNvPr id="37" name="TextBox 36"/>
          <p:cNvSpPr txBox="1"/>
          <p:nvPr/>
        </p:nvSpPr>
        <p:spPr>
          <a:xfrm>
            <a:off x="7000892" y="3143248"/>
            <a:ext cx="214314" cy="369332"/>
          </a:xfrm>
          <a:prstGeom prst="rect">
            <a:avLst/>
          </a:prstGeom>
          <a:noFill/>
        </p:spPr>
        <p:txBody>
          <a:bodyPr wrap="square" rtlCol="0">
            <a:spAutoFit/>
          </a:bodyPr>
          <a:lstStyle/>
          <a:p>
            <a:r>
              <a:rPr lang="en-US" dirty="0" smtClean="0"/>
              <a:t>B</a:t>
            </a:r>
            <a:endParaRPr lang="ru-RU" dirty="0"/>
          </a:p>
        </p:txBody>
      </p:sp>
      <p:sp>
        <p:nvSpPr>
          <p:cNvPr id="38" name="TextBox 37"/>
          <p:cNvSpPr txBox="1"/>
          <p:nvPr/>
        </p:nvSpPr>
        <p:spPr>
          <a:xfrm>
            <a:off x="7858148" y="4071942"/>
            <a:ext cx="214314" cy="369332"/>
          </a:xfrm>
          <a:prstGeom prst="rect">
            <a:avLst/>
          </a:prstGeom>
          <a:noFill/>
        </p:spPr>
        <p:txBody>
          <a:bodyPr wrap="square" rtlCol="0">
            <a:spAutoFit/>
          </a:bodyPr>
          <a:lstStyle/>
          <a:p>
            <a:r>
              <a:rPr lang="en-US" dirty="0" smtClean="0"/>
              <a:t>C</a:t>
            </a:r>
            <a:endParaRPr lang="ru-RU" dirty="0"/>
          </a:p>
        </p:txBody>
      </p:sp>
      <p:sp>
        <p:nvSpPr>
          <p:cNvPr id="39" name="TextBox 38"/>
          <p:cNvSpPr txBox="1"/>
          <p:nvPr/>
        </p:nvSpPr>
        <p:spPr>
          <a:xfrm>
            <a:off x="7429520" y="3500438"/>
            <a:ext cx="214314" cy="369332"/>
          </a:xfrm>
          <a:prstGeom prst="rect">
            <a:avLst/>
          </a:prstGeom>
          <a:noFill/>
        </p:spPr>
        <p:txBody>
          <a:bodyPr wrap="square" rtlCol="0">
            <a:spAutoFit/>
          </a:bodyPr>
          <a:lstStyle/>
          <a:p>
            <a:r>
              <a:rPr lang="en-US" dirty="0" smtClean="0"/>
              <a:t>M</a:t>
            </a:r>
            <a:endParaRPr lang="ru-RU" dirty="0"/>
          </a:p>
        </p:txBody>
      </p:sp>
      <p:sp>
        <p:nvSpPr>
          <p:cNvPr id="40" name="TextBox 39"/>
          <p:cNvSpPr txBox="1"/>
          <p:nvPr/>
        </p:nvSpPr>
        <p:spPr>
          <a:xfrm>
            <a:off x="7000892" y="4286256"/>
            <a:ext cx="142876" cy="369332"/>
          </a:xfrm>
          <a:prstGeom prst="rect">
            <a:avLst/>
          </a:prstGeom>
          <a:noFill/>
        </p:spPr>
        <p:txBody>
          <a:bodyPr wrap="square" rtlCol="0">
            <a:spAutoFit/>
          </a:bodyPr>
          <a:lstStyle/>
          <a:p>
            <a:r>
              <a:rPr lang="en-US" dirty="0" smtClean="0"/>
              <a:t>D</a:t>
            </a:r>
            <a:endParaRPr lang="ru-RU" dirty="0"/>
          </a:p>
        </p:txBody>
      </p:sp>
      <p:sp>
        <p:nvSpPr>
          <p:cNvPr id="41" name="TextBox 40"/>
          <p:cNvSpPr txBox="1"/>
          <p:nvPr/>
        </p:nvSpPr>
        <p:spPr>
          <a:xfrm>
            <a:off x="7429520" y="4286256"/>
            <a:ext cx="142876" cy="369332"/>
          </a:xfrm>
          <a:prstGeom prst="rect">
            <a:avLst/>
          </a:prstGeom>
          <a:noFill/>
        </p:spPr>
        <p:txBody>
          <a:bodyPr wrap="square" rtlCol="0">
            <a:spAutoFit/>
          </a:bodyPr>
          <a:lstStyle/>
          <a:p>
            <a:r>
              <a:rPr lang="en-US" dirty="0" smtClean="0"/>
              <a:t>N</a:t>
            </a:r>
            <a:endParaRPr lang="ru-RU" dirty="0"/>
          </a:p>
        </p:txBody>
      </p:sp>
      <p:sp>
        <p:nvSpPr>
          <p:cNvPr id="27" name="Управляющая кнопка: домой 26">
            <a:hlinkClick r:id="rId6" action="ppaction://hlinksldjump" highlightClick="1"/>
          </p:cNvPr>
          <p:cNvSpPr/>
          <p:nvPr/>
        </p:nvSpPr>
        <p:spPr>
          <a:xfrm>
            <a:off x="7929586" y="5715016"/>
            <a:ext cx="928694" cy="85725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8596" y="142852"/>
            <a:ext cx="7858180" cy="1143008"/>
          </a:xfrm>
        </p:spPr>
        <p:txBody>
          <a:bodyPr>
            <a:normAutofit/>
          </a:bodyPr>
          <a:lstStyle/>
          <a:p>
            <a:pPr algn="l"/>
            <a:r>
              <a:rPr lang="ru-RU" sz="3200" dirty="0" smtClean="0"/>
              <a:t>     </a:t>
            </a:r>
            <a:r>
              <a:rPr lang="ru-RU" sz="32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Приложения </a:t>
            </a:r>
            <a:br>
              <a:rPr lang="ru-RU" sz="32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ru-RU" sz="32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теоремы    </a:t>
            </a:r>
            <a:r>
              <a:rPr lang="ru-RU" sz="3200" cap="none"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пифагора</a:t>
            </a:r>
            <a:r>
              <a:rPr lang="ru-RU" sz="32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endParaRPr lang="ru-RU" sz="3200" dirty="0"/>
          </a:p>
        </p:txBody>
      </p:sp>
      <p:sp>
        <p:nvSpPr>
          <p:cNvPr id="3" name="Подзаголовок 2"/>
          <p:cNvSpPr>
            <a:spLocks noGrp="1"/>
          </p:cNvSpPr>
          <p:nvPr>
            <p:ph type="subTitle" idx="1"/>
          </p:nvPr>
        </p:nvSpPr>
        <p:spPr>
          <a:xfrm>
            <a:off x="571472" y="1214422"/>
            <a:ext cx="6500858" cy="1643074"/>
          </a:xfrm>
        </p:spPr>
        <p:txBody>
          <a:bodyPr>
            <a:normAutofit/>
          </a:bodyPr>
          <a:lstStyle/>
          <a:p>
            <a:pPr algn="l"/>
            <a:r>
              <a:rPr lang="ru-RU" sz="1600" b="1" u="sng" dirty="0" smtClean="0"/>
              <a:t>Формула Герона</a:t>
            </a:r>
            <a:endParaRPr lang="ru-RU" sz="1600" b="1" dirty="0" smtClean="0"/>
          </a:p>
          <a:p>
            <a:pPr algn="l"/>
            <a:r>
              <a:rPr lang="ru-RU" sz="1400" b="1" dirty="0" smtClean="0"/>
              <a:t>Теорема</a:t>
            </a:r>
          </a:p>
          <a:p>
            <a:pPr algn="l"/>
            <a:r>
              <a:rPr lang="ru-RU" sz="1400" dirty="0" smtClean="0"/>
              <a:t>       Площадь </a:t>
            </a:r>
            <a:r>
              <a:rPr lang="en-US" sz="1400" dirty="0" smtClean="0"/>
              <a:t>S</a:t>
            </a:r>
            <a:r>
              <a:rPr lang="ru-RU" sz="1400" dirty="0" smtClean="0"/>
              <a:t> треугольника, стороны которого  равны </a:t>
            </a:r>
            <a:r>
              <a:rPr lang="en-US" sz="1400" dirty="0" smtClean="0"/>
              <a:t>a, b </a:t>
            </a:r>
            <a:r>
              <a:rPr lang="ru-RU" sz="1400" dirty="0" smtClean="0"/>
              <a:t>и с, вычисляется  по формуле </a:t>
            </a:r>
            <a:r>
              <a:rPr lang="en-US" sz="1400" dirty="0" smtClean="0"/>
              <a:t>                                                   ,</a:t>
            </a:r>
            <a:endParaRPr lang="ru-RU" sz="1400" dirty="0" smtClean="0"/>
          </a:p>
          <a:p>
            <a:pPr algn="l"/>
            <a:r>
              <a:rPr lang="ru-RU" sz="1400" dirty="0" smtClean="0"/>
              <a:t>        где </a:t>
            </a:r>
            <a:r>
              <a:rPr lang="en-US" sz="1400" dirty="0" smtClean="0"/>
              <a:t>p</a:t>
            </a:r>
            <a:r>
              <a:rPr lang="ru-RU" sz="1400" dirty="0" smtClean="0"/>
              <a:t> – полупериметр треугольника.</a:t>
            </a:r>
          </a:p>
          <a:p>
            <a:pPr algn="l"/>
            <a:endParaRPr lang="ru-RU" sz="1400" dirty="0"/>
          </a:p>
        </p:txBody>
      </p:sp>
      <p:graphicFrame>
        <p:nvGraphicFramePr>
          <p:cNvPr id="4" name="Объект 3"/>
          <p:cNvGraphicFramePr>
            <a:graphicFrameLocks noChangeAspect="1"/>
          </p:cNvGraphicFramePr>
          <p:nvPr/>
        </p:nvGraphicFramePr>
        <p:xfrm>
          <a:off x="2928926" y="2143116"/>
          <a:ext cx="2143140" cy="310600"/>
        </p:xfrm>
        <a:graphic>
          <a:graphicData uri="http://schemas.openxmlformats.org/presentationml/2006/ole">
            <p:oleObj spid="_x0000_s31746" name="Формула" r:id="rId3" imgW="1752480" imgH="253800" progId="Equation.3">
              <p:embed/>
            </p:oleObj>
          </a:graphicData>
        </a:graphic>
      </p:graphicFrame>
      <p:graphicFrame>
        <p:nvGraphicFramePr>
          <p:cNvPr id="5" name="Объект 4"/>
          <p:cNvGraphicFramePr>
            <a:graphicFrameLocks noChangeAspect="1"/>
          </p:cNvGraphicFramePr>
          <p:nvPr/>
        </p:nvGraphicFramePr>
        <p:xfrm>
          <a:off x="642938" y="2781300"/>
          <a:ext cx="5207000" cy="3962400"/>
        </p:xfrm>
        <a:graphic>
          <a:graphicData uri="http://schemas.openxmlformats.org/presentationml/2006/ole">
            <p:oleObj spid="_x0000_s31747" name="Формула" r:id="rId4" imgW="5206680" imgH="3962160" progId="Equation.3">
              <p:embed/>
            </p:oleObj>
          </a:graphicData>
        </a:graphic>
      </p:graphicFrame>
      <p:sp>
        <p:nvSpPr>
          <p:cNvPr id="7" name="Управляющая кнопка: домой 6">
            <a:hlinkClick r:id="rId5" action="ppaction://hlinksldjump" highlightClick="1"/>
          </p:cNvPr>
          <p:cNvSpPr/>
          <p:nvPr/>
        </p:nvSpPr>
        <p:spPr>
          <a:xfrm>
            <a:off x="7929586" y="5715016"/>
            <a:ext cx="928694" cy="85725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6" name="Picture 4" descr="C:\Documents and Settings\Root\Рабочий стол\Проект\Рисунок17.jpg"/>
          <p:cNvPicPr>
            <a:picLocks noChangeAspect="1" noChangeArrowheads="1"/>
          </p:cNvPicPr>
          <p:nvPr/>
        </p:nvPicPr>
        <p:blipFill>
          <a:blip r:embed="rId6"/>
          <a:srcRect/>
          <a:stretch>
            <a:fillRect/>
          </a:stretch>
        </p:blipFill>
        <p:spPr bwMode="auto">
          <a:xfrm>
            <a:off x="6286512" y="2571744"/>
            <a:ext cx="2152650" cy="1639888"/>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8596" y="142852"/>
            <a:ext cx="7929618" cy="1143008"/>
          </a:xfrm>
        </p:spPr>
        <p:txBody>
          <a:bodyPr>
            <a:normAutofit/>
          </a:bodyPr>
          <a:lstStyle/>
          <a:p>
            <a:pPr algn="l"/>
            <a:r>
              <a:rPr lang="ru-RU" sz="3200" dirty="0" smtClean="0"/>
              <a:t>     </a:t>
            </a:r>
            <a:r>
              <a:rPr lang="ru-RU" sz="32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приложения </a:t>
            </a:r>
            <a:br>
              <a:rPr lang="ru-RU" sz="32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ru-RU" sz="32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теоремы    </a:t>
            </a:r>
            <a:r>
              <a:rPr lang="ru-RU" sz="3200" cap="none"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пифагора</a:t>
            </a:r>
            <a:endParaRPr lang="ru-RU" sz="3200" dirty="0"/>
          </a:p>
        </p:txBody>
      </p:sp>
      <p:sp>
        <p:nvSpPr>
          <p:cNvPr id="3" name="Подзаголовок 2"/>
          <p:cNvSpPr>
            <a:spLocks noGrp="1"/>
          </p:cNvSpPr>
          <p:nvPr>
            <p:ph type="subTitle" idx="1"/>
          </p:nvPr>
        </p:nvSpPr>
        <p:spPr>
          <a:xfrm>
            <a:off x="357158" y="1285860"/>
            <a:ext cx="7500990" cy="1428760"/>
          </a:xfrm>
        </p:spPr>
        <p:txBody>
          <a:bodyPr>
            <a:normAutofit lnSpcReduction="10000"/>
          </a:bodyPr>
          <a:lstStyle/>
          <a:p>
            <a:pPr algn="l"/>
            <a:r>
              <a:rPr lang="ru-RU" sz="1600" b="1" dirty="0" smtClean="0"/>
              <a:t>       </a:t>
            </a:r>
            <a:r>
              <a:rPr lang="ru-RU" sz="1600" b="1" u="sng" dirty="0" smtClean="0"/>
              <a:t>Существование треугольника, стороны которого равны </a:t>
            </a:r>
          </a:p>
          <a:p>
            <a:pPr algn="l"/>
            <a:r>
              <a:rPr lang="ru-RU" sz="1600" b="1" u="sng" dirty="0" smtClean="0"/>
              <a:t> данным отрезкам.</a:t>
            </a:r>
            <a:endParaRPr lang="ru-RU" sz="1600" b="1" dirty="0" smtClean="0"/>
          </a:p>
          <a:p>
            <a:pPr algn="l"/>
            <a:r>
              <a:rPr lang="ru-RU" sz="1400" b="1" dirty="0" smtClean="0"/>
              <a:t>Задача</a:t>
            </a:r>
          </a:p>
          <a:p>
            <a:pPr algn="l"/>
            <a:r>
              <a:rPr lang="ru-RU" sz="1400" dirty="0" smtClean="0"/>
              <a:t>         Доказать, что если длины </a:t>
            </a:r>
            <a:r>
              <a:rPr lang="en-US" sz="1400" dirty="0" smtClean="0"/>
              <a:t>a,</a:t>
            </a:r>
            <a:r>
              <a:rPr lang="ru-RU" sz="1400" dirty="0" smtClean="0"/>
              <a:t> </a:t>
            </a:r>
            <a:r>
              <a:rPr lang="en-US" sz="1400" dirty="0" smtClean="0"/>
              <a:t>b</a:t>
            </a:r>
            <a:r>
              <a:rPr lang="ru-RU" sz="1400" dirty="0" smtClean="0"/>
              <a:t> и</a:t>
            </a:r>
            <a:r>
              <a:rPr lang="en-US" sz="1400" dirty="0" smtClean="0"/>
              <a:t> c</a:t>
            </a:r>
            <a:r>
              <a:rPr lang="ru-RU" sz="1400" dirty="0" smtClean="0"/>
              <a:t> трех отрезков удовлетворяют  неравенствам</a:t>
            </a:r>
          </a:p>
          <a:p>
            <a:pPr algn="l"/>
            <a:r>
              <a:rPr lang="en-US" sz="1400" dirty="0" smtClean="0"/>
              <a:t>a + b &gt; c, b + c &gt; a, c + a &gt; b, </a:t>
            </a:r>
            <a:r>
              <a:rPr lang="ru-RU" sz="1400" dirty="0" smtClean="0"/>
              <a:t>то существует треугольник, стороны которого соответственно равны данным отрезкам.</a:t>
            </a:r>
          </a:p>
        </p:txBody>
      </p:sp>
      <p:cxnSp>
        <p:nvCxnSpPr>
          <p:cNvPr id="8" name="Прямая соединительная линия 7"/>
          <p:cNvCxnSpPr/>
          <p:nvPr/>
        </p:nvCxnSpPr>
        <p:spPr>
          <a:xfrm rot="10800000" flipV="1">
            <a:off x="6929454" y="3643314"/>
            <a:ext cx="1000132" cy="857256"/>
          </a:xfrm>
          <a:prstGeom prst="line">
            <a:avLst/>
          </a:prstGeom>
          <a:ln>
            <a:solidFill>
              <a:schemeClr val="tx1">
                <a:lumMod val="95000"/>
              </a:schemeClr>
            </a:solidFill>
          </a:ln>
        </p:spPr>
        <p:style>
          <a:lnRef idx="1">
            <a:schemeClr val="dk1"/>
          </a:lnRef>
          <a:fillRef idx="0">
            <a:schemeClr val="dk1"/>
          </a:fillRef>
          <a:effectRef idx="0">
            <a:schemeClr val="dk1"/>
          </a:effectRef>
          <a:fontRef idx="minor">
            <a:schemeClr val="tx1"/>
          </a:fontRef>
        </p:style>
      </p:cxnSp>
      <p:cxnSp>
        <p:nvCxnSpPr>
          <p:cNvPr id="10" name="Прямая соединительная линия 9"/>
          <p:cNvCxnSpPr/>
          <p:nvPr/>
        </p:nvCxnSpPr>
        <p:spPr>
          <a:xfrm rot="16200000" flipH="1">
            <a:off x="7750991" y="3821909"/>
            <a:ext cx="857256" cy="500066"/>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cxnSp>
        <p:nvCxnSpPr>
          <p:cNvPr id="12" name="Прямая соединительная линия 11"/>
          <p:cNvCxnSpPr/>
          <p:nvPr/>
        </p:nvCxnSpPr>
        <p:spPr>
          <a:xfrm>
            <a:off x="6929454" y="4500570"/>
            <a:ext cx="1500198" cy="1588"/>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cxnSp>
        <p:nvCxnSpPr>
          <p:cNvPr id="14" name="Прямая соединительная линия 13"/>
          <p:cNvCxnSpPr/>
          <p:nvPr/>
        </p:nvCxnSpPr>
        <p:spPr>
          <a:xfrm rot="5400000">
            <a:off x="7500958" y="4071942"/>
            <a:ext cx="857256" cy="1588"/>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cxnSp>
        <p:nvCxnSpPr>
          <p:cNvPr id="16" name="Соединительная линия уступом 15"/>
          <p:cNvCxnSpPr/>
          <p:nvPr/>
        </p:nvCxnSpPr>
        <p:spPr>
          <a:xfrm>
            <a:off x="7929586" y="4357694"/>
            <a:ext cx="285752" cy="142876"/>
          </a:xfrm>
          <a:prstGeom prst="bentConnector3">
            <a:avLst>
              <a:gd name="adj1" fmla="val 50000"/>
            </a:avLst>
          </a:prstGeom>
        </p:spPr>
        <p:style>
          <a:lnRef idx="1">
            <a:schemeClr val="dk1"/>
          </a:lnRef>
          <a:fillRef idx="0">
            <a:schemeClr val="dk1"/>
          </a:fillRef>
          <a:effectRef idx="0">
            <a:schemeClr val="dk1"/>
          </a:effectRef>
          <a:fontRef idx="minor">
            <a:schemeClr val="tx1"/>
          </a:fontRef>
        </p:style>
      </p:cxnSp>
      <p:cxnSp>
        <p:nvCxnSpPr>
          <p:cNvPr id="18" name="Прямая соединительная линия 17"/>
          <p:cNvCxnSpPr/>
          <p:nvPr/>
        </p:nvCxnSpPr>
        <p:spPr>
          <a:xfrm rot="5400000">
            <a:off x="6679421" y="4750603"/>
            <a:ext cx="500066" cy="1588"/>
          </a:xfrm>
          <a:prstGeom prst="line">
            <a:avLst/>
          </a:prstGeom>
        </p:spPr>
        <p:style>
          <a:lnRef idx="1">
            <a:schemeClr val="dk1"/>
          </a:lnRef>
          <a:fillRef idx="0">
            <a:schemeClr val="dk1"/>
          </a:fillRef>
          <a:effectRef idx="0">
            <a:schemeClr val="dk1"/>
          </a:effectRef>
          <a:fontRef idx="minor">
            <a:schemeClr val="tx1"/>
          </a:fontRef>
        </p:style>
      </p:cxnSp>
      <p:cxnSp>
        <p:nvCxnSpPr>
          <p:cNvPr id="20" name="Прямая соединительная линия 19"/>
          <p:cNvCxnSpPr/>
          <p:nvPr/>
        </p:nvCxnSpPr>
        <p:spPr>
          <a:xfrm rot="5400000">
            <a:off x="8179619" y="4750603"/>
            <a:ext cx="500066" cy="1588"/>
          </a:xfrm>
          <a:prstGeom prst="line">
            <a:avLst/>
          </a:prstGeom>
        </p:spPr>
        <p:style>
          <a:lnRef idx="1">
            <a:schemeClr val="dk1"/>
          </a:lnRef>
          <a:fillRef idx="0">
            <a:schemeClr val="dk1"/>
          </a:fillRef>
          <a:effectRef idx="0">
            <a:schemeClr val="dk1"/>
          </a:effectRef>
          <a:fontRef idx="minor">
            <a:schemeClr val="tx1"/>
          </a:fontRef>
        </p:style>
      </p:cxnSp>
      <p:cxnSp>
        <p:nvCxnSpPr>
          <p:cNvPr id="22" name="Прямая соединительная линия 21"/>
          <p:cNvCxnSpPr/>
          <p:nvPr/>
        </p:nvCxnSpPr>
        <p:spPr>
          <a:xfrm rot="5400000">
            <a:off x="7822429" y="4607727"/>
            <a:ext cx="214314" cy="1588"/>
          </a:xfrm>
          <a:prstGeom prst="line">
            <a:avLst/>
          </a:prstGeom>
        </p:spPr>
        <p:style>
          <a:lnRef idx="1">
            <a:schemeClr val="dk1"/>
          </a:lnRef>
          <a:fillRef idx="0">
            <a:schemeClr val="dk1"/>
          </a:fillRef>
          <a:effectRef idx="0">
            <a:schemeClr val="dk1"/>
          </a:effectRef>
          <a:fontRef idx="minor">
            <a:schemeClr val="tx1"/>
          </a:fontRef>
        </p:style>
      </p:cxnSp>
      <p:cxnSp>
        <p:nvCxnSpPr>
          <p:cNvPr id="24" name="Прямая со стрелкой 23"/>
          <p:cNvCxnSpPr/>
          <p:nvPr/>
        </p:nvCxnSpPr>
        <p:spPr>
          <a:xfrm>
            <a:off x="6929454" y="5000636"/>
            <a:ext cx="1500198" cy="1588"/>
          </a:xfrm>
          <a:prstGeom prst="straightConnector1">
            <a:avLst/>
          </a:prstGeom>
          <a:ln>
            <a:headEnd type="arrow"/>
            <a:tailEnd type="arrow"/>
          </a:ln>
        </p:spPr>
        <p:style>
          <a:lnRef idx="1">
            <a:schemeClr val="dk1"/>
          </a:lnRef>
          <a:fillRef idx="0">
            <a:schemeClr val="dk1"/>
          </a:fillRef>
          <a:effectRef idx="0">
            <a:schemeClr val="dk1"/>
          </a:effectRef>
          <a:fontRef idx="minor">
            <a:schemeClr val="tx1"/>
          </a:fontRef>
        </p:style>
      </p:cxnSp>
      <p:cxnSp>
        <p:nvCxnSpPr>
          <p:cNvPr id="26" name="Прямая со стрелкой 25"/>
          <p:cNvCxnSpPr/>
          <p:nvPr/>
        </p:nvCxnSpPr>
        <p:spPr>
          <a:xfrm>
            <a:off x="7929586" y="4714884"/>
            <a:ext cx="500066" cy="1588"/>
          </a:xfrm>
          <a:prstGeom prst="straightConnector1">
            <a:avLst/>
          </a:prstGeom>
          <a:ln>
            <a:headEnd type="arrow"/>
            <a:tailEnd type="arrow"/>
          </a:ln>
        </p:spPr>
        <p:style>
          <a:lnRef idx="1">
            <a:schemeClr val="dk1"/>
          </a:lnRef>
          <a:fillRef idx="0">
            <a:schemeClr val="dk1"/>
          </a:fillRef>
          <a:effectRef idx="0">
            <a:schemeClr val="dk1"/>
          </a:effectRef>
          <a:fontRef idx="minor">
            <a:schemeClr val="tx1"/>
          </a:fontRef>
        </p:style>
      </p:cxnSp>
      <p:sp>
        <p:nvSpPr>
          <p:cNvPr id="27" name="TextBox 26"/>
          <p:cNvSpPr txBox="1"/>
          <p:nvPr/>
        </p:nvSpPr>
        <p:spPr>
          <a:xfrm>
            <a:off x="7215206" y="3857628"/>
            <a:ext cx="214314" cy="276999"/>
          </a:xfrm>
          <a:prstGeom prst="rect">
            <a:avLst/>
          </a:prstGeom>
          <a:noFill/>
        </p:spPr>
        <p:txBody>
          <a:bodyPr wrap="square" rtlCol="0">
            <a:spAutoFit/>
          </a:bodyPr>
          <a:lstStyle/>
          <a:p>
            <a:r>
              <a:rPr lang="ru-RU" sz="1200" dirty="0" smtClean="0"/>
              <a:t>с</a:t>
            </a:r>
            <a:endParaRPr lang="ru-RU" sz="1200" dirty="0"/>
          </a:p>
        </p:txBody>
      </p:sp>
      <p:sp>
        <p:nvSpPr>
          <p:cNvPr id="28" name="TextBox 27"/>
          <p:cNvSpPr txBox="1"/>
          <p:nvPr/>
        </p:nvSpPr>
        <p:spPr>
          <a:xfrm>
            <a:off x="8143900" y="3857628"/>
            <a:ext cx="285752" cy="276999"/>
          </a:xfrm>
          <a:prstGeom prst="rect">
            <a:avLst/>
          </a:prstGeom>
          <a:noFill/>
        </p:spPr>
        <p:txBody>
          <a:bodyPr wrap="square" rtlCol="0">
            <a:spAutoFit/>
          </a:bodyPr>
          <a:lstStyle/>
          <a:p>
            <a:r>
              <a:rPr lang="en-US" sz="1200" dirty="0" smtClean="0"/>
              <a:t>b</a:t>
            </a:r>
            <a:endParaRPr lang="ru-RU" sz="1200" dirty="0"/>
          </a:p>
        </p:txBody>
      </p:sp>
      <p:sp>
        <p:nvSpPr>
          <p:cNvPr id="29" name="TextBox 28"/>
          <p:cNvSpPr txBox="1"/>
          <p:nvPr/>
        </p:nvSpPr>
        <p:spPr>
          <a:xfrm>
            <a:off x="7572396" y="4714884"/>
            <a:ext cx="285752" cy="276999"/>
          </a:xfrm>
          <a:prstGeom prst="rect">
            <a:avLst/>
          </a:prstGeom>
          <a:noFill/>
        </p:spPr>
        <p:txBody>
          <a:bodyPr wrap="square" rtlCol="0">
            <a:spAutoFit/>
          </a:bodyPr>
          <a:lstStyle/>
          <a:p>
            <a:r>
              <a:rPr lang="en-US" sz="1200" dirty="0" smtClean="0"/>
              <a:t>a</a:t>
            </a:r>
            <a:endParaRPr lang="ru-RU" sz="1200" dirty="0"/>
          </a:p>
        </p:txBody>
      </p:sp>
      <p:sp>
        <p:nvSpPr>
          <p:cNvPr id="30" name="TextBox 29"/>
          <p:cNvSpPr txBox="1"/>
          <p:nvPr/>
        </p:nvSpPr>
        <p:spPr>
          <a:xfrm>
            <a:off x="7643834" y="4214818"/>
            <a:ext cx="357190" cy="276999"/>
          </a:xfrm>
          <a:prstGeom prst="rect">
            <a:avLst/>
          </a:prstGeom>
          <a:noFill/>
        </p:spPr>
        <p:txBody>
          <a:bodyPr wrap="square" rtlCol="0">
            <a:spAutoFit/>
          </a:bodyPr>
          <a:lstStyle/>
          <a:p>
            <a:r>
              <a:rPr lang="en-US" sz="1200" i="1" dirty="0" smtClean="0"/>
              <a:t>H</a:t>
            </a:r>
            <a:endParaRPr lang="ru-RU" sz="1200" i="1" dirty="0"/>
          </a:p>
        </p:txBody>
      </p:sp>
      <p:sp>
        <p:nvSpPr>
          <p:cNvPr id="31" name="TextBox 30"/>
          <p:cNvSpPr txBox="1"/>
          <p:nvPr/>
        </p:nvSpPr>
        <p:spPr>
          <a:xfrm>
            <a:off x="8072462" y="4500570"/>
            <a:ext cx="214314" cy="276999"/>
          </a:xfrm>
          <a:prstGeom prst="rect">
            <a:avLst/>
          </a:prstGeom>
          <a:noFill/>
        </p:spPr>
        <p:txBody>
          <a:bodyPr wrap="square" rtlCol="0">
            <a:spAutoFit/>
          </a:bodyPr>
          <a:lstStyle/>
          <a:p>
            <a:r>
              <a:rPr lang="en-US" sz="1200" dirty="0" smtClean="0"/>
              <a:t>d</a:t>
            </a:r>
            <a:endParaRPr lang="ru-RU" sz="1200" dirty="0"/>
          </a:p>
        </p:txBody>
      </p:sp>
      <p:sp>
        <p:nvSpPr>
          <p:cNvPr id="32" name="TextBox 31"/>
          <p:cNvSpPr txBox="1"/>
          <p:nvPr/>
        </p:nvSpPr>
        <p:spPr>
          <a:xfrm>
            <a:off x="7786710" y="3214686"/>
            <a:ext cx="214314" cy="369332"/>
          </a:xfrm>
          <a:prstGeom prst="rect">
            <a:avLst/>
          </a:prstGeom>
          <a:noFill/>
        </p:spPr>
        <p:txBody>
          <a:bodyPr wrap="square" rtlCol="0">
            <a:spAutoFit/>
          </a:bodyPr>
          <a:lstStyle/>
          <a:p>
            <a:r>
              <a:rPr lang="en-US" dirty="0" smtClean="0"/>
              <a:t>A</a:t>
            </a:r>
            <a:endParaRPr lang="ru-RU" dirty="0"/>
          </a:p>
        </p:txBody>
      </p:sp>
      <p:sp>
        <p:nvSpPr>
          <p:cNvPr id="33" name="TextBox 32"/>
          <p:cNvSpPr txBox="1"/>
          <p:nvPr/>
        </p:nvSpPr>
        <p:spPr>
          <a:xfrm>
            <a:off x="6572264" y="4286256"/>
            <a:ext cx="285752" cy="369332"/>
          </a:xfrm>
          <a:prstGeom prst="rect">
            <a:avLst/>
          </a:prstGeom>
          <a:noFill/>
        </p:spPr>
        <p:txBody>
          <a:bodyPr wrap="square" rtlCol="0">
            <a:spAutoFit/>
          </a:bodyPr>
          <a:lstStyle/>
          <a:p>
            <a:r>
              <a:rPr lang="en-US" dirty="0" smtClean="0"/>
              <a:t>B</a:t>
            </a:r>
            <a:endParaRPr lang="ru-RU" dirty="0"/>
          </a:p>
        </p:txBody>
      </p:sp>
      <p:sp>
        <p:nvSpPr>
          <p:cNvPr id="34" name="TextBox 33"/>
          <p:cNvSpPr txBox="1"/>
          <p:nvPr/>
        </p:nvSpPr>
        <p:spPr>
          <a:xfrm>
            <a:off x="8429652" y="4286256"/>
            <a:ext cx="285752" cy="369332"/>
          </a:xfrm>
          <a:prstGeom prst="rect">
            <a:avLst/>
          </a:prstGeom>
          <a:noFill/>
        </p:spPr>
        <p:txBody>
          <a:bodyPr wrap="square" rtlCol="0">
            <a:spAutoFit/>
          </a:bodyPr>
          <a:lstStyle/>
          <a:p>
            <a:r>
              <a:rPr lang="en-US" dirty="0" smtClean="0"/>
              <a:t>C</a:t>
            </a:r>
            <a:endParaRPr lang="ru-RU" dirty="0"/>
          </a:p>
        </p:txBody>
      </p:sp>
      <p:graphicFrame>
        <p:nvGraphicFramePr>
          <p:cNvPr id="23" name="Объект 22"/>
          <p:cNvGraphicFramePr>
            <a:graphicFrameLocks noChangeAspect="1"/>
          </p:cNvGraphicFramePr>
          <p:nvPr/>
        </p:nvGraphicFramePr>
        <p:xfrm>
          <a:off x="428596" y="2786058"/>
          <a:ext cx="5572164" cy="3799203"/>
        </p:xfrm>
        <a:graphic>
          <a:graphicData uri="http://schemas.openxmlformats.org/presentationml/2006/ole">
            <p:oleObj spid="_x0000_s38913" name="Формула" r:id="rId3" imgW="4609800" imgH="3771720" progId="Equation.3">
              <p:embed/>
            </p:oleObj>
          </a:graphicData>
        </a:graphic>
      </p:graphicFrame>
      <p:sp>
        <p:nvSpPr>
          <p:cNvPr id="25" name="Управляющая кнопка: домой 24">
            <a:hlinkClick r:id="rId4" action="ppaction://hlinksldjump" highlightClick="1"/>
          </p:cNvPr>
          <p:cNvSpPr/>
          <p:nvPr/>
        </p:nvSpPr>
        <p:spPr>
          <a:xfrm>
            <a:off x="7929586" y="5715016"/>
            <a:ext cx="928694" cy="85725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2392" y="382885"/>
            <a:ext cx="6672880" cy="1117289"/>
          </a:xfrm>
        </p:spPr>
        <p:txBody>
          <a:bodyPr>
            <a:noAutofit/>
          </a:bodyPr>
          <a:lstStyle/>
          <a:p>
            <a:r>
              <a:rPr lang="ru-RU" sz="32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ПРОПОРЦИОНАЛЬНЫЕ ОТРЕЗКИ В ПРЯМОУГОЛЬНОМ ТРЕУГОЛЬНИКЕ</a:t>
            </a:r>
            <a:endParaRPr lang="ru-RU" sz="320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Текст 2"/>
          <p:cNvSpPr>
            <a:spLocks noGrp="1"/>
          </p:cNvSpPr>
          <p:nvPr>
            <p:ph type="body" idx="1"/>
          </p:nvPr>
        </p:nvSpPr>
        <p:spPr>
          <a:xfrm>
            <a:off x="357158" y="1214422"/>
            <a:ext cx="7500990" cy="5643578"/>
          </a:xfrm>
        </p:spPr>
        <p:txBody>
          <a:bodyPr>
            <a:normAutofit/>
          </a:bodyPr>
          <a:lstStyle/>
          <a:p>
            <a:r>
              <a:rPr lang="ru-RU" sz="1400" b="1" dirty="0" smtClean="0"/>
              <a:t>Задача</a:t>
            </a:r>
          </a:p>
          <a:p>
            <a:r>
              <a:rPr lang="ru-RU" sz="1400" dirty="0" smtClean="0"/>
              <a:t>Дано:</a:t>
            </a:r>
            <a:r>
              <a:rPr lang="el-GR" sz="1400" dirty="0" smtClean="0"/>
              <a:t>Δ</a:t>
            </a:r>
            <a:r>
              <a:rPr lang="en-US" sz="1400" dirty="0" smtClean="0"/>
              <a:t>ABC</a:t>
            </a:r>
            <a:r>
              <a:rPr lang="ru-RU" sz="1400" dirty="0" smtClean="0"/>
              <a:t>, </a:t>
            </a:r>
            <a:r>
              <a:rPr lang="ru-RU" sz="1400" dirty="0" smtClean="0">
                <a:sym typeface="Symbol"/>
              </a:rPr>
              <a:t></a:t>
            </a:r>
            <a:r>
              <a:rPr lang="en-US" sz="1400" dirty="0" smtClean="0">
                <a:sym typeface="Symbol"/>
              </a:rPr>
              <a:t> C </a:t>
            </a:r>
            <a:r>
              <a:rPr lang="en-US" sz="1400" dirty="0" smtClean="0"/>
              <a:t>= 90°</a:t>
            </a:r>
            <a:r>
              <a:rPr lang="ru-RU" sz="1400" dirty="0" smtClean="0"/>
              <a:t>, </a:t>
            </a:r>
            <a:r>
              <a:rPr lang="en-US" sz="1400" dirty="0" smtClean="0"/>
              <a:t>CD</a:t>
            </a:r>
            <a:r>
              <a:rPr lang="ru-RU" sz="1400" dirty="0" smtClean="0"/>
              <a:t> </a:t>
            </a:r>
            <a:r>
              <a:rPr lang="en-US" sz="1400" dirty="0" smtClean="0"/>
              <a:t>–</a:t>
            </a:r>
            <a:r>
              <a:rPr lang="ru-RU" sz="1400" dirty="0" smtClean="0"/>
              <a:t> высота</a:t>
            </a:r>
          </a:p>
          <a:p>
            <a:r>
              <a:rPr lang="ru-RU" sz="1400" dirty="0" smtClean="0"/>
              <a:t>Доказать : Δ АВС подобен </a:t>
            </a:r>
            <a:r>
              <a:rPr lang="el-GR" sz="1400" dirty="0" smtClean="0"/>
              <a:t>Δ</a:t>
            </a:r>
            <a:r>
              <a:rPr lang="ru-RU" sz="1400" dirty="0" smtClean="0"/>
              <a:t> </a:t>
            </a:r>
            <a:r>
              <a:rPr lang="en-US" sz="1400" dirty="0" smtClean="0"/>
              <a:t>ACD, </a:t>
            </a:r>
            <a:r>
              <a:rPr lang="el-GR" sz="1400" dirty="0" smtClean="0"/>
              <a:t>Δ</a:t>
            </a:r>
            <a:r>
              <a:rPr lang="en-US" sz="1400" dirty="0" smtClean="0"/>
              <a:t> ABC </a:t>
            </a:r>
            <a:r>
              <a:rPr lang="ru-RU" sz="1400" dirty="0" smtClean="0"/>
              <a:t>подобен </a:t>
            </a:r>
            <a:r>
              <a:rPr lang="en-US" sz="1400" dirty="0" smtClean="0"/>
              <a:t> </a:t>
            </a:r>
            <a:r>
              <a:rPr lang="el-GR" sz="1400" dirty="0" smtClean="0"/>
              <a:t>Δ</a:t>
            </a:r>
            <a:r>
              <a:rPr lang="en-US" sz="1400" dirty="0" smtClean="0"/>
              <a:t>CBD, </a:t>
            </a:r>
            <a:r>
              <a:rPr lang="el-GR" sz="1400" dirty="0" smtClean="0"/>
              <a:t>Δ</a:t>
            </a:r>
            <a:r>
              <a:rPr lang="en-US" sz="1400" dirty="0" smtClean="0"/>
              <a:t>ACD </a:t>
            </a:r>
            <a:r>
              <a:rPr lang="ru-RU" sz="1400" dirty="0" smtClean="0"/>
              <a:t>подобен</a:t>
            </a:r>
            <a:r>
              <a:rPr lang="en-US" sz="1400" dirty="0" smtClean="0"/>
              <a:t>   </a:t>
            </a:r>
            <a:r>
              <a:rPr lang="el-GR" sz="1400" dirty="0" smtClean="0"/>
              <a:t>Δ</a:t>
            </a:r>
            <a:r>
              <a:rPr lang="en-US" sz="1400" dirty="0" smtClean="0"/>
              <a:t>CBD</a:t>
            </a:r>
            <a:r>
              <a:rPr lang="ru-RU" sz="1400" dirty="0" smtClean="0"/>
              <a:t> </a:t>
            </a:r>
          </a:p>
          <a:p>
            <a:r>
              <a:rPr lang="ru-RU" sz="1400" dirty="0" smtClean="0"/>
              <a:t>Доказательство: </a:t>
            </a:r>
          </a:p>
          <a:p>
            <a:pPr marL="342900" indent="-342900"/>
            <a:r>
              <a:rPr lang="ru-RU" sz="1400" dirty="0" smtClean="0"/>
              <a:t>1. </a:t>
            </a:r>
            <a:r>
              <a:rPr lang="el-GR" sz="1400" dirty="0" smtClean="0"/>
              <a:t>Δ</a:t>
            </a:r>
            <a:r>
              <a:rPr lang="ru-RU" sz="1400" dirty="0" smtClean="0"/>
              <a:t>АВС и </a:t>
            </a:r>
            <a:r>
              <a:rPr lang="el-GR" sz="1400" dirty="0" smtClean="0"/>
              <a:t>Δ</a:t>
            </a:r>
            <a:r>
              <a:rPr lang="en-US" sz="1400" dirty="0" smtClean="0"/>
              <a:t>ACD – </a:t>
            </a:r>
            <a:r>
              <a:rPr lang="ru-RU" sz="1400" dirty="0" smtClean="0"/>
              <a:t>подобны по 1-му признаку подобия треугольников</a:t>
            </a:r>
          </a:p>
          <a:p>
            <a:pPr marL="342900" indent="-342900"/>
            <a:r>
              <a:rPr lang="ru-RU" sz="1400" dirty="0" smtClean="0"/>
              <a:t>    (</a:t>
            </a:r>
            <a:r>
              <a:rPr lang="ru-RU" sz="1400" dirty="0" smtClean="0">
                <a:sym typeface="Symbol"/>
              </a:rPr>
              <a:t></a:t>
            </a:r>
            <a:r>
              <a:rPr lang="en-US" sz="1400" dirty="0" smtClean="0">
                <a:sym typeface="Symbol"/>
              </a:rPr>
              <a:t> </a:t>
            </a:r>
            <a:r>
              <a:rPr lang="ru-RU" sz="1400" dirty="0" smtClean="0"/>
              <a:t>А – общий, </a:t>
            </a:r>
            <a:r>
              <a:rPr lang="ru-RU" sz="1400" dirty="0" smtClean="0">
                <a:sym typeface="Symbol"/>
              </a:rPr>
              <a:t></a:t>
            </a:r>
            <a:r>
              <a:rPr lang="en-US" sz="1400" dirty="0" smtClean="0">
                <a:sym typeface="Symbol"/>
              </a:rPr>
              <a:t> </a:t>
            </a:r>
            <a:r>
              <a:rPr lang="ru-RU" sz="1400" dirty="0" smtClean="0"/>
              <a:t>АСВ = </a:t>
            </a:r>
            <a:r>
              <a:rPr lang="ru-RU" sz="1400" dirty="0" smtClean="0">
                <a:sym typeface="Symbol"/>
              </a:rPr>
              <a:t></a:t>
            </a:r>
            <a:r>
              <a:rPr lang="en-US" sz="1400" dirty="0" smtClean="0">
                <a:sym typeface="Symbol"/>
              </a:rPr>
              <a:t> </a:t>
            </a:r>
            <a:r>
              <a:rPr lang="en-US" sz="1400" dirty="0" smtClean="0"/>
              <a:t>ACD = 90°</a:t>
            </a:r>
            <a:r>
              <a:rPr lang="ru-RU" sz="1400" dirty="0" smtClean="0"/>
              <a:t>)</a:t>
            </a:r>
          </a:p>
          <a:p>
            <a:pPr marL="342900" indent="-342900"/>
            <a:r>
              <a:rPr lang="ru-RU" sz="1400" dirty="0" smtClean="0"/>
              <a:t>2. Аналогично подобны </a:t>
            </a:r>
            <a:r>
              <a:rPr lang="el-GR" sz="1400" dirty="0" smtClean="0"/>
              <a:t>Δ</a:t>
            </a:r>
            <a:r>
              <a:rPr lang="ru-RU" sz="1400" dirty="0" smtClean="0"/>
              <a:t>АВС и </a:t>
            </a:r>
            <a:r>
              <a:rPr lang="el-GR" sz="1400" dirty="0" smtClean="0"/>
              <a:t>Δ</a:t>
            </a:r>
            <a:r>
              <a:rPr lang="en-US" sz="1400" dirty="0" smtClean="0"/>
              <a:t>CBD </a:t>
            </a:r>
            <a:r>
              <a:rPr lang="ru-RU" sz="1400" dirty="0" smtClean="0"/>
              <a:t>(</a:t>
            </a:r>
            <a:r>
              <a:rPr lang="ru-RU" sz="1400" dirty="0" smtClean="0">
                <a:sym typeface="Symbol"/>
              </a:rPr>
              <a:t></a:t>
            </a:r>
            <a:r>
              <a:rPr lang="en-US" sz="1400" dirty="0" smtClean="0">
                <a:sym typeface="Symbol"/>
              </a:rPr>
              <a:t> </a:t>
            </a:r>
            <a:r>
              <a:rPr lang="ru-RU" sz="1400" dirty="0" smtClean="0"/>
              <a:t>В – общий, </a:t>
            </a:r>
            <a:r>
              <a:rPr lang="ru-RU" sz="1400" dirty="0" smtClean="0">
                <a:sym typeface="Symbol"/>
              </a:rPr>
              <a:t></a:t>
            </a:r>
            <a:r>
              <a:rPr lang="en-US" sz="1400" dirty="0" smtClean="0">
                <a:sym typeface="Symbol"/>
              </a:rPr>
              <a:t> </a:t>
            </a:r>
            <a:r>
              <a:rPr lang="ru-RU" sz="1400" dirty="0" smtClean="0"/>
              <a:t>АСВ = </a:t>
            </a:r>
            <a:r>
              <a:rPr lang="ru-RU" sz="1400" dirty="0" smtClean="0">
                <a:sym typeface="Symbol"/>
              </a:rPr>
              <a:t></a:t>
            </a:r>
            <a:r>
              <a:rPr lang="en-US" sz="1400" dirty="0" smtClean="0">
                <a:sym typeface="Symbol"/>
              </a:rPr>
              <a:t> </a:t>
            </a:r>
            <a:r>
              <a:rPr lang="en-US" sz="1400" dirty="0" smtClean="0"/>
              <a:t>BDC =90°</a:t>
            </a:r>
            <a:r>
              <a:rPr lang="ru-RU" sz="1400" dirty="0" smtClean="0"/>
              <a:t>)</a:t>
            </a:r>
          </a:p>
          <a:p>
            <a:pPr marL="342900" indent="-342900"/>
            <a:r>
              <a:rPr lang="ru-RU" sz="1400" dirty="0" smtClean="0"/>
              <a:t>    Значит, </a:t>
            </a:r>
            <a:r>
              <a:rPr lang="ru-RU" sz="1400" dirty="0" smtClean="0">
                <a:sym typeface="Symbol"/>
              </a:rPr>
              <a:t></a:t>
            </a:r>
            <a:r>
              <a:rPr lang="en-US" sz="1400" dirty="0" smtClean="0">
                <a:sym typeface="Symbol"/>
              </a:rPr>
              <a:t> </a:t>
            </a:r>
            <a:r>
              <a:rPr lang="ru-RU" sz="1400" dirty="0" smtClean="0"/>
              <a:t>А = </a:t>
            </a:r>
            <a:r>
              <a:rPr lang="ru-RU" sz="1400" dirty="0" smtClean="0">
                <a:sym typeface="Symbol"/>
              </a:rPr>
              <a:t></a:t>
            </a:r>
            <a:r>
              <a:rPr lang="en-US" sz="1400" dirty="0" smtClean="0">
                <a:sym typeface="Symbol"/>
              </a:rPr>
              <a:t> </a:t>
            </a:r>
            <a:r>
              <a:rPr lang="en-US" sz="1400" dirty="0" smtClean="0"/>
              <a:t>BCD</a:t>
            </a:r>
          </a:p>
          <a:p>
            <a:pPr marL="342900" indent="-342900"/>
            <a:r>
              <a:rPr lang="en-US" sz="1400" dirty="0" smtClean="0"/>
              <a:t>3. </a:t>
            </a:r>
            <a:r>
              <a:rPr lang="el-GR" sz="1400" dirty="0" smtClean="0"/>
              <a:t>Δ</a:t>
            </a:r>
            <a:r>
              <a:rPr lang="en-US" sz="1400" dirty="0" smtClean="0"/>
              <a:t>ACD </a:t>
            </a:r>
            <a:r>
              <a:rPr lang="ru-RU" sz="1400" dirty="0" smtClean="0"/>
              <a:t>и </a:t>
            </a:r>
            <a:r>
              <a:rPr lang="en-US" sz="1400" dirty="0" smtClean="0"/>
              <a:t> </a:t>
            </a:r>
            <a:r>
              <a:rPr lang="el-GR" sz="1400" dirty="0" smtClean="0"/>
              <a:t>Δ</a:t>
            </a:r>
            <a:r>
              <a:rPr lang="en-US" sz="1400" dirty="0" smtClean="0"/>
              <a:t>CBD</a:t>
            </a:r>
            <a:r>
              <a:rPr lang="ru-RU" sz="1400" dirty="0" smtClean="0"/>
              <a:t> – подобны по 1-иу признаку подобия </a:t>
            </a:r>
          </a:p>
          <a:p>
            <a:pPr marL="342900" indent="-342900"/>
            <a:r>
              <a:rPr lang="ru-RU" sz="1400" dirty="0" smtClean="0"/>
              <a:t>   (</a:t>
            </a:r>
            <a:r>
              <a:rPr lang="ru-RU" sz="1400" dirty="0" smtClean="0">
                <a:sym typeface="Symbol"/>
              </a:rPr>
              <a:t></a:t>
            </a:r>
            <a:r>
              <a:rPr lang="en-US" sz="1400" dirty="0" smtClean="0">
                <a:sym typeface="Symbol"/>
              </a:rPr>
              <a:t> </a:t>
            </a:r>
            <a:r>
              <a:rPr lang="en-US" sz="1400" dirty="0" smtClean="0"/>
              <a:t>ADC = </a:t>
            </a:r>
            <a:r>
              <a:rPr lang="en-US" sz="1400" dirty="0" smtClean="0">
                <a:sym typeface="Symbol"/>
              </a:rPr>
              <a:t> </a:t>
            </a:r>
            <a:r>
              <a:rPr lang="en-US" sz="1400" dirty="0" smtClean="0"/>
              <a:t>CDB</a:t>
            </a:r>
            <a:r>
              <a:rPr lang="ru-RU" sz="1400" dirty="0" smtClean="0"/>
              <a:t> = 90°</a:t>
            </a:r>
            <a:r>
              <a:rPr lang="en-US" sz="1400" dirty="0" smtClean="0"/>
              <a:t>, </a:t>
            </a:r>
            <a:r>
              <a:rPr lang="en-US" sz="1400" dirty="0" smtClean="0">
                <a:sym typeface="Symbol"/>
              </a:rPr>
              <a:t> </a:t>
            </a:r>
            <a:r>
              <a:rPr lang="en-US" sz="1400" dirty="0" smtClean="0"/>
              <a:t>A = </a:t>
            </a:r>
            <a:r>
              <a:rPr lang="en-US" sz="1400" dirty="0" smtClean="0">
                <a:sym typeface="Symbol"/>
              </a:rPr>
              <a:t> </a:t>
            </a:r>
            <a:r>
              <a:rPr lang="en-US" sz="1400" dirty="0" smtClean="0"/>
              <a:t>BCD</a:t>
            </a:r>
            <a:r>
              <a:rPr lang="ru-RU" sz="1400" dirty="0" smtClean="0"/>
              <a:t>)  ч.т.д.</a:t>
            </a:r>
          </a:p>
          <a:p>
            <a:pPr marL="342900" indent="-342900"/>
            <a:r>
              <a:rPr lang="ru-RU" sz="1400" b="1" u="sng" dirty="0" smtClean="0"/>
              <a:t>Определение:</a:t>
            </a:r>
            <a:r>
              <a:rPr lang="ru-RU" sz="1400" dirty="0" smtClean="0"/>
              <a:t> Отрезок </a:t>
            </a:r>
            <a:r>
              <a:rPr lang="en-US" sz="1400" dirty="0" smtClean="0"/>
              <a:t> XY</a:t>
            </a:r>
            <a:r>
              <a:rPr lang="ru-RU" sz="1400" dirty="0" smtClean="0"/>
              <a:t> называется </a:t>
            </a:r>
            <a:r>
              <a:rPr lang="ru-RU" sz="1400" b="1" dirty="0" smtClean="0"/>
              <a:t>средним пропорциональным</a:t>
            </a:r>
            <a:r>
              <a:rPr lang="ru-RU" sz="1400" dirty="0" smtClean="0"/>
              <a:t>  (или </a:t>
            </a:r>
          </a:p>
          <a:p>
            <a:pPr marL="342900" indent="-342900"/>
            <a:r>
              <a:rPr lang="ru-RU" sz="1400" dirty="0" smtClean="0"/>
              <a:t>                           средним геометрическим) для отрезков  АВ и </a:t>
            </a:r>
            <a:r>
              <a:rPr lang="en-US" sz="1400" dirty="0" smtClean="0"/>
              <a:t>CD</a:t>
            </a:r>
            <a:r>
              <a:rPr lang="ru-RU" sz="1400" dirty="0" smtClean="0"/>
              <a:t>, если </a:t>
            </a:r>
          </a:p>
          <a:p>
            <a:pPr marL="342900" indent="-342900"/>
            <a:r>
              <a:rPr lang="ru-RU" sz="1400" b="1" u="sng" dirty="0" smtClean="0"/>
              <a:t>                           </a:t>
            </a:r>
          </a:p>
          <a:p>
            <a:pPr marL="342900" indent="-342900"/>
            <a:r>
              <a:rPr lang="ru-RU" sz="1400" u="sng" dirty="0" smtClean="0"/>
              <a:t>Утверждения:</a:t>
            </a:r>
            <a:r>
              <a:rPr lang="ru-RU" sz="1400" dirty="0" smtClean="0"/>
              <a:t> 1. Высота прямоугольного треугольника, проведенная из вершины </a:t>
            </a:r>
          </a:p>
          <a:p>
            <a:pPr marL="342900" indent="-342900"/>
            <a:r>
              <a:rPr lang="ru-RU" sz="1400" dirty="0" smtClean="0"/>
              <a:t>                            прямого угла, есть среднее пропорциональное для отрезков, на </a:t>
            </a:r>
          </a:p>
          <a:p>
            <a:pPr marL="342900" indent="-342900"/>
            <a:r>
              <a:rPr lang="ru-RU" sz="1400" dirty="0" smtClean="0"/>
              <a:t>                            которые делится гипотенуза этой высотой.</a:t>
            </a:r>
          </a:p>
          <a:p>
            <a:pPr marL="342900" indent="-342900"/>
            <a:r>
              <a:rPr lang="ru-RU" sz="1400" dirty="0" smtClean="0"/>
              <a:t>   </a:t>
            </a:r>
            <a:r>
              <a:rPr lang="ru-RU" sz="1400" b="1" u="sng" dirty="0" smtClean="0"/>
              <a:t>  </a:t>
            </a:r>
          </a:p>
          <a:p>
            <a:pPr marL="342900" indent="-342900"/>
            <a:r>
              <a:rPr lang="ru-RU" sz="1400" dirty="0" smtClean="0"/>
              <a:t>                         2. Катет прямоугольного треугольника есть среднее пропорциональное</a:t>
            </a:r>
          </a:p>
          <a:p>
            <a:pPr marL="342900" indent="-342900"/>
            <a:r>
              <a:rPr lang="ru-RU" sz="1400" dirty="0" smtClean="0"/>
              <a:t>                             для гипотенузы и отрезка гипотенузы, заключенного между катетом и </a:t>
            </a:r>
          </a:p>
          <a:p>
            <a:pPr marL="342900" indent="-342900"/>
            <a:r>
              <a:rPr lang="ru-RU" sz="1400" dirty="0" smtClean="0"/>
              <a:t>                             высотой, проведенной из вершины прямого угла.</a:t>
            </a:r>
          </a:p>
          <a:p>
            <a:pPr marL="342900" indent="-342900"/>
            <a:endParaRPr lang="ru-RU" sz="1400" dirty="0" smtClean="0"/>
          </a:p>
        </p:txBody>
      </p:sp>
      <p:graphicFrame>
        <p:nvGraphicFramePr>
          <p:cNvPr id="4" name="Объект 3"/>
          <p:cNvGraphicFramePr>
            <a:graphicFrameLocks noChangeAspect="1"/>
          </p:cNvGraphicFramePr>
          <p:nvPr/>
        </p:nvGraphicFramePr>
        <p:xfrm>
          <a:off x="6357950" y="4286256"/>
          <a:ext cx="1143008" cy="285752"/>
        </p:xfrm>
        <a:graphic>
          <a:graphicData uri="http://schemas.openxmlformats.org/presentationml/2006/ole">
            <p:oleObj spid="_x0000_s40961" name="Формула" r:id="rId4" imgW="1015920" imgH="228600" progId="Equation.3">
              <p:embed/>
            </p:oleObj>
          </a:graphicData>
        </a:graphic>
      </p:graphicFrame>
      <p:graphicFrame>
        <p:nvGraphicFramePr>
          <p:cNvPr id="5" name="Объект 4"/>
          <p:cNvGraphicFramePr>
            <a:graphicFrameLocks noChangeAspect="1"/>
          </p:cNvGraphicFramePr>
          <p:nvPr/>
        </p:nvGraphicFramePr>
        <p:xfrm>
          <a:off x="3357554" y="5572140"/>
          <a:ext cx="1285884" cy="285752"/>
        </p:xfrm>
        <a:graphic>
          <a:graphicData uri="http://schemas.openxmlformats.org/presentationml/2006/ole">
            <p:oleObj spid="_x0000_s40962" name="Формула" r:id="rId5" imgW="1028520" imgH="215640" progId="Equation.3">
              <p:embed/>
            </p:oleObj>
          </a:graphicData>
        </a:graphic>
      </p:graphicFrame>
      <p:graphicFrame>
        <p:nvGraphicFramePr>
          <p:cNvPr id="6" name="Объект 5"/>
          <p:cNvGraphicFramePr>
            <a:graphicFrameLocks noChangeAspect="1"/>
          </p:cNvGraphicFramePr>
          <p:nvPr/>
        </p:nvGraphicFramePr>
        <p:xfrm>
          <a:off x="3357554" y="6572248"/>
          <a:ext cx="1285884" cy="285752"/>
        </p:xfrm>
        <a:graphic>
          <a:graphicData uri="http://schemas.openxmlformats.org/presentationml/2006/ole">
            <p:oleObj spid="_x0000_s40963" name="Формула" r:id="rId6" imgW="1028520" imgH="215640" progId="Equation.3">
              <p:embed/>
            </p:oleObj>
          </a:graphicData>
        </a:graphic>
      </p:graphicFrame>
      <p:cxnSp>
        <p:nvCxnSpPr>
          <p:cNvPr id="8" name="Прямая соединительная линия 7"/>
          <p:cNvCxnSpPr/>
          <p:nvPr/>
        </p:nvCxnSpPr>
        <p:spPr>
          <a:xfrm rot="10800000" flipV="1">
            <a:off x="7286644" y="1428736"/>
            <a:ext cx="1071570" cy="500066"/>
          </a:xfrm>
          <a:prstGeom prst="line">
            <a:avLst/>
          </a:prstGeom>
        </p:spPr>
        <p:style>
          <a:lnRef idx="1">
            <a:schemeClr val="dk1"/>
          </a:lnRef>
          <a:fillRef idx="0">
            <a:schemeClr val="dk1"/>
          </a:fillRef>
          <a:effectRef idx="0">
            <a:schemeClr val="dk1"/>
          </a:effectRef>
          <a:fontRef idx="minor">
            <a:schemeClr val="tx1"/>
          </a:fontRef>
        </p:style>
      </p:cxnSp>
      <p:cxnSp>
        <p:nvCxnSpPr>
          <p:cNvPr id="10" name="Прямая соединительная линия 9"/>
          <p:cNvCxnSpPr/>
          <p:nvPr/>
        </p:nvCxnSpPr>
        <p:spPr>
          <a:xfrm>
            <a:off x="7286644" y="1928802"/>
            <a:ext cx="1428760" cy="1588"/>
          </a:xfrm>
          <a:prstGeom prst="line">
            <a:avLst/>
          </a:prstGeom>
        </p:spPr>
        <p:style>
          <a:lnRef idx="1">
            <a:schemeClr val="dk1"/>
          </a:lnRef>
          <a:fillRef idx="0">
            <a:schemeClr val="dk1"/>
          </a:fillRef>
          <a:effectRef idx="0">
            <a:schemeClr val="dk1"/>
          </a:effectRef>
          <a:fontRef idx="minor">
            <a:schemeClr val="tx1"/>
          </a:fontRef>
        </p:style>
      </p:cxnSp>
      <p:cxnSp>
        <p:nvCxnSpPr>
          <p:cNvPr id="12" name="Прямая соединительная линия 11"/>
          <p:cNvCxnSpPr/>
          <p:nvPr/>
        </p:nvCxnSpPr>
        <p:spPr>
          <a:xfrm rot="16200000" flipV="1">
            <a:off x="8286776" y="1500174"/>
            <a:ext cx="500066" cy="357190"/>
          </a:xfrm>
          <a:prstGeom prst="line">
            <a:avLst/>
          </a:prstGeom>
        </p:spPr>
        <p:style>
          <a:lnRef idx="1">
            <a:schemeClr val="dk1"/>
          </a:lnRef>
          <a:fillRef idx="0">
            <a:schemeClr val="dk1"/>
          </a:fillRef>
          <a:effectRef idx="0">
            <a:schemeClr val="dk1"/>
          </a:effectRef>
          <a:fontRef idx="minor">
            <a:schemeClr val="tx1"/>
          </a:fontRef>
        </p:style>
      </p:cxnSp>
      <p:cxnSp>
        <p:nvCxnSpPr>
          <p:cNvPr id="14" name="Прямая соединительная линия 13"/>
          <p:cNvCxnSpPr/>
          <p:nvPr/>
        </p:nvCxnSpPr>
        <p:spPr>
          <a:xfrm rot="5400000">
            <a:off x="8108181" y="1678769"/>
            <a:ext cx="500066" cy="1588"/>
          </a:xfrm>
          <a:prstGeom prst="line">
            <a:avLst/>
          </a:prstGeom>
        </p:spPr>
        <p:style>
          <a:lnRef idx="1">
            <a:schemeClr val="dk1"/>
          </a:lnRef>
          <a:fillRef idx="0">
            <a:schemeClr val="dk1"/>
          </a:fillRef>
          <a:effectRef idx="0">
            <a:schemeClr val="dk1"/>
          </a:effectRef>
          <a:fontRef idx="minor">
            <a:schemeClr val="tx1"/>
          </a:fontRef>
        </p:style>
      </p:cxnSp>
      <p:sp>
        <p:nvSpPr>
          <p:cNvPr id="15" name="TextBox 14"/>
          <p:cNvSpPr txBox="1"/>
          <p:nvPr/>
        </p:nvSpPr>
        <p:spPr>
          <a:xfrm>
            <a:off x="8215338" y="1071546"/>
            <a:ext cx="214314" cy="369332"/>
          </a:xfrm>
          <a:prstGeom prst="rect">
            <a:avLst/>
          </a:prstGeom>
          <a:noFill/>
        </p:spPr>
        <p:txBody>
          <a:bodyPr wrap="square" rtlCol="0">
            <a:spAutoFit/>
          </a:bodyPr>
          <a:lstStyle/>
          <a:p>
            <a:r>
              <a:rPr lang="ru-RU" dirty="0" smtClean="0"/>
              <a:t>С</a:t>
            </a:r>
            <a:endParaRPr lang="ru-RU" dirty="0"/>
          </a:p>
        </p:txBody>
      </p:sp>
      <p:sp>
        <p:nvSpPr>
          <p:cNvPr id="16" name="TextBox 15"/>
          <p:cNvSpPr txBox="1"/>
          <p:nvPr/>
        </p:nvSpPr>
        <p:spPr>
          <a:xfrm>
            <a:off x="7000892" y="1714488"/>
            <a:ext cx="214314" cy="369332"/>
          </a:xfrm>
          <a:prstGeom prst="rect">
            <a:avLst/>
          </a:prstGeom>
          <a:noFill/>
        </p:spPr>
        <p:txBody>
          <a:bodyPr wrap="square" rtlCol="0">
            <a:spAutoFit/>
          </a:bodyPr>
          <a:lstStyle/>
          <a:p>
            <a:r>
              <a:rPr lang="ru-RU" dirty="0" smtClean="0"/>
              <a:t>А</a:t>
            </a:r>
            <a:endParaRPr lang="ru-RU" dirty="0"/>
          </a:p>
        </p:txBody>
      </p:sp>
      <p:sp>
        <p:nvSpPr>
          <p:cNvPr id="17" name="TextBox 16"/>
          <p:cNvSpPr txBox="1"/>
          <p:nvPr/>
        </p:nvSpPr>
        <p:spPr>
          <a:xfrm>
            <a:off x="8215338" y="1928802"/>
            <a:ext cx="285752" cy="369332"/>
          </a:xfrm>
          <a:prstGeom prst="rect">
            <a:avLst/>
          </a:prstGeom>
          <a:noFill/>
        </p:spPr>
        <p:txBody>
          <a:bodyPr wrap="square" rtlCol="0">
            <a:spAutoFit/>
          </a:bodyPr>
          <a:lstStyle/>
          <a:p>
            <a:r>
              <a:rPr lang="en-US" dirty="0" smtClean="0"/>
              <a:t>D</a:t>
            </a:r>
            <a:endParaRPr lang="ru-RU" dirty="0"/>
          </a:p>
        </p:txBody>
      </p:sp>
      <p:sp>
        <p:nvSpPr>
          <p:cNvPr id="18" name="TextBox 17"/>
          <p:cNvSpPr txBox="1"/>
          <p:nvPr/>
        </p:nvSpPr>
        <p:spPr>
          <a:xfrm>
            <a:off x="8715404" y="1714488"/>
            <a:ext cx="285752" cy="369332"/>
          </a:xfrm>
          <a:prstGeom prst="rect">
            <a:avLst/>
          </a:prstGeom>
          <a:noFill/>
        </p:spPr>
        <p:txBody>
          <a:bodyPr wrap="square" rtlCol="0">
            <a:spAutoFit/>
          </a:bodyPr>
          <a:lstStyle/>
          <a:p>
            <a:r>
              <a:rPr lang="en-US" dirty="0" smtClean="0"/>
              <a:t>B</a:t>
            </a:r>
            <a:endParaRPr lang="ru-RU" dirty="0"/>
          </a:p>
        </p:txBody>
      </p:sp>
      <p:cxnSp>
        <p:nvCxnSpPr>
          <p:cNvPr id="20" name="Соединительная линия уступом 19"/>
          <p:cNvCxnSpPr/>
          <p:nvPr/>
        </p:nvCxnSpPr>
        <p:spPr>
          <a:xfrm>
            <a:off x="8358214" y="1785926"/>
            <a:ext cx="214314" cy="142876"/>
          </a:xfrm>
          <a:prstGeom prst="bentConnector3">
            <a:avLst>
              <a:gd name="adj1" fmla="val 50000"/>
            </a:avLst>
          </a:prstGeom>
        </p:spPr>
        <p:style>
          <a:lnRef idx="1">
            <a:schemeClr val="dk1"/>
          </a:lnRef>
          <a:fillRef idx="0">
            <a:schemeClr val="dk1"/>
          </a:fillRef>
          <a:effectRef idx="0">
            <a:schemeClr val="dk1"/>
          </a:effectRef>
          <a:fontRef idx="minor">
            <a:schemeClr val="tx1"/>
          </a:fontRef>
        </p:style>
      </p:cxnSp>
      <p:sp>
        <p:nvSpPr>
          <p:cNvPr id="19" name="Управляющая кнопка: домой 18">
            <a:hlinkClick r:id="rId7" action="ppaction://hlinksldjump" highlightClick="1"/>
          </p:cNvPr>
          <p:cNvSpPr/>
          <p:nvPr/>
        </p:nvSpPr>
        <p:spPr>
          <a:xfrm>
            <a:off x="7929586" y="5715016"/>
            <a:ext cx="928694" cy="85725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285729"/>
            <a:ext cx="6629400" cy="571504"/>
          </a:xfrm>
        </p:spPr>
        <p:txBody>
          <a:bodyPr>
            <a:normAutofit/>
          </a:bodyPr>
          <a:lstStyle/>
          <a:p>
            <a:r>
              <a:rPr lang="ru-RU" sz="32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ПРИМЕР  5</a:t>
            </a:r>
            <a:endParaRPr lang="ru-RU" sz="320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Текст 2"/>
          <p:cNvSpPr>
            <a:spLocks noGrp="1"/>
          </p:cNvSpPr>
          <p:nvPr>
            <p:ph type="body" idx="1"/>
          </p:nvPr>
        </p:nvSpPr>
        <p:spPr>
          <a:xfrm>
            <a:off x="642910" y="1000108"/>
            <a:ext cx="2857520" cy="2000264"/>
          </a:xfrm>
        </p:spPr>
        <p:txBody>
          <a:bodyPr>
            <a:normAutofit fontScale="32500" lnSpcReduction="20000"/>
          </a:bodyPr>
          <a:lstStyle/>
          <a:p>
            <a:r>
              <a:rPr lang="en-US" sz="4300" dirty="0" smtClean="0"/>
              <a:t>   </a:t>
            </a:r>
            <a:r>
              <a:rPr lang="ru-RU" sz="4300" dirty="0" smtClean="0"/>
              <a:t>Дано: </a:t>
            </a:r>
            <a:r>
              <a:rPr lang="el-GR" sz="4300" dirty="0" smtClean="0"/>
              <a:t>Δ</a:t>
            </a:r>
            <a:r>
              <a:rPr lang="ru-RU" sz="4300" dirty="0" smtClean="0"/>
              <a:t>АВС, </a:t>
            </a:r>
            <a:r>
              <a:rPr lang="ru-RU" sz="4300" dirty="0" smtClean="0">
                <a:sym typeface="Symbol"/>
              </a:rPr>
              <a:t></a:t>
            </a:r>
            <a:r>
              <a:rPr lang="en-US" sz="4300" dirty="0" smtClean="0">
                <a:sym typeface="Symbol"/>
              </a:rPr>
              <a:t> </a:t>
            </a:r>
            <a:r>
              <a:rPr lang="ru-RU" sz="4300" dirty="0" smtClean="0"/>
              <a:t>С = 90°</a:t>
            </a:r>
          </a:p>
          <a:p>
            <a:endParaRPr lang="ru-RU" sz="4300" dirty="0" smtClean="0"/>
          </a:p>
          <a:p>
            <a:r>
              <a:rPr lang="ru-RU" sz="4300" dirty="0" smtClean="0"/>
              <a:t>   Доказать: АС² + СВ² = АВ²</a:t>
            </a:r>
          </a:p>
          <a:p>
            <a:endParaRPr lang="ru-RU" sz="4300" dirty="0" smtClean="0"/>
          </a:p>
          <a:p>
            <a:r>
              <a:rPr lang="ru-RU" sz="4300" dirty="0" smtClean="0"/>
              <a:t>   Доказательство:</a:t>
            </a:r>
            <a:endParaRPr lang="ru-RU" sz="1400" dirty="0" smtClean="0"/>
          </a:p>
          <a:p>
            <a:endParaRPr lang="ru-RU" sz="1400" dirty="0" smtClean="0"/>
          </a:p>
          <a:p>
            <a:endParaRPr lang="ru-RU" sz="1400" dirty="0" smtClean="0"/>
          </a:p>
          <a:p>
            <a:endParaRPr lang="ru-RU" sz="1400" dirty="0" smtClean="0"/>
          </a:p>
          <a:p>
            <a:endParaRPr lang="ru-RU" sz="1400" dirty="0" smtClean="0"/>
          </a:p>
          <a:p>
            <a:endParaRPr lang="ru-RU" sz="1400" dirty="0" smtClean="0"/>
          </a:p>
          <a:p>
            <a:endParaRPr lang="ru-RU" sz="1400" dirty="0" smtClean="0"/>
          </a:p>
          <a:p>
            <a:endParaRPr lang="ru-RU" sz="1400" dirty="0" smtClean="0"/>
          </a:p>
          <a:p>
            <a:endParaRPr lang="ru-RU" sz="1400" dirty="0" smtClean="0"/>
          </a:p>
          <a:p>
            <a:endParaRPr lang="ru-RU" sz="1400" dirty="0" smtClean="0"/>
          </a:p>
          <a:p>
            <a:endParaRPr lang="ru-RU" sz="1400" dirty="0" smtClean="0"/>
          </a:p>
          <a:p>
            <a:endParaRPr lang="ru-RU" sz="1400" dirty="0" smtClean="0"/>
          </a:p>
          <a:p>
            <a:r>
              <a:rPr lang="ru-RU" sz="1400" dirty="0" smtClean="0"/>
              <a:t> </a:t>
            </a:r>
            <a:endParaRPr lang="ru-RU" sz="1400" dirty="0"/>
          </a:p>
        </p:txBody>
      </p:sp>
      <p:graphicFrame>
        <p:nvGraphicFramePr>
          <p:cNvPr id="4" name="Объект 3"/>
          <p:cNvGraphicFramePr>
            <a:graphicFrameLocks noChangeAspect="1"/>
          </p:cNvGraphicFramePr>
          <p:nvPr/>
        </p:nvGraphicFramePr>
        <p:xfrm>
          <a:off x="785786" y="2285992"/>
          <a:ext cx="6572296" cy="2214578"/>
        </p:xfrm>
        <a:graphic>
          <a:graphicData uri="http://schemas.openxmlformats.org/presentationml/2006/ole">
            <p:oleObj spid="_x0000_s65537" name="Формула" r:id="rId3" imgW="4165560" imgH="1650960" progId="Equation.3">
              <p:embed/>
            </p:oleObj>
          </a:graphicData>
        </a:graphic>
      </p:graphicFrame>
      <p:cxnSp>
        <p:nvCxnSpPr>
          <p:cNvPr id="6" name="Прямая соединительная линия 5"/>
          <p:cNvCxnSpPr/>
          <p:nvPr/>
        </p:nvCxnSpPr>
        <p:spPr>
          <a:xfrm rot="10800000" flipV="1">
            <a:off x="4643438" y="1071546"/>
            <a:ext cx="1071570" cy="857256"/>
          </a:xfrm>
          <a:prstGeom prst="line">
            <a:avLst/>
          </a:prstGeom>
        </p:spPr>
        <p:style>
          <a:lnRef idx="1">
            <a:schemeClr val="dk1"/>
          </a:lnRef>
          <a:fillRef idx="0">
            <a:schemeClr val="dk1"/>
          </a:fillRef>
          <a:effectRef idx="0">
            <a:schemeClr val="dk1"/>
          </a:effectRef>
          <a:fontRef idx="minor">
            <a:schemeClr val="tx1"/>
          </a:fontRef>
        </p:style>
      </p:cxnSp>
      <p:cxnSp>
        <p:nvCxnSpPr>
          <p:cNvPr id="8" name="Прямая соединительная линия 7"/>
          <p:cNvCxnSpPr/>
          <p:nvPr/>
        </p:nvCxnSpPr>
        <p:spPr>
          <a:xfrm>
            <a:off x="5715008" y="1071546"/>
            <a:ext cx="928694" cy="857256"/>
          </a:xfrm>
          <a:prstGeom prst="line">
            <a:avLst/>
          </a:prstGeom>
        </p:spPr>
        <p:style>
          <a:lnRef idx="1">
            <a:schemeClr val="dk1"/>
          </a:lnRef>
          <a:fillRef idx="0">
            <a:schemeClr val="dk1"/>
          </a:fillRef>
          <a:effectRef idx="0">
            <a:schemeClr val="dk1"/>
          </a:effectRef>
          <a:fontRef idx="minor">
            <a:schemeClr val="tx1"/>
          </a:fontRef>
        </p:style>
      </p:cxnSp>
      <p:cxnSp>
        <p:nvCxnSpPr>
          <p:cNvPr id="10" name="Прямая соединительная линия 9"/>
          <p:cNvCxnSpPr/>
          <p:nvPr/>
        </p:nvCxnSpPr>
        <p:spPr>
          <a:xfrm>
            <a:off x="4643438" y="1928802"/>
            <a:ext cx="2000264" cy="1588"/>
          </a:xfrm>
          <a:prstGeom prst="line">
            <a:avLst/>
          </a:prstGeom>
        </p:spPr>
        <p:style>
          <a:lnRef idx="1">
            <a:schemeClr val="dk1"/>
          </a:lnRef>
          <a:fillRef idx="0">
            <a:schemeClr val="dk1"/>
          </a:fillRef>
          <a:effectRef idx="0">
            <a:schemeClr val="dk1"/>
          </a:effectRef>
          <a:fontRef idx="minor">
            <a:schemeClr val="tx1"/>
          </a:fontRef>
        </p:style>
      </p:cxnSp>
      <p:cxnSp>
        <p:nvCxnSpPr>
          <p:cNvPr id="14" name="Прямая соединительная линия 13"/>
          <p:cNvCxnSpPr/>
          <p:nvPr/>
        </p:nvCxnSpPr>
        <p:spPr>
          <a:xfrm rot="5400000">
            <a:off x="5286380" y="1500174"/>
            <a:ext cx="857256" cy="1588"/>
          </a:xfrm>
          <a:prstGeom prst="line">
            <a:avLst/>
          </a:prstGeom>
        </p:spPr>
        <p:style>
          <a:lnRef idx="1">
            <a:schemeClr val="dk1"/>
          </a:lnRef>
          <a:fillRef idx="0">
            <a:schemeClr val="dk1"/>
          </a:fillRef>
          <a:effectRef idx="0">
            <a:schemeClr val="dk1"/>
          </a:effectRef>
          <a:fontRef idx="minor">
            <a:schemeClr val="tx1"/>
          </a:fontRef>
        </p:style>
      </p:cxnSp>
      <p:sp>
        <p:nvSpPr>
          <p:cNvPr id="17" name="TextBox 16"/>
          <p:cNvSpPr txBox="1"/>
          <p:nvPr/>
        </p:nvSpPr>
        <p:spPr>
          <a:xfrm>
            <a:off x="4357686" y="1714488"/>
            <a:ext cx="285752" cy="369332"/>
          </a:xfrm>
          <a:prstGeom prst="rect">
            <a:avLst/>
          </a:prstGeom>
          <a:noFill/>
        </p:spPr>
        <p:txBody>
          <a:bodyPr wrap="square" rtlCol="0">
            <a:spAutoFit/>
          </a:bodyPr>
          <a:lstStyle/>
          <a:p>
            <a:r>
              <a:rPr lang="ru-RU" dirty="0" smtClean="0"/>
              <a:t>А</a:t>
            </a:r>
            <a:endParaRPr lang="ru-RU" dirty="0"/>
          </a:p>
        </p:txBody>
      </p:sp>
      <p:sp>
        <p:nvSpPr>
          <p:cNvPr id="18" name="TextBox 17"/>
          <p:cNvSpPr txBox="1"/>
          <p:nvPr/>
        </p:nvSpPr>
        <p:spPr>
          <a:xfrm>
            <a:off x="5643570" y="785794"/>
            <a:ext cx="285752" cy="369332"/>
          </a:xfrm>
          <a:prstGeom prst="rect">
            <a:avLst/>
          </a:prstGeom>
          <a:noFill/>
        </p:spPr>
        <p:txBody>
          <a:bodyPr wrap="square" rtlCol="0">
            <a:spAutoFit/>
          </a:bodyPr>
          <a:lstStyle/>
          <a:p>
            <a:r>
              <a:rPr lang="ru-RU" dirty="0" smtClean="0"/>
              <a:t>С</a:t>
            </a:r>
            <a:endParaRPr lang="ru-RU" dirty="0"/>
          </a:p>
        </p:txBody>
      </p:sp>
      <p:sp>
        <p:nvSpPr>
          <p:cNvPr id="19" name="TextBox 18"/>
          <p:cNvSpPr txBox="1"/>
          <p:nvPr/>
        </p:nvSpPr>
        <p:spPr>
          <a:xfrm>
            <a:off x="6643702" y="1714488"/>
            <a:ext cx="214314" cy="369332"/>
          </a:xfrm>
          <a:prstGeom prst="rect">
            <a:avLst/>
          </a:prstGeom>
          <a:noFill/>
        </p:spPr>
        <p:txBody>
          <a:bodyPr wrap="square" rtlCol="0">
            <a:spAutoFit/>
          </a:bodyPr>
          <a:lstStyle/>
          <a:p>
            <a:r>
              <a:rPr lang="ru-RU" dirty="0" smtClean="0"/>
              <a:t>В</a:t>
            </a:r>
            <a:endParaRPr lang="ru-RU" dirty="0"/>
          </a:p>
        </p:txBody>
      </p:sp>
      <p:sp>
        <p:nvSpPr>
          <p:cNvPr id="21" name="TextBox 20"/>
          <p:cNvSpPr txBox="1"/>
          <p:nvPr/>
        </p:nvSpPr>
        <p:spPr>
          <a:xfrm>
            <a:off x="5572132" y="1928802"/>
            <a:ext cx="285752" cy="369332"/>
          </a:xfrm>
          <a:prstGeom prst="rect">
            <a:avLst/>
          </a:prstGeom>
          <a:noFill/>
        </p:spPr>
        <p:txBody>
          <a:bodyPr wrap="square" rtlCol="0">
            <a:spAutoFit/>
          </a:bodyPr>
          <a:lstStyle/>
          <a:p>
            <a:r>
              <a:rPr lang="en-US" dirty="0" smtClean="0"/>
              <a:t>D</a:t>
            </a:r>
            <a:endParaRPr lang="ru-RU" dirty="0"/>
          </a:p>
        </p:txBody>
      </p:sp>
      <p:sp>
        <p:nvSpPr>
          <p:cNvPr id="13" name="Управляющая кнопка: домой 12">
            <a:hlinkClick r:id="rId4" action="ppaction://hlinksldjump" highlightClick="1"/>
          </p:cNvPr>
          <p:cNvSpPr/>
          <p:nvPr/>
        </p:nvSpPr>
        <p:spPr>
          <a:xfrm>
            <a:off x="7929586" y="5715016"/>
            <a:ext cx="928694" cy="85725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928662" y="285728"/>
            <a:ext cx="7500990" cy="1143008"/>
          </a:xfrm>
          <a:prstGeom prst="rect">
            <a:avLst/>
          </a:prstGeom>
        </p:spPr>
        <p:txBody>
          <a:bodyPr vert="horz" lIns="45720" tIns="0" rIns="45720" bIns="0" anchor="t">
            <a:normAutofit fontScale="750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ru-RU" sz="3600" b="1" i="0" u="none" strike="noStrike" kern="1200" cap="none" spc="0" normalizeH="0" baseline="0" noProof="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uLnTx/>
                <a:uFillTx/>
                <a:latin typeface="+mj-lt"/>
                <a:ea typeface="+mj-ea"/>
                <a:cs typeface="+mj-cs"/>
              </a:rPr>
              <a:t> </a:t>
            </a:r>
            <a:r>
              <a:rPr kumimoji="0" lang="ru-RU" sz="3600" b="1" i="0" u="none" strike="noStrike" kern="1200" cap="none" spc="0" normalizeH="0" baseline="0" noProof="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mj-lt"/>
                <a:ea typeface="+mj-ea"/>
                <a:cs typeface="+mj-cs"/>
              </a:rPr>
              <a:t>СИНУС, КОСИНУС И ТАНГЕНС ОСТРОГО    </a:t>
            </a:r>
            <a:br>
              <a:rPr kumimoji="0" lang="ru-RU" sz="3600" b="1" i="0" u="none" strike="noStrike" kern="1200" cap="none" spc="0" normalizeH="0" baseline="0" noProof="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mj-lt"/>
                <a:ea typeface="+mj-ea"/>
                <a:cs typeface="+mj-cs"/>
              </a:rPr>
            </a:br>
            <a:r>
              <a:rPr kumimoji="0" lang="ru-RU" sz="3600" b="1" i="0" u="none" strike="noStrike" kern="1200" cap="none" spc="0" normalizeH="0" baseline="0" noProof="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mj-lt"/>
                <a:ea typeface="+mj-ea"/>
                <a:cs typeface="+mj-cs"/>
              </a:rPr>
              <a:t> УГЛА ПРЯМОУГОЛЬНОГО ТРЕУГОЛЬНИКА  </a:t>
            </a:r>
            <a:r>
              <a:rPr kumimoji="0" lang="ru-RU" sz="4400" b="1" i="0" u="none" strike="noStrike" kern="1200" cap="none" spc="0" normalizeH="0" baseline="0" noProof="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uLnTx/>
                <a:uFillTx/>
                <a:latin typeface="+mj-lt"/>
                <a:ea typeface="+mj-ea"/>
                <a:cs typeface="+mj-cs"/>
              </a:rPr>
              <a:t/>
            </a:r>
            <a:br>
              <a:rPr kumimoji="0" lang="ru-RU" sz="4400" b="1" i="0" u="none" strike="noStrike" kern="1200" cap="none" spc="0" normalizeH="0" baseline="0" noProof="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uLnTx/>
                <a:uFillTx/>
                <a:latin typeface="+mj-lt"/>
                <a:ea typeface="+mj-ea"/>
                <a:cs typeface="+mj-cs"/>
              </a:rPr>
            </a:br>
            <a:endParaRPr kumimoji="0" lang="ru-RU" sz="4200" b="1" i="0" u="none" strike="noStrike" kern="1200" cap="none" spc="0" normalizeH="0" baseline="0" noProof="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uLnTx/>
              <a:uFillTx/>
              <a:latin typeface="+mj-lt"/>
              <a:ea typeface="+mj-ea"/>
              <a:cs typeface="+mj-cs"/>
            </a:endParaRPr>
          </a:p>
        </p:txBody>
      </p:sp>
      <p:sp>
        <p:nvSpPr>
          <p:cNvPr id="5" name="Текст 2"/>
          <p:cNvSpPr txBox="1">
            <a:spLocks/>
          </p:cNvSpPr>
          <p:nvPr/>
        </p:nvSpPr>
        <p:spPr>
          <a:xfrm>
            <a:off x="642910" y="1428736"/>
            <a:ext cx="6786610" cy="1643074"/>
          </a:xfrm>
          <a:prstGeom prst="rect">
            <a:avLst/>
          </a:prstGeom>
        </p:spPr>
        <p:txBody>
          <a:bodyPr vert="horz" lIns="45720" tIns="0" rIns="45720" bIns="0" anchor="b">
            <a:normAutofit/>
          </a:bodyPr>
          <a:lstStyle/>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ru-RU" sz="1400" b="0" i="0" u="none" strike="noStrike" kern="1200" cap="none" spc="0" normalizeH="0" baseline="0" noProof="0" smtClean="0">
                <a:ln w="12700">
                  <a:solidFill>
                    <a:schemeClr val="tx2">
                      <a:satMod val="155000"/>
                    </a:schemeClr>
                  </a:solidFill>
                  <a:prstDash val="solid"/>
                </a:ln>
                <a:solidFill>
                  <a:schemeClr val="tx1"/>
                </a:solidFill>
                <a:effectLst/>
                <a:uLnTx/>
                <a:uFillTx/>
                <a:latin typeface="+mn-lt"/>
                <a:ea typeface="+mn-ea"/>
                <a:cs typeface="+mn-cs"/>
              </a:rPr>
              <a:t>     </a:t>
            </a:r>
            <a:r>
              <a:rPr kumimoji="0" lang="ru-RU" sz="1400" b="0" i="0" u="none" strike="noStrike" kern="1200" cap="none" spc="0" normalizeH="0" baseline="0" noProof="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uLnTx/>
                <a:uFillTx/>
                <a:latin typeface="+mn-lt"/>
                <a:ea typeface="+mn-ea"/>
                <a:cs typeface="+mn-cs"/>
              </a:rPr>
              <a:t> </a:t>
            </a:r>
            <a:r>
              <a:rPr kumimoji="0" lang="ru-RU" sz="1400" b="0" i="0" u="sng" strike="noStrike" kern="1200" cap="none" spc="0" normalizeH="0" baseline="0" noProof="0" smtClean="0">
                <a:ln w="12700">
                  <a:solidFill>
                    <a:schemeClr val="tx2">
                      <a:satMod val="155000"/>
                    </a:schemeClr>
                  </a:solidFill>
                  <a:prstDash val="solid"/>
                </a:ln>
                <a:solidFill>
                  <a:schemeClr val="tx1"/>
                </a:solidFill>
                <a:effectLst>
                  <a:outerShdw blurRad="38100" dist="38100" dir="2700000" algn="tl">
                    <a:srgbClr val="000000">
                      <a:alpha val="43137"/>
                    </a:srgbClr>
                  </a:outerShdw>
                </a:effectLst>
                <a:uLnTx/>
                <a:uFillTx/>
                <a:latin typeface="+mn-lt"/>
                <a:ea typeface="+mn-ea"/>
                <a:cs typeface="+mn-cs"/>
              </a:rPr>
              <a:t>Синусом </a:t>
            </a:r>
            <a:r>
              <a:rPr kumimoji="0" lang="ru-RU" sz="1400" b="0" i="0" u="none" strike="noStrike" kern="1200" cap="none" spc="0" normalizeH="0" baseline="0" noProof="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uLnTx/>
                <a:uFillTx/>
                <a:latin typeface="+mn-lt"/>
                <a:ea typeface="+mn-ea"/>
                <a:cs typeface="+mn-cs"/>
              </a:rPr>
              <a:t> острого угла прямоугольного треугольника называется отношение противолежащего катета к гипотенузе.</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ru-RU" sz="1400" b="0" i="0" u="none" strike="noStrike" kern="1200" cap="none" spc="0" normalizeH="0" baseline="0" noProof="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uLnTx/>
                <a:uFillTx/>
                <a:latin typeface="+mn-lt"/>
                <a:ea typeface="+mn-ea"/>
                <a:cs typeface="+mn-cs"/>
              </a:rPr>
              <a:t>      </a:t>
            </a:r>
            <a:r>
              <a:rPr kumimoji="0" lang="ru-RU" sz="1400" b="0" i="0" u="sng" strike="noStrike" kern="1200" cap="none" spc="0" normalizeH="0" baseline="0" noProof="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uLnTx/>
                <a:uFillTx/>
                <a:latin typeface="+mn-lt"/>
                <a:ea typeface="+mn-ea"/>
                <a:cs typeface="+mn-cs"/>
              </a:rPr>
              <a:t>Косинусом</a:t>
            </a:r>
            <a:r>
              <a:rPr kumimoji="0" lang="ru-RU" sz="1400" b="0" i="0" u="none" strike="noStrike" kern="1200" cap="none" spc="0" normalizeH="0" baseline="0" noProof="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uLnTx/>
                <a:uFillTx/>
                <a:latin typeface="+mn-lt"/>
                <a:ea typeface="+mn-ea"/>
                <a:cs typeface="+mn-cs"/>
              </a:rPr>
              <a:t> острого угла прямоугольного треугольника называется отношение прилежащего катета к гипотенузе.</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ru-RU" sz="1400" b="0" i="0" u="none" strike="noStrike" kern="1200" cap="none" spc="0" normalizeH="0" baseline="0" noProof="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uLnTx/>
                <a:uFillTx/>
                <a:latin typeface="+mn-lt"/>
                <a:ea typeface="+mn-ea"/>
                <a:cs typeface="+mn-cs"/>
              </a:rPr>
              <a:t>      </a:t>
            </a:r>
            <a:r>
              <a:rPr kumimoji="0" lang="ru-RU" sz="1400" b="0" i="0" u="sng" strike="noStrike" kern="1200" cap="none" spc="0" normalizeH="0" baseline="0" noProof="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uLnTx/>
                <a:uFillTx/>
                <a:latin typeface="+mn-lt"/>
                <a:ea typeface="+mn-ea"/>
                <a:cs typeface="+mn-cs"/>
              </a:rPr>
              <a:t>Тангенсом</a:t>
            </a:r>
            <a:r>
              <a:rPr kumimoji="0" lang="ru-RU" sz="1400" b="0" i="0" u="none" strike="noStrike" kern="1200" cap="none" spc="0" normalizeH="0" baseline="0" noProof="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uLnTx/>
                <a:uFillTx/>
                <a:latin typeface="+mn-lt"/>
                <a:ea typeface="+mn-ea"/>
                <a:cs typeface="+mn-cs"/>
              </a:rPr>
              <a:t> острого угла прямоугольного треугольника называется отношение противолежащего катета к прилежащему катету или отношение синуса к косинусу этого угла.</a:t>
            </a:r>
            <a:endParaRPr kumimoji="0" lang="ru-RU" sz="1400" b="0" i="0" u="none" strike="noStrike" kern="1200" cap="none" spc="0" normalizeH="0" baseline="0" noProof="0" dirty="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uLnTx/>
              <a:uFillTx/>
              <a:latin typeface="+mn-lt"/>
              <a:ea typeface="+mn-ea"/>
              <a:cs typeface="+mn-cs"/>
            </a:endParaRPr>
          </a:p>
        </p:txBody>
      </p:sp>
      <p:graphicFrame>
        <p:nvGraphicFramePr>
          <p:cNvPr id="6" name="Объект 5"/>
          <p:cNvGraphicFramePr>
            <a:graphicFrameLocks noChangeAspect="1"/>
          </p:cNvGraphicFramePr>
          <p:nvPr/>
        </p:nvGraphicFramePr>
        <p:xfrm>
          <a:off x="4514850" y="3321050"/>
          <a:ext cx="114300" cy="215900"/>
        </p:xfrm>
        <a:graphic>
          <a:graphicData uri="http://schemas.openxmlformats.org/presentationml/2006/ole">
            <p:oleObj spid="_x0000_s71682" name="Формула" r:id="rId3" imgW="114120" imgH="215640" progId="Equation.3">
              <p:embed/>
            </p:oleObj>
          </a:graphicData>
        </a:graphic>
      </p:graphicFrame>
      <p:graphicFrame>
        <p:nvGraphicFramePr>
          <p:cNvPr id="7" name="Объект 6"/>
          <p:cNvGraphicFramePr>
            <a:graphicFrameLocks noChangeAspect="1"/>
          </p:cNvGraphicFramePr>
          <p:nvPr/>
        </p:nvGraphicFramePr>
        <p:xfrm>
          <a:off x="857224" y="3214686"/>
          <a:ext cx="2571768" cy="1192704"/>
        </p:xfrm>
        <a:graphic>
          <a:graphicData uri="http://schemas.openxmlformats.org/presentationml/2006/ole">
            <p:oleObj spid="_x0000_s71683" name="Формула" r:id="rId4" imgW="1752480" imgH="812520" progId="Equation.3">
              <p:embed/>
            </p:oleObj>
          </a:graphicData>
        </a:graphic>
      </p:graphicFrame>
      <p:sp>
        <p:nvSpPr>
          <p:cNvPr id="8" name="TextBox 7"/>
          <p:cNvSpPr txBox="1"/>
          <p:nvPr/>
        </p:nvSpPr>
        <p:spPr>
          <a:xfrm>
            <a:off x="4643438" y="4000504"/>
            <a:ext cx="285752" cy="369332"/>
          </a:xfrm>
          <a:prstGeom prst="rect">
            <a:avLst/>
          </a:prstGeom>
          <a:noFill/>
        </p:spPr>
        <p:txBody>
          <a:bodyPr wrap="square" rtlCol="0">
            <a:spAutoFit/>
          </a:bodyPr>
          <a:lstStyle/>
          <a:p>
            <a:r>
              <a:rPr lang="en-US" dirty="0" smtClean="0"/>
              <a:t>A</a:t>
            </a:r>
            <a:endParaRPr lang="ru-RU" dirty="0"/>
          </a:p>
        </p:txBody>
      </p:sp>
      <p:sp>
        <p:nvSpPr>
          <p:cNvPr id="9" name="TextBox 8"/>
          <p:cNvSpPr txBox="1"/>
          <p:nvPr/>
        </p:nvSpPr>
        <p:spPr>
          <a:xfrm>
            <a:off x="6572264" y="3143248"/>
            <a:ext cx="285752" cy="369332"/>
          </a:xfrm>
          <a:prstGeom prst="rect">
            <a:avLst/>
          </a:prstGeom>
          <a:noFill/>
        </p:spPr>
        <p:txBody>
          <a:bodyPr wrap="square" rtlCol="0">
            <a:spAutoFit/>
          </a:bodyPr>
          <a:lstStyle/>
          <a:p>
            <a:r>
              <a:rPr lang="en-US" dirty="0" smtClean="0"/>
              <a:t>B</a:t>
            </a:r>
            <a:endParaRPr lang="ru-RU" dirty="0"/>
          </a:p>
        </p:txBody>
      </p:sp>
      <p:sp>
        <p:nvSpPr>
          <p:cNvPr id="10" name="TextBox 9"/>
          <p:cNvSpPr txBox="1"/>
          <p:nvPr/>
        </p:nvSpPr>
        <p:spPr>
          <a:xfrm>
            <a:off x="6572264" y="4000504"/>
            <a:ext cx="285752" cy="369332"/>
          </a:xfrm>
          <a:prstGeom prst="rect">
            <a:avLst/>
          </a:prstGeom>
          <a:noFill/>
        </p:spPr>
        <p:txBody>
          <a:bodyPr wrap="square" rtlCol="0">
            <a:spAutoFit/>
          </a:bodyPr>
          <a:lstStyle/>
          <a:p>
            <a:r>
              <a:rPr lang="en-US" dirty="0" smtClean="0"/>
              <a:t>C</a:t>
            </a:r>
            <a:endParaRPr lang="ru-RU" dirty="0"/>
          </a:p>
        </p:txBody>
      </p:sp>
      <p:cxnSp>
        <p:nvCxnSpPr>
          <p:cNvPr id="11" name="Прямая соединительная линия 10"/>
          <p:cNvCxnSpPr/>
          <p:nvPr/>
        </p:nvCxnSpPr>
        <p:spPr>
          <a:xfrm rot="5400000">
            <a:off x="6108711" y="3749677"/>
            <a:ext cx="928694" cy="1588"/>
          </a:xfrm>
          <a:prstGeom prst="line">
            <a:avLst/>
          </a:prstGeom>
        </p:spPr>
        <p:style>
          <a:lnRef idx="1">
            <a:schemeClr val="dk1"/>
          </a:lnRef>
          <a:fillRef idx="0">
            <a:schemeClr val="dk1"/>
          </a:fillRef>
          <a:effectRef idx="0">
            <a:schemeClr val="dk1"/>
          </a:effectRef>
          <a:fontRef idx="minor">
            <a:schemeClr val="tx1"/>
          </a:fontRef>
        </p:style>
      </p:cxnSp>
      <p:cxnSp>
        <p:nvCxnSpPr>
          <p:cNvPr id="12" name="Прямая соединительная линия 11"/>
          <p:cNvCxnSpPr/>
          <p:nvPr/>
        </p:nvCxnSpPr>
        <p:spPr>
          <a:xfrm rot="10800000" flipV="1">
            <a:off x="4929190" y="3286124"/>
            <a:ext cx="1643074" cy="928694"/>
          </a:xfrm>
          <a:prstGeom prst="line">
            <a:avLst/>
          </a:prstGeom>
        </p:spPr>
        <p:style>
          <a:lnRef idx="1">
            <a:schemeClr val="dk1"/>
          </a:lnRef>
          <a:fillRef idx="0">
            <a:schemeClr val="dk1"/>
          </a:fillRef>
          <a:effectRef idx="0">
            <a:schemeClr val="dk1"/>
          </a:effectRef>
          <a:fontRef idx="minor">
            <a:schemeClr val="tx1"/>
          </a:fontRef>
        </p:style>
      </p:cxnSp>
      <p:cxnSp>
        <p:nvCxnSpPr>
          <p:cNvPr id="13" name="Прямая соединительная линия 12"/>
          <p:cNvCxnSpPr/>
          <p:nvPr/>
        </p:nvCxnSpPr>
        <p:spPr>
          <a:xfrm>
            <a:off x="4929190" y="4214818"/>
            <a:ext cx="1643074" cy="1588"/>
          </a:xfrm>
          <a:prstGeom prst="line">
            <a:avLst/>
          </a:prstGeom>
        </p:spPr>
        <p:style>
          <a:lnRef idx="1">
            <a:schemeClr val="dk1"/>
          </a:lnRef>
          <a:fillRef idx="0">
            <a:schemeClr val="dk1"/>
          </a:fillRef>
          <a:effectRef idx="0">
            <a:schemeClr val="dk1"/>
          </a:effectRef>
          <a:fontRef idx="minor">
            <a:schemeClr val="tx1"/>
          </a:fontRef>
        </p:style>
      </p:cxnSp>
      <p:sp>
        <p:nvSpPr>
          <p:cNvPr id="14" name="Дуга 13"/>
          <p:cNvSpPr/>
          <p:nvPr/>
        </p:nvSpPr>
        <p:spPr>
          <a:xfrm>
            <a:off x="5286380" y="4000504"/>
            <a:ext cx="71438" cy="357190"/>
          </a:xfrm>
          <a:prstGeom prst="arc">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ru-RU"/>
          </a:p>
        </p:txBody>
      </p:sp>
      <p:cxnSp>
        <p:nvCxnSpPr>
          <p:cNvPr id="15" name="Соединительная линия уступом 14"/>
          <p:cNvCxnSpPr/>
          <p:nvPr/>
        </p:nvCxnSpPr>
        <p:spPr>
          <a:xfrm rot="5400000">
            <a:off x="6357950" y="4000504"/>
            <a:ext cx="285752" cy="142876"/>
          </a:xfrm>
          <a:prstGeom prst="bentConnector3">
            <a:avLst>
              <a:gd name="adj1" fmla="val 50000"/>
            </a:avLst>
          </a:prstGeom>
        </p:spPr>
        <p:style>
          <a:lnRef idx="1">
            <a:schemeClr val="dk1"/>
          </a:lnRef>
          <a:fillRef idx="0">
            <a:schemeClr val="dk1"/>
          </a:fillRef>
          <a:effectRef idx="0">
            <a:schemeClr val="dk1"/>
          </a:effectRef>
          <a:fontRef idx="minor">
            <a:schemeClr val="tx1"/>
          </a:fontRef>
        </p:style>
      </p:cxnSp>
      <p:sp>
        <p:nvSpPr>
          <p:cNvPr id="16" name="TextBox 15"/>
          <p:cNvSpPr txBox="1"/>
          <p:nvPr/>
        </p:nvSpPr>
        <p:spPr>
          <a:xfrm>
            <a:off x="928662" y="4357694"/>
            <a:ext cx="6929486" cy="738664"/>
          </a:xfrm>
          <a:prstGeom prst="rect">
            <a:avLst/>
          </a:prstGeom>
          <a:noFill/>
        </p:spPr>
        <p:txBody>
          <a:bodyPr wrap="square" rtlCol="0">
            <a:spAutoFit/>
          </a:bodyPr>
          <a:lstStyle/>
          <a:p>
            <a:r>
              <a:rPr lang="en-US" sz="1400" dirty="0" smtClean="0"/>
              <a:t>      </a:t>
            </a:r>
            <a:r>
              <a:rPr lang="ru-RU" sz="1400" dirty="0" smtClean="0"/>
              <a:t>Если острый угол  одного прямоугольного треугольника равен острому углу другого прямоугольного треугольника, то синусы этих углов равны, косинусы этих углов равны и тангенсы этих углов равны.</a:t>
            </a:r>
            <a:endParaRPr lang="ru-RU" sz="1400" dirty="0"/>
          </a:p>
        </p:txBody>
      </p:sp>
      <p:graphicFrame>
        <p:nvGraphicFramePr>
          <p:cNvPr id="17" name="Объект 16"/>
          <p:cNvGraphicFramePr>
            <a:graphicFrameLocks noChangeAspect="1"/>
          </p:cNvGraphicFramePr>
          <p:nvPr/>
        </p:nvGraphicFramePr>
        <p:xfrm>
          <a:off x="785786" y="5143512"/>
          <a:ext cx="5715000" cy="1574800"/>
        </p:xfrm>
        <a:graphic>
          <a:graphicData uri="http://schemas.openxmlformats.org/presentationml/2006/ole">
            <p:oleObj spid="_x0000_s71684" name="Формула" r:id="rId5" imgW="5715000" imgH="1574640" progId="Equation.3">
              <p:embed/>
            </p:oleObj>
          </a:graphicData>
        </a:graphic>
      </p:graphicFrame>
      <p:sp>
        <p:nvSpPr>
          <p:cNvPr id="18" name="Управляющая кнопка: домой 17">
            <a:hlinkClick r:id="rId6" action="ppaction://hlinksldjump" highlightClick="1"/>
          </p:cNvPr>
          <p:cNvSpPr/>
          <p:nvPr/>
        </p:nvSpPr>
        <p:spPr>
          <a:xfrm>
            <a:off x="7929586" y="5715016"/>
            <a:ext cx="928694" cy="85725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785754" y="214290"/>
            <a:ext cx="8358246" cy="1000132"/>
          </a:xfrm>
          <a:prstGeom prst="rect">
            <a:avLst/>
          </a:prstGeom>
        </p:spPr>
        <p:txBody>
          <a:bodyPr vert="horz" lIns="45720" tIns="0" rIns="45720" bIns="0" anchor="t">
            <a:normAutofit fontScale="675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ru-RU" sz="3600" b="1" i="0" u="none" strike="noStrike" kern="1200" cap="none" spc="0" normalizeH="0" baseline="0" noProof="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mj-lt"/>
                <a:ea typeface="+mj-ea"/>
                <a:cs typeface="+mj-cs"/>
              </a:rPr>
              <a:t>Значение синуса, косинуса и </a:t>
            </a:r>
            <a:br>
              <a:rPr kumimoji="0" lang="ru-RU" sz="3600" b="1" i="0" u="none" strike="noStrike" kern="1200" cap="none" spc="0" normalizeH="0" baseline="0" noProof="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mj-lt"/>
                <a:ea typeface="+mj-ea"/>
                <a:cs typeface="+mj-cs"/>
              </a:rPr>
            </a:br>
            <a:r>
              <a:rPr kumimoji="0" lang="ru-RU" sz="3600" b="1" i="0" u="none" strike="noStrike" kern="1200" cap="none" spc="0" normalizeH="0" baseline="0" noProof="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mj-lt"/>
                <a:ea typeface="+mj-ea"/>
                <a:cs typeface="+mj-cs"/>
              </a:rPr>
              <a:t>тангенса  для углов  30°, 60°.</a:t>
            </a:r>
            <a:r>
              <a:rPr kumimoji="0" lang="ru-RU" sz="4800" b="1" i="0" u="none" strike="noStrike" kern="1200" cap="none" spc="0" normalizeH="0" baseline="0" noProof="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uLnTx/>
                <a:uFillTx/>
                <a:latin typeface="+mj-lt"/>
                <a:ea typeface="+mj-ea"/>
                <a:cs typeface="+mj-cs"/>
              </a:rPr>
              <a:t/>
            </a:r>
            <a:br>
              <a:rPr kumimoji="0" lang="ru-RU" sz="4800" b="1" i="0" u="none" strike="noStrike" kern="1200" cap="none" spc="0" normalizeH="0" baseline="0" noProof="0" smtClean="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uLnTx/>
                <a:uFillTx/>
                <a:latin typeface="+mj-lt"/>
                <a:ea typeface="+mj-ea"/>
                <a:cs typeface="+mj-cs"/>
              </a:rPr>
            </a:br>
            <a:endParaRPr kumimoji="0" lang="ru-RU" sz="4200" b="1" i="0" u="none" strike="noStrike" kern="1200" cap="none" spc="0" normalizeH="0" baseline="0" noProof="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uLnTx/>
              <a:uFillTx/>
              <a:latin typeface="+mj-lt"/>
              <a:ea typeface="+mj-ea"/>
              <a:cs typeface="+mj-cs"/>
            </a:endParaRPr>
          </a:p>
        </p:txBody>
      </p:sp>
      <p:sp>
        <p:nvSpPr>
          <p:cNvPr id="5" name="Подзаголовок 2"/>
          <p:cNvSpPr txBox="1">
            <a:spLocks/>
          </p:cNvSpPr>
          <p:nvPr/>
        </p:nvSpPr>
        <p:spPr>
          <a:xfrm>
            <a:off x="857224" y="1714488"/>
            <a:ext cx="3714776" cy="1000132"/>
          </a:xfrm>
          <a:prstGeom prst="rect">
            <a:avLst/>
          </a:prstGeom>
        </p:spPr>
        <p:txBody>
          <a:bodyPr vert="horz" lIns="45720" tIns="0" rIns="45720" bIns="0" anchor="b">
            <a:normAutofit/>
          </a:bodyPr>
          <a:lstStyle/>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ru-RU" sz="1400" b="0" i="0" u="none" strike="noStrike" kern="1200" cap="none" spc="0" normalizeH="0" baseline="0" noProof="0" smtClean="0">
                <a:ln>
                  <a:noFill/>
                </a:ln>
                <a:solidFill>
                  <a:schemeClr val="tx1"/>
                </a:solidFill>
                <a:effectLst/>
                <a:uLnTx/>
                <a:uFillTx/>
                <a:latin typeface="+mn-lt"/>
                <a:ea typeface="+mn-ea"/>
                <a:cs typeface="+mn-cs"/>
              </a:rPr>
              <a:t>Дано: </a:t>
            </a:r>
            <a:r>
              <a:rPr kumimoji="0" lang="el-GR" sz="1400" b="0" i="0" u="none" strike="noStrike" kern="1200" cap="none" spc="0" normalizeH="0" baseline="0" noProof="0" smtClean="0">
                <a:ln>
                  <a:noFill/>
                </a:ln>
                <a:solidFill>
                  <a:schemeClr val="tx1"/>
                </a:solidFill>
                <a:effectLst/>
                <a:uLnTx/>
                <a:uFillTx/>
                <a:latin typeface="+mn-lt"/>
                <a:ea typeface="+mn-ea"/>
                <a:cs typeface="+mn-cs"/>
              </a:rPr>
              <a:t>Δ</a:t>
            </a:r>
            <a:r>
              <a:rPr kumimoji="0" lang="ru-RU" sz="1400" b="0" i="0" u="none" strike="noStrike" kern="1200" cap="none" spc="0" normalizeH="0" baseline="0" noProof="0" smtClean="0">
                <a:ln>
                  <a:noFill/>
                </a:ln>
                <a:solidFill>
                  <a:schemeClr val="tx1"/>
                </a:solidFill>
                <a:effectLst/>
                <a:uLnTx/>
                <a:uFillTx/>
                <a:latin typeface="+mn-lt"/>
                <a:ea typeface="+mn-ea"/>
                <a:cs typeface="+mn-cs"/>
              </a:rPr>
              <a:t> АВС, </a:t>
            </a:r>
            <a:r>
              <a:rPr kumimoji="0" lang="ru-RU" sz="1400" b="0" i="0" u="none" strike="noStrike" kern="1200" cap="none" spc="0" normalizeH="0" baseline="0" noProof="0" smtClean="0">
                <a:ln>
                  <a:noFill/>
                </a:ln>
                <a:solidFill>
                  <a:schemeClr val="tx1"/>
                </a:solidFill>
                <a:effectLst/>
                <a:uLnTx/>
                <a:uFillTx/>
                <a:latin typeface="+mn-lt"/>
                <a:ea typeface="+mn-ea"/>
                <a:cs typeface="+mn-cs"/>
                <a:sym typeface="Symbol"/>
              </a:rPr>
              <a:t></a:t>
            </a:r>
            <a:r>
              <a:rPr kumimoji="0" lang="en-US" sz="1400" b="0" i="0" u="none" strike="noStrike" kern="1200" cap="none" spc="0" normalizeH="0" baseline="0" noProof="0" smtClean="0">
                <a:ln>
                  <a:noFill/>
                </a:ln>
                <a:solidFill>
                  <a:schemeClr val="tx1"/>
                </a:solidFill>
                <a:effectLst/>
                <a:uLnTx/>
                <a:uFillTx/>
                <a:latin typeface="+mn-lt"/>
                <a:ea typeface="+mn-ea"/>
                <a:cs typeface="+mn-cs"/>
                <a:sym typeface="Symbol"/>
              </a:rPr>
              <a:t> </a:t>
            </a:r>
            <a:r>
              <a:rPr kumimoji="0" lang="ru-RU" sz="1400" b="0" i="0" u="none" strike="noStrike" kern="1200" cap="none" spc="0" normalizeH="0" baseline="0" noProof="0" smtClean="0">
                <a:ln>
                  <a:noFill/>
                </a:ln>
                <a:solidFill>
                  <a:schemeClr val="tx1"/>
                </a:solidFill>
                <a:effectLst/>
                <a:uLnTx/>
                <a:uFillTx/>
                <a:latin typeface="+mn-lt"/>
                <a:ea typeface="+mn-ea"/>
                <a:cs typeface="+mn-cs"/>
              </a:rPr>
              <a:t>С=90°, </a:t>
            </a:r>
            <a:r>
              <a:rPr kumimoji="0" lang="ru-RU" sz="1400" b="0" i="0" u="none" strike="noStrike" kern="1200" cap="none" spc="0" normalizeH="0" baseline="0" noProof="0" smtClean="0">
                <a:ln>
                  <a:noFill/>
                </a:ln>
                <a:solidFill>
                  <a:schemeClr val="tx1"/>
                </a:solidFill>
                <a:effectLst/>
                <a:uLnTx/>
                <a:uFillTx/>
                <a:latin typeface="+mn-lt"/>
                <a:ea typeface="+mn-ea"/>
                <a:cs typeface="+mn-cs"/>
                <a:sym typeface="Symbol"/>
              </a:rPr>
              <a:t></a:t>
            </a:r>
            <a:r>
              <a:rPr kumimoji="0" lang="en-US" sz="1400" b="0" i="0" u="none" strike="noStrike" kern="1200" cap="none" spc="0" normalizeH="0" baseline="0" noProof="0" smtClean="0">
                <a:ln>
                  <a:noFill/>
                </a:ln>
                <a:solidFill>
                  <a:schemeClr val="tx1"/>
                </a:solidFill>
                <a:effectLst/>
                <a:uLnTx/>
                <a:uFillTx/>
                <a:latin typeface="+mn-lt"/>
                <a:ea typeface="+mn-ea"/>
                <a:cs typeface="+mn-cs"/>
                <a:sym typeface="Symbol"/>
              </a:rPr>
              <a:t> </a:t>
            </a:r>
            <a:r>
              <a:rPr kumimoji="0" lang="ru-RU" sz="1400" b="0" i="0" u="none" strike="noStrike" kern="1200" cap="none" spc="0" normalizeH="0" baseline="0" noProof="0" smtClean="0">
                <a:ln>
                  <a:noFill/>
                </a:ln>
                <a:solidFill>
                  <a:schemeClr val="tx1"/>
                </a:solidFill>
                <a:effectLst/>
                <a:uLnTx/>
                <a:uFillTx/>
                <a:latin typeface="+mn-lt"/>
                <a:ea typeface="+mn-ea"/>
                <a:cs typeface="+mn-cs"/>
              </a:rPr>
              <a:t>А=30°, </a:t>
            </a:r>
            <a:r>
              <a:rPr kumimoji="0" lang="ru-RU" sz="1400" b="0" i="0" u="none" strike="noStrike" kern="1200" cap="none" spc="0" normalizeH="0" baseline="0" noProof="0" smtClean="0">
                <a:ln>
                  <a:noFill/>
                </a:ln>
                <a:solidFill>
                  <a:schemeClr val="tx1"/>
                </a:solidFill>
                <a:effectLst/>
                <a:uLnTx/>
                <a:uFillTx/>
                <a:latin typeface="+mn-lt"/>
                <a:ea typeface="+mn-ea"/>
                <a:cs typeface="+mn-cs"/>
                <a:sym typeface="Symbol"/>
              </a:rPr>
              <a:t></a:t>
            </a:r>
            <a:r>
              <a:rPr kumimoji="0" lang="en-US" sz="1400" b="0" i="0" u="none" strike="noStrike" kern="1200" cap="none" spc="0" normalizeH="0" baseline="0" noProof="0" smtClean="0">
                <a:ln>
                  <a:noFill/>
                </a:ln>
                <a:solidFill>
                  <a:schemeClr val="tx1"/>
                </a:solidFill>
                <a:effectLst/>
                <a:uLnTx/>
                <a:uFillTx/>
                <a:latin typeface="+mn-lt"/>
                <a:ea typeface="+mn-ea"/>
                <a:cs typeface="+mn-cs"/>
                <a:sym typeface="Symbol"/>
              </a:rPr>
              <a:t> </a:t>
            </a:r>
            <a:r>
              <a:rPr kumimoji="0" lang="ru-RU" sz="1400" b="0" i="0" u="none" strike="noStrike" kern="1200" cap="none" spc="0" normalizeH="0" baseline="0" noProof="0" smtClean="0">
                <a:ln>
                  <a:noFill/>
                </a:ln>
                <a:solidFill>
                  <a:schemeClr val="tx1"/>
                </a:solidFill>
                <a:effectLst/>
                <a:uLnTx/>
                <a:uFillTx/>
                <a:latin typeface="+mn-lt"/>
                <a:ea typeface="+mn-ea"/>
                <a:cs typeface="+mn-cs"/>
              </a:rPr>
              <a:t>В=60</a:t>
            </a:r>
            <a:r>
              <a:rPr kumimoji="0" lang="el-GR" sz="1400" b="0" i="0" u="none" strike="noStrike" kern="1200" cap="none" spc="0" normalizeH="0" baseline="0" noProof="0" smtClean="0">
                <a:ln>
                  <a:noFill/>
                </a:ln>
                <a:solidFill>
                  <a:schemeClr val="tx1"/>
                </a:solidFill>
                <a:effectLst/>
                <a:uLnTx/>
                <a:uFillTx/>
                <a:latin typeface="+mn-lt"/>
                <a:ea typeface="+mn-ea"/>
                <a:cs typeface="+mn-cs"/>
              </a:rPr>
              <a:t>°</a:t>
            </a:r>
            <a:endParaRPr kumimoji="0" lang="ru-RU" sz="1400" b="0" i="0" u="none" strike="noStrike" kern="1200" cap="none" spc="0" normalizeH="0" baseline="0" noProof="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ru-RU" sz="1400" b="0" i="0" u="none" strike="noStrike" kern="1200" cap="none" spc="0" normalizeH="0" baseline="0" noProof="0" smtClean="0">
                <a:ln>
                  <a:noFill/>
                </a:ln>
                <a:solidFill>
                  <a:schemeClr val="tx1"/>
                </a:solidFill>
                <a:effectLst/>
                <a:uLnTx/>
                <a:uFillTx/>
                <a:latin typeface="+mn-lt"/>
                <a:ea typeface="+mn-ea"/>
                <a:cs typeface="+mn-cs"/>
              </a:rPr>
              <a:t>Найти: </a:t>
            </a:r>
            <a:r>
              <a:rPr kumimoji="0" lang="en-US" sz="1400" b="0" i="0" u="none" strike="noStrike" kern="1200" cap="none" spc="0" normalizeH="0" baseline="0" noProof="0" smtClean="0">
                <a:ln>
                  <a:noFill/>
                </a:ln>
                <a:solidFill>
                  <a:schemeClr val="tx1"/>
                </a:solidFill>
                <a:effectLst/>
                <a:uLnTx/>
                <a:uFillTx/>
                <a:latin typeface="+mn-lt"/>
                <a:ea typeface="+mn-ea"/>
                <a:cs typeface="+mn-cs"/>
              </a:rPr>
              <a:t>sin 30°, cos 30°</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n-US" sz="1400" b="0" i="0" u="none" strike="noStrike" kern="1200" cap="none" spc="0" normalizeH="0" baseline="0" noProof="0" smtClean="0">
                <a:ln>
                  <a:noFill/>
                </a:ln>
                <a:solidFill>
                  <a:schemeClr val="tx1"/>
                </a:solidFill>
                <a:effectLst/>
                <a:uLnTx/>
                <a:uFillTx/>
                <a:latin typeface="+mn-lt"/>
                <a:ea typeface="+mn-ea"/>
                <a:cs typeface="+mn-cs"/>
              </a:rPr>
              <a:t>            sin 60°, cos 60°</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ru-RU" sz="1400" b="0" i="0" u="none" strike="noStrike" kern="1200" cap="none" spc="0" normalizeH="0" baseline="0" noProof="0" smtClean="0">
                <a:ln>
                  <a:noFill/>
                </a:ln>
                <a:solidFill>
                  <a:schemeClr val="tx1"/>
                </a:solidFill>
                <a:effectLst/>
                <a:uLnTx/>
                <a:uFillTx/>
                <a:latin typeface="+mn-lt"/>
                <a:ea typeface="+mn-ea"/>
                <a:cs typeface="+mn-cs"/>
              </a:rPr>
              <a:t>Решение: </a:t>
            </a:r>
            <a:endParaRPr kumimoji="0" lang="ru-RU" sz="14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6" name="Объект 5"/>
          <p:cNvGraphicFramePr>
            <a:graphicFrameLocks noChangeAspect="1"/>
          </p:cNvGraphicFramePr>
          <p:nvPr/>
        </p:nvGraphicFramePr>
        <p:xfrm>
          <a:off x="4514850" y="3321050"/>
          <a:ext cx="114300" cy="215900"/>
        </p:xfrm>
        <a:graphic>
          <a:graphicData uri="http://schemas.openxmlformats.org/presentationml/2006/ole">
            <p:oleObj spid="_x0000_s72706" name="Формула" r:id="rId3" imgW="114120" imgH="215640" progId="Equation.3">
              <p:embed/>
            </p:oleObj>
          </a:graphicData>
        </a:graphic>
      </p:graphicFrame>
      <p:graphicFrame>
        <p:nvGraphicFramePr>
          <p:cNvPr id="7" name="Объект 6"/>
          <p:cNvGraphicFramePr>
            <a:graphicFrameLocks noChangeAspect="1"/>
          </p:cNvGraphicFramePr>
          <p:nvPr/>
        </p:nvGraphicFramePr>
        <p:xfrm>
          <a:off x="4514850" y="3321050"/>
          <a:ext cx="114300" cy="215900"/>
        </p:xfrm>
        <a:graphic>
          <a:graphicData uri="http://schemas.openxmlformats.org/presentationml/2006/ole">
            <p:oleObj spid="_x0000_s72707" name="Формула" r:id="rId4" imgW="114120" imgH="215640" progId="Equation.3">
              <p:embed/>
            </p:oleObj>
          </a:graphicData>
        </a:graphic>
      </p:graphicFrame>
      <p:graphicFrame>
        <p:nvGraphicFramePr>
          <p:cNvPr id="8" name="Объект 7"/>
          <p:cNvGraphicFramePr>
            <a:graphicFrameLocks noChangeAspect="1"/>
          </p:cNvGraphicFramePr>
          <p:nvPr/>
        </p:nvGraphicFramePr>
        <p:xfrm>
          <a:off x="1857356" y="2571744"/>
          <a:ext cx="5000660" cy="4089400"/>
        </p:xfrm>
        <a:graphic>
          <a:graphicData uri="http://schemas.openxmlformats.org/presentationml/2006/ole">
            <p:oleObj spid="_x0000_s72708" name="Формула" r:id="rId5" imgW="3720960" imgH="4089240" progId="Equation.3">
              <p:embed/>
            </p:oleObj>
          </a:graphicData>
        </a:graphic>
      </p:graphicFrame>
      <p:cxnSp>
        <p:nvCxnSpPr>
          <p:cNvPr id="9" name="Соединительная линия уступом 8"/>
          <p:cNvCxnSpPr/>
          <p:nvPr/>
        </p:nvCxnSpPr>
        <p:spPr>
          <a:xfrm>
            <a:off x="6000760" y="2571744"/>
            <a:ext cx="285752" cy="142876"/>
          </a:xfrm>
          <a:prstGeom prst="bentConnector3">
            <a:avLst>
              <a:gd name="adj1" fmla="val 43600"/>
            </a:avLst>
          </a:prstGeom>
        </p:spPr>
        <p:style>
          <a:lnRef idx="1">
            <a:schemeClr val="dk1"/>
          </a:lnRef>
          <a:fillRef idx="0">
            <a:schemeClr val="dk1"/>
          </a:fillRef>
          <a:effectRef idx="0">
            <a:schemeClr val="dk1"/>
          </a:effectRef>
          <a:fontRef idx="minor">
            <a:schemeClr val="tx1"/>
          </a:fontRef>
        </p:style>
      </p:cxnSp>
      <p:sp>
        <p:nvSpPr>
          <p:cNvPr id="10" name="TextBox 9"/>
          <p:cNvSpPr txBox="1"/>
          <p:nvPr/>
        </p:nvSpPr>
        <p:spPr>
          <a:xfrm>
            <a:off x="5857884" y="1357298"/>
            <a:ext cx="285752" cy="369332"/>
          </a:xfrm>
          <a:prstGeom prst="rect">
            <a:avLst/>
          </a:prstGeom>
          <a:noFill/>
        </p:spPr>
        <p:txBody>
          <a:bodyPr wrap="square" rtlCol="0">
            <a:spAutoFit/>
          </a:bodyPr>
          <a:lstStyle/>
          <a:p>
            <a:r>
              <a:rPr lang="ru-RU" dirty="0" smtClean="0"/>
              <a:t>В</a:t>
            </a:r>
            <a:endParaRPr lang="ru-RU" dirty="0"/>
          </a:p>
        </p:txBody>
      </p:sp>
      <p:sp>
        <p:nvSpPr>
          <p:cNvPr id="11" name="TextBox 10"/>
          <p:cNvSpPr txBox="1"/>
          <p:nvPr/>
        </p:nvSpPr>
        <p:spPr>
          <a:xfrm>
            <a:off x="5643570" y="2500306"/>
            <a:ext cx="285752" cy="369332"/>
          </a:xfrm>
          <a:prstGeom prst="rect">
            <a:avLst/>
          </a:prstGeom>
          <a:noFill/>
        </p:spPr>
        <p:txBody>
          <a:bodyPr wrap="square" rtlCol="0">
            <a:spAutoFit/>
          </a:bodyPr>
          <a:lstStyle/>
          <a:p>
            <a:r>
              <a:rPr lang="ru-RU" dirty="0" smtClean="0"/>
              <a:t>С</a:t>
            </a:r>
            <a:endParaRPr lang="ru-RU" dirty="0"/>
          </a:p>
        </p:txBody>
      </p:sp>
      <p:sp>
        <p:nvSpPr>
          <p:cNvPr id="12" name="TextBox 11"/>
          <p:cNvSpPr txBox="1"/>
          <p:nvPr/>
        </p:nvSpPr>
        <p:spPr>
          <a:xfrm>
            <a:off x="7286644" y="2500306"/>
            <a:ext cx="214314" cy="369332"/>
          </a:xfrm>
          <a:prstGeom prst="rect">
            <a:avLst/>
          </a:prstGeom>
          <a:noFill/>
        </p:spPr>
        <p:txBody>
          <a:bodyPr wrap="square" rtlCol="0">
            <a:spAutoFit/>
          </a:bodyPr>
          <a:lstStyle/>
          <a:p>
            <a:r>
              <a:rPr lang="ru-RU" dirty="0" smtClean="0"/>
              <a:t>А</a:t>
            </a:r>
            <a:endParaRPr lang="ru-RU" dirty="0"/>
          </a:p>
        </p:txBody>
      </p:sp>
      <p:cxnSp>
        <p:nvCxnSpPr>
          <p:cNvPr id="13" name="Прямая соединительная линия 12"/>
          <p:cNvCxnSpPr/>
          <p:nvPr/>
        </p:nvCxnSpPr>
        <p:spPr>
          <a:xfrm rot="5400000">
            <a:off x="5507559" y="2207689"/>
            <a:ext cx="987990" cy="1588"/>
          </a:xfrm>
          <a:prstGeom prst="line">
            <a:avLst/>
          </a:prstGeom>
        </p:spPr>
        <p:style>
          <a:lnRef idx="1">
            <a:schemeClr val="dk1"/>
          </a:lnRef>
          <a:fillRef idx="0">
            <a:schemeClr val="dk1"/>
          </a:fillRef>
          <a:effectRef idx="0">
            <a:schemeClr val="dk1"/>
          </a:effectRef>
          <a:fontRef idx="minor">
            <a:schemeClr val="tx1"/>
          </a:fontRef>
        </p:style>
      </p:cxnSp>
      <p:cxnSp>
        <p:nvCxnSpPr>
          <p:cNvPr id="14" name="Прямая соединительная линия 13"/>
          <p:cNvCxnSpPr>
            <a:endCxn id="12" idx="1"/>
          </p:cNvCxnSpPr>
          <p:nvPr/>
        </p:nvCxnSpPr>
        <p:spPr>
          <a:xfrm flipV="1">
            <a:off x="6000760" y="2684972"/>
            <a:ext cx="1285884" cy="29648"/>
          </a:xfrm>
          <a:prstGeom prst="line">
            <a:avLst/>
          </a:prstGeom>
        </p:spPr>
        <p:style>
          <a:lnRef idx="1">
            <a:schemeClr val="dk1"/>
          </a:lnRef>
          <a:fillRef idx="0">
            <a:schemeClr val="dk1"/>
          </a:fillRef>
          <a:effectRef idx="0">
            <a:schemeClr val="dk1"/>
          </a:effectRef>
          <a:fontRef idx="minor">
            <a:schemeClr val="tx1"/>
          </a:fontRef>
        </p:style>
      </p:cxnSp>
      <p:cxnSp>
        <p:nvCxnSpPr>
          <p:cNvPr id="15" name="Прямая соединительная линия 14"/>
          <p:cNvCxnSpPr>
            <a:stCxn id="10" idx="2"/>
            <a:endCxn id="12" idx="1"/>
          </p:cNvCxnSpPr>
          <p:nvPr/>
        </p:nvCxnSpPr>
        <p:spPr>
          <a:xfrm rot="16200000" flipH="1">
            <a:off x="6164531" y="1562859"/>
            <a:ext cx="958342" cy="1285884"/>
          </a:xfrm>
          <a:prstGeom prst="line">
            <a:avLst/>
          </a:prstGeom>
        </p:spPr>
        <p:style>
          <a:lnRef idx="1">
            <a:schemeClr val="dk1"/>
          </a:lnRef>
          <a:fillRef idx="0">
            <a:schemeClr val="dk1"/>
          </a:fillRef>
          <a:effectRef idx="0">
            <a:schemeClr val="dk1"/>
          </a:effectRef>
          <a:fontRef idx="minor">
            <a:schemeClr val="tx1"/>
          </a:fontRef>
        </p:style>
      </p:cxnSp>
      <p:sp>
        <p:nvSpPr>
          <p:cNvPr id="16" name="Управляющая кнопка: домой 15">
            <a:hlinkClick r:id="rId6" action="ppaction://hlinksldjump" highlightClick="1"/>
          </p:cNvPr>
          <p:cNvSpPr/>
          <p:nvPr/>
        </p:nvSpPr>
        <p:spPr>
          <a:xfrm>
            <a:off x="7929586" y="5715016"/>
            <a:ext cx="928694" cy="85725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71472" y="285728"/>
            <a:ext cx="6408610" cy="1714512"/>
          </a:xfrm>
        </p:spPr>
        <p:txBody>
          <a:bodyPr>
            <a:scene3d>
              <a:camera prst="orthographicFront"/>
              <a:lightRig rig="glow" dir="tl">
                <a:rot lat="0" lon="0" rev="5400000"/>
              </a:lightRig>
            </a:scene3d>
            <a:sp3d contourW="12700">
              <a:bevelT w="25400" h="25400"/>
              <a:contourClr>
                <a:schemeClr val="accent6">
                  <a:shade val="73000"/>
                </a:schemeClr>
              </a:contourClr>
            </a:sp3d>
          </a:bodyPr>
          <a:lstStyle/>
          <a:p>
            <a:pPr algn="l"/>
            <a:r>
              <a:rPr lang="ru-RU" cap="none"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r>
            <a:br>
              <a:rPr lang="ru-RU" cap="none"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r>
              <a:rPr lang="ru-RU"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Цель работы:</a:t>
            </a:r>
            <a:endParaRPr lang="ru-RU" cap="none"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Подзаголовок 2"/>
          <p:cNvSpPr>
            <a:spLocks noGrp="1"/>
          </p:cNvSpPr>
          <p:nvPr>
            <p:ph type="subTitle" idx="1"/>
          </p:nvPr>
        </p:nvSpPr>
        <p:spPr>
          <a:xfrm>
            <a:off x="571472" y="1857364"/>
            <a:ext cx="6929486" cy="1643074"/>
          </a:xfrm>
        </p:spPr>
        <p:txBody>
          <a:bodyPr/>
          <a:lstStyle/>
          <a:p>
            <a:pPr algn="l"/>
            <a:r>
              <a:rPr lang="ru-RU" dirty="0" smtClean="0"/>
              <a:t>СФОРМИРОВАТЬ НАВЫКИ САМОСТОЯТЕЛЬНОЙ РАБОТЫ ЧЕРЕЗ СИСТЕМАТИЗАЦИЮ  И ОБОБЩЕНИЕ  ИЗУЧЕННОГО МАТЕРИАЛА</a:t>
            </a:r>
            <a:endParaRPr lang="ru-RU"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642910" y="142853"/>
            <a:ext cx="6629400" cy="928694"/>
          </a:xfrm>
          <a:prstGeom prst="rect">
            <a:avLst/>
          </a:prstGeom>
        </p:spPr>
        <p:txBody>
          <a:bodyPr vert="horz" lIns="45720" tIns="0" rIns="45720" bIns="0" anchor="t">
            <a:normAutofit fontScale="97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3200" b="1" i="0" u="none" strike="noStrike" kern="1200" cap="none" spc="0" normalizeH="0" baseline="0" noProof="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mj-lt"/>
                <a:ea typeface="+mj-ea"/>
                <a:cs typeface="+mj-cs"/>
              </a:rPr>
              <a:t>ЗНАЧЕНИЯ СИНУСА, КОСИНУСА И        </a:t>
            </a:r>
            <a:br>
              <a:rPr kumimoji="0" lang="ru-RU" sz="3200" b="1" i="0" u="none" strike="noStrike" kern="1200" cap="none" spc="0" normalizeH="0" baseline="0" noProof="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mj-lt"/>
                <a:ea typeface="+mj-ea"/>
                <a:cs typeface="+mj-cs"/>
              </a:rPr>
            </a:br>
            <a:r>
              <a:rPr kumimoji="0" lang="ru-RU" sz="3200" b="1" i="0" u="none" strike="noStrike" kern="1200" cap="none" spc="0" normalizeH="0" baseline="0" noProof="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mj-lt"/>
                <a:ea typeface="+mj-ea"/>
                <a:cs typeface="+mj-cs"/>
              </a:rPr>
              <a:t>          ТАНГЕНСА   45°</a:t>
            </a:r>
            <a:endParaRPr kumimoji="0" lang="ru-RU" sz="3200" b="1" i="0" u="none" strike="noStrike" kern="1200" cap="none" spc="0" normalizeH="0" baseline="0" noProof="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mj-lt"/>
              <a:ea typeface="+mj-ea"/>
              <a:cs typeface="+mj-cs"/>
            </a:endParaRPr>
          </a:p>
        </p:txBody>
      </p:sp>
      <p:sp>
        <p:nvSpPr>
          <p:cNvPr id="5" name="Текст 2"/>
          <p:cNvSpPr txBox="1">
            <a:spLocks/>
          </p:cNvSpPr>
          <p:nvPr/>
        </p:nvSpPr>
        <p:spPr>
          <a:xfrm>
            <a:off x="642910" y="1285860"/>
            <a:ext cx="4357718" cy="857256"/>
          </a:xfrm>
          <a:prstGeom prst="rect">
            <a:avLst/>
          </a:prstGeom>
        </p:spPr>
        <p:txBody>
          <a:bodyPr vert="horz" lIns="45720" tIns="0" rIns="45720" bIns="0" anchor="b">
            <a:normAutofit/>
          </a:bodyPr>
          <a:lstStyle/>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ru-RU" sz="1400" b="0" i="0" u="none" strike="noStrike" kern="1200" cap="none" spc="0" normalizeH="0" baseline="0" noProof="0" smtClean="0">
                <a:ln>
                  <a:noFill/>
                </a:ln>
                <a:solidFill>
                  <a:schemeClr val="tx1"/>
                </a:solidFill>
                <a:effectLst/>
                <a:uLnTx/>
                <a:uFillTx/>
                <a:latin typeface="+mn-lt"/>
                <a:ea typeface="+mn-ea"/>
                <a:cs typeface="+mn-cs"/>
              </a:rPr>
              <a:t>Дано: </a:t>
            </a:r>
            <a:r>
              <a:rPr kumimoji="0" lang="el-GR" sz="1400" b="0" i="0" u="none" strike="noStrike" kern="1200" cap="none" spc="0" normalizeH="0" baseline="0" noProof="0" smtClean="0">
                <a:ln>
                  <a:noFill/>
                </a:ln>
                <a:solidFill>
                  <a:schemeClr val="tx1"/>
                </a:solidFill>
                <a:effectLst/>
                <a:uLnTx/>
                <a:uFillTx/>
                <a:latin typeface="+mn-lt"/>
                <a:ea typeface="+mn-ea"/>
                <a:cs typeface="+mn-cs"/>
              </a:rPr>
              <a:t>Δ</a:t>
            </a:r>
            <a:r>
              <a:rPr kumimoji="0" lang="ru-RU" sz="1400" b="0" i="0" u="none" strike="noStrike" kern="1200" cap="none" spc="0" normalizeH="0" baseline="0" noProof="0" smtClean="0">
                <a:ln>
                  <a:noFill/>
                </a:ln>
                <a:solidFill>
                  <a:schemeClr val="tx1"/>
                </a:solidFill>
                <a:effectLst/>
                <a:uLnTx/>
                <a:uFillTx/>
                <a:latin typeface="+mn-lt"/>
                <a:ea typeface="+mn-ea"/>
                <a:cs typeface="+mn-cs"/>
              </a:rPr>
              <a:t> АВС, АС = ВС, </a:t>
            </a:r>
            <a:r>
              <a:rPr kumimoji="0" lang="ru-RU" sz="1400" b="0" i="0" u="none" strike="noStrike" kern="1200" cap="none" spc="0" normalizeH="0" baseline="0" noProof="0" smtClean="0">
                <a:ln>
                  <a:noFill/>
                </a:ln>
                <a:solidFill>
                  <a:schemeClr val="tx1"/>
                </a:solidFill>
                <a:effectLst/>
                <a:uLnTx/>
                <a:uFillTx/>
                <a:latin typeface="+mn-lt"/>
                <a:ea typeface="+mn-ea"/>
                <a:cs typeface="+mn-cs"/>
                <a:sym typeface="Symbol"/>
              </a:rPr>
              <a:t></a:t>
            </a:r>
            <a:r>
              <a:rPr kumimoji="0" lang="en-US" sz="1400" b="0" i="0" u="none" strike="noStrike" kern="1200" cap="none" spc="0" normalizeH="0" baseline="0" noProof="0" smtClean="0">
                <a:ln>
                  <a:noFill/>
                </a:ln>
                <a:solidFill>
                  <a:schemeClr val="tx1"/>
                </a:solidFill>
                <a:effectLst/>
                <a:uLnTx/>
                <a:uFillTx/>
                <a:latin typeface="+mn-lt"/>
                <a:ea typeface="+mn-ea"/>
                <a:cs typeface="+mn-cs"/>
                <a:sym typeface="Symbol"/>
              </a:rPr>
              <a:t> </a:t>
            </a:r>
            <a:r>
              <a:rPr kumimoji="0" lang="ru-RU" sz="1400" b="0" i="0" u="none" strike="noStrike" kern="1200" cap="none" spc="0" normalizeH="0" baseline="0" noProof="0" smtClean="0">
                <a:ln>
                  <a:noFill/>
                </a:ln>
                <a:solidFill>
                  <a:schemeClr val="tx1"/>
                </a:solidFill>
                <a:effectLst/>
                <a:uLnTx/>
                <a:uFillTx/>
                <a:latin typeface="+mn-lt"/>
                <a:ea typeface="+mn-ea"/>
                <a:cs typeface="+mn-cs"/>
              </a:rPr>
              <a:t>А = </a:t>
            </a:r>
            <a:r>
              <a:rPr kumimoji="0" lang="ru-RU" sz="1400" b="0" i="0" u="none" strike="noStrike" kern="1200" cap="none" spc="0" normalizeH="0" baseline="0" noProof="0" smtClean="0">
                <a:ln>
                  <a:noFill/>
                </a:ln>
                <a:solidFill>
                  <a:schemeClr val="tx1"/>
                </a:solidFill>
                <a:effectLst/>
                <a:uLnTx/>
                <a:uFillTx/>
                <a:latin typeface="+mn-lt"/>
                <a:ea typeface="+mn-ea"/>
                <a:cs typeface="+mn-cs"/>
                <a:sym typeface="Symbol"/>
              </a:rPr>
              <a:t></a:t>
            </a:r>
            <a:r>
              <a:rPr kumimoji="0" lang="en-US" sz="1400" b="0" i="0" u="none" strike="noStrike" kern="1200" cap="none" spc="0" normalizeH="0" baseline="0" noProof="0" smtClean="0">
                <a:ln>
                  <a:noFill/>
                </a:ln>
                <a:solidFill>
                  <a:schemeClr val="tx1"/>
                </a:solidFill>
                <a:effectLst/>
                <a:uLnTx/>
                <a:uFillTx/>
                <a:latin typeface="+mn-lt"/>
                <a:ea typeface="+mn-ea"/>
                <a:cs typeface="+mn-cs"/>
                <a:sym typeface="Symbol"/>
              </a:rPr>
              <a:t> </a:t>
            </a:r>
            <a:r>
              <a:rPr kumimoji="0" lang="ru-RU" sz="1400" b="0" i="0" u="none" strike="noStrike" kern="1200" cap="none" spc="0" normalizeH="0" baseline="0" noProof="0" smtClean="0">
                <a:ln>
                  <a:noFill/>
                </a:ln>
                <a:solidFill>
                  <a:schemeClr val="tx1"/>
                </a:solidFill>
                <a:effectLst/>
                <a:uLnTx/>
                <a:uFillTx/>
                <a:latin typeface="+mn-lt"/>
                <a:ea typeface="+mn-ea"/>
                <a:cs typeface="+mn-cs"/>
              </a:rPr>
              <a:t>В = 45°, </a:t>
            </a:r>
            <a:r>
              <a:rPr kumimoji="0" lang="ru-RU" sz="1400" b="0" i="0" u="none" strike="noStrike" kern="1200" cap="none" spc="0" normalizeH="0" baseline="0" noProof="0" smtClean="0">
                <a:ln>
                  <a:noFill/>
                </a:ln>
                <a:solidFill>
                  <a:schemeClr val="tx1"/>
                </a:solidFill>
                <a:effectLst/>
                <a:uLnTx/>
                <a:uFillTx/>
                <a:latin typeface="+mn-lt"/>
                <a:ea typeface="+mn-ea"/>
                <a:cs typeface="+mn-cs"/>
                <a:sym typeface="Symbol"/>
              </a:rPr>
              <a:t></a:t>
            </a:r>
            <a:r>
              <a:rPr kumimoji="0" lang="en-US" sz="1400" b="0" i="0" u="none" strike="noStrike" kern="1200" cap="none" spc="0" normalizeH="0" baseline="0" noProof="0" smtClean="0">
                <a:ln>
                  <a:noFill/>
                </a:ln>
                <a:solidFill>
                  <a:schemeClr val="tx1"/>
                </a:solidFill>
                <a:effectLst/>
                <a:uLnTx/>
                <a:uFillTx/>
                <a:latin typeface="+mn-lt"/>
                <a:ea typeface="+mn-ea"/>
                <a:cs typeface="+mn-cs"/>
                <a:sym typeface="Symbol"/>
              </a:rPr>
              <a:t> </a:t>
            </a:r>
            <a:r>
              <a:rPr kumimoji="0" lang="ru-RU" sz="1400" b="0" i="0" u="none" strike="noStrike" kern="1200" cap="none" spc="0" normalizeH="0" baseline="0" noProof="0" smtClean="0">
                <a:ln>
                  <a:noFill/>
                </a:ln>
                <a:solidFill>
                  <a:schemeClr val="tx1"/>
                </a:solidFill>
                <a:effectLst/>
                <a:uLnTx/>
                <a:uFillTx/>
                <a:latin typeface="+mn-lt"/>
                <a:ea typeface="+mn-ea"/>
                <a:cs typeface="+mn-cs"/>
              </a:rPr>
              <a:t>С = 90°</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ru-RU" sz="1400" b="0" i="0" u="none" strike="noStrike" kern="1200" cap="none" spc="0" normalizeH="0" baseline="0" noProof="0" smtClean="0">
                <a:ln>
                  <a:noFill/>
                </a:ln>
                <a:solidFill>
                  <a:schemeClr val="tx1"/>
                </a:solidFill>
                <a:effectLst/>
                <a:uLnTx/>
                <a:uFillTx/>
                <a:latin typeface="+mn-lt"/>
                <a:ea typeface="+mn-ea"/>
                <a:cs typeface="+mn-cs"/>
              </a:rPr>
              <a:t>Найти: </a:t>
            </a:r>
            <a:r>
              <a:rPr kumimoji="0" lang="en-US" sz="1400" b="0" i="0" u="none" strike="noStrike" kern="1200" cap="none" spc="0" normalizeH="0" baseline="0" noProof="0" smtClean="0">
                <a:ln>
                  <a:noFill/>
                </a:ln>
                <a:solidFill>
                  <a:schemeClr val="tx1"/>
                </a:solidFill>
                <a:effectLst/>
                <a:uLnTx/>
                <a:uFillTx/>
                <a:latin typeface="+mn-lt"/>
                <a:ea typeface="+mn-ea"/>
                <a:cs typeface="+mn-cs"/>
              </a:rPr>
              <a:t>sin 45°, cos 45°, tg 45°</a:t>
            </a:r>
          </a:p>
          <a:p>
            <a:pPr marL="0"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ru-RU" sz="1400" b="0" i="0" u="none" strike="noStrike" kern="1200" cap="none" spc="0" normalizeH="0" baseline="0" noProof="0" smtClean="0">
                <a:ln>
                  <a:noFill/>
                </a:ln>
                <a:solidFill>
                  <a:schemeClr val="tx1"/>
                </a:solidFill>
                <a:effectLst/>
                <a:uLnTx/>
                <a:uFillTx/>
                <a:latin typeface="+mn-lt"/>
                <a:ea typeface="+mn-ea"/>
                <a:cs typeface="+mn-cs"/>
              </a:rPr>
              <a:t>Решение: </a:t>
            </a:r>
            <a:endParaRPr kumimoji="0" lang="ru-RU" sz="14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6" name="Объект 5"/>
          <p:cNvGraphicFramePr>
            <a:graphicFrameLocks noChangeAspect="1"/>
          </p:cNvGraphicFramePr>
          <p:nvPr/>
        </p:nvGraphicFramePr>
        <p:xfrm>
          <a:off x="712788" y="2428875"/>
          <a:ext cx="5575300" cy="2143125"/>
        </p:xfrm>
        <a:graphic>
          <a:graphicData uri="http://schemas.openxmlformats.org/presentationml/2006/ole">
            <p:oleObj spid="_x0000_s73730" name="Формула" r:id="rId3" imgW="4559040" imgH="1752480" progId="Equation.3">
              <p:embed/>
            </p:oleObj>
          </a:graphicData>
        </a:graphic>
      </p:graphicFrame>
      <p:cxnSp>
        <p:nvCxnSpPr>
          <p:cNvPr id="8" name="Прямая соединительная линия 7"/>
          <p:cNvCxnSpPr/>
          <p:nvPr/>
        </p:nvCxnSpPr>
        <p:spPr>
          <a:xfrm rot="5400000">
            <a:off x="4894265" y="1892289"/>
            <a:ext cx="785818" cy="1588"/>
          </a:xfrm>
          <a:prstGeom prst="line">
            <a:avLst/>
          </a:prstGeom>
        </p:spPr>
        <p:style>
          <a:lnRef idx="1">
            <a:schemeClr val="dk1"/>
          </a:lnRef>
          <a:fillRef idx="0">
            <a:schemeClr val="dk1"/>
          </a:fillRef>
          <a:effectRef idx="0">
            <a:schemeClr val="dk1"/>
          </a:effectRef>
          <a:fontRef idx="minor">
            <a:schemeClr val="tx1"/>
          </a:fontRef>
        </p:style>
      </p:cxnSp>
      <p:cxnSp>
        <p:nvCxnSpPr>
          <p:cNvPr id="9" name="Прямая соединительная линия 8"/>
          <p:cNvCxnSpPr/>
          <p:nvPr/>
        </p:nvCxnSpPr>
        <p:spPr>
          <a:xfrm>
            <a:off x="5286380" y="2285992"/>
            <a:ext cx="785818" cy="1588"/>
          </a:xfrm>
          <a:prstGeom prst="line">
            <a:avLst/>
          </a:prstGeom>
        </p:spPr>
        <p:style>
          <a:lnRef idx="1">
            <a:schemeClr val="dk1"/>
          </a:lnRef>
          <a:fillRef idx="0">
            <a:schemeClr val="dk1"/>
          </a:fillRef>
          <a:effectRef idx="0">
            <a:schemeClr val="dk1"/>
          </a:effectRef>
          <a:fontRef idx="minor">
            <a:schemeClr val="tx1"/>
          </a:fontRef>
        </p:style>
      </p:cxnSp>
      <p:cxnSp>
        <p:nvCxnSpPr>
          <p:cNvPr id="10" name="Прямая соединительная линия 9"/>
          <p:cNvCxnSpPr/>
          <p:nvPr/>
        </p:nvCxnSpPr>
        <p:spPr>
          <a:xfrm rot="16200000" flipH="1">
            <a:off x="5286380" y="1500174"/>
            <a:ext cx="785818" cy="785818"/>
          </a:xfrm>
          <a:prstGeom prst="line">
            <a:avLst/>
          </a:prstGeom>
        </p:spPr>
        <p:style>
          <a:lnRef idx="1">
            <a:schemeClr val="dk1"/>
          </a:lnRef>
          <a:fillRef idx="0">
            <a:schemeClr val="dk1"/>
          </a:fillRef>
          <a:effectRef idx="0">
            <a:schemeClr val="dk1"/>
          </a:effectRef>
          <a:fontRef idx="minor">
            <a:schemeClr val="tx1"/>
          </a:fontRef>
        </p:style>
      </p:cxnSp>
      <p:sp>
        <p:nvSpPr>
          <p:cNvPr id="11" name="TextBox 10"/>
          <p:cNvSpPr txBox="1"/>
          <p:nvPr/>
        </p:nvSpPr>
        <p:spPr>
          <a:xfrm>
            <a:off x="5143504" y="1142984"/>
            <a:ext cx="285752" cy="369332"/>
          </a:xfrm>
          <a:prstGeom prst="rect">
            <a:avLst/>
          </a:prstGeom>
          <a:noFill/>
        </p:spPr>
        <p:txBody>
          <a:bodyPr wrap="square" rtlCol="0">
            <a:spAutoFit/>
          </a:bodyPr>
          <a:lstStyle/>
          <a:p>
            <a:r>
              <a:rPr lang="ru-RU" dirty="0" smtClean="0"/>
              <a:t>В</a:t>
            </a:r>
            <a:endParaRPr lang="ru-RU" dirty="0"/>
          </a:p>
        </p:txBody>
      </p:sp>
      <p:sp>
        <p:nvSpPr>
          <p:cNvPr id="12" name="TextBox 11"/>
          <p:cNvSpPr txBox="1"/>
          <p:nvPr/>
        </p:nvSpPr>
        <p:spPr>
          <a:xfrm>
            <a:off x="5000628" y="2143116"/>
            <a:ext cx="214314" cy="369332"/>
          </a:xfrm>
          <a:prstGeom prst="rect">
            <a:avLst/>
          </a:prstGeom>
          <a:noFill/>
        </p:spPr>
        <p:txBody>
          <a:bodyPr wrap="square" rtlCol="0">
            <a:spAutoFit/>
          </a:bodyPr>
          <a:lstStyle/>
          <a:p>
            <a:r>
              <a:rPr lang="ru-RU" dirty="0" smtClean="0"/>
              <a:t>С</a:t>
            </a:r>
            <a:endParaRPr lang="ru-RU" dirty="0"/>
          </a:p>
        </p:txBody>
      </p:sp>
      <p:sp>
        <p:nvSpPr>
          <p:cNvPr id="13" name="TextBox 12"/>
          <p:cNvSpPr txBox="1"/>
          <p:nvPr/>
        </p:nvSpPr>
        <p:spPr>
          <a:xfrm>
            <a:off x="6000760" y="2071678"/>
            <a:ext cx="500066" cy="369332"/>
          </a:xfrm>
          <a:prstGeom prst="rect">
            <a:avLst/>
          </a:prstGeom>
          <a:noFill/>
        </p:spPr>
        <p:txBody>
          <a:bodyPr wrap="square" rtlCol="0">
            <a:spAutoFit/>
          </a:bodyPr>
          <a:lstStyle/>
          <a:p>
            <a:r>
              <a:rPr lang="ru-RU" dirty="0" smtClean="0"/>
              <a:t>А</a:t>
            </a:r>
            <a:endParaRPr lang="ru-RU" dirty="0"/>
          </a:p>
        </p:txBody>
      </p:sp>
      <p:cxnSp>
        <p:nvCxnSpPr>
          <p:cNvPr id="14" name="Соединительная линия уступом 13"/>
          <p:cNvCxnSpPr/>
          <p:nvPr/>
        </p:nvCxnSpPr>
        <p:spPr>
          <a:xfrm>
            <a:off x="5286380" y="2071678"/>
            <a:ext cx="357190" cy="214314"/>
          </a:xfrm>
          <a:prstGeom prst="bentConnector3">
            <a:avLst>
              <a:gd name="adj1" fmla="val 50000"/>
            </a:avLst>
          </a:prstGeom>
        </p:spPr>
        <p:style>
          <a:lnRef idx="1">
            <a:schemeClr val="dk1"/>
          </a:lnRef>
          <a:fillRef idx="0">
            <a:schemeClr val="dk1"/>
          </a:fillRef>
          <a:effectRef idx="0">
            <a:schemeClr val="dk1"/>
          </a:effectRef>
          <a:fontRef idx="minor">
            <a:schemeClr val="tx1"/>
          </a:fontRef>
        </p:style>
      </p:cxnSp>
      <p:cxnSp>
        <p:nvCxnSpPr>
          <p:cNvPr id="15" name="Прямая соединительная линия 14"/>
          <p:cNvCxnSpPr/>
          <p:nvPr/>
        </p:nvCxnSpPr>
        <p:spPr>
          <a:xfrm rot="5400000">
            <a:off x="5500694" y="2285992"/>
            <a:ext cx="142876" cy="1588"/>
          </a:xfrm>
          <a:prstGeom prst="line">
            <a:avLst/>
          </a:prstGeom>
        </p:spPr>
        <p:style>
          <a:lnRef idx="1">
            <a:schemeClr val="dk1"/>
          </a:lnRef>
          <a:fillRef idx="0">
            <a:schemeClr val="dk1"/>
          </a:fillRef>
          <a:effectRef idx="0">
            <a:schemeClr val="dk1"/>
          </a:effectRef>
          <a:fontRef idx="minor">
            <a:schemeClr val="tx1"/>
          </a:fontRef>
        </p:style>
      </p:cxnSp>
      <p:cxnSp>
        <p:nvCxnSpPr>
          <p:cNvPr id="16" name="Прямая соединительная линия 15"/>
          <p:cNvCxnSpPr/>
          <p:nvPr/>
        </p:nvCxnSpPr>
        <p:spPr>
          <a:xfrm>
            <a:off x="5214942" y="1928802"/>
            <a:ext cx="142876" cy="1588"/>
          </a:xfrm>
          <a:prstGeom prst="line">
            <a:avLst/>
          </a:prstGeom>
        </p:spPr>
        <p:style>
          <a:lnRef idx="1">
            <a:schemeClr val="dk1"/>
          </a:lnRef>
          <a:fillRef idx="0">
            <a:schemeClr val="dk1"/>
          </a:fillRef>
          <a:effectRef idx="0">
            <a:schemeClr val="dk1"/>
          </a:effectRef>
          <a:fontRef idx="minor">
            <a:schemeClr val="tx1"/>
          </a:fontRef>
        </p:style>
      </p:cxnSp>
      <p:sp>
        <p:nvSpPr>
          <p:cNvPr id="17" name="Управляющая кнопка: домой 16">
            <a:hlinkClick r:id="rId4" action="ppaction://hlinksldjump" highlightClick="1"/>
          </p:cNvPr>
          <p:cNvSpPr/>
          <p:nvPr/>
        </p:nvSpPr>
        <p:spPr>
          <a:xfrm>
            <a:off x="7929586" y="5715016"/>
            <a:ext cx="928694" cy="85725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73731" name="Picture 3" descr="C:\Documents and Settings\Root\Рабочий стол\Проект\Рисунок18.jpg"/>
          <p:cNvPicPr>
            <a:picLocks noChangeAspect="1" noChangeArrowheads="1"/>
          </p:cNvPicPr>
          <p:nvPr/>
        </p:nvPicPr>
        <p:blipFill>
          <a:blip r:embed="rId5"/>
          <a:srcRect/>
          <a:stretch>
            <a:fillRect/>
          </a:stretch>
        </p:blipFill>
        <p:spPr bwMode="auto">
          <a:xfrm>
            <a:off x="714348" y="4714884"/>
            <a:ext cx="2987675" cy="1871662"/>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214291"/>
            <a:ext cx="6629400" cy="642942"/>
          </a:xfrm>
        </p:spPr>
        <p:txBody>
          <a:bodyPr>
            <a:normAutofit/>
          </a:bodyPr>
          <a:lstStyle/>
          <a:p>
            <a:r>
              <a:rPr lang="ru-RU" sz="32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ПРИМЕР  6</a:t>
            </a:r>
            <a:endParaRPr lang="ru-RU" sz="320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Текст 2"/>
          <p:cNvSpPr>
            <a:spLocks noGrp="1"/>
          </p:cNvSpPr>
          <p:nvPr>
            <p:ph type="body" idx="1"/>
          </p:nvPr>
        </p:nvSpPr>
        <p:spPr>
          <a:xfrm>
            <a:off x="642910" y="1071546"/>
            <a:ext cx="6629400" cy="5143536"/>
          </a:xfrm>
        </p:spPr>
        <p:txBody>
          <a:bodyPr>
            <a:normAutofit/>
          </a:bodyPr>
          <a:lstStyle/>
          <a:p>
            <a:pPr marL="342900" indent="-342900"/>
            <a:r>
              <a:rPr lang="ru-RU" sz="1400" dirty="0" smtClean="0"/>
              <a:t>1.    Дано: </a:t>
            </a:r>
            <a:r>
              <a:rPr lang="el-GR" sz="1400" dirty="0" smtClean="0"/>
              <a:t>Δ</a:t>
            </a:r>
            <a:r>
              <a:rPr lang="ru-RU" sz="1400" dirty="0" smtClean="0"/>
              <a:t> АВС, </a:t>
            </a:r>
            <a:r>
              <a:rPr lang="ru-RU" sz="1400" dirty="0" smtClean="0">
                <a:sym typeface="Symbol"/>
              </a:rPr>
              <a:t></a:t>
            </a:r>
            <a:r>
              <a:rPr lang="en-US" sz="1400" dirty="0" smtClean="0">
                <a:sym typeface="Symbol"/>
              </a:rPr>
              <a:t> </a:t>
            </a:r>
            <a:r>
              <a:rPr lang="ru-RU" sz="1400" dirty="0" smtClean="0"/>
              <a:t>А = 90°, </a:t>
            </a:r>
            <a:r>
              <a:rPr lang="ru-RU" sz="1400" dirty="0" smtClean="0">
                <a:sym typeface="Symbol"/>
              </a:rPr>
              <a:t></a:t>
            </a:r>
            <a:r>
              <a:rPr lang="en-US" sz="1400" dirty="0" smtClean="0">
                <a:sym typeface="Symbol"/>
              </a:rPr>
              <a:t> </a:t>
            </a:r>
            <a:r>
              <a:rPr lang="ru-RU" sz="1400" dirty="0" smtClean="0"/>
              <a:t>В = 60°, АС = 9</a:t>
            </a:r>
          </a:p>
          <a:p>
            <a:pPr marL="342900" indent="-342900"/>
            <a:r>
              <a:rPr lang="ru-RU" sz="1400" dirty="0" smtClean="0"/>
              <a:t>       Найти: АВ - ?</a:t>
            </a:r>
          </a:p>
          <a:p>
            <a:pPr marL="342900" indent="-342900"/>
            <a:r>
              <a:rPr lang="ru-RU" sz="1400" dirty="0" smtClean="0"/>
              <a:t>       Решение: </a:t>
            </a:r>
          </a:p>
          <a:p>
            <a:pPr marL="342900" indent="-342900"/>
            <a:endParaRPr lang="ru-RU" sz="1400" dirty="0" smtClean="0"/>
          </a:p>
          <a:p>
            <a:pPr marL="342900" indent="-342900"/>
            <a:endParaRPr lang="ru-RU" sz="1400" dirty="0" smtClean="0"/>
          </a:p>
          <a:p>
            <a:pPr marL="342900" indent="-342900"/>
            <a:endParaRPr lang="ru-RU" sz="1400" dirty="0" smtClean="0"/>
          </a:p>
          <a:p>
            <a:pPr marL="342900" indent="-342900"/>
            <a:endParaRPr lang="ru-RU" sz="1400" dirty="0" smtClean="0"/>
          </a:p>
          <a:p>
            <a:pPr marL="342900" indent="-342900"/>
            <a:endParaRPr lang="ru-RU" sz="1400" dirty="0" smtClean="0"/>
          </a:p>
          <a:p>
            <a:pPr marL="342900" indent="-342900"/>
            <a:endParaRPr lang="ru-RU" sz="1400" dirty="0" smtClean="0"/>
          </a:p>
          <a:p>
            <a:pPr marL="342900" indent="-342900"/>
            <a:r>
              <a:rPr lang="ru-RU" sz="1400" dirty="0" smtClean="0"/>
              <a:t>       </a:t>
            </a:r>
          </a:p>
          <a:p>
            <a:pPr marL="342900" indent="-342900"/>
            <a:r>
              <a:rPr lang="ru-RU" sz="1400" dirty="0" smtClean="0"/>
              <a:t>2.    Дано: </a:t>
            </a:r>
            <a:r>
              <a:rPr lang="el-GR" sz="1400" dirty="0" smtClean="0"/>
              <a:t>Δ</a:t>
            </a:r>
            <a:r>
              <a:rPr lang="ru-RU" sz="1400" dirty="0" smtClean="0"/>
              <a:t> АВС, </a:t>
            </a:r>
            <a:r>
              <a:rPr lang="ru-RU" sz="1400" dirty="0" smtClean="0">
                <a:sym typeface="Symbol"/>
              </a:rPr>
              <a:t></a:t>
            </a:r>
            <a:r>
              <a:rPr lang="ru-RU" sz="1400" dirty="0" smtClean="0"/>
              <a:t>С = 90°, АВ = 12, </a:t>
            </a:r>
            <a:r>
              <a:rPr lang="ru-RU" sz="1400" dirty="0" smtClean="0">
                <a:sym typeface="Symbol"/>
              </a:rPr>
              <a:t></a:t>
            </a:r>
            <a:r>
              <a:rPr lang="ru-RU" sz="1400" dirty="0" smtClean="0"/>
              <a:t>А = 45°</a:t>
            </a:r>
          </a:p>
          <a:p>
            <a:pPr marL="342900" indent="-342900"/>
            <a:r>
              <a:rPr lang="ru-RU" sz="1400" dirty="0" smtClean="0"/>
              <a:t>       Найти: АС - ?, СВ - ?</a:t>
            </a:r>
          </a:p>
          <a:p>
            <a:pPr marL="342900" indent="-342900"/>
            <a:r>
              <a:rPr lang="ru-RU" sz="1400" dirty="0" smtClean="0"/>
              <a:t>       Решение:</a:t>
            </a:r>
          </a:p>
          <a:p>
            <a:pPr marL="342900" indent="-342900"/>
            <a:endParaRPr lang="ru-RU" sz="1400" dirty="0" smtClean="0"/>
          </a:p>
          <a:p>
            <a:pPr marL="342900" indent="-342900"/>
            <a:endParaRPr lang="ru-RU" sz="1400" dirty="0" smtClean="0"/>
          </a:p>
          <a:p>
            <a:pPr marL="342900" indent="-342900"/>
            <a:endParaRPr lang="ru-RU" sz="1400" dirty="0" smtClean="0"/>
          </a:p>
          <a:p>
            <a:pPr marL="342900" indent="-342900"/>
            <a:endParaRPr lang="ru-RU" sz="1400" dirty="0" smtClean="0"/>
          </a:p>
          <a:p>
            <a:pPr marL="342900" indent="-342900"/>
            <a:endParaRPr lang="ru-RU" sz="1400" dirty="0" smtClean="0"/>
          </a:p>
          <a:p>
            <a:pPr marL="342900" indent="-342900"/>
            <a:endParaRPr lang="ru-RU" sz="1400" dirty="0" smtClean="0"/>
          </a:p>
          <a:p>
            <a:pPr marL="342900" indent="-342900"/>
            <a:r>
              <a:rPr lang="ru-RU" sz="1400" dirty="0" smtClean="0"/>
              <a:t> </a:t>
            </a:r>
            <a:endParaRPr lang="ru-RU" sz="1400" dirty="0"/>
          </a:p>
        </p:txBody>
      </p:sp>
      <p:cxnSp>
        <p:nvCxnSpPr>
          <p:cNvPr id="5" name="Прямая соединительная линия 4"/>
          <p:cNvCxnSpPr/>
          <p:nvPr/>
        </p:nvCxnSpPr>
        <p:spPr>
          <a:xfrm rot="5400000">
            <a:off x="4751389" y="1535099"/>
            <a:ext cx="642942" cy="1588"/>
          </a:xfrm>
          <a:prstGeom prst="line">
            <a:avLst/>
          </a:prstGeom>
        </p:spPr>
        <p:style>
          <a:lnRef idx="1">
            <a:schemeClr val="dk1"/>
          </a:lnRef>
          <a:fillRef idx="0">
            <a:schemeClr val="dk1"/>
          </a:fillRef>
          <a:effectRef idx="0">
            <a:schemeClr val="dk1"/>
          </a:effectRef>
          <a:fontRef idx="minor">
            <a:schemeClr val="tx1"/>
          </a:fontRef>
        </p:style>
      </p:cxnSp>
      <p:cxnSp>
        <p:nvCxnSpPr>
          <p:cNvPr id="7" name="Прямая соединительная линия 6"/>
          <p:cNvCxnSpPr/>
          <p:nvPr/>
        </p:nvCxnSpPr>
        <p:spPr>
          <a:xfrm>
            <a:off x="5072066" y="1214422"/>
            <a:ext cx="1785950" cy="642942"/>
          </a:xfrm>
          <a:prstGeom prst="line">
            <a:avLst/>
          </a:prstGeom>
        </p:spPr>
        <p:style>
          <a:lnRef idx="1">
            <a:schemeClr val="dk1"/>
          </a:lnRef>
          <a:fillRef idx="0">
            <a:schemeClr val="dk1"/>
          </a:fillRef>
          <a:effectRef idx="0">
            <a:schemeClr val="dk1"/>
          </a:effectRef>
          <a:fontRef idx="minor">
            <a:schemeClr val="tx1"/>
          </a:fontRef>
        </p:style>
      </p:cxnSp>
      <p:cxnSp>
        <p:nvCxnSpPr>
          <p:cNvPr id="9" name="Прямая соединительная линия 8"/>
          <p:cNvCxnSpPr/>
          <p:nvPr/>
        </p:nvCxnSpPr>
        <p:spPr>
          <a:xfrm rot="5400000" flipH="1" flipV="1">
            <a:off x="5143504" y="1928802"/>
            <a:ext cx="158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Прямая соединительная линия 11"/>
          <p:cNvCxnSpPr/>
          <p:nvPr/>
        </p:nvCxnSpPr>
        <p:spPr>
          <a:xfrm>
            <a:off x="5072066" y="1857364"/>
            <a:ext cx="1785950" cy="1588"/>
          </a:xfrm>
          <a:prstGeom prst="line">
            <a:avLst/>
          </a:prstGeom>
        </p:spPr>
        <p:style>
          <a:lnRef idx="1">
            <a:schemeClr val="dk1"/>
          </a:lnRef>
          <a:fillRef idx="0">
            <a:schemeClr val="dk1"/>
          </a:fillRef>
          <a:effectRef idx="0">
            <a:schemeClr val="dk1"/>
          </a:effectRef>
          <a:fontRef idx="minor">
            <a:schemeClr val="tx1"/>
          </a:fontRef>
        </p:style>
      </p:cxnSp>
      <p:sp>
        <p:nvSpPr>
          <p:cNvPr id="14" name="TextBox 13"/>
          <p:cNvSpPr txBox="1"/>
          <p:nvPr/>
        </p:nvSpPr>
        <p:spPr>
          <a:xfrm>
            <a:off x="4786314" y="1571612"/>
            <a:ext cx="285752" cy="369332"/>
          </a:xfrm>
          <a:prstGeom prst="rect">
            <a:avLst/>
          </a:prstGeom>
          <a:noFill/>
        </p:spPr>
        <p:txBody>
          <a:bodyPr wrap="square" rtlCol="0">
            <a:spAutoFit/>
          </a:bodyPr>
          <a:lstStyle/>
          <a:p>
            <a:r>
              <a:rPr lang="ru-RU" dirty="0" smtClean="0"/>
              <a:t>А</a:t>
            </a:r>
            <a:endParaRPr lang="ru-RU" dirty="0"/>
          </a:p>
        </p:txBody>
      </p:sp>
      <p:sp>
        <p:nvSpPr>
          <p:cNvPr id="15" name="TextBox 14"/>
          <p:cNvSpPr txBox="1"/>
          <p:nvPr/>
        </p:nvSpPr>
        <p:spPr>
          <a:xfrm>
            <a:off x="4786314" y="928670"/>
            <a:ext cx="285752" cy="369332"/>
          </a:xfrm>
          <a:prstGeom prst="rect">
            <a:avLst/>
          </a:prstGeom>
          <a:noFill/>
        </p:spPr>
        <p:txBody>
          <a:bodyPr wrap="square" rtlCol="0">
            <a:spAutoFit/>
          </a:bodyPr>
          <a:lstStyle/>
          <a:p>
            <a:r>
              <a:rPr lang="ru-RU" dirty="0" smtClean="0"/>
              <a:t>В</a:t>
            </a:r>
            <a:endParaRPr lang="ru-RU" dirty="0"/>
          </a:p>
        </p:txBody>
      </p:sp>
      <p:sp>
        <p:nvSpPr>
          <p:cNvPr id="16" name="TextBox 15"/>
          <p:cNvSpPr txBox="1"/>
          <p:nvPr/>
        </p:nvSpPr>
        <p:spPr>
          <a:xfrm>
            <a:off x="6858016" y="1643050"/>
            <a:ext cx="285752" cy="369332"/>
          </a:xfrm>
          <a:prstGeom prst="rect">
            <a:avLst/>
          </a:prstGeom>
          <a:noFill/>
        </p:spPr>
        <p:txBody>
          <a:bodyPr wrap="square" rtlCol="0">
            <a:spAutoFit/>
          </a:bodyPr>
          <a:lstStyle/>
          <a:p>
            <a:r>
              <a:rPr lang="ru-RU" dirty="0" smtClean="0"/>
              <a:t>С</a:t>
            </a:r>
            <a:endParaRPr lang="ru-RU" dirty="0"/>
          </a:p>
        </p:txBody>
      </p:sp>
      <p:cxnSp>
        <p:nvCxnSpPr>
          <p:cNvPr id="18" name="Соединительная линия уступом 17"/>
          <p:cNvCxnSpPr>
            <a:stCxn id="14" idx="3"/>
          </p:cNvCxnSpPr>
          <p:nvPr/>
        </p:nvCxnSpPr>
        <p:spPr>
          <a:xfrm>
            <a:off x="5072066" y="1756278"/>
            <a:ext cx="214314" cy="101086"/>
          </a:xfrm>
          <a:prstGeom prst="bentConnector3">
            <a:avLst>
              <a:gd name="adj1" fmla="val 50000"/>
            </a:avLst>
          </a:prstGeom>
        </p:spPr>
        <p:style>
          <a:lnRef idx="1">
            <a:schemeClr val="dk1"/>
          </a:lnRef>
          <a:fillRef idx="0">
            <a:schemeClr val="dk1"/>
          </a:fillRef>
          <a:effectRef idx="0">
            <a:schemeClr val="dk1"/>
          </a:effectRef>
          <a:fontRef idx="minor">
            <a:schemeClr val="tx1"/>
          </a:fontRef>
        </p:style>
      </p:cxnSp>
      <p:cxnSp>
        <p:nvCxnSpPr>
          <p:cNvPr id="20" name="Прямая соединительная линия 19"/>
          <p:cNvCxnSpPr/>
          <p:nvPr/>
        </p:nvCxnSpPr>
        <p:spPr>
          <a:xfrm rot="5400000">
            <a:off x="4750595" y="4107661"/>
            <a:ext cx="642942" cy="1588"/>
          </a:xfrm>
          <a:prstGeom prst="line">
            <a:avLst/>
          </a:prstGeom>
        </p:spPr>
        <p:style>
          <a:lnRef idx="1">
            <a:schemeClr val="dk1"/>
          </a:lnRef>
          <a:fillRef idx="0">
            <a:schemeClr val="dk1"/>
          </a:fillRef>
          <a:effectRef idx="0">
            <a:schemeClr val="dk1"/>
          </a:effectRef>
          <a:fontRef idx="minor">
            <a:schemeClr val="tx1"/>
          </a:fontRef>
        </p:style>
      </p:cxnSp>
      <p:cxnSp>
        <p:nvCxnSpPr>
          <p:cNvPr id="22" name="Прямая соединительная линия 21"/>
          <p:cNvCxnSpPr/>
          <p:nvPr/>
        </p:nvCxnSpPr>
        <p:spPr>
          <a:xfrm>
            <a:off x="5072066" y="3786190"/>
            <a:ext cx="785818" cy="642942"/>
          </a:xfrm>
          <a:prstGeom prst="line">
            <a:avLst/>
          </a:prstGeom>
        </p:spPr>
        <p:style>
          <a:lnRef idx="1">
            <a:schemeClr val="dk1"/>
          </a:lnRef>
          <a:fillRef idx="0">
            <a:schemeClr val="dk1"/>
          </a:fillRef>
          <a:effectRef idx="0">
            <a:schemeClr val="dk1"/>
          </a:effectRef>
          <a:fontRef idx="minor">
            <a:schemeClr val="tx1"/>
          </a:fontRef>
        </p:style>
      </p:cxnSp>
      <p:cxnSp>
        <p:nvCxnSpPr>
          <p:cNvPr id="26" name="Прямая соединительная линия 25"/>
          <p:cNvCxnSpPr/>
          <p:nvPr/>
        </p:nvCxnSpPr>
        <p:spPr>
          <a:xfrm>
            <a:off x="5072066" y="4429132"/>
            <a:ext cx="785818" cy="1588"/>
          </a:xfrm>
          <a:prstGeom prst="line">
            <a:avLst/>
          </a:prstGeom>
        </p:spPr>
        <p:style>
          <a:lnRef idx="1">
            <a:schemeClr val="dk1"/>
          </a:lnRef>
          <a:fillRef idx="0">
            <a:schemeClr val="dk1"/>
          </a:fillRef>
          <a:effectRef idx="0">
            <a:schemeClr val="dk1"/>
          </a:effectRef>
          <a:fontRef idx="minor">
            <a:schemeClr val="tx1"/>
          </a:fontRef>
        </p:style>
      </p:cxnSp>
      <p:sp>
        <p:nvSpPr>
          <p:cNvPr id="27" name="TextBox 26"/>
          <p:cNvSpPr txBox="1"/>
          <p:nvPr/>
        </p:nvSpPr>
        <p:spPr>
          <a:xfrm>
            <a:off x="4786314" y="4214818"/>
            <a:ext cx="214314" cy="369332"/>
          </a:xfrm>
          <a:prstGeom prst="rect">
            <a:avLst/>
          </a:prstGeom>
          <a:noFill/>
        </p:spPr>
        <p:txBody>
          <a:bodyPr wrap="square" rtlCol="0">
            <a:spAutoFit/>
          </a:bodyPr>
          <a:lstStyle/>
          <a:p>
            <a:r>
              <a:rPr lang="ru-RU" dirty="0" smtClean="0"/>
              <a:t>С</a:t>
            </a:r>
            <a:endParaRPr lang="ru-RU" dirty="0"/>
          </a:p>
        </p:txBody>
      </p:sp>
      <p:sp>
        <p:nvSpPr>
          <p:cNvPr id="28" name="TextBox 27"/>
          <p:cNvSpPr txBox="1"/>
          <p:nvPr/>
        </p:nvSpPr>
        <p:spPr>
          <a:xfrm>
            <a:off x="4786314" y="3571876"/>
            <a:ext cx="285752" cy="369332"/>
          </a:xfrm>
          <a:prstGeom prst="rect">
            <a:avLst/>
          </a:prstGeom>
          <a:noFill/>
        </p:spPr>
        <p:txBody>
          <a:bodyPr wrap="square" rtlCol="0">
            <a:spAutoFit/>
          </a:bodyPr>
          <a:lstStyle/>
          <a:p>
            <a:r>
              <a:rPr lang="ru-RU" dirty="0" smtClean="0"/>
              <a:t>А</a:t>
            </a:r>
            <a:endParaRPr lang="ru-RU" dirty="0"/>
          </a:p>
        </p:txBody>
      </p:sp>
      <p:sp>
        <p:nvSpPr>
          <p:cNvPr id="29" name="TextBox 28"/>
          <p:cNvSpPr txBox="1"/>
          <p:nvPr/>
        </p:nvSpPr>
        <p:spPr>
          <a:xfrm>
            <a:off x="5786446" y="4286256"/>
            <a:ext cx="285752" cy="369332"/>
          </a:xfrm>
          <a:prstGeom prst="rect">
            <a:avLst/>
          </a:prstGeom>
          <a:noFill/>
        </p:spPr>
        <p:txBody>
          <a:bodyPr wrap="square" rtlCol="0">
            <a:spAutoFit/>
          </a:bodyPr>
          <a:lstStyle/>
          <a:p>
            <a:r>
              <a:rPr lang="ru-RU" dirty="0" smtClean="0"/>
              <a:t>В</a:t>
            </a:r>
            <a:endParaRPr lang="ru-RU" dirty="0"/>
          </a:p>
        </p:txBody>
      </p:sp>
      <p:cxnSp>
        <p:nvCxnSpPr>
          <p:cNvPr id="31" name="Соединительная линия уступом 30"/>
          <p:cNvCxnSpPr/>
          <p:nvPr/>
        </p:nvCxnSpPr>
        <p:spPr>
          <a:xfrm>
            <a:off x="5072066" y="4286256"/>
            <a:ext cx="285752" cy="142876"/>
          </a:xfrm>
          <a:prstGeom prst="bentConnector3">
            <a:avLst>
              <a:gd name="adj1" fmla="val 50000"/>
            </a:avLst>
          </a:prstGeom>
        </p:spPr>
        <p:style>
          <a:lnRef idx="1">
            <a:schemeClr val="dk1"/>
          </a:lnRef>
          <a:fillRef idx="0">
            <a:schemeClr val="dk1"/>
          </a:fillRef>
          <a:effectRef idx="0">
            <a:schemeClr val="dk1"/>
          </a:effectRef>
          <a:fontRef idx="minor">
            <a:schemeClr val="tx1"/>
          </a:fontRef>
        </p:style>
      </p:cxnSp>
      <p:graphicFrame>
        <p:nvGraphicFramePr>
          <p:cNvPr id="32" name="Объект 31"/>
          <p:cNvGraphicFramePr>
            <a:graphicFrameLocks noChangeAspect="1"/>
          </p:cNvGraphicFramePr>
          <p:nvPr/>
        </p:nvGraphicFramePr>
        <p:xfrm>
          <a:off x="1000100" y="2071678"/>
          <a:ext cx="3571900" cy="1357322"/>
        </p:xfrm>
        <a:graphic>
          <a:graphicData uri="http://schemas.openxmlformats.org/presentationml/2006/ole">
            <p:oleObj spid="_x0000_s45058" name="Формула" r:id="rId3" imgW="2654280" imgH="1104840" progId="Equation.3">
              <p:embed/>
            </p:oleObj>
          </a:graphicData>
        </a:graphic>
      </p:graphicFrame>
      <p:graphicFrame>
        <p:nvGraphicFramePr>
          <p:cNvPr id="33" name="Объект 32"/>
          <p:cNvGraphicFramePr>
            <a:graphicFrameLocks noChangeAspect="1"/>
          </p:cNvGraphicFramePr>
          <p:nvPr/>
        </p:nvGraphicFramePr>
        <p:xfrm>
          <a:off x="1000100" y="4500570"/>
          <a:ext cx="3571900" cy="2143140"/>
        </p:xfrm>
        <a:graphic>
          <a:graphicData uri="http://schemas.openxmlformats.org/presentationml/2006/ole">
            <p:oleObj spid="_x0000_s45059" name="Формула" r:id="rId4" imgW="2298600" imgH="1930320" progId="Equation.3">
              <p:embed/>
            </p:oleObj>
          </a:graphicData>
        </a:graphic>
      </p:graphicFrame>
      <p:sp>
        <p:nvSpPr>
          <p:cNvPr id="21" name="Управляющая кнопка: домой 20">
            <a:hlinkClick r:id="rId5" action="ppaction://hlinksldjump" highlightClick="1"/>
          </p:cNvPr>
          <p:cNvSpPr/>
          <p:nvPr/>
        </p:nvSpPr>
        <p:spPr>
          <a:xfrm>
            <a:off x="7929586" y="5715016"/>
            <a:ext cx="928694" cy="85725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214291"/>
            <a:ext cx="6629400" cy="500065"/>
          </a:xfrm>
        </p:spPr>
        <p:txBody>
          <a:bodyPr>
            <a:normAutofit/>
          </a:bodyPr>
          <a:lstStyle/>
          <a:p>
            <a:r>
              <a:rPr lang="ru-RU" sz="32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ОСНОВНЫЕ ФОРМУЛЫ  И ФАКТЫ</a:t>
            </a:r>
            <a:endParaRPr lang="ru-RU" sz="320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Текст 2"/>
          <p:cNvSpPr>
            <a:spLocks noGrp="1"/>
          </p:cNvSpPr>
          <p:nvPr>
            <p:ph type="body" idx="1"/>
          </p:nvPr>
        </p:nvSpPr>
        <p:spPr>
          <a:xfrm>
            <a:off x="642910" y="785794"/>
            <a:ext cx="7929618" cy="5857916"/>
          </a:xfrm>
        </p:spPr>
        <p:txBody>
          <a:bodyPr>
            <a:normAutofit/>
          </a:bodyPr>
          <a:lstStyle/>
          <a:p>
            <a:endParaRPr lang="ru-RU" sz="1400" dirty="0" smtClean="0"/>
          </a:p>
          <a:p>
            <a:endParaRPr lang="ru-RU" sz="1400" dirty="0"/>
          </a:p>
        </p:txBody>
      </p:sp>
      <p:graphicFrame>
        <p:nvGraphicFramePr>
          <p:cNvPr id="4" name="Объект 3"/>
          <p:cNvGraphicFramePr>
            <a:graphicFrameLocks noChangeAspect="1"/>
          </p:cNvGraphicFramePr>
          <p:nvPr/>
        </p:nvGraphicFramePr>
        <p:xfrm>
          <a:off x="785786" y="785794"/>
          <a:ext cx="6572296" cy="5678852"/>
        </p:xfrm>
        <a:graphic>
          <a:graphicData uri="http://schemas.openxmlformats.org/presentationml/2006/ole">
            <p:oleObj spid="_x0000_s63490" name="Формула" r:id="rId3" imgW="6032160" imgH="5155920" progId="Equation.3">
              <p:embed/>
            </p:oleObj>
          </a:graphicData>
        </a:graphic>
      </p:graphicFrame>
      <p:cxnSp>
        <p:nvCxnSpPr>
          <p:cNvPr id="7" name="Прямая соединительная линия 6"/>
          <p:cNvCxnSpPr/>
          <p:nvPr/>
        </p:nvCxnSpPr>
        <p:spPr>
          <a:xfrm rot="10800000" flipV="1">
            <a:off x="7500958" y="4000504"/>
            <a:ext cx="928694" cy="500066"/>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p:cxnSp>
        <p:nvCxnSpPr>
          <p:cNvPr id="9" name="Прямая соединительная линия 8"/>
          <p:cNvCxnSpPr/>
          <p:nvPr/>
        </p:nvCxnSpPr>
        <p:spPr>
          <a:xfrm rot="16200000" flipH="1">
            <a:off x="8358214" y="4071942"/>
            <a:ext cx="500066" cy="357190"/>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p:cxnSp>
        <p:nvCxnSpPr>
          <p:cNvPr id="11" name="Прямая соединительная линия 10"/>
          <p:cNvCxnSpPr/>
          <p:nvPr/>
        </p:nvCxnSpPr>
        <p:spPr>
          <a:xfrm>
            <a:off x="7500958" y="4500570"/>
            <a:ext cx="1285884" cy="1588"/>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p:cxnSp>
        <p:nvCxnSpPr>
          <p:cNvPr id="21" name="Прямая соединительная линия 20"/>
          <p:cNvCxnSpPr/>
          <p:nvPr/>
        </p:nvCxnSpPr>
        <p:spPr>
          <a:xfrm rot="5400000">
            <a:off x="8180413" y="4249743"/>
            <a:ext cx="500066" cy="1588"/>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p:cxnSp>
        <p:nvCxnSpPr>
          <p:cNvPr id="23" name="Соединительная линия уступом 22"/>
          <p:cNvCxnSpPr/>
          <p:nvPr/>
        </p:nvCxnSpPr>
        <p:spPr>
          <a:xfrm>
            <a:off x="8429652" y="4357694"/>
            <a:ext cx="214314" cy="142876"/>
          </a:xfrm>
          <a:prstGeom prst="bentConnector3">
            <a:avLst>
              <a:gd name="adj1" fmla="val 50000"/>
            </a:avLst>
          </a:prstGeom>
          <a:ln>
            <a:solidFill>
              <a:schemeClr val="bg1"/>
            </a:solidFill>
          </a:ln>
        </p:spPr>
        <p:style>
          <a:lnRef idx="1">
            <a:schemeClr val="dk1"/>
          </a:lnRef>
          <a:fillRef idx="0">
            <a:schemeClr val="dk1"/>
          </a:fillRef>
          <a:effectRef idx="0">
            <a:schemeClr val="dk1"/>
          </a:effectRef>
          <a:fontRef idx="minor">
            <a:schemeClr val="tx1"/>
          </a:fontRef>
        </p:style>
      </p:cxnSp>
      <p:sp>
        <p:nvSpPr>
          <p:cNvPr id="24" name="TextBox 23"/>
          <p:cNvSpPr txBox="1"/>
          <p:nvPr/>
        </p:nvSpPr>
        <p:spPr>
          <a:xfrm>
            <a:off x="7215206" y="4357694"/>
            <a:ext cx="285752" cy="369332"/>
          </a:xfrm>
          <a:prstGeom prst="rect">
            <a:avLst/>
          </a:prstGeom>
          <a:noFill/>
        </p:spPr>
        <p:txBody>
          <a:bodyPr wrap="square" rtlCol="0">
            <a:spAutoFit/>
          </a:bodyPr>
          <a:lstStyle/>
          <a:p>
            <a:r>
              <a:rPr lang="en-US" dirty="0" smtClean="0"/>
              <a:t>A</a:t>
            </a:r>
            <a:endParaRPr lang="ru-RU" dirty="0"/>
          </a:p>
        </p:txBody>
      </p:sp>
      <p:sp>
        <p:nvSpPr>
          <p:cNvPr id="25" name="TextBox 24"/>
          <p:cNvSpPr txBox="1"/>
          <p:nvPr/>
        </p:nvSpPr>
        <p:spPr>
          <a:xfrm>
            <a:off x="8286776" y="3643314"/>
            <a:ext cx="428628" cy="369332"/>
          </a:xfrm>
          <a:prstGeom prst="rect">
            <a:avLst/>
          </a:prstGeom>
          <a:noFill/>
        </p:spPr>
        <p:txBody>
          <a:bodyPr wrap="square" rtlCol="0">
            <a:spAutoFit/>
          </a:bodyPr>
          <a:lstStyle/>
          <a:p>
            <a:r>
              <a:rPr lang="en-US" dirty="0" smtClean="0"/>
              <a:t>C</a:t>
            </a:r>
            <a:endParaRPr lang="ru-RU" dirty="0"/>
          </a:p>
        </p:txBody>
      </p:sp>
      <p:sp>
        <p:nvSpPr>
          <p:cNvPr id="26" name="TextBox 25"/>
          <p:cNvSpPr txBox="1"/>
          <p:nvPr/>
        </p:nvSpPr>
        <p:spPr>
          <a:xfrm>
            <a:off x="8215338" y="4572008"/>
            <a:ext cx="357190" cy="369332"/>
          </a:xfrm>
          <a:prstGeom prst="rect">
            <a:avLst/>
          </a:prstGeom>
          <a:noFill/>
        </p:spPr>
        <p:txBody>
          <a:bodyPr wrap="square" rtlCol="0">
            <a:spAutoFit/>
          </a:bodyPr>
          <a:lstStyle/>
          <a:p>
            <a:r>
              <a:rPr lang="en-US" dirty="0" smtClean="0"/>
              <a:t>D</a:t>
            </a:r>
            <a:endParaRPr lang="ru-RU" dirty="0"/>
          </a:p>
        </p:txBody>
      </p:sp>
      <p:sp>
        <p:nvSpPr>
          <p:cNvPr id="27" name="TextBox 26"/>
          <p:cNvSpPr txBox="1"/>
          <p:nvPr/>
        </p:nvSpPr>
        <p:spPr>
          <a:xfrm>
            <a:off x="8715404" y="4286256"/>
            <a:ext cx="428596" cy="369332"/>
          </a:xfrm>
          <a:prstGeom prst="rect">
            <a:avLst/>
          </a:prstGeom>
          <a:noFill/>
        </p:spPr>
        <p:txBody>
          <a:bodyPr wrap="square" rtlCol="0">
            <a:spAutoFit/>
          </a:bodyPr>
          <a:lstStyle/>
          <a:p>
            <a:r>
              <a:rPr lang="en-US" dirty="0" smtClean="0"/>
              <a:t> B </a:t>
            </a:r>
            <a:endParaRPr lang="ru-RU" dirty="0"/>
          </a:p>
        </p:txBody>
      </p:sp>
      <p:sp>
        <p:nvSpPr>
          <p:cNvPr id="14" name="Управляющая кнопка: домой 13">
            <a:hlinkClick r:id="rId4" action="ppaction://hlinksldjump" highlightClick="1"/>
          </p:cNvPr>
          <p:cNvSpPr/>
          <p:nvPr/>
        </p:nvSpPr>
        <p:spPr>
          <a:xfrm>
            <a:off x="7929586" y="5715016"/>
            <a:ext cx="928694" cy="85725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214291"/>
            <a:ext cx="6629400" cy="500066"/>
          </a:xfrm>
        </p:spPr>
        <p:txBody>
          <a:bodyPr>
            <a:normAutofit/>
          </a:bodyPr>
          <a:lstStyle/>
          <a:p>
            <a:r>
              <a:rPr lang="ru-RU" sz="32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ПРАКТИЧЕСКОЕ  ПРИМЕНЕНИЕ</a:t>
            </a:r>
            <a:endParaRPr lang="ru-RU" sz="320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Текст 2"/>
          <p:cNvSpPr>
            <a:spLocks noGrp="1"/>
          </p:cNvSpPr>
          <p:nvPr>
            <p:ph type="body" idx="1"/>
          </p:nvPr>
        </p:nvSpPr>
        <p:spPr>
          <a:xfrm>
            <a:off x="357158" y="785794"/>
            <a:ext cx="8358246" cy="5429288"/>
          </a:xfrm>
        </p:spPr>
        <p:txBody>
          <a:bodyPr>
            <a:normAutofit fontScale="92500" lnSpcReduction="10000"/>
          </a:bodyPr>
          <a:lstStyle/>
          <a:p>
            <a:pPr marL="342900" indent="-342900"/>
            <a:r>
              <a:rPr lang="ru-RU" sz="1400" dirty="0" smtClean="0"/>
              <a:t>1.  Дано: </a:t>
            </a:r>
            <a:r>
              <a:rPr lang="en-US" sz="1400" dirty="0" smtClean="0"/>
              <a:t>ABCD</a:t>
            </a:r>
            <a:r>
              <a:rPr lang="ru-RU" sz="1400" dirty="0" smtClean="0"/>
              <a:t>  и </a:t>
            </a:r>
            <a:r>
              <a:rPr lang="en-US" sz="1400" dirty="0" smtClean="0"/>
              <a:t>MCNK </a:t>
            </a:r>
            <a:r>
              <a:rPr lang="ru-RU" sz="1400" dirty="0" smtClean="0"/>
              <a:t>– квадраты, </a:t>
            </a:r>
            <a:r>
              <a:rPr lang="en-US" sz="1400" dirty="0" smtClean="0"/>
              <a:t>AB =CN = </a:t>
            </a:r>
            <a:r>
              <a:rPr lang="ru-RU" sz="1400" dirty="0" smtClean="0"/>
              <a:t>а</a:t>
            </a:r>
          </a:p>
          <a:p>
            <a:pPr marL="342900" indent="-342900"/>
            <a:r>
              <a:rPr lang="ru-RU" sz="1400" dirty="0" smtClean="0"/>
              <a:t>     Найти: </a:t>
            </a:r>
            <a:r>
              <a:rPr lang="en-US" sz="1400" dirty="0" smtClean="0"/>
              <a:t>S MCDO</a:t>
            </a:r>
            <a:r>
              <a:rPr lang="ru-RU" sz="1400" dirty="0" smtClean="0"/>
              <a:t> - ?</a:t>
            </a:r>
          </a:p>
          <a:p>
            <a:pPr marL="342900" indent="-342900"/>
            <a:r>
              <a:rPr lang="ru-RU" sz="1400" dirty="0" smtClean="0"/>
              <a:t>     Решение:</a:t>
            </a:r>
          </a:p>
          <a:p>
            <a:pPr marL="342900" indent="-342900"/>
            <a:endParaRPr lang="ru-RU" sz="1400" dirty="0" smtClean="0"/>
          </a:p>
          <a:p>
            <a:pPr marL="342900" indent="-342900"/>
            <a:endParaRPr lang="ru-RU" sz="1400" dirty="0" smtClean="0"/>
          </a:p>
          <a:p>
            <a:pPr marL="342900" indent="-342900"/>
            <a:endParaRPr lang="ru-RU" sz="1400" dirty="0" smtClean="0"/>
          </a:p>
          <a:p>
            <a:pPr marL="342900" indent="-342900"/>
            <a:endParaRPr lang="ru-RU" sz="1400" dirty="0" smtClean="0"/>
          </a:p>
          <a:p>
            <a:pPr marL="342900" indent="-342900"/>
            <a:endParaRPr lang="ru-RU" sz="1400" dirty="0" smtClean="0"/>
          </a:p>
          <a:p>
            <a:pPr marL="342900" indent="-342900"/>
            <a:endParaRPr lang="ru-RU" sz="1400" dirty="0" smtClean="0"/>
          </a:p>
          <a:p>
            <a:pPr marL="342900" indent="-342900"/>
            <a:endParaRPr lang="ru-RU" sz="1400" dirty="0" smtClean="0"/>
          </a:p>
          <a:p>
            <a:pPr marL="342900" indent="-342900"/>
            <a:endParaRPr lang="ru-RU" sz="1400" dirty="0" smtClean="0"/>
          </a:p>
          <a:p>
            <a:pPr marL="342900" indent="-342900"/>
            <a:endParaRPr lang="ru-RU" sz="1400" dirty="0" smtClean="0"/>
          </a:p>
          <a:p>
            <a:pPr marL="342900" indent="-342900"/>
            <a:endParaRPr lang="ru-RU" sz="1400" dirty="0" smtClean="0"/>
          </a:p>
          <a:p>
            <a:pPr marL="342900" indent="-342900"/>
            <a:r>
              <a:rPr lang="ru-RU" sz="1400" dirty="0" smtClean="0"/>
              <a:t>2.  Дано: </a:t>
            </a:r>
            <a:r>
              <a:rPr lang="en-US" sz="1400" dirty="0" smtClean="0"/>
              <a:t>ABCD –</a:t>
            </a:r>
            <a:r>
              <a:rPr lang="ru-RU" sz="1400" dirty="0" smtClean="0"/>
              <a:t> трапеция, </a:t>
            </a:r>
            <a:r>
              <a:rPr lang="ru-RU" sz="1400" dirty="0" smtClean="0">
                <a:sym typeface="Symbol"/>
              </a:rPr>
              <a:t></a:t>
            </a:r>
            <a:r>
              <a:rPr lang="en-US" sz="1400" dirty="0" smtClean="0">
                <a:sym typeface="Symbol"/>
              </a:rPr>
              <a:t> </a:t>
            </a:r>
            <a:r>
              <a:rPr lang="en-US" sz="1400" dirty="0" smtClean="0"/>
              <a:t>D</a:t>
            </a:r>
            <a:r>
              <a:rPr lang="ru-RU" sz="1400" dirty="0" smtClean="0"/>
              <a:t> = </a:t>
            </a:r>
            <a:r>
              <a:rPr lang="ru-RU" sz="1400" dirty="0" smtClean="0">
                <a:sym typeface="Symbol"/>
              </a:rPr>
              <a:t></a:t>
            </a:r>
            <a:r>
              <a:rPr lang="en-US" sz="1400" dirty="0" smtClean="0">
                <a:sym typeface="Symbol"/>
              </a:rPr>
              <a:t> </a:t>
            </a:r>
            <a:r>
              <a:rPr lang="ru-RU" sz="1400" dirty="0" smtClean="0"/>
              <a:t>А = 90°, </a:t>
            </a:r>
          </a:p>
          <a:p>
            <a:pPr marL="342900" indent="-342900"/>
            <a:r>
              <a:rPr lang="ru-RU" sz="1400" dirty="0" smtClean="0"/>
              <a:t>                диагонали </a:t>
            </a:r>
            <a:r>
              <a:rPr lang="en-US" sz="1400" dirty="0" smtClean="0"/>
              <a:t>BD </a:t>
            </a:r>
            <a:r>
              <a:rPr lang="ru-RU" sz="1400" dirty="0" smtClean="0"/>
              <a:t>и </a:t>
            </a:r>
            <a:r>
              <a:rPr lang="en-US" sz="1400" dirty="0" smtClean="0"/>
              <a:t>AC</a:t>
            </a:r>
            <a:r>
              <a:rPr lang="ru-RU" sz="1400" dirty="0" smtClean="0"/>
              <a:t> – перпендикулярны</a:t>
            </a:r>
          </a:p>
          <a:p>
            <a:pPr marL="342900" indent="-342900"/>
            <a:r>
              <a:rPr lang="ru-RU" sz="1400" dirty="0" smtClean="0"/>
              <a:t>                </a:t>
            </a:r>
            <a:r>
              <a:rPr lang="en-US" sz="1400" dirty="0" smtClean="0"/>
              <a:t>AC ∩ BD = O</a:t>
            </a:r>
            <a:r>
              <a:rPr lang="ru-RU" sz="1400" dirty="0" smtClean="0"/>
              <a:t>,</a:t>
            </a:r>
            <a:r>
              <a:rPr lang="en-US" sz="1400" dirty="0" smtClean="0"/>
              <a:t> </a:t>
            </a:r>
            <a:r>
              <a:rPr lang="ru-RU" sz="1400" dirty="0" smtClean="0"/>
              <a:t> </a:t>
            </a:r>
            <a:r>
              <a:rPr lang="en-US" sz="1400" dirty="0" smtClean="0"/>
              <a:t>AB = 6</a:t>
            </a:r>
            <a:r>
              <a:rPr lang="ru-RU" sz="1400" dirty="0" smtClean="0"/>
              <a:t>см, </a:t>
            </a:r>
            <a:r>
              <a:rPr lang="en-US" sz="1400" dirty="0" smtClean="0"/>
              <a:t>AD</a:t>
            </a:r>
            <a:r>
              <a:rPr lang="ru-RU" sz="1400" dirty="0" smtClean="0"/>
              <a:t> = 4см</a:t>
            </a:r>
          </a:p>
          <a:p>
            <a:pPr marL="342900" indent="-342900"/>
            <a:r>
              <a:rPr lang="ru-RU" sz="1400" dirty="0" smtClean="0"/>
              <a:t>     Найти: </a:t>
            </a:r>
            <a:r>
              <a:rPr lang="en-US" sz="1400" dirty="0" smtClean="0"/>
              <a:t>DC - ?, DB - ?, CB - ?</a:t>
            </a:r>
          </a:p>
          <a:p>
            <a:pPr marL="342900" indent="-342900"/>
            <a:r>
              <a:rPr lang="ru-RU" sz="1400" dirty="0" smtClean="0"/>
              <a:t>     Решение:</a:t>
            </a:r>
          </a:p>
          <a:p>
            <a:pPr marL="342900" indent="-342900"/>
            <a:endParaRPr lang="ru-RU" sz="1400" dirty="0" smtClean="0"/>
          </a:p>
          <a:p>
            <a:pPr marL="342900" indent="-342900"/>
            <a:endParaRPr lang="ru-RU" sz="1400" dirty="0" smtClean="0"/>
          </a:p>
          <a:p>
            <a:pPr marL="342900" indent="-342900"/>
            <a:endParaRPr lang="ru-RU" sz="1400" dirty="0" smtClean="0"/>
          </a:p>
          <a:p>
            <a:pPr marL="342900" indent="-342900"/>
            <a:endParaRPr lang="ru-RU" sz="1400" dirty="0" smtClean="0"/>
          </a:p>
          <a:p>
            <a:pPr marL="342900" indent="-342900"/>
            <a:endParaRPr lang="ru-RU" sz="1400" dirty="0" smtClean="0"/>
          </a:p>
          <a:p>
            <a:pPr marL="342900" indent="-342900"/>
            <a:endParaRPr lang="ru-RU" sz="1400" dirty="0" smtClean="0"/>
          </a:p>
          <a:p>
            <a:pPr marL="342900" indent="-342900"/>
            <a:r>
              <a:rPr lang="ru-RU" sz="1400" dirty="0" smtClean="0"/>
              <a:t>          </a:t>
            </a:r>
            <a:endParaRPr lang="ru-RU" sz="1400" dirty="0"/>
          </a:p>
        </p:txBody>
      </p:sp>
      <p:graphicFrame>
        <p:nvGraphicFramePr>
          <p:cNvPr id="4" name="Объект 3"/>
          <p:cNvGraphicFramePr>
            <a:graphicFrameLocks noChangeAspect="1"/>
          </p:cNvGraphicFramePr>
          <p:nvPr/>
        </p:nvGraphicFramePr>
        <p:xfrm>
          <a:off x="571472" y="1428736"/>
          <a:ext cx="4015444" cy="2214578"/>
        </p:xfrm>
        <a:graphic>
          <a:graphicData uri="http://schemas.openxmlformats.org/presentationml/2006/ole">
            <p:oleObj spid="_x0000_s68610" name="Формула" r:id="rId3" imgW="4190760" imgH="2311200" progId="Equation.3">
              <p:embed/>
            </p:oleObj>
          </a:graphicData>
        </a:graphic>
      </p:graphicFrame>
      <p:cxnSp>
        <p:nvCxnSpPr>
          <p:cNvPr id="6" name="Прямая соединительная линия 5"/>
          <p:cNvCxnSpPr/>
          <p:nvPr/>
        </p:nvCxnSpPr>
        <p:spPr>
          <a:xfrm rot="5400000">
            <a:off x="5286380" y="1357298"/>
            <a:ext cx="714380" cy="1588"/>
          </a:xfrm>
          <a:prstGeom prst="line">
            <a:avLst/>
          </a:prstGeom>
        </p:spPr>
        <p:style>
          <a:lnRef idx="1">
            <a:schemeClr val="dk1"/>
          </a:lnRef>
          <a:fillRef idx="0">
            <a:schemeClr val="dk1"/>
          </a:fillRef>
          <a:effectRef idx="0">
            <a:schemeClr val="dk1"/>
          </a:effectRef>
          <a:fontRef idx="minor">
            <a:schemeClr val="tx1"/>
          </a:fontRef>
        </p:style>
      </p:cxnSp>
      <p:cxnSp>
        <p:nvCxnSpPr>
          <p:cNvPr id="8" name="Прямая соединительная линия 7"/>
          <p:cNvCxnSpPr/>
          <p:nvPr/>
        </p:nvCxnSpPr>
        <p:spPr>
          <a:xfrm>
            <a:off x="5643570" y="1000108"/>
            <a:ext cx="714380" cy="1588"/>
          </a:xfrm>
          <a:prstGeom prst="line">
            <a:avLst/>
          </a:prstGeom>
        </p:spPr>
        <p:style>
          <a:lnRef idx="1">
            <a:schemeClr val="dk1"/>
          </a:lnRef>
          <a:fillRef idx="0">
            <a:schemeClr val="dk1"/>
          </a:fillRef>
          <a:effectRef idx="0">
            <a:schemeClr val="dk1"/>
          </a:effectRef>
          <a:fontRef idx="minor">
            <a:schemeClr val="tx1"/>
          </a:fontRef>
        </p:style>
      </p:cxnSp>
      <p:cxnSp>
        <p:nvCxnSpPr>
          <p:cNvPr id="10" name="Прямая соединительная линия 9"/>
          <p:cNvCxnSpPr/>
          <p:nvPr/>
        </p:nvCxnSpPr>
        <p:spPr>
          <a:xfrm rot="5400000">
            <a:off x="6001554" y="1356504"/>
            <a:ext cx="714380" cy="1588"/>
          </a:xfrm>
          <a:prstGeom prst="line">
            <a:avLst/>
          </a:prstGeom>
        </p:spPr>
        <p:style>
          <a:lnRef idx="1">
            <a:schemeClr val="dk1"/>
          </a:lnRef>
          <a:fillRef idx="0">
            <a:schemeClr val="dk1"/>
          </a:fillRef>
          <a:effectRef idx="0">
            <a:schemeClr val="dk1"/>
          </a:effectRef>
          <a:fontRef idx="minor">
            <a:schemeClr val="tx1"/>
          </a:fontRef>
        </p:style>
      </p:cxnSp>
      <p:cxnSp>
        <p:nvCxnSpPr>
          <p:cNvPr id="13" name="Прямая соединительная линия 12"/>
          <p:cNvCxnSpPr/>
          <p:nvPr/>
        </p:nvCxnSpPr>
        <p:spPr>
          <a:xfrm>
            <a:off x="5643570" y="1714488"/>
            <a:ext cx="714380" cy="1588"/>
          </a:xfrm>
          <a:prstGeom prst="line">
            <a:avLst/>
          </a:prstGeom>
        </p:spPr>
        <p:style>
          <a:lnRef idx="1">
            <a:schemeClr val="dk1"/>
          </a:lnRef>
          <a:fillRef idx="0">
            <a:schemeClr val="dk1"/>
          </a:fillRef>
          <a:effectRef idx="0">
            <a:schemeClr val="dk1"/>
          </a:effectRef>
          <a:fontRef idx="minor">
            <a:schemeClr val="tx1"/>
          </a:fontRef>
        </p:style>
      </p:cxnSp>
      <p:cxnSp>
        <p:nvCxnSpPr>
          <p:cNvPr id="15" name="Прямая соединительная линия 14"/>
          <p:cNvCxnSpPr/>
          <p:nvPr/>
        </p:nvCxnSpPr>
        <p:spPr>
          <a:xfrm rot="5400000">
            <a:off x="5643570" y="1000108"/>
            <a:ext cx="714380" cy="714380"/>
          </a:xfrm>
          <a:prstGeom prst="line">
            <a:avLst/>
          </a:prstGeom>
        </p:spPr>
        <p:style>
          <a:lnRef idx="1">
            <a:schemeClr val="dk1"/>
          </a:lnRef>
          <a:fillRef idx="0">
            <a:schemeClr val="dk1"/>
          </a:fillRef>
          <a:effectRef idx="0">
            <a:schemeClr val="dk1"/>
          </a:effectRef>
          <a:fontRef idx="minor">
            <a:schemeClr val="tx1"/>
          </a:fontRef>
        </p:style>
      </p:cxnSp>
      <p:cxnSp>
        <p:nvCxnSpPr>
          <p:cNvPr id="17" name="Прямая соединительная линия 16"/>
          <p:cNvCxnSpPr/>
          <p:nvPr/>
        </p:nvCxnSpPr>
        <p:spPr>
          <a:xfrm>
            <a:off x="5857884" y="1500174"/>
            <a:ext cx="571504" cy="500066"/>
          </a:xfrm>
          <a:prstGeom prst="line">
            <a:avLst/>
          </a:prstGeom>
        </p:spPr>
        <p:style>
          <a:lnRef idx="1">
            <a:schemeClr val="dk1"/>
          </a:lnRef>
          <a:fillRef idx="0">
            <a:schemeClr val="dk1"/>
          </a:fillRef>
          <a:effectRef idx="0">
            <a:schemeClr val="dk1"/>
          </a:effectRef>
          <a:fontRef idx="minor">
            <a:schemeClr val="tx1"/>
          </a:fontRef>
        </p:style>
      </p:cxnSp>
      <p:cxnSp>
        <p:nvCxnSpPr>
          <p:cNvPr id="19" name="Прямая соединительная линия 18"/>
          <p:cNvCxnSpPr/>
          <p:nvPr/>
        </p:nvCxnSpPr>
        <p:spPr>
          <a:xfrm rot="16200000" flipH="1">
            <a:off x="6357950" y="1000108"/>
            <a:ext cx="500066" cy="500066"/>
          </a:xfrm>
          <a:prstGeom prst="line">
            <a:avLst/>
          </a:prstGeom>
        </p:spPr>
        <p:style>
          <a:lnRef idx="1">
            <a:schemeClr val="dk1"/>
          </a:lnRef>
          <a:fillRef idx="0">
            <a:schemeClr val="dk1"/>
          </a:fillRef>
          <a:effectRef idx="0">
            <a:schemeClr val="dk1"/>
          </a:effectRef>
          <a:fontRef idx="minor">
            <a:schemeClr val="tx1"/>
          </a:fontRef>
        </p:style>
      </p:cxnSp>
      <p:cxnSp>
        <p:nvCxnSpPr>
          <p:cNvPr id="39" name="Прямая соединительная линия 38"/>
          <p:cNvCxnSpPr/>
          <p:nvPr/>
        </p:nvCxnSpPr>
        <p:spPr>
          <a:xfrm rot="5400000" flipH="1" flipV="1">
            <a:off x="6393669" y="1535893"/>
            <a:ext cx="500066" cy="428628"/>
          </a:xfrm>
          <a:prstGeom prst="line">
            <a:avLst/>
          </a:prstGeom>
        </p:spPr>
        <p:style>
          <a:lnRef idx="1">
            <a:schemeClr val="dk1"/>
          </a:lnRef>
          <a:fillRef idx="0">
            <a:schemeClr val="dk1"/>
          </a:fillRef>
          <a:effectRef idx="0">
            <a:schemeClr val="dk1"/>
          </a:effectRef>
          <a:fontRef idx="minor">
            <a:schemeClr val="tx1"/>
          </a:fontRef>
        </p:style>
      </p:cxnSp>
      <p:sp>
        <p:nvSpPr>
          <p:cNvPr id="47" name="TextBox 46"/>
          <p:cNvSpPr txBox="1"/>
          <p:nvPr/>
        </p:nvSpPr>
        <p:spPr>
          <a:xfrm>
            <a:off x="5429256" y="1571612"/>
            <a:ext cx="142876" cy="369332"/>
          </a:xfrm>
          <a:prstGeom prst="rect">
            <a:avLst/>
          </a:prstGeom>
          <a:noFill/>
        </p:spPr>
        <p:txBody>
          <a:bodyPr wrap="square" rtlCol="0">
            <a:spAutoFit/>
          </a:bodyPr>
          <a:lstStyle/>
          <a:p>
            <a:r>
              <a:rPr lang="ru-RU" dirty="0" smtClean="0"/>
              <a:t>А</a:t>
            </a:r>
            <a:endParaRPr lang="ru-RU" dirty="0"/>
          </a:p>
        </p:txBody>
      </p:sp>
      <p:sp>
        <p:nvSpPr>
          <p:cNvPr id="48" name="TextBox 47"/>
          <p:cNvSpPr txBox="1"/>
          <p:nvPr/>
        </p:nvSpPr>
        <p:spPr>
          <a:xfrm>
            <a:off x="5357818" y="785794"/>
            <a:ext cx="214314" cy="369332"/>
          </a:xfrm>
          <a:prstGeom prst="rect">
            <a:avLst/>
          </a:prstGeom>
          <a:noFill/>
        </p:spPr>
        <p:txBody>
          <a:bodyPr wrap="square" rtlCol="0">
            <a:spAutoFit/>
          </a:bodyPr>
          <a:lstStyle/>
          <a:p>
            <a:r>
              <a:rPr lang="ru-RU" dirty="0" smtClean="0"/>
              <a:t>В</a:t>
            </a:r>
            <a:endParaRPr lang="ru-RU" dirty="0"/>
          </a:p>
        </p:txBody>
      </p:sp>
      <p:sp>
        <p:nvSpPr>
          <p:cNvPr id="49" name="TextBox 48"/>
          <p:cNvSpPr txBox="1"/>
          <p:nvPr/>
        </p:nvSpPr>
        <p:spPr>
          <a:xfrm>
            <a:off x="6357950" y="714356"/>
            <a:ext cx="142876" cy="369332"/>
          </a:xfrm>
          <a:prstGeom prst="rect">
            <a:avLst/>
          </a:prstGeom>
          <a:noFill/>
        </p:spPr>
        <p:txBody>
          <a:bodyPr wrap="square" rtlCol="0">
            <a:spAutoFit/>
          </a:bodyPr>
          <a:lstStyle/>
          <a:p>
            <a:r>
              <a:rPr lang="ru-RU" dirty="0" smtClean="0"/>
              <a:t>С</a:t>
            </a:r>
            <a:endParaRPr lang="ru-RU" dirty="0"/>
          </a:p>
        </p:txBody>
      </p:sp>
      <p:sp>
        <p:nvSpPr>
          <p:cNvPr id="50" name="TextBox 49"/>
          <p:cNvSpPr txBox="1"/>
          <p:nvPr/>
        </p:nvSpPr>
        <p:spPr>
          <a:xfrm>
            <a:off x="6357950" y="1500174"/>
            <a:ext cx="142876" cy="369332"/>
          </a:xfrm>
          <a:prstGeom prst="rect">
            <a:avLst/>
          </a:prstGeom>
          <a:noFill/>
        </p:spPr>
        <p:txBody>
          <a:bodyPr wrap="square" rtlCol="0">
            <a:spAutoFit/>
          </a:bodyPr>
          <a:lstStyle/>
          <a:p>
            <a:r>
              <a:rPr lang="en-US" dirty="0" smtClean="0"/>
              <a:t>D</a:t>
            </a:r>
            <a:endParaRPr lang="ru-RU" dirty="0"/>
          </a:p>
        </p:txBody>
      </p:sp>
      <p:sp>
        <p:nvSpPr>
          <p:cNvPr id="51" name="TextBox 50"/>
          <p:cNvSpPr txBox="1"/>
          <p:nvPr/>
        </p:nvSpPr>
        <p:spPr>
          <a:xfrm>
            <a:off x="6858016" y="1285860"/>
            <a:ext cx="214314" cy="369332"/>
          </a:xfrm>
          <a:prstGeom prst="rect">
            <a:avLst/>
          </a:prstGeom>
          <a:noFill/>
        </p:spPr>
        <p:txBody>
          <a:bodyPr wrap="square" rtlCol="0">
            <a:spAutoFit/>
          </a:bodyPr>
          <a:lstStyle/>
          <a:p>
            <a:r>
              <a:rPr lang="en-US" dirty="0" smtClean="0"/>
              <a:t>N</a:t>
            </a:r>
            <a:endParaRPr lang="ru-RU" dirty="0"/>
          </a:p>
        </p:txBody>
      </p:sp>
      <p:sp>
        <p:nvSpPr>
          <p:cNvPr id="52" name="TextBox 51"/>
          <p:cNvSpPr txBox="1"/>
          <p:nvPr/>
        </p:nvSpPr>
        <p:spPr>
          <a:xfrm>
            <a:off x="5715008" y="1142984"/>
            <a:ext cx="71438" cy="369332"/>
          </a:xfrm>
          <a:prstGeom prst="rect">
            <a:avLst/>
          </a:prstGeom>
          <a:noFill/>
        </p:spPr>
        <p:txBody>
          <a:bodyPr wrap="square" rtlCol="0">
            <a:spAutoFit/>
          </a:bodyPr>
          <a:lstStyle/>
          <a:p>
            <a:r>
              <a:rPr lang="en-US" dirty="0" smtClean="0"/>
              <a:t>M</a:t>
            </a:r>
            <a:endParaRPr lang="ru-RU" dirty="0"/>
          </a:p>
        </p:txBody>
      </p:sp>
      <p:sp>
        <p:nvSpPr>
          <p:cNvPr id="53" name="TextBox 52"/>
          <p:cNvSpPr txBox="1"/>
          <p:nvPr/>
        </p:nvSpPr>
        <p:spPr>
          <a:xfrm>
            <a:off x="5929322" y="1643050"/>
            <a:ext cx="142876" cy="369332"/>
          </a:xfrm>
          <a:prstGeom prst="rect">
            <a:avLst/>
          </a:prstGeom>
          <a:noFill/>
        </p:spPr>
        <p:txBody>
          <a:bodyPr wrap="square" rtlCol="0">
            <a:spAutoFit/>
          </a:bodyPr>
          <a:lstStyle/>
          <a:p>
            <a:r>
              <a:rPr lang="en-US" dirty="0" smtClean="0"/>
              <a:t>O</a:t>
            </a:r>
            <a:endParaRPr lang="ru-RU" dirty="0"/>
          </a:p>
        </p:txBody>
      </p:sp>
      <p:sp>
        <p:nvSpPr>
          <p:cNvPr id="54" name="TextBox 53"/>
          <p:cNvSpPr txBox="1"/>
          <p:nvPr/>
        </p:nvSpPr>
        <p:spPr>
          <a:xfrm>
            <a:off x="5429256" y="1142984"/>
            <a:ext cx="71438" cy="369332"/>
          </a:xfrm>
          <a:prstGeom prst="rect">
            <a:avLst/>
          </a:prstGeom>
          <a:noFill/>
        </p:spPr>
        <p:txBody>
          <a:bodyPr wrap="square" rtlCol="0">
            <a:spAutoFit/>
          </a:bodyPr>
          <a:lstStyle/>
          <a:p>
            <a:r>
              <a:rPr lang="en-US" dirty="0" smtClean="0"/>
              <a:t>a</a:t>
            </a:r>
            <a:endParaRPr lang="ru-RU" dirty="0"/>
          </a:p>
        </p:txBody>
      </p:sp>
      <p:sp>
        <p:nvSpPr>
          <p:cNvPr id="55" name="TextBox 54"/>
          <p:cNvSpPr txBox="1"/>
          <p:nvPr/>
        </p:nvSpPr>
        <p:spPr>
          <a:xfrm>
            <a:off x="6643702" y="1071546"/>
            <a:ext cx="142876" cy="369332"/>
          </a:xfrm>
          <a:prstGeom prst="rect">
            <a:avLst/>
          </a:prstGeom>
          <a:noFill/>
        </p:spPr>
        <p:txBody>
          <a:bodyPr wrap="square" rtlCol="0">
            <a:spAutoFit/>
          </a:bodyPr>
          <a:lstStyle/>
          <a:p>
            <a:r>
              <a:rPr lang="en-US" dirty="0" smtClean="0"/>
              <a:t>a</a:t>
            </a:r>
            <a:endParaRPr lang="ru-RU" dirty="0"/>
          </a:p>
        </p:txBody>
      </p:sp>
      <p:sp>
        <p:nvSpPr>
          <p:cNvPr id="56" name="TextBox 55"/>
          <p:cNvSpPr txBox="1"/>
          <p:nvPr/>
        </p:nvSpPr>
        <p:spPr>
          <a:xfrm>
            <a:off x="5929322" y="928670"/>
            <a:ext cx="142876" cy="369332"/>
          </a:xfrm>
          <a:prstGeom prst="rect">
            <a:avLst/>
          </a:prstGeom>
          <a:noFill/>
        </p:spPr>
        <p:txBody>
          <a:bodyPr wrap="square" rtlCol="0">
            <a:spAutoFit/>
          </a:bodyPr>
          <a:lstStyle/>
          <a:p>
            <a:r>
              <a:rPr lang="en-US" dirty="0" smtClean="0"/>
              <a:t>a</a:t>
            </a:r>
            <a:endParaRPr lang="ru-RU" dirty="0"/>
          </a:p>
        </p:txBody>
      </p:sp>
      <p:cxnSp>
        <p:nvCxnSpPr>
          <p:cNvPr id="58" name="Прямая соединительная линия 57"/>
          <p:cNvCxnSpPr>
            <a:endCxn id="50" idx="1"/>
          </p:cNvCxnSpPr>
          <p:nvPr/>
        </p:nvCxnSpPr>
        <p:spPr>
          <a:xfrm>
            <a:off x="6000760" y="1357298"/>
            <a:ext cx="357190" cy="327542"/>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Прямая соединительная линия 61"/>
          <p:cNvCxnSpPr/>
          <p:nvPr/>
        </p:nvCxnSpPr>
        <p:spPr>
          <a:xfrm rot="16200000" flipH="1">
            <a:off x="6143636" y="1214422"/>
            <a:ext cx="214314" cy="214314"/>
          </a:xfrm>
          <a:prstGeom prst="line">
            <a:avLst/>
          </a:prstGeom>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6072198" y="1285860"/>
            <a:ext cx="142876" cy="369332"/>
          </a:xfrm>
          <a:prstGeom prst="rect">
            <a:avLst/>
          </a:prstGeom>
          <a:noFill/>
        </p:spPr>
        <p:txBody>
          <a:bodyPr wrap="square" rtlCol="0">
            <a:spAutoFit/>
          </a:bodyPr>
          <a:lstStyle/>
          <a:p>
            <a:r>
              <a:rPr lang="en-US" dirty="0" smtClean="0"/>
              <a:t>S</a:t>
            </a:r>
            <a:endParaRPr lang="ru-RU" dirty="0"/>
          </a:p>
        </p:txBody>
      </p:sp>
      <p:cxnSp>
        <p:nvCxnSpPr>
          <p:cNvPr id="65" name="Прямая соединительная линия 64"/>
          <p:cNvCxnSpPr/>
          <p:nvPr/>
        </p:nvCxnSpPr>
        <p:spPr>
          <a:xfrm rot="5400000">
            <a:off x="5214942" y="4143380"/>
            <a:ext cx="857256" cy="1588"/>
          </a:xfrm>
          <a:prstGeom prst="line">
            <a:avLst/>
          </a:prstGeom>
        </p:spPr>
        <p:style>
          <a:lnRef idx="1">
            <a:schemeClr val="dk1"/>
          </a:lnRef>
          <a:fillRef idx="0">
            <a:schemeClr val="dk1"/>
          </a:fillRef>
          <a:effectRef idx="0">
            <a:schemeClr val="dk1"/>
          </a:effectRef>
          <a:fontRef idx="minor">
            <a:schemeClr val="tx1"/>
          </a:fontRef>
        </p:style>
      </p:cxnSp>
      <p:cxnSp>
        <p:nvCxnSpPr>
          <p:cNvPr id="67" name="Прямая соединительная линия 66"/>
          <p:cNvCxnSpPr/>
          <p:nvPr/>
        </p:nvCxnSpPr>
        <p:spPr>
          <a:xfrm>
            <a:off x="5643570" y="4572008"/>
            <a:ext cx="1857388" cy="1588"/>
          </a:xfrm>
          <a:prstGeom prst="line">
            <a:avLst/>
          </a:prstGeom>
        </p:spPr>
        <p:style>
          <a:lnRef idx="1">
            <a:schemeClr val="dk1"/>
          </a:lnRef>
          <a:fillRef idx="0">
            <a:schemeClr val="dk1"/>
          </a:fillRef>
          <a:effectRef idx="0">
            <a:schemeClr val="dk1"/>
          </a:effectRef>
          <a:fontRef idx="minor">
            <a:schemeClr val="tx1"/>
          </a:fontRef>
        </p:style>
      </p:cxnSp>
      <p:cxnSp>
        <p:nvCxnSpPr>
          <p:cNvPr id="69" name="Прямая соединительная линия 68"/>
          <p:cNvCxnSpPr/>
          <p:nvPr/>
        </p:nvCxnSpPr>
        <p:spPr>
          <a:xfrm>
            <a:off x="5643570" y="3714752"/>
            <a:ext cx="857256" cy="1588"/>
          </a:xfrm>
          <a:prstGeom prst="line">
            <a:avLst/>
          </a:prstGeom>
        </p:spPr>
        <p:style>
          <a:lnRef idx="1">
            <a:schemeClr val="dk1"/>
          </a:lnRef>
          <a:fillRef idx="0">
            <a:schemeClr val="dk1"/>
          </a:fillRef>
          <a:effectRef idx="0">
            <a:schemeClr val="dk1"/>
          </a:effectRef>
          <a:fontRef idx="minor">
            <a:schemeClr val="tx1"/>
          </a:fontRef>
        </p:style>
      </p:cxnSp>
      <p:cxnSp>
        <p:nvCxnSpPr>
          <p:cNvPr id="71" name="Прямая соединительная линия 70"/>
          <p:cNvCxnSpPr/>
          <p:nvPr/>
        </p:nvCxnSpPr>
        <p:spPr>
          <a:xfrm rot="5400000" flipH="1" flipV="1">
            <a:off x="6429388" y="4143380"/>
            <a:ext cx="158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5" name="Прямая соединительная линия 74"/>
          <p:cNvCxnSpPr/>
          <p:nvPr/>
        </p:nvCxnSpPr>
        <p:spPr>
          <a:xfrm rot="5400000">
            <a:off x="6072198" y="4143380"/>
            <a:ext cx="857256" cy="1588"/>
          </a:xfrm>
          <a:prstGeom prst="line">
            <a:avLst/>
          </a:prstGeom>
        </p:spPr>
        <p:style>
          <a:lnRef idx="1">
            <a:schemeClr val="dk1"/>
          </a:lnRef>
          <a:fillRef idx="0">
            <a:schemeClr val="dk1"/>
          </a:fillRef>
          <a:effectRef idx="0">
            <a:schemeClr val="dk1"/>
          </a:effectRef>
          <a:fontRef idx="minor">
            <a:schemeClr val="tx1"/>
          </a:fontRef>
        </p:style>
      </p:cxnSp>
      <p:cxnSp>
        <p:nvCxnSpPr>
          <p:cNvPr id="77" name="Прямая соединительная линия 76"/>
          <p:cNvCxnSpPr/>
          <p:nvPr/>
        </p:nvCxnSpPr>
        <p:spPr>
          <a:xfrm>
            <a:off x="6500826" y="3714752"/>
            <a:ext cx="1000132" cy="857256"/>
          </a:xfrm>
          <a:prstGeom prst="line">
            <a:avLst/>
          </a:prstGeom>
        </p:spPr>
        <p:style>
          <a:lnRef idx="1">
            <a:schemeClr val="dk1"/>
          </a:lnRef>
          <a:fillRef idx="0">
            <a:schemeClr val="dk1"/>
          </a:fillRef>
          <a:effectRef idx="0">
            <a:schemeClr val="dk1"/>
          </a:effectRef>
          <a:fontRef idx="minor">
            <a:schemeClr val="tx1"/>
          </a:fontRef>
        </p:style>
      </p:cxnSp>
      <p:cxnSp>
        <p:nvCxnSpPr>
          <p:cNvPr id="79" name="Прямая соединительная линия 78"/>
          <p:cNvCxnSpPr/>
          <p:nvPr/>
        </p:nvCxnSpPr>
        <p:spPr>
          <a:xfrm>
            <a:off x="5643570" y="3714752"/>
            <a:ext cx="1857388" cy="857256"/>
          </a:xfrm>
          <a:prstGeom prst="line">
            <a:avLst/>
          </a:prstGeom>
        </p:spPr>
        <p:style>
          <a:lnRef idx="1">
            <a:schemeClr val="dk1"/>
          </a:lnRef>
          <a:fillRef idx="0">
            <a:schemeClr val="dk1"/>
          </a:fillRef>
          <a:effectRef idx="0">
            <a:schemeClr val="dk1"/>
          </a:effectRef>
          <a:fontRef idx="minor">
            <a:schemeClr val="tx1"/>
          </a:fontRef>
        </p:style>
      </p:cxnSp>
      <p:cxnSp>
        <p:nvCxnSpPr>
          <p:cNvPr id="81" name="Соединительная линия уступом 80"/>
          <p:cNvCxnSpPr/>
          <p:nvPr/>
        </p:nvCxnSpPr>
        <p:spPr>
          <a:xfrm>
            <a:off x="5643570" y="4429132"/>
            <a:ext cx="285752" cy="142876"/>
          </a:xfrm>
          <a:prstGeom prst="bentConnector3">
            <a:avLst>
              <a:gd name="adj1" fmla="val 50000"/>
            </a:avLst>
          </a:prstGeom>
        </p:spPr>
        <p:style>
          <a:lnRef idx="1">
            <a:schemeClr val="dk1"/>
          </a:lnRef>
          <a:fillRef idx="0">
            <a:schemeClr val="dk1"/>
          </a:fillRef>
          <a:effectRef idx="0">
            <a:schemeClr val="dk1"/>
          </a:effectRef>
          <a:fontRef idx="minor">
            <a:schemeClr val="tx1"/>
          </a:fontRef>
        </p:style>
      </p:cxnSp>
      <p:sp>
        <p:nvSpPr>
          <p:cNvPr id="82" name="TextBox 81"/>
          <p:cNvSpPr txBox="1"/>
          <p:nvPr/>
        </p:nvSpPr>
        <p:spPr>
          <a:xfrm>
            <a:off x="5357818" y="4286256"/>
            <a:ext cx="142876" cy="369332"/>
          </a:xfrm>
          <a:prstGeom prst="rect">
            <a:avLst/>
          </a:prstGeom>
          <a:noFill/>
        </p:spPr>
        <p:txBody>
          <a:bodyPr wrap="square" rtlCol="0">
            <a:spAutoFit/>
          </a:bodyPr>
          <a:lstStyle/>
          <a:p>
            <a:r>
              <a:rPr lang="en-US" dirty="0" smtClean="0"/>
              <a:t>A</a:t>
            </a:r>
            <a:endParaRPr lang="ru-RU" dirty="0"/>
          </a:p>
        </p:txBody>
      </p:sp>
      <p:sp>
        <p:nvSpPr>
          <p:cNvPr id="83" name="TextBox 82"/>
          <p:cNvSpPr txBox="1"/>
          <p:nvPr/>
        </p:nvSpPr>
        <p:spPr>
          <a:xfrm>
            <a:off x="5357818" y="3500438"/>
            <a:ext cx="142876" cy="369332"/>
          </a:xfrm>
          <a:prstGeom prst="rect">
            <a:avLst/>
          </a:prstGeom>
          <a:noFill/>
        </p:spPr>
        <p:txBody>
          <a:bodyPr wrap="square" rtlCol="0">
            <a:spAutoFit/>
          </a:bodyPr>
          <a:lstStyle/>
          <a:p>
            <a:r>
              <a:rPr lang="en-US" dirty="0" smtClean="0"/>
              <a:t>D</a:t>
            </a:r>
            <a:endParaRPr lang="ru-RU" dirty="0"/>
          </a:p>
        </p:txBody>
      </p:sp>
      <p:sp>
        <p:nvSpPr>
          <p:cNvPr id="84" name="TextBox 83"/>
          <p:cNvSpPr txBox="1"/>
          <p:nvPr/>
        </p:nvSpPr>
        <p:spPr>
          <a:xfrm>
            <a:off x="7572396" y="4429132"/>
            <a:ext cx="214314" cy="369332"/>
          </a:xfrm>
          <a:prstGeom prst="rect">
            <a:avLst/>
          </a:prstGeom>
          <a:noFill/>
        </p:spPr>
        <p:txBody>
          <a:bodyPr wrap="square" rtlCol="0">
            <a:spAutoFit/>
          </a:bodyPr>
          <a:lstStyle/>
          <a:p>
            <a:r>
              <a:rPr lang="en-US" dirty="0" smtClean="0"/>
              <a:t>B</a:t>
            </a:r>
            <a:endParaRPr lang="ru-RU" dirty="0"/>
          </a:p>
        </p:txBody>
      </p:sp>
      <p:sp>
        <p:nvSpPr>
          <p:cNvPr id="85" name="TextBox 84"/>
          <p:cNvSpPr txBox="1"/>
          <p:nvPr/>
        </p:nvSpPr>
        <p:spPr>
          <a:xfrm>
            <a:off x="6429388" y="3429000"/>
            <a:ext cx="285752" cy="369332"/>
          </a:xfrm>
          <a:prstGeom prst="rect">
            <a:avLst/>
          </a:prstGeom>
          <a:noFill/>
        </p:spPr>
        <p:txBody>
          <a:bodyPr wrap="square" rtlCol="0">
            <a:spAutoFit/>
          </a:bodyPr>
          <a:lstStyle/>
          <a:p>
            <a:r>
              <a:rPr lang="en-US" dirty="0" smtClean="0"/>
              <a:t>C</a:t>
            </a:r>
            <a:endParaRPr lang="ru-RU" dirty="0"/>
          </a:p>
        </p:txBody>
      </p:sp>
      <p:cxnSp>
        <p:nvCxnSpPr>
          <p:cNvPr id="87" name="Прямая соединительная линия 86"/>
          <p:cNvCxnSpPr/>
          <p:nvPr/>
        </p:nvCxnSpPr>
        <p:spPr>
          <a:xfrm rot="5400000">
            <a:off x="5628746" y="3729576"/>
            <a:ext cx="886904" cy="857256"/>
          </a:xfrm>
          <a:prstGeom prst="line">
            <a:avLst/>
          </a:prstGeom>
        </p:spPr>
        <p:style>
          <a:lnRef idx="1">
            <a:schemeClr val="dk1"/>
          </a:lnRef>
          <a:fillRef idx="0">
            <a:schemeClr val="dk1"/>
          </a:fillRef>
          <a:effectRef idx="0">
            <a:schemeClr val="dk1"/>
          </a:effectRef>
          <a:fontRef idx="minor">
            <a:schemeClr val="tx1"/>
          </a:fontRef>
        </p:style>
      </p:cxnSp>
      <p:sp>
        <p:nvSpPr>
          <p:cNvPr id="90" name="TextBox 89"/>
          <p:cNvSpPr txBox="1"/>
          <p:nvPr/>
        </p:nvSpPr>
        <p:spPr>
          <a:xfrm>
            <a:off x="6072198" y="4000504"/>
            <a:ext cx="214314" cy="369332"/>
          </a:xfrm>
          <a:prstGeom prst="rect">
            <a:avLst/>
          </a:prstGeom>
          <a:noFill/>
        </p:spPr>
        <p:txBody>
          <a:bodyPr wrap="square" rtlCol="0">
            <a:spAutoFit/>
          </a:bodyPr>
          <a:lstStyle/>
          <a:p>
            <a:r>
              <a:rPr lang="en-US" dirty="0" smtClean="0"/>
              <a:t>O</a:t>
            </a:r>
            <a:endParaRPr lang="ru-RU" dirty="0"/>
          </a:p>
        </p:txBody>
      </p:sp>
      <p:sp>
        <p:nvSpPr>
          <p:cNvPr id="91" name="TextBox 90"/>
          <p:cNvSpPr txBox="1"/>
          <p:nvPr/>
        </p:nvSpPr>
        <p:spPr>
          <a:xfrm>
            <a:off x="6500826" y="4500570"/>
            <a:ext cx="142876" cy="369332"/>
          </a:xfrm>
          <a:prstGeom prst="rect">
            <a:avLst/>
          </a:prstGeom>
          <a:noFill/>
        </p:spPr>
        <p:txBody>
          <a:bodyPr wrap="square" rtlCol="0">
            <a:spAutoFit/>
          </a:bodyPr>
          <a:lstStyle/>
          <a:p>
            <a:r>
              <a:rPr lang="en-US" dirty="0" smtClean="0"/>
              <a:t>H</a:t>
            </a:r>
            <a:endParaRPr lang="ru-RU" dirty="0"/>
          </a:p>
        </p:txBody>
      </p:sp>
      <p:cxnSp>
        <p:nvCxnSpPr>
          <p:cNvPr id="95" name="Прямая соединительная линия 94"/>
          <p:cNvCxnSpPr/>
          <p:nvPr/>
        </p:nvCxnSpPr>
        <p:spPr>
          <a:xfrm rot="10800000" flipV="1">
            <a:off x="5643570" y="3786190"/>
            <a:ext cx="142876"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97" name="Прямая соединительная линия 96"/>
          <p:cNvCxnSpPr/>
          <p:nvPr/>
        </p:nvCxnSpPr>
        <p:spPr>
          <a:xfrm rot="16200000" flipH="1">
            <a:off x="6357950" y="3714752"/>
            <a:ext cx="70644" cy="70644"/>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43" name="Объект 42"/>
          <p:cNvGraphicFramePr>
            <a:graphicFrameLocks noChangeAspect="1"/>
          </p:cNvGraphicFramePr>
          <p:nvPr/>
        </p:nvGraphicFramePr>
        <p:xfrm>
          <a:off x="571472" y="4681538"/>
          <a:ext cx="6067425" cy="2176462"/>
        </p:xfrm>
        <a:graphic>
          <a:graphicData uri="http://schemas.openxmlformats.org/presentationml/2006/ole">
            <p:oleObj spid="_x0000_s68611" name="Формула" r:id="rId4" imgW="6514920" imgH="2336760" progId="Equation.3">
              <p:embed/>
            </p:oleObj>
          </a:graphicData>
        </a:graphic>
      </p:graphicFrame>
      <p:sp>
        <p:nvSpPr>
          <p:cNvPr id="44" name="Управляющая кнопка: домой 43">
            <a:hlinkClick r:id="rId5" action="ppaction://hlinksldjump" highlightClick="1"/>
          </p:cNvPr>
          <p:cNvSpPr/>
          <p:nvPr/>
        </p:nvSpPr>
        <p:spPr>
          <a:xfrm>
            <a:off x="7929586" y="5715016"/>
            <a:ext cx="928694" cy="85725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357167"/>
            <a:ext cx="6629400" cy="571504"/>
          </a:xfrm>
        </p:spPr>
        <p:txBody>
          <a:bodyPr>
            <a:normAutofit/>
          </a:bodyPr>
          <a:lstStyle/>
          <a:p>
            <a:r>
              <a:rPr lang="ru-RU" sz="3200" dirty="0" smtClean="0"/>
              <a:t>                     </a:t>
            </a:r>
            <a:r>
              <a:rPr lang="ru-RU" sz="32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ВЫВОДЫ :</a:t>
            </a:r>
            <a:endParaRPr lang="ru-RU" sz="3200" dirty="0"/>
          </a:p>
        </p:txBody>
      </p:sp>
      <p:sp>
        <p:nvSpPr>
          <p:cNvPr id="3" name="Текст 2"/>
          <p:cNvSpPr>
            <a:spLocks noGrp="1"/>
          </p:cNvSpPr>
          <p:nvPr>
            <p:ph type="body" idx="1"/>
          </p:nvPr>
        </p:nvSpPr>
        <p:spPr>
          <a:xfrm>
            <a:off x="714348" y="1643050"/>
            <a:ext cx="6629400" cy="2071702"/>
          </a:xfrm>
        </p:spPr>
        <p:txBody>
          <a:bodyPr>
            <a:normAutofit/>
          </a:bodyPr>
          <a:lstStyle/>
          <a:p>
            <a:r>
              <a:rPr lang="ru-RU" sz="1400" dirty="0" smtClean="0"/>
              <a:t>      В результате  работы я изучил и обобщил теоретический материал о прямоугольном треугольнике, научился применять изученный материал к решению задач.</a:t>
            </a:r>
          </a:p>
          <a:p>
            <a:r>
              <a:rPr lang="ru-RU" sz="1400" dirty="0" smtClean="0"/>
              <a:t>      В процессе работы получил подтверждение своей гипотезы. </a:t>
            </a:r>
          </a:p>
          <a:p>
            <a:r>
              <a:rPr lang="ru-RU" sz="1400" dirty="0" smtClean="0"/>
              <a:t>      Я думаю, что прямоугольный треугольник – это особая фигура, которая скрывает в себе разнообразные тайны. Знания  о прямоугольном треугольнике дают множество возможностей  для  решения интереснейших задач.</a:t>
            </a:r>
            <a:endParaRPr lang="ru-RU" sz="1400" dirty="0"/>
          </a:p>
        </p:txBody>
      </p:sp>
      <p:sp>
        <p:nvSpPr>
          <p:cNvPr id="5" name="Управляющая кнопка: домой 4">
            <a:hlinkClick r:id="rId2" action="ppaction://hlinksldjump" highlightClick="1"/>
          </p:cNvPr>
          <p:cNvSpPr/>
          <p:nvPr/>
        </p:nvSpPr>
        <p:spPr>
          <a:xfrm>
            <a:off x="285720" y="5643578"/>
            <a:ext cx="928694" cy="85725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81922" name="Picture 2" descr="C:\Documents and Settings\Root\Рабочий стол\Проект\Рисунок1.jpg"/>
          <p:cNvPicPr>
            <a:picLocks noChangeAspect="1" noChangeArrowheads="1"/>
          </p:cNvPicPr>
          <p:nvPr/>
        </p:nvPicPr>
        <p:blipFill>
          <a:blip r:embed="rId3"/>
          <a:srcRect/>
          <a:stretch>
            <a:fillRect/>
          </a:stretch>
        </p:blipFill>
        <p:spPr bwMode="auto">
          <a:xfrm>
            <a:off x="6572264" y="3857628"/>
            <a:ext cx="1938337" cy="2743200"/>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285729"/>
            <a:ext cx="6629400" cy="500066"/>
          </a:xfrm>
        </p:spPr>
        <p:txBody>
          <a:bodyPr>
            <a:normAutofit/>
          </a:bodyPr>
          <a:lstStyle/>
          <a:p>
            <a:r>
              <a:rPr lang="ru-RU" sz="3200" dirty="0" smtClean="0"/>
              <a:t>                   </a:t>
            </a:r>
            <a:r>
              <a:rPr lang="ru-RU" sz="32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ЛИТЕРАТУРА</a:t>
            </a:r>
            <a:endParaRPr lang="ru-RU" sz="3200" dirty="0"/>
          </a:p>
        </p:txBody>
      </p:sp>
      <p:sp>
        <p:nvSpPr>
          <p:cNvPr id="3" name="Текст 2"/>
          <p:cNvSpPr>
            <a:spLocks noGrp="1"/>
          </p:cNvSpPr>
          <p:nvPr>
            <p:ph type="body" idx="1"/>
          </p:nvPr>
        </p:nvSpPr>
        <p:spPr>
          <a:xfrm>
            <a:off x="714348" y="1643050"/>
            <a:ext cx="6629400" cy="2928958"/>
          </a:xfrm>
        </p:spPr>
        <p:txBody>
          <a:bodyPr>
            <a:normAutofit/>
          </a:bodyPr>
          <a:lstStyle/>
          <a:p>
            <a:pPr marL="342900" indent="-342900"/>
            <a:r>
              <a:rPr lang="ru-RU" sz="1400" dirty="0" smtClean="0"/>
              <a:t>1.    </a:t>
            </a:r>
            <a:r>
              <a:rPr lang="ru-RU" sz="1400" dirty="0" err="1" smtClean="0"/>
              <a:t>Л.С.Атанасян</a:t>
            </a:r>
            <a:r>
              <a:rPr lang="ru-RU" sz="1400" dirty="0" smtClean="0"/>
              <a:t>, В.Ф.Бутузов, </a:t>
            </a:r>
            <a:r>
              <a:rPr lang="ru-RU" sz="1400" dirty="0" err="1" smtClean="0"/>
              <a:t>С.Е.Каломцев</a:t>
            </a:r>
            <a:r>
              <a:rPr lang="ru-RU" sz="1400" dirty="0" smtClean="0"/>
              <a:t> и др. – Геометрия. 7 – 9: Учебник для образовательных учреждений. – 13 изд. – М.: Просвещение,</a:t>
            </a:r>
          </a:p>
          <a:p>
            <a:pPr marL="342900" indent="-342900"/>
            <a:r>
              <a:rPr lang="ru-RU" sz="1400" dirty="0" smtClean="0"/>
              <a:t>       2003. – 384с. </a:t>
            </a:r>
          </a:p>
          <a:p>
            <a:pPr marL="342900" indent="-342900"/>
            <a:r>
              <a:rPr lang="ru-RU" sz="1400" dirty="0" smtClean="0"/>
              <a:t>2.    В.В.Шлыков. – Геометрия. </a:t>
            </a:r>
            <a:r>
              <a:rPr lang="ru-RU" sz="1400" dirty="0" err="1" smtClean="0"/>
              <a:t>Планеметрия</a:t>
            </a:r>
            <a:r>
              <a:rPr lang="ru-RU" sz="1400" dirty="0" smtClean="0"/>
              <a:t>,: Школьное учебное пособие. – Мн. : ООО «</a:t>
            </a:r>
            <a:r>
              <a:rPr lang="ru-RU" sz="1400" dirty="0" err="1" smtClean="0"/>
              <a:t>Асар</a:t>
            </a:r>
            <a:r>
              <a:rPr lang="ru-RU" sz="1400" dirty="0" smtClean="0"/>
              <a:t>», 2003. – 288с.</a:t>
            </a:r>
          </a:p>
          <a:p>
            <a:pPr marL="342900" indent="-342900"/>
            <a:r>
              <a:rPr lang="ru-RU" sz="1400" dirty="0" smtClean="0"/>
              <a:t>3.    </a:t>
            </a:r>
            <a:r>
              <a:rPr lang="ru-RU" sz="1400" dirty="0" err="1" smtClean="0"/>
              <a:t>З.Н.Альхова</a:t>
            </a:r>
            <a:r>
              <a:rPr lang="ru-RU" sz="1400" dirty="0" smtClean="0"/>
              <a:t>, А.В.Макеева. Внеклассная работа по математике. – Саратов: « Лицей», 2002. – 280с.</a:t>
            </a:r>
          </a:p>
          <a:p>
            <a:pPr marL="342900" indent="-342900"/>
            <a:r>
              <a:rPr lang="ru-RU" sz="1400" dirty="0" smtClean="0"/>
              <a:t>4.    Я познаю мир: Детская энциклопедия: Математика. – Сост. А.П.Савина, </a:t>
            </a:r>
            <a:r>
              <a:rPr lang="ru-RU" sz="1400" dirty="0" err="1" smtClean="0"/>
              <a:t>В.В.Станцо</a:t>
            </a:r>
            <a:r>
              <a:rPr lang="ru-RU" sz="1400" dirty="0" smtClean="0"/>
              <a:t>, А.Ю.Котова: Под общ. ред. </a:t>
            </a:r>
            <a:r>
              <a:rPr lang="ru-RU" sz="1400" dirty="0" err="1" smtClean="0"/>
              <a:t>О.Г.Хинн</a:t>
            </a:r>
            <a:r>
              <a:rPr lang="ru-RU" sz="1400" dirty="0" smtClean="0"/>
              <a:t>. – М.: ООО «Издательство АСТ», 2000. – 480с.</a:t>
            </a:r>
          </a:p>
          <a:p>
            <a:pPr marL="342900" indent="-342900"/>
            <a:r>
              <a:rPr lang="ru-RU" sz="1400" dirty="0" smtClean="0"/>
              <a:t>5.    Энциклопедия для детей. Т.11. Математика. – Глав. ред. М.Д. Аксенова. – М.: </a:t>
            </a:r>
            <a:r>
              <a:rPr lang="ru-RU" sz="1400" dirty="0" err="1" smtClean="0"/>
              <a:t>Аванта</a:t>
            </a:r>
            <a:r>
              <a:rPr lang="ru-RU" sz="1400" dirty="0" smtClean="0"/>
              <a:t> +, 2002.</a:t>
            </a:r>
            <a:endParaRPr lang="ru-RU" sz="1400" dirty="0"/>
          </a:p>
        </p:txBody>
      </p:sp>
      <p:sp>
        <p:nvSpPr>
          <p:cNvPr id="4" name="Управляющая кнопка: домой 3">
            <a:hlinkClick r:id="rId2" action="ppaction://hlinksldjump" highlightClick="1"/>
          </p:cNvPr>
          <p:cNvSpPr/>
          <p:nvPr/>
        </p:nvSpPr>
        <p:spPr>
          <a:xfrm>
            <a:off x="7929586" y="5715016"/>
            <a:ext cx="928694" cy="85725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57158" y="357166"/>
            <a:ext cx="6551486" cy="1214446"/>
          </a:xfrm>
        </p:spPr>
        <p:txBody>
          <a:bodyPr>
            <a:scene3d>
              <a:camera prst="orthographicFront"/>
              <a:lightRig rig="glow" dir="tl">
                <a:rot lat="0" lon="0" rev="5400000"/>
              </a:lightRig>
            </a:scene3d>
            <a:sp3d contourW="12700">
              <a:bevelT w="25400" h="25400"/>
              <a:contourClr>
                <a:schemeClr val="accent6">
                  <a:shade val="73000"/>
                </a:schemeClr>
              </a:contourClr>
            </a:sp3d>
          </a:bodyPr>
          <a:lstStyle/>
          <a:p>
            <a:pPr algn="l"/>
            <a:r>
              <a:rPr lang="ru-RU" cap="none"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r>
              <a:rPr lang="ru-RU"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задачи:</a:t>
            </a:r>
            <a:endParaRPr lang="ru-RU" cap="none"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Подзаголовок 2"/>
          <p:cNvSpPr>
            <a:spLocks noGrp="1"/>
          </p:cNvSpPr>
          <p:nvPr>
            <p:ph type="subTitle" idx="1"/>
          </p:nvPr>
        </p:nvSpPr>
        <p:spPr>
          <a:xfrm>
            <a:off x="428596" y="1428736"/>
            <a:ext cx="6480048" cy="3071834"/>
          </a:xfrm>
        </p:spPr>
        <p:txBody>
          <a:bodyPr/>
          <a:lstStyle/>
          <a:p>
            <a:pPr algn="l">
              <a:buFontTx/>
              <a:buChar char="-"/>
            </a:pPr>
            <a:r>
              <a:rPr lang="ru-RU" dirty="0" smtClean="0"/>
              <a:t> Научиться  воспринимать и самостоятельно оценивать учебную информацию.</a:t>
            </a:r>
          </a:p>
          <a:p>
            <a:pPr algn="l">
              <a:buFontTx/>
              <a:buChar char="-"/>
            </a:pPr>
            <a:r>
              <a:rPr lang="ru-RU" dirty="0" smtClean="0"/>
              <a:t> Овладеть умениями делать выводы на основе имеющихся знаний. </a:t>
            </a:r>
          </a:p>
          <a:p>
            <a:pPr algn="l">
              <a:buFontTx/>
              <a:buChar char="-"/>
            </a:pPr>
            <a:r>
              <a:rPr lang="ru-RU" dirty="0" smtClean="0"/>
              <a:t> Применять правильно и грамотно  теоретический материал к решению задач.</a:t>
            </a:r>
          </a:p>
          <a:p>
            <a:pPr algn="l">
              <a:buFontTx/>
              <a:buChar char="-"/>
            </a:pPr>
            <a:r>
              <a:rPr lang="ru-RU" dirty="0" smtClean="0"/>
              <a:t> Развивать интерес к геометрии, как к учебному предмету.</a:t>
            </a:r>
            <a:endParaRPr lang="ru-RU" dirty="0"/>
          </a:p>
        </p:txBody>
      </p:sp>
      <p:pic>
        <p:nvPicPr>
          <p:cNvPr id="4" name="Picture 1" descr="C:\Documents and Settings\Root\Рабочий стол\Проект\Рисунок2.jpg"/>
          <p:cNvPicPr>
            <a:picLocks noChangeAspect="1" noChangeArrowheads="1"/>
          </p:cNvPicPr>
          <p:nvPr/>
        </p:nvPicPr>
        <p:blipFill>
          <a:blip r:embed="rId2"/>
          <a:srcRect/>
          <a:stretch>
            <a:fillRect/>
          </a:stretch>
        </p:blipFill>
        <p:spPr bwMode="auto">
          <a:xfrm>
            <a:off x="6572264" y="4572008"/>
            <a:ext cx="2097087" cy="2036763"/>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71538" y="0"/>
            <a:ext cx="4643470" cy="1000108"/>
          </a:xfrm>
        </p:spPr>
        <p:txBody>
          <a:bodyPr/>
          <a:lstStyle/>
          <a:p>
            <a:r>
              <a:rPr lang="ru-RU"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План работы</a:t>
            </a:r>
            <a:endParaRPr lang="ru-RU"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Подзаголовок 2"/>
          <p:cNvSpPr>
            <a:spLocks noGrp="1"/>
          </p:cNvSpPr>
          <p:nvPr>
            <p:ph type="subTitle" idx="1"/>
          </p:nvPr>
        </p:nvSpPr>
        <p:spPr>
          <a:xfrm>
            <a:off x="714348" y="642918"/>
            <a:ext cx="6715172" cy="6072206"/>
          </a:xfrm>
        </p:spPr>
        <p:txBody>
          <a:bodyPr>
            <a:noAutofit/>
          </a:bodyPr>
          <a:lstStyle/>
          <a:p>
            <a:pPr algn="l">
              <a:buFont typeface="Wingdings" pitchFamily="2" charset="2"/>
              <a:buChar char="Ø"/>
            </a:pPr>
            <a:r>
              <a:rPr lang="ru-RU" sz="1100" dirty="0" smtClean="0">
                <a:solidFill>
                  <a:schemeClr val="accent6">
                    <a:lumMod val="60000"/>
                    <a:lumOff val="40000"/>
                  </a:schemeClr>
                </a:solidFill>
                <a:hlinkClick r:id="rId2" action="ppaction://hlinksldjump"/>
              </a:rPr>
              <a:t>Определение.</a:t>
            </a:r>
            <a:endParaRPr lang="ru-RU" sz="1100" dirty="0" smtClean="0">
              <a:solidFill>
                <a:schemeClr val="accent6">
                  <a:lumMod val="60000"/>
                  <a:lumOff val="40000"/>
                </a:schemeClr>
              </a:solidFill>
            </a:endParaRPr>
          </a:p>
          <a:p>
            <a:pPr algn="l">
              <a:buFont typeface="Wingdings" pitchFamily="2" charset="2"/>
              <a:buChar char="Ø"/>
            </a:pPr>
            <a:r>
              <a:rPr lang="ru-RU" sz="1100" dirty="0" smtClean="0">
                <a:solidFill>
                  <a:schemeClr val="accent6">
                    <a:lumMod val="60000"/>
                    <a:lumOff val="40000"/>
                  </a:schemeClr>
                </a:solidFill>
                <a:hlinkClick r:id="rId3" action="ppaction://hlinksldjump"/>
              </a:rPr>
              <a:t>Элементы.</a:t>
            </a:r>
            <a:endParaRPr lang="ru-RU" sz="1100" dirty="0" smtClean="0">
              <a:solidFill>
                <a:schemeClr val="accent6">
                  <a:lumMod val="60000"/>
                  <a:lumOff val="40000"/>
                </a:schemeClr>
              </a:solidFill>
            </a:endParaRPr>
          </a:p>
          <a:p>
            <a:pPr algn="l">
              <a:buFont typeface="Wingdings" pitchFamily="2" charset="2"/>
              <a:buChar char="Ø"/>
            </a:pPr>
            <a:r>
              <a:rPr lang="ru-RU" sz="1100" dirty="0" smtClean="0">
                <a:solidFill>
                  <a:schemeClr val="accent6">
                    <a:lumMod val="60000"/>
                    <a:lumOff val="40000"/>
                  </a:schemeClr>
                </a:solidFill>
                <a:hlinkClick r:id="rId4" action="ppaction://hlinksldjump"/>
              </a:rPr>
              <a:t>Соотношение между сторонами и углами треугольника.</a:t>
            </a:r>
            <a:endParaRPr lang="ru-RU" sz="1100" dirty="0" smtClean="0">
              <a:solidFill>
                <a:schemeClr val="accent6">
                  <a:lumMod val="60000"/>
                  <a:lumOff val="40000"/>
                </a:schemeClr>
              </a:solidFill>
            </a:endParaRPr>
          </a:p>
          <a:p>
            <a:pPr algn="l">
              <a:buFont typeface="Wingdings" pitchFamily="2" charset="2"/>
              <a:buChar char="Ø"/>
            </a:pPr>
            <a:r>
              <a:rPr lang="ru-RU" sz="1100" dirty="0" smtClean="0">
                <a:solidFill>
                  <a:schemeClr val="accent6">
                    <a:lumMod val="60000"/>
                    <a:lumOff val="40000"/>
                  </a:schemeClr>
                </a:solidFill>
                <a:hlinkClick r:id="rId5" action="ppaction://hlinksldjump"/>
              </a:rPr>
              <a:t>Соотношение между сторонами и углами треугольника 2.</a:t>
            </a:r>
            <a:endParaRPr lang="ru-RU" sz="1100" dirty="0" smtClean="0">
              <a:solidFill>
                <a:schemeClr val="accent6">
                  <a:lumMod val="60000"/>
                  <a:lumOff val="40000"/>
                </a:schemeClr>
              </a:solidFill>
            </a:endParaRPr>
          </a:p>
          <a:p>
            <a:pPr algn="l">
              <a:buFont typeface="Wingdings" pitchFamily="2" charset="2"/>
              <a:buChar char="Ø"/>
            </a:pPr>
            <a:r>
              <a:rPr lang="ru-RU" sz="1100" dirty="0" smtClean="0">
                <a:solidFill>
                  <a:schemeClr val="accent6">
                    <a:lumMod val="60000"/>
                    <a:lumOff val="40000"/>
                  </a:schemeClr>
                </a:solidFill>
                <a:hlinkClick r:id="rId6" action="ppaction://hlinksldjump"/>
              </a:rPr>
              <a:t>Соотношение между сторонами и углами треугольника 3.</a:t>
            </a:r>
            <a:endParaRPr lang="ru-RU" sz="1100" dirty="0" smtClean="0">
              <a:solidFill>
                <a:schemeClr val="accent6">
                  <a:lumMod val="60000"/>
                  <a:lumOff val="40000"/>
                </a:schemeClr>
              </a:solidFill>
            </a:endParaRPr>
          </a:p>
          <a:p>
            <a:pPr algn="l">
              <a:buFont typeface="Wingdings" pitchFamily="2" charset="2"/>
              <a:buChar char="Ø"/>
            </a:pPr>
            <a:r>
              <a:rPr lang="ru-RU" sz="1100" dirty="0" smtClean="0">
                <a:solidFill>
                  <a:schemeClr val="accent6">
                    <a:lumMod val="60000"/>
                    <a:lumOff val="40000"/>
                  </a:schemeClr>
                </a:solidFill>
                <a:hlinkClick r:id="rId7" action="ppaction://hlinksldjump"/>
              </a:rPr>
              <a:t>Пример 1.</a:t>
            </a:r>
            <a:endParaRPr lang="ru-RU" sz="1100" dirty="0" smtClean="0">
              <a:solidFill>
                <a:schemeClr val="accent6">
                  <a:lumMod val="60000"/>
                  <a:lumOff val="40000"/>
                </a:schemeClr>
              </a:solidFill>
            </a:endParaRPr>
          </a:p>
          <a:p>
            <a:pPr algn="l">
              <a:buFont typeface="Wingdings" pitchFamily="2" charset="2"/>
              <a:buChar char="Ø"/>
            </a:pPr>
            <a:r>
              <a:rPr lang="ru-RU" sz="1100" dirty="0" smtClean="0">
                <a:solidFill>
                  <a:schemeClr val="accent6">
                    <a:lumMod val="60000"/>
                    <a:lumOff val="40000"/>
                  </a:schemeClr>
                </a:solidFill>
                <a:hlinkClick r:id="rId8" action="ppaction://hlinksldjump"/>
              </a:rPr>
              <a:t>Свойства прямоугольных треугольников.</a:t>
            </a:r>
            <a:endParaRPr lang="ru-RU" sz="1100" dirty="0" smtClean="0">
              <a:solidFill>
                <a:schemeClr val="accent6">
                  <a:lumMod val="60000"/>
                  <a:lumOff val="40000"/>
                </a:schemeClr>
              </a:solidFill>
            </a:endParaRPr>
          </a:p>
          <a:p>
            <a:pPr algn="l">
              <a:buFont typeface="Wingdings" pitchFamily="2" charset="2"/>
              <a:buChar char="Ø"/>
            </a:pPr>
            <a:r>
              <a:rPr lang="ru-RU" sz="1100" dirty="0" smtClean="0">
                <a:solidFill>
                  <a:schemeClr val="accent6">
                    <a:lumMod val="60000"/>
                    <a:lumOff val="40000"/>
                  </a:schemeClr>
                </a:solidFill>
                <a:hlinkClick r:id="rId9" action="ppaction://hlinksldjump"/>
              </a:rPr>
              <a:t>Пример 2.</a:t>
            </a:r>
            <a:endParaRPr lang="ru-RU" sz="1100" dirty="0" smtClean="0">
              <a:solidFill>
                <a:schemeClr val="accent6">
                  <a:lumMod val="60000"/>
                  <a:lumOff val="40000"/>
                </a:schemeClr>
              </a:solidFill>
            </a:endParaRPr>
          </a:p>
          <a:p>
            <a:pPr algn="l">
              <a:buFont typeface="Wingdings" pitchFamily="2" charset="2"/>
              <a:buChar char="Ø"/>
            </a:pPr>
            <a:r>
              <a:rPr lang="ru-RU" sz="1100" dirty="0" smtClean="0">
                <a:solidFill>
                  <a:schemeClr val="accent6">
                    <a:lumMod val="60000"/>
                    <a:lumOff val="40000"/>
                  </a:schemeClr>
                </a:solidFill>
                <a:hlinkClick r:id="rId10" action="ppaction://hlinksldjump"/>
              </a:rPr>
              <a:t>Признаки равенства прямоугольных треугольников. </a:t>
            </a:r>
            <a:endParaRPr lang="ru-RU" sz="1100" dirty="0" smtClean="0">
              <a:solidFill>
                <a:schemeClr val="accent6">
                  <a:lumMod val="60000"/>
                  <a:lumOff val="40000"/>
                </a:schemeClr>
              </a:solidFill>
            </a:endParaRPr>
          </a:p>
          <a:p>
            <a:pPr algn="l">
              <a:buFont typeface="Wingdings" pitchFamily="2" charset="2"/>
              <a:buChar char="Ø"/>
            </a:pPr>
            <a:r>
              <a:rPr lang="ru-RU" sz="1100" dirty="0" smtClean="0">
                <a:solidFill>
                  <a:schemeClr val="accent6">
                    <a:lumMod val="60000"/>
                    <a:lumOff val="40000"/>
                  </a:schemeClr>
                </a:solidFill>
                <a:hlinkClick r:id="rId11" action="ppaction://hlinksldjump"/>
              </a:rPr>
              <a:t>Пример 3.</a:t>
            </a:r>
            <a:endParaRPr lang="ru-RU" sz="1100" dirty="0" smtClean="0">
              <a:solidFill>
                <a:schemeClr val="accent6">
                  <a:lumMod val="60000"/>
                  <a:lumOff val="40000"/>
                </a:schemeClr>
              </a:solidFill>
            </a:endParaRPr>
          </a:p>
          <a:p>
            <a:pPr algn="l">
              <a:buFont typeface="Wingdings" pitchFamily="2" charset="2"/>
              <a:buChar char="Ø"/>
            </a:pPr>
            <a:r>
              <a:rPr lang="ru-RU" sz="1100" dirty="0" smtClean="0">
                <a:solidFill>
                  <a:schemeClr val="accent6">
                    <a:lumMod val="60000"/>
                    <a:lumOff val="40000"/>
                  </a:schemeClr>
                </a:solidFill>
              </a:rPr>
              <a:t> </a:t>
            </a:r>
            <a:r>
              <a:rPr lang="ru-RU" sz="1100" dirty="0" smtClean="0">
                <a:solidFill>
                  <a:schemeClr val="accent6">
                    <a:lumMod val="60000"/>
                    <a:lumOff val="40000"/>
                  </a:schemeClr>
                </a:solidFill>
                <a:hlinkClick r:id="rId12" action="ppaction://hlinksldjump"/>
              </a:rPr>
              <a:t>Площадь прямоугольного треугольника.</a:t>
            </a:r>
            <a:endParaRPr lang="ru-RU" sz="1100" dirty="0" smtClean="0">
              <a:solidFill>
                <a:schemeClr val="accent6">
                  <a:lumMod val="60000"/>
                  <a:lumOff val="40000"/>
                </a:schemeClr>
              </a:solidFill>
            </a:endParaRPr>
          </a:p>
          <a:p>
            <a:pPr algn="l">
              <a:buFont typeface="Wingdings" pitchFamily="2" charset="2"/>
              <a:buChar char="Ø"/>
            </a:pPr>
            <a:r>
              <a:rPr lang="ru-RU" sz="1100" dirty="0" smtClean="0">
                <a:solidFill>
                  <a:schemeClr val="accent6">
                    <a:lumMod val="60000"/>
                    <a:lumOff val="40000"/>
                  </a:schemeClr>
                </a:solidFill>
                <a:hlinkClick r:id="rId13" action="ppaction://hlinksldjump"/>
              </a:rPr>
              <a:t>Теорема Пифагора . </a:t>
            </a:r>
            <a:endParaRPr lang="ru-RU" sz="1100" dirty="0" smtClean="0">
              <a:solidFill>
                <a:schemeClr val="accent6">
                  <a:lumMod val="60000"/>
                  <a:lumOff val="40000"/>
                </a:schemeClr>
              </a:solidFill>
            </a:endParaRPr>
          </a:p>
          <a:p>
            <a:pPr algn="l">
              <a:buFont typeface="Wingdings" pitchFamily="2" charset="2"/>
              <a:buChar char="Ø"/>
            </a:pPr>
            <a:r>
              <a:rPr lang="ru-RU" sz="1100" dirty="0" smtClean="0">
                <a:solidFill>
                  <a:schemeClr val="accent6">
                    <a:lumMod val="60000"/>
                    <a:lumOff val="40000"/>
                  </a:schemeClr>
                </a:solidFill>
                <a:hlinkClick r:id="rId14" action="ppaction://hlinksldjump"/>
              </a:rPr>
              <a:t>Стихотворение.</a:t>
            </a:r>
            <a:endParaRPr lang="ru-RU" sz="1100" dirty="0" smtClean="0">
              <a:solidFill>
                <a:schemeClr val="accent6">
                  <a:lumMod val="60000"/>
                  <a:lumOff val="40000"/>
                </a:schemeClr>
              </a:solidFill>
            </a:endParaRPr>
          </a:p>
          <a:p>
            <a:pPr algn="l">
              <a:buFont typeface="Wingdings" pitchFamily="2" charset="2"/>
              <a:buChar char="Ø"/>
            </a:pPr>
            <a:r>
              <a:rPr lang="ru-RU" sz="1100" dirty="0" smtClean="0">
                <a:solidFill>
                  <a:schemeClr val="accent6">
                    <a:lumMod val="60000"/>
                    <a:lumOff val="40000"/>
                  </a:schemeClr>
                </a:solidFill>
                <a:hlinkClick r:id="rId15" action="ppaction://hlinksldjump"/>
              </a:rPr>
              <a:t> Значение  теоремы Пифагора.</a:t>
            </a:r>
            <a:endParaRPr lang="ru-RU" sz="1100" dirty="0" smtClean="0">
              <a:solidFill>
                <a:schemeClr val="accent6">
                  <a:lumMod val="60000"/>
                  <a:lumOff val="40000"/>
                </a:schemeClr>
              </a:solidFill>
            </a:endParaRPr>
          </a:p>
          <a:p>
            <a:pPr algn="l">
              <a:buFont typeface="Wingdings" pitchFamily="2" charset="2"/>
              <a:buChar char="Ø"/>
            </a:pPr>
            <a:r>
              <a:rPr lang="ru-RU" sz="1100" dirty="0" smtClean="0">
                <a:solidFill>
                  <a:schemeClr val="accent6">
                    <a:lumMod val="60000"/>
                    <a:lumOff val="40000"/>
                  </a:schemeClr>
                </a:solidFill>
                <a:hlinkClick r:id="rId16" action="ppaction://hlinksldjump"/>
              </a:rPr>
              <a:t>Теорема обратная теореме Пифагора.</a:t>
            </a:r>
            <a:endParaRPr lang="ru-RU" sz="1100" dirty="0" smtClean="0">
              <a:solidFill>
                <a:schemeClr val="accent6">
                  <a:lumMod val="60000"/>
                  <a:lumOff val="40000"/>
                </a:schemeClr>
              </a:solidFill>
            </a:endParaRPr>
          </a:p>
          <a:p>
            <a:pPr algn="l">
              <a:buFont typeface="Wingdings" pitchFamily="2" charset="2"/>
              <a:buChar char="Ø"/>
            </a:pPr>
            <a:r>
              <a:rPr lang="ru-RU" sz="1100" dirty="0" smtClean="0">
                <a:solidFill>
                  <a:schemeClr val="accent6">
                    <a:lumMod val="60000"/>
                    <a:lumOff val="40000"/>
                  </a:schemeClr>
                </a:solidFill>
                <a:hlinkClick r:id="rId17" action="ppaction://hlinksldjump"/>
              </a:rPr>
              <a:t>Историческая справка.</a:t>
            </a:r>
            <a:endParaRPr lang="ru-RU" sz="1100" dirty="0" smtClean="0">
              <a:solidFill>
                <a:schemeClr val="accent6">
                  <a:lumMod val="60000"/>
                  <a:lumOff val="40000"/>
                </a:schemeClr>
              </a:solidFill>
            </a:endParaRPr>
          </a:p>
          <a:p>
            <a:pPr algn="l">
              <a:buFont typeface="Wingdings" pitchFamily="2" charset="2"/>
              <a:buChar char="Ø"/>
            </a:pPr>
            <a:r>
              <a:rPr lang="ru-RU" sz="1100" dirty="0" smtClean="0">
                <a:solidFill>
                  <a:schemeClr val="accent6">
                    <a:lumMod val="60000"/>
                    <a:lumOff val="40000"/>
                  </a:schemeClr>
                </a:solidFill>
                <a:hlinkClick r:id="rId18" action="ppaction://hlinksldjump"/>
              </a:rPr>
              <a:t>Пифагоровы треугольники.</a:t>
            </a:r>
            <a:endParaRPr lang="en-US" sz="1100" dirty="0" smtClean="0">
              <a:solidFill>
                <a:schemeClr val="accent6">
                  <a:lumMod val="60000"/>
                  <a:lumOff val="40000"/>
                </a:schemeClr>
              </a:solidFill>
            </a:endParaRPr>
          </a:p>
          <a:p>
            <a:pPr algn="l">
              <a:buFont typeface="Wingdings" pitchFamily="2" charset="2"/>
              <a:buChar char="Ø"/>
            </a:pPr>
            <a:r>
              <a:rPr lang="ru-RU" sz="1100" dirty="0" smtClean="0">
                <a:solidFill>
                  <a:schemeClr val="accent6">
                    <a:lumMod val="60000"/>
                    <a:lumOff val="40000"/>
                  </a:schemeClr>
                </a:solidFill>
                <a:hlinkClick r:id="rId19" action="ppaction://hlinksldjump"/>
              </a:rPr>
              <a:t>Пример 4.</a:t>
            </a:r>
            <a:endParaRPr lang="ru-RU" sz="1100" dirty="0" smtClean="0">
              <a:solidFill>
                <a:schemeClr val="accent6">
                  <a:lumMod val="60000"/>
                  <a:lumOff val="40000"/>
                </a:schemeClr>
              </a:solidFill>
            </a:endParaRPr>
          </a:p>
          <a:p>
            <a:pPr algn="l">
              <a:buFont typeface="Wingdings" pitchFamily="2" charset="2"/>
              <a:buChar char="Ø"/>
            </a:pPr>
            <a:r>
              <a:rPr lang="ru-RU" sz="1100" dirty="0" smtClean="0">
                <a:solidFill>
                  <a:schemeClr val="accent6">
                    <a:lumMod val="60000"/>
                    <a:lumOff val="40000"/>
                  </a:schemeClr>
                </a:solidFill>
                <a:hlinkClick r:id="rId20" action="ppaction://hlinksldjump"/>
              </a:rPr>
              <a:t>Приложения теоремы Пифагора. </a:t>
            </a:r>
            <a:endParaRPr lang="ru-RU" sz="1100" dirty="0" smtClean="0">
              <a:solidFill>
                <a:schemeClr val="accent6">
                  <a:lumMod val="60000"/>
                  <a:lumOff val="40000"/>
                </a:schemeClr>
              </a:solidFill>
            </a:endParaRPr>
          </a:p>
          <a:p>
            <a:pPr algn="l">
              <a:buFont typeface="Wingdings" pitchFamily="2" charset="2"/>
              <a:buChar char="Ø"/>
            </a:pPr>
            <a:r>
              <a:rPr lang="ru-RU" sz="1100" dirty="0" smtClean="0">
                <a:solidFill>
                  <a:schemeClr val="accent6">
                    <a:lumMod val="60000"/>
                    <a:lumOff val="40000"/>
                  </a:schemeClr>
                </a:solidFill>
                <a:hlinkClick r:id="rId21" action="ppaction://hlinksldjump"/>
              </a:rPr>
              <a:t>Приложения теоремы Пифагора 2</a:t>
            </a:r>
            <a:endParaRPr lang="ru-RU" sz="1100" dirty="0" smtClean="0">
              <a:solidFill>
                <a:schemeClr val="accent6">
                  <a:lumMod val="60000"/>
                  <a:lumOff val="40000"/>
                </a:schemeClr>
              </a:solidFill>
            </a:endParaRPr>
          </a:p>
          <a:p>
            <a:pPr algn="l">
              <a:buFont typeface="Wingdings" pitchFamily="2" charset="2"/>
              <a:buChar char="Ø"/>
            </a:pPr>
            <a:r>
              <a:rPr lang="ru-RU" sz="1100" dirty="0" smtClean="0">
                <a:solidFill>
                  <a:schemeClr val="accent6">
                    <a:lumMod val="60000"/>
                    <a:lumOff val="40000"/>
                  </a:schemeClr>
                </a:solidFill>
                <a:hlinkClick r:id="rId22" action="ppaction://hlinksldjump"/>
              </a:rPr>
              <a:t>Пропорциональные отрезки в прямоугольном треугольнике.</a:t>
            </a:r>
            <a:endParaRPr lang="ru-RU" sz="1100" dirty="0" smtClean="0">
              <a:solidFill>
                <a:schemeClr val="accent6">
                  <a:lumMod val="60000"/>
                  <a:lumOff val="40000"/>
                </a:schemeClr>
              </a:solidFill>
            </a:endParaRPr>
          </a:p>
          <a:p>
            <a:pPr algn="l">
              <a:buFont typeface="Wingdings" pitchFamily="2" charset="2"/>
              <a:buChar char="Ø"/>
            </a:pPr>
            <a:r>
              <a:rPr lang="ru-RU" sz="1100" dirty="0" smtClean="0">
                <a:solidFill>
                  <a:schemeClr val="accent6">
                    <a:lumMod val="60000"/>
                    <a:lumOff val="40000"/>
                  </a:schemeClr>
                </a:solidFill>
                <a:hlinkClick r:id="rId23" action="ppaction://hlinksldjump"/>
              </a:rPr>
              <a:t>Пример 5.</a:t>
            </a:r>
            <a:endParaRPr lang="ru-RU" sz="1100" dirty="0" smtClean="0">
              <a:solidFill>
                <a:schemeClr val="accent6">
                  <a:lumMod val="60000"/>
                  <a:lumOff val="40000"/>
                </a:schemeClr>
              </a:solidFill>
            </a:endParaRPr>
          </a:p>
          <a:p>
            <a:pPr algn="l">
              <a:buFont typeface="Wingdings" pitchFamily="2" charset="2"/>
              <a:buChar char="Ø"/>
            </a:pPr>
            <a:r>
              <a:rPr lang="ru-RU" sz="1100" dirty="0" smtClean="0">
                <a:solidFill>
                  <a:schemeClr val="accent6">
                    <a:lumMod val="60000"/>
                    <a:lumOff val="40000"/>
                  </a:schemeClr>
                </a:solidFill>
                <a:hlinkClick r:id="rId24" action="ppaction://hlinksldjump"/>
              </a:rPr>
              <a:t> Синус, косинус и тангенс острого угла прямоугольного треугольника.</a:t>
            </a:r>
            <a:endParaRPr lang="ru-RU" sz="1100" dirty="0" smtClean="0">
              <a:solidFill>
                <a:schemeClr val="accent6">
                  <a:lumMod val="60000"/>
                  <a:lumOff val="40000"/>
                </a:schemeClr>
              </a:solidFill>
            </a:endParaRPr>
          </a:p>
          <a:p>
            <a:pPr algn="l">
              <a:buFont typeface="Wingdings" pitchFamily="2" charset="2"/>
              <a:buChar char="Ø"/>
            </a:pPr>
            <a:r>
              <a:rPr lang="ru-RU" sz="1100" dirty="0" smtClean="0">
                <a:solidFill>
                  <a:schemeClr val="accent6">
                    <a:lumMod val="60000"/>
                    <a:lumOff val="40000"/>
                  </a:schemeClr>
                </a:solidFill>
                <a:hlinkClick r:id="rId25" action="ppaction://hlinksldjump"/>
              </a:rPr>
              <a:t>Значение синуса, косинуса и тангенса для углов  30°, 60°.</a:t>
            </a:r>
            <a:endParaRPr lang="ru-RU" sz="1100" dirty="0" smtClean="0">
              <a:solidFill>
                <a:schemeClr val="accent6">
                  <a:lumMod val="60000"/>
                  <a:lumOff val="40000"/>
                </a:schemeClr>
              </a:solidFill>
            </a:endParaRPr>
          </a:p>
          <a:p>
            <a:pPr algn="l">
              <a:buFont typeface="Wingdings" pitchFamily="2" charset="2"/>
              <a:buChar char="Ø"/>
            </a:pPr>
            <a:r>
              <a:rPr lang="ru-RU" sz="1100" dirty="0" smtClean="0">
                <a:solidFill>
                  <a:schemeClr val="accent6">
                    <a:lumMod val="60000"/>
                    <a:lumOff val="40000"/>
                  </a:schemeClr>
                </a:solidFill>
                <a:hlinkClick r:id="rId26" action="ppaction://hlinksldjump"/>
              </a:rPr>
              <a:t>Значение синуса, косинуса и тангенса для угла 45°.</a:t>
            </a:r>
            <a:endParaRPr lang="ru-RU" sz="1100" dirty="0" smtClean="0">
              <a:solidFill>
                <a:schemeClr val="accent6">
                  <a:lumMod val="60000"/>
                  <a:lumOff val="40000"/>
                </a:schemeClr>
              </a:solidFill>
            </a:endParaRPr>
          </a:p>
          <a:p>
            <a:pPr algn="l">
              <a:buFont typeface="Wingdings" pitchFamily="2" charset="2"/>
              <a:buChar char="Ø"/>
            </a:pPr>
            <a:r>
              <a:rPr lang="ru-RU" sz="1100" dirty="0" smtClean="0">
                <a:solidFill>
                  <a:schemeClr val="accent6">
                    <a:lumMod val="60000"/>
                    <a:lumOff val="40000"/>
                  </a:schemeClr>
                </a:solidFill>
                <a:hlinkClick r:id="rId27" action="ppaction://hlinksldjump"/>
              </a:rPr>
              <a:t>Пример 6.</a:t>
            </a:r>
            <a:endParaRPr lang="ru-RU" sz="1100" dirty="0" smtClean="0">
              <a:solidFill>
                <a:schemeClr val="accent6">
                  <a:lumMod val="60000"/>
                  <a:lumOff val="40000"/>
                </a:schemeClr>
              </a:solidFill>
            </a:endParaRPr>
          </a:p>
          <a:p>
            <a:pPr algn="l">
              <a:buFont typeface="Wingdings" pitchFamily="2" charset="2"/>
              <a:buChar char="Ø"/>
            </a:pPr>
            <a:r>
              <a:rPr lang="ru-RU" sz="1100" dirty="0" smtClean="0">
                <a:hlinkClick r:id="rId28" action="ppaction://hlinksldjump"/>
              </a:rPr>
              <a:t>Основные </a:t>
            </a:r>
            <a:r>
              <a:rPr lang="ru-RU" sz="1100" dirty="0" smtClean="0">
                <a:hlinkClick r:id="rId28" action="ppaction://hlinksldjump"/>
              </a:rPr>
              <a:t>формулы и факты.</a:t>
            </a:r>
            <a:endParaRPr lang="ru-RU" sz="1100" dirty="0" smtClean="0"/>
          </a:p>
          <a:p>
            <a:pPr algn="l">
              <a:buFont typeface="Wingdings" pitchFamily="2" charset="2"/>
              <a:buChar char="Ø"/>
            </a:pPr>
            <a:r>
              <a:rPr lang="ru-RU" sz="1100" dirty="0" smtClean="0">
                <a:hlinkClick r:id="rId29" action="ppaction://hlinksldjump"/>
              </a:rPr>
              <a:t>Практические приложения.</a:t>
            </a:r>
            <a:endParaRPr lang="ru-RU" sz="1100" dirty="0" smtClean="0"/>
          </a:p>
          <a:p>
            <a:pPr algn="l">
              <a:buFont typeface="Wingdings" pitchFamily="2" charset="2"/>
              <a:buChar char="Ø"/>
            </a:pPr>
            <a:r>
              <a:rPr lang="ru-RU" sz="1100" dirty="0" smtClean="0">
                <a:hlinkClick r:id="rId30" action="ppaction://hlinksldjump"/>
              </a:rPr>
              <a:t>Выводы.</a:t>
            </a:r>
            <a:endParaRPr lang="ru-RU" sz="1100" dirty="0" smtClean="0"/>
          </a:p>
          <a:p>
            <a:pPr algn="l">
              <a:buFont typeface="Wingdings" pitchFamily="2" charset="2"/>
              <a:buChar char="Ø"/>
            </a:pPr>
            <a:r>
              <a:rPr lang="ru-RU" sz="1100" dirty="0" smtClean="0">
                <a:hlinkClick r:id="rId31" action="ppaction://hlinksldjump"/>
              </a:rPr>
              <a:t>Литература.</a:t>
            </a:r>
            <a:endParaRPr lang="ru-RU" sz="11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285728"/>
            <a:ext cx="6480048" cy="2301240"/>
          </a:xfrm>
        </p:spPr>
        <p:txBody>
          <a:bodyPr/>
          <a:lstStyle/>
          <a:p>
            <a:pPr algn="l"/>
            <a:r>
              <a:rPr lang="ru-RU" dirty="0" smtClean="0"/>
              <a:t>       </a:t>
            </a:r>
            <a:r>
              <a:rPr lang="ru-RU"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Определение</a:t>
            </a:r>
            <a:endParaRPr lang="ru-RU" dirty="0"/>
          </a:p>
        </p:txBody>
      </p:sp>
      <p:sp>
        <p:nvSpPr>
          <p:cNvPr id="3" name="Подзаголовок 2"/>
          <p:cNvSpPr>
            <a:spLocks noGrp="1"/>
          </p:cNvSpPr>
          <p:nvPr>
            <p:ph type="subTitle" idx="1"/>
          </p:nvPr>
        </p:nvSpPr>
        <p:spPr>
          <a:xfrm>
            <a:off x="500034" y="1357298"/>
            <a:ext cx="6500858" cy="714380"/>
          </a:xfrm>
        </p:spPr>
        <p:txBody>
          <a:bodyPr>
            <a:noAutofit/>
          </a:bodyPr>
          <a:lstStyle/>
          <a:p>
            <a:pPr algn="l"/>
            <a:r>
              <a:rPr lang="ru-RU" sz="1800" dirty="0" smtClean="0"/>
              <a:t>Треугольник , у которого один из углов прямой, называется</a:t>
            </a:r>
          </a:p>
          <a:p>
            <a:pPr algn="l"/>
            <a:r>
              <a:rPr lang="ru-RU" sz="1800" dirty="0" smtClean="0"/>
              <a:t>                                             </a:t>
            </a:r>
            <a:r>
              <a:rPr lang="ru-RU" sz="1800" b="1" u="sng" dirty="0" smtClean="0"/>
              <a:t>прямоугольным</a:t>
            </a:r>
          </a:p>
        </p:txBody>
      </p:sp>
      <p:sp>
        <p:nvSpPr>
          <p:cNvPr id="4" name="Прямоугольный треугольник 3"/>
          <p:cNvSpPr/>
          <p:nvPr/>
        </p:nvSpPr>
        <p:spPr>
          <a:xfrm>
            <a:off x="928662" y="3071810"/>
            <a:ext cx="1571636" cy="1571636"/>
          </a:xfrm>
          <a:prstGeom prst="rtTriangle">
            <a:avLst/>
          </a:prstGeom>
          <a:solidFill>
            <a:schemeClr val="tx1"/>
          </a:solidFill>
          <a:ln>
            <a:solidFill>
              <a:schemeClr val="bg1"/>
            </a:solidFill>
          </a:ln>
          <a:effectLst>
            <a:glow rad="101600">
              <a:schemeClr val="bg1">
                <a:alpha val="60000"/>
              </a:schemeClr>
            </a:glow>
            <a:reflection blurRad="6350" stA="50000" endA="300" endPos="90000" dir="5400000" sy="-100000" algn="bl" rotWithShape="0"/>
          </a:effectLst>
          <a:scene3d>
            <a:camera prst="orthographicFront"/>
            <a:lightRig rig="threePt" dir="t"/>
          </a:scene3d>
          <a:sp3d>
            <a:bevelT w="165100" prst="coolSlant"/>
          </a:sp3d>
        </p:spPr>
        <p:style>
          <a:lnRef idx="2">
            <a:schemeClr val="accent6"/>
          </a:lnRef>
          <a:fillRef idx="1">
            <a:schemeClr val="lt1"/>
          </a:fillRef>
          <a:effectRef idx="0">
            <a:schemeClr val="accent6"/>
          </a:effectRef>
          <a:fontRef idx="minor">
            <a:schemeClr val="dk1"/>
          </a:fontRef>
        </p:style>
        <p:txBody>
          <a:bodyPr rtlCol="0" anchor="ctr"/>
          <a:lstStyle/>
          <a:p>
            <a:pPr algn="ctr"/>
            <a:endParaRPr lang="ru-RU" b="1" dirty="0">
              <a:ln w="12700">
                <a:solidFill>
                  <a:sysClr val="windowText" lastClr="000000"/>
                </a:solidFill>
                <a:prstDash val="solid"/>
              </a:ln>
              <a:solidFill>
                <a:sysClr val="windowText" lastClr="000000"/>
              </a:solidFill>
              <a:effectLst>
                <a:outerShdw blurRad="41275" dist="20320" dir="1800000" algn="tl" rotWithShape="0">
                  <a:srgbClr val="000000">
                    <a:alpha val="40000"/>
                  </a:srgbClr>
                </a:outerShdw>
              </a:effectLst>
            </a:endParaRPr>
          </a:p>
        </p:txBody>
      </p:sp>
      <p:cxnSp>
        <p:nvCxnSpPr>
          <p:cNvPr id="6" name="Соединительная линия уступом 5"/>
          <p:cNvCxnSpPr/>
          <p:nvPr/>
        </p:nvCxnSpPr>
        <p:spPr>
          <a:xfrm>
            <a:off x="928662" y="4429132"/>
            <a:ext cx="428628" cy="214314"/>
          </a:xfrm>
          <a:prstGeom prst="bentConnector3">
            <a:avLst>
              <a:gd name="adj1" fmla="val 50000"/>
            </a:avLst>
          </a:prstGeom>
        </p:spPr>
        <p:style>
          <a:lnRef idx="1">
            <a:schemeClr val="dk1"/>
          </a:lnRef>
          <a:fillRef idx="0">
            <a:schemeClr val="dk1"/>
          </a:fillRef>
          <a:effectRef idx="0">
            <a:schemeClr val="dk1"/>
          </a:effectRef>
          <a:fontRef idx="minor">
            <a:schemeClr val="tx1"/>
          </a:fontRef>
        </p:style>
      </p:cxnSp>
      <p:sp>
        <p:nvSpPr>
          <p:cNvPr id="7" name="TextBox 6"/>
          <p:cNvSpPr txBox="1"/>
          <p:nvPr/>
        </p:nvSpPr>
        <p:spPr>
          <a:xfrm>
            <a:off x="571472" y="2857496"/>
            <a:ext cx="285752" cy="369332"/>
          </a:xfrm>
          <a:prstGeom prst="rect">
            <a:avLst/>
          </a:prstGeom>
          <a:noFill/>
        </p:spPr>
        <p:txBody>
          <a:bodyPr wrap="square" rtlCol="0">
            <a:spAutoFit/>
          </a:bodyPr>
          <a:lstStyle/>
          <a:p>
            <a:r>
              <a:rPr lang="ru-RU" dirty="0" smtClean="0"/>
              <a:t>А</a:t>
            </a:r>
            <a:endParaRPr lang="ru-RU" dirty="0"/>
          </a:p>
        </p:txBody>
      </p:sp>
      <p:sp>
        <p:nvSpPr>
          <p:cNvPr id="8" name="TextBox 7"/>
          <p:cNvSpPr txBox="1"/>
          <p:nvPr/>
        </p:nvSpPr>
        <p:spPr>
          <a:xfrm>
            <a:off x="571472" y="4429132"/>
            <a:ext cx="214314" cy="369332"/>
          </a:xfrm>
          <a:prstGeom prst="rect">
            <a:avLst/>
          </a:prstGeom>
          <a:noFill/>
        </p:spPr>
        <p:txBody>
          <a:bodyPr wrap="square" rtlCol="0">
            <a:spAutoFit/>
          </a:bodyPr>
          <a:lstStyle/>
          <a:p>
            <a:r>
              <a:rPr lang="ru-RU" dirty="0" smtClean="0"/>
              <a:t>С</a:t>
            </a:r>
            <a:endParaRPr lang="ru-RU" dirty="0"/>
          </a:p>
        </p:txBody>
      </p:sp>
      <p:sp>
        <p:nvSpPr>
          <p:cNvPr id="9" name="TextBox 8"/>
          <p:cNvSpPr txBox="1"/>
          <p:nvPr/>
        </p:nvSpPr>
        <p:spPr>
          <a:xfrm>
            <a:off x="2571736" y="4500570"/>
            <a:ext cx="214314" cy="369332"/>
          </a:xfrm>
          <a:prstGeom prst="rect">
            <a:avLst/>
          </a:prstGeom>
          <a:noFill/>
        </p:spPr>
        <p:txBody>
          <a:bodyPr wrap="square" rtlCol="0">
            <a:spAutoFit/>
          </a:bodyPr>
          <a:lstStyle/>
          <a:p>
            <a:r>
              <a:rPr lang="ru-RU" dirty="0" smtClean="0"/>
              <a:t>В</a:t>
            </a:r>
            <a:endParaRPr lang="ru-RU" dirty="0"/>
          </a:p>
        </p:txBody>
      </p:sp>
      <p:graphicFrame>
        <p:nvGraphicFramePr>
          <p:cNvPr id="11" name="Объект 10"/>
          <p:cNvGraphicFramePr>
            <a:graphicFrameLocks noChangeAspect="1"/>
          </p:cNvGraphicFramePr>
          <p:nvPr/>
        </p:nvGraphicFramePr>
        <p:xfrm>
          <a:off x="4514850" y="3321050"/>
          <a:ext cx="114300" cy="215900"/>
        </p:xfrm>
        <a:graphic>
          <a:graphicData uri="http://schemas.openxmlformats.org/presentationml/2006/ole">
            <p:oleObj spid="_x0000_s1026" name="Формула" r:id="rId3" imgW="114120" imgH="215640" progId="Equation.3">
              <p:embed/>
            </p:oleObj>
          </a:graphicData>
        </a:graphic>
      </p:graphicFrame>
      <p:graphicFrame>
        <p:nvGraphicFramePr>
          <p:cNvPr id="15" name="Объект 14"/>
          <p:cNvGraphicFramePr>
            <a:graphicFrameLocks noChangeAspect="1"/>
          </p:cNvGraphicFramePr>
          <p:nvPr/>
        </p:nvGraphicFramePr>
        <p:xfrm>
          <a:off x="2571736" y="3500438"/>
          <a:ext cx="1071569" cy="357190"/>
        </p:xfrm>
        <a:graphic>
          <a:graphicData uri="http://schemas.openxmlformats.org/presentationml/2006/ole">
            <p:oleObj spid="_x0000_s1029" name="Формула" r:id="rId4" imgW="609480" imgH="203040" progId="Equation.3">
              <p:embed/>
            </p:oleObj>
          </a:graphicData>
        </a:graphic>
      </p:graphicFrame>
      <p:sp>
        <p:nvSpPr>
          <p:cNvPr id="12" name="TextBox 11"/>
          <p:cNvSpPr txBox="1"/>
          <p:nvPr/>
        </p:nvSpPr>
        <p:spPr>
          <a:xfrm>
            <a:off x="2500298" y="3071810"/>
            <a:ext cx="3071834" cy="369332"/>
          </a:xfrm>
          <a:prstGeom prst="rect">
            <a:avLst/>
          </a:prstGeom>
          <a:noFill/>
        </p:spPr>
        <p:txBody>
          <a:bodyPr wrap="square" rtlCol="0">
            <a:spAutoFit/>
          </a:bodyPr>
          <a:lstStyle/>
          <a:p>
            <a:r>
              <a:rPr lang="el-GR" dirty="0" smtClean="0"/>
              <a:t>Δ</a:t>
            </a:r>
            <a:r>
              <a:rPr lang="ru-RU" dirty="0" smtClean="0"/>
              <a:t> АВС - прямоугольный</a:t>
            </a:r>
            <a:endParaRPr lang="ru-RU" dirty="0"/>
          </a:p>
        </p:txBody>
      </p:sp>
      <p:sp>
        <p:nvSpPr>
          <p:cNvPr id="13" name="Управляющая кнопка: домой 12">
            <a:hlinkClick r:id="rId5" action="ppaction://hlinksldjump" highlightClick="1"/>
          </p:cNvPr>
          <p:cNvSpPr/>
          <p:nvPr/>
        </p:nvSpPr>
        <p:spPr>
          <a:xfrm>
            <a:off x="7929586" y="5715016"/>
            <a:ext cx="928694" cy="85725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28662" y="571480"/>
            <a:ext cx="6480048" cy="2301240"/>
          </a:xfrm>
        </p:spPr>
        <p:txBody>
          <a:bodyPr/>
          <a:lstStyle/>
          <a:p>
            <a:pPr algn="l"/>
            <a:r>
              <a:rPr lang="ru-RU" dirty="0" smtClean="0"/>
              <a:t>           </a:t>
            </a:r>
            <a:r>
              <a:rPr lang="ru-RU"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Элементы</a:t>
            </a:r>
            <a:endParaRPr lang="ru-RU" dirty="0"/>
          </a:p>
        </p:txBody>
      </p:sp>
      <p:sp>
        <p:nvSpPr>
          <p:cNvPr id="3" name="Подзаголовок 2"/>
          <p:cNvSpPr>
            <a:spLocks noGrp="1"/>
          </p:cNvSpPr>
          <p:nvPr>
            <p:ph type="subTitle" idx="1"/>
          </p:nvPr>
        </p:nvSpPr>
        <p:spPr>
          <a:xfrm>
            <a:off x="142844" y="2071678"/>
            <a:ext cx="7929618" cy="538154"/>
          </a:xfrm>
        </p:spPr>
        <p:txBody>
          <a:bodyPr>
            <a:normAutofit/>
          </a:bodyPr>
          <a:lstStyle/>
          <a:p>
            <a:pPr algn="l"/>
            <a:r>
              <a:rPr lang="ru-RU" sz="1400" dirty="0" smtClean="0"/>
              <a:t>Сторона прямоугольного треугольника, лежащая против прямого угла, называется </a:t>
            </a:r>
            <a:r>
              <a:rPr lang="ru-RU" sz="1400" b="1" u="sng" dirty="0" smtClean="0"/>
              <a:t>гипотенузой</a:t>
            </a:r>
            <a:r>
              <a:rPr lang="ru-RU" sz="1400" dirty="0" smtClean="0"/>
              <a:t>, а две другие стороны  </a:t>
            </a:r>
            <a:r>
              <a:rPr lang="ru-RU" sz="1400" b="1" u="sng" dirty="0" smtClean="0"/>
              <a:t>катетами</a:t>
            </a:r>
            <a:r>
              <a:rPr lang="ru-RU" sz="1400" dirty="0" smtClean="0"/>
              <a:t>.</a:t>
            </a:r>
            <a:endParaRPr lang="ru-RU" sz="1400" dirty="0"/>
          </a:p>
        </p:txBody>
      </p:sp>
      <p:sp>
        <p:nvSpPr>
          <p:cNvPr id="4" name="Прямоугольный треугольник 3"/>
          <p:cNvSpPr/>
          <p:nvPr/>
        </p:nvSpPr>
        <p:spPr>
          <a:xfrm>
            <a:off x="3071802" y="3286124"/>
            <a:ext cx="1785950" cy="1857388"/>
          </a:xfrm>
          <a:prstGeom prst="rtTriangle">
            <a:avLst/>
          </a:prstGeom>
          <a:ln>
            <a:solidFill>
              <a:schemeClr val="bg1"/>
            </a:solidFill>
          </a:ln>
          <a:effectLst>
            <a:glow rad="101600">
              <a:schemeClr val="bg1">
                <a:alpha val="60000"/>
              </a:schemeClr>
            </a:glow>
            <a:outerShdw blurRad="76200" dir="13500000" sy="23000" kx="1200000" algn="br" rotWithShape="0">
              <a:prstClr val="black">
                <a:alpha val="20000"/>
              </a:prstClr>
            </a:outerShdw>
            <a:reflection blurRad="6350" stA="52000" endA="300" endPos="35000" dir="5400000" sy="-100000" algn="bl" rotWithShape="0"/>
          </a:effectLst>
          <a:scene3d>
            <a:camera prst="perspectiveFront"/>
            <a:lightRig rig="threePt" dir="t"/>
          </a:scene3d>
          <a:sp3d>
            <a:bevelT prst="relaxedInset"/>
          </a:sp3d>
        </p:spPr>
        <p:style>
          <a:lnRef idx="2">
            <a:schemeClr val="accent6"/>
          </a:lnRef>
          <a:fillRef idx="1">
            <a:schemeClr val="lt1"/>
          </a:fillRef>
          <a:effectRef idx="0">
            <a:schemeClr val="accent6"/>
          </a:effectRef>
          <a:fontRef idx="minor">
            <a:schemeClr val="dk1"/>
          </a:fontRef>
        </p:style>
        <p:txBody>
          <a:bodyPr rtlCol="0" anchor="ctr"/>
          <a:lstStyle/>
          <a:p>
            <a:pPr algn="ctr"/>
            <a:endParaRPr lang="ru-RU" dirty="0"/>
          </a:p>
        </p:txBody>
      </p:sp>
      <p:cxnSp>
        <p:nvCxnSpPr>
          <p:cNvPr id="6" name="Соединительная линия уступом 5"/>
          <p:cNvCxnSpPr/>
          <p:nvPr/>
        </p:nvCxnSpPr>
        <p:spPr>
          <a:xfrm>
            <a:off x="3071802" y="4857760"/>
            <a:ext cx="571504" cy="285752"/>
          </a:xfrm>
          <a:prstGeom prst="bentConnector3">
            <a:avLst>
              <a:gd name="adj1" fmla="val 50000"/>
            </a:avLst>
          </a:prstGeom>
        </p:spPr>
        <p:style>
          <a:lnRef idx="1">
            <a:schemeClr val="dk1"/>
          </a:lnRef>
          <a:fillRef idx="0">
            <a:schemeClr val="dk1"/>
          </a:fillRef>
          <a:effectRef idx="0">
            <a:schemeClr val="dk1"/>
          </a:effectRef>
          <a:fontRef idx="minor">
            <a:schemeClr val="tx1"/>
          </a:fontRef>
        </p:style>
      </p:cxnSp>
      <p:sp>
        <p:nvSpPr>
          <p:cNvPr id="7" name="TextBox 6"/>
          <p:cNvSpPr txBox="1"/>
          <p:nvPr/>
        </p:nvSpPr>
        <p:spPr>
          <a:xfrm>
            <a:off x="2714612" y="3000372"/>
            <a:ext cx="357190" cy="369332"/>
          </a:xfrm>
          <a:prstGeom prst="rect">
            <a:avLst/>
          </a:prstGeom>
          <a:noFill/>
        </p:spPr>
        <p:txBody>
          <a:bodyPr wrap="square" rtlCol="0">
            <a:spAutoFit/>
          </a:bodyPr>
          <a:lstStyle/>
          <a:p>
            <a:r>
              <a:rPr lang="ru-RU" dirty="0" smtClean="0"/>
              <a:t>А</a:t>
            </a:r>
            <a:endParaRPr lang="ru-RU" dirty="0"/>
          </a:p>
        </p:txBody>
      </p:sp>
      <p:sp>
        <p:nvSpPr>
          <p:cNvPr id="8" name="TextBox 7"/>
          <p:cNvSpPr txBox="1"/>
          <p:nvPr/>
        </p:nvSpPr>
        <p:spPr>
          <a:xfrm>
            <a:off x="2643174" y="5072074"/>
            <a:ext cx="357190" cy="369332"/>
          </a:xfrm>
          <a:prstGeom prst="rect">
            <a:avLst/>
          </a:prstGeom>
          <a:noFill/>
        </p:spPr>
        <p:txBody>
          <a:bodyPr wrap="square" rtlCol="0">
            <a:spAutoFit/>
          </a:bodyPr>
          <a:lstStyle/>
          <a:p>
            <a:r>
              <a:rPr lang="ru-RU" dirty="0" smtClean="0"/>
              <a:t>С</a:t>
            </a:r>
            <a:endParaRPr lang="ru-RU" dirty="0"/>
          </a:p>
        </p:txBody>
      </p:sp>
      <p:sp>
        <p:nvSpPr>
          <p:cNvPr id="9" name="TextBox 8"/>
          <p:cNvSpPr txBox="1"/>
          <p:nvPr/>
        </p:nvSpPr>
        <p:spPr>
          <a:xfrm>
            <a:off x="5000628" y="5000636"/>
            <a:ext cx="500066" cy="369332"/>
          </a:xfrm>
          <a:prstGeom prst="rect">
            <a:avLst/>
          </a:prstGeom>
          <a:noFill/>
        </p:spPr>
        <p:txBody>
          <a:bodyPr wrap="square" rtlCol="0">
            <a:spAutoFit/>
          </a:bodyPr>
          <a:lstStyle/>
          <a:p>
            <a:r>
              <a:rPr lang="ru-RU" dirty="0" smtClean="0"/>
              <a:t>В</a:t>
            </a:r>
            <a:endParaRPr lang="ru-RU" dirty="0"/>
          </a:p>
        </p:txBody>
      </p:sp>
      <p:cxnSp>
        <p:nvCxnSpPr>
          <p:cNvPr id="14" name="Соединительная линия уступом 13"/>
          <p:cNvCxnSpPr/>
          <p:nvPr/>
        </p:nvCxnSpPr>
        <p:spPr>
          <a:xfrm rot="10800000" flipV="1">
            <a:off x="4214810" y="3643314"/>
            <a:ext cx="928694" cy="714380"/>
          </a:xfrm>
          <a:prstGeom prst="bentConnector3">
            <a:avLst>
              <a:gd name="adj1" fmla="val 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143504" y="3429000"/>
            <a:ext cx="1357322" cy="369332"/>
          </a:xfrm>
          <a:prstGeom prst="rect">
            <a:avLst/>
          </a:prstGeom>
          <a:noFill/>
        </p:spPr>
        <p:txBody>
          <a:bodyPr wrap="square" rtlCol="0">
            <a:spAutoFit/>
          </a:bodyPr>
          <a:lstStyle/>
          <a:p>
            <a:r>
              <a:rPr lang="ru-RU" dirty="0" smtClean="0"/>
              <a:t>гипотенуза</a:t>
            </a:r>
            <a:endParaRPr lang="ru-RU" dirty="0"/>
          </a:p>
        </p:txBody>
      </p:sp>
      <p:cxnSp>
        <p:nvCxnSpPr>
          <p:cNvPr id="17" name="Соединительная линия уступом 16"/>
          <p:cNvCxnSpPr/>
          <p:nvPr/>
        </p:nvCxnSpPr>
        <p:spPr>
          <a:xfrm>
            <a:off x="2285984" y="3929066"/>
            <a:ext cx="714380" cy="428628"/>
          </a:xfrm>
          <a:prstGeom prst="bentConnector3">
            <a:avLst>
              <a:gd name="adj1" fmla="val 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1500166" y="3714752"/>
            <a:ext cx="785818" cy="369332"/>
          </a:xfrm>
          <a:prstGeom prst="rect">
            <a:avLst/>
          </a:prstGeom>
          <a:noFill/>
        </p:spPr>
        <p:txBody>
          <a:bodyPr wrap="square" rtlCol="0">
            <a:spAutoFit/>
          </a:bodyPr>
          <a:lstStyle/>
          <a:p>
            <a:r>
              <a:rPr lang="ru-RU" dirty="0" smtClean="0"/>
              <a:t>катет</a:t>
            </a:r>
            <a:endParaRPr lang="ru-RU" dirty="0"/>
          </a:p>
        </p:txBody>
      </p:sp>
      <p:cxnSp>
        <p:nvCxnSpPr>
          <p:cNvPr id="22" name="Соединительная линия уступом 21"/>
          <p:cNvCxnSpPr/>
          <p:nvPr/>
        </p:nvCxnSpPr>
        <p:spPr>
          <a:xfrm rot="5400000" flipH="1" flipV="1">
            <a:off x="3321835" y="5464983"/>
            <a:ext cx="714380" cy="214314"/>
          </a:xfrm>
          <a:prstGeom prst="bentConnector3">
            <a:avLst>
              <a:gd name="adj1" fmla="val 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3214678" y="5929330"/>
            <a:ext cx="928694" cy="369332"/>
          </a:xfrm>
          <a:prstGeom prst="rect">
            <a:avLst/>
          </a:prstGeom>
          <a:noFill/>
        </p:spPr>
        <p:txBody>
          <a:bodyPr wrap="square" rtlCol="0">
            <a:spAutoFit/>
          </a:bodyPr>
          <a:lstStyle/>
          <a:p>
            <a:r>
              <a:rPr lang="ru-RU" dirty="0" smtClean="0"/>
              <a:t>катет</a:t>
            </a:r>
            <a:endParaRPr lang="ru-RU" dirty="0"/>
          </a:p>
        </p:txBody>
      </p:sp>
      <p:sp>
        <p:nvSpPr>
          <p:cNvPr id="19" name="Управляющая кнопка: домой 18">
            <a:hlinkClick r:id="rId2" action="ppaction://hlinksldjump" highlightClick="1"/>
          </p:cNvPr>
          <p:cNvSpPr/>
          <p:nvPr/>
        </p:nvSpPr>
        <p:spPr>
          <a:xfrm>
            <a:off x="7929586" y="5715016"/>
            <a:ext cx="928694" cy="85725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8596" y="142852"/>
            <a:ext cx="7786742" cy="1214446"/>
          </a:xfrm>
        </p:spPr>
        <p:txBody>
          <a:bodyPr>
            <a:normAutofit/>
          </a:bodyPr>
          <a:lstStyle/>
          <a:p>
            <a:pPr algn="l"/>
            <a:r>
              <a:rPr lang="ru-RU" sz="32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Соотношение  между сторонами и углами треугольника</a:t>
            </a:r>
            <a:endParaRPr lang="ru-RU" sz="3200"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Подзаголовок 2"/>
          <p:cNvSpPr>
            <a:spLocks noGrp="1"/>
          </p:cNvSpPr>
          <p:nvPr>
            <p:ph type="subTitle" idx="1"/>
          </p:nvPr>
        </p:nvSpPr>
        <p:spPr>
          <a:xfrm>
            <a:off x="357158" y="1285860"/>
            <a:ext cx="6786610" cy="5000660"/>
          </a:xfrm>
        </p:spPr>
        <p:txBody>
          <a:bodyPr>
            <a:normAutofit fontScale="25000" lnSpcReduction="20000"/>
          </a:bodyPr>
          <a:lstStyle/>
          <a:p>
            <a:pPr algn="l"/>
            <a:endParaRPr lang="ru-RU" sz="1400" b="1" dirty="0" smtClean="0"/>
          </a:p>
          <a:p>
            <a:pPr algn="l"/>
            <a:r>
              <a:rPr lang="ru-RU" sz="1400" dirty="0" smtClean="0"/>
              <a:t> </a:t>
            </a:r>
          </a:p>
          <a:p>
            <a:pPr algn="l"/>
            <a:endParaRPr lang="ru-RU" sz="1400" dirty="0" smtClean="0"/>
          </a:p>
          <a:p>
            <a:pPr algn="l"/>
            <a:endParaRPr lang="ru-RU" sz="1400" dirty="0" smtClean="0"/>
          </a:p>
          <a:p>
            <a:pPr algn="l"/>
            <a:r>
              <a:rPr lang="ru-RU" sz="1400" dirty="0" smtClean="0"/>
              <a:t>                          </a:t>
            </a:r>
          </a:p>
          <a:p>
            <a:pPr algn="l"/>
            <a:endParaRPr lang="ru-RU" sz="1400" dirty="0" smtClean="0"/>
          </a:p>
          <a:p>
            <a:pPr algn="l"/>
            <a:endParaRPr lang="ru-RU" sz="1400" dirty="0" smtClean="0"/>
          </a:p>
          <a:p>
            <a:pPr algn="l"/>
            <a:endParaRPr lang="ru-RU" sz="1400" dirty="0" smtClean="0"/>
          </a:p>
          <a:p>
            <a:pPr algn="l"/>
            <a:endParaRPr lang="ru-RU" sz="1400" dirty="0" smtClean="0"/>
          </a:p>
          <a:p>
            <a:pPr algn="l"/>
            <a:endParaRPr lang="ru-RU" sz="1400" dirty="0" smtClean="0"/>
          </a:p>
          <a:p>
            <a:pPr algn="l"/>
            <a:endParaRPr lang="ru-RU" sz="1400" dirty="0" smtClean="0"/>
          </a:p>
          <a:p>
            <a:pPr algn="l"/>
            <a:endParaRPr lang="ru-RU" sz="1400" dirty="0" smtClean="0"/>
          </a:p>
          <a:p>
            <a:pPr algn="l"/>
            <a:endParaRPr lang="ru-RU" sz="1400" dirty="0" smtClean="0"/>
          </a:p>
          <a:p>
            <a:pPr algn="l"/>
            <a:endParaRPr lang="ru-RU" sz="1400" dirty="0" smtClean="0"/>
          </a:p>
          <a:p>
            <a:pPr algn="l"/>
            <a:endParaRPr lang="ru-RU" sz="1400" dirty="0" smtClean="0"/>
          </a:p>
          <a:p>
            <a:pPr algn="l"/>
            <a:endParaRPr lang="ru-RU" sz="1400" dirty="0" smtClean="0"/>
          </a:p>
          <a:p>
            <a:pPr algn="l"/>
            <a:endParaRPr lang="ru-RU" sz="5600" dirty="0" smtClean="0"/>
          </a:p>
          <a:p>
            <a:pPr algn="l"/>
            <a:r>
              <a:rPr lang="ru-RU" sz="5600" dirty="0" smtClean="0"/>
              <a:t> </a:t>
            </a:r>
          </a:p>
          <a:p>
            <a:pPr algn="l"/>
            <a:r>
              <a:rPr lang="ru-RU" sz="5600" b="1" dirty="0" smtClean="0"/>
              <a:t>Теорема</a:t>
            </a:r>
          </a:p>
          <a:p>
            <a:pPr algn="l"/>
            <a:r>
              <a:rPr lang="ru-RU" sz="5600" b="1" dirty="0" smtClean="0"/>
              <a:t>      </a:t>
            </a:r>
            <a:r>
              <a:rPr lang="ru-RU" sz="5600" dirty="0" smtClean="0"/>
              <a:t>В треугольнике: 1) против большей стороны лежит больший угол;</a:t>
            </a:r>
          </a:p>
          <a:p>
            <a:pPr algn="l"/>
            <a:r>
              <a:rPr lang="ru-RU" sz="5600" b="1" dirty="0" smtClean="0"/>
              <a:t>                                  </a:t>
            </a:r>
            <a:r>
              <a:rPr lang="ru-RU" sz="5600" dirty="0" smtClean="0"/>
              <a:t>2) обратно, против большего угла лежит большая сторона.</a:t>
            </a:r>
          </a:p>
          <a:p>
            <a:pPr algn="l"/>
            <a:r>
              <a:rPr lang="ru-RU" sz="5600" b="1" dirty="0" smtClean="0"/>
              <a:t> </a:t>
            </a:r>
          </a:p>
          <a:p>
            <a:pPr algn="l"/>
            <a:r>
              <a:rPr lang="ru-RU" sz="5600" dirty="0" smtClean="0"/>
              <a:t>Дано: </a:t>
            </a:r>
            <a:r>
              <a:rPr lang="el-GR" sz="5600" dirty="0" smtClean="0"/>
              <a:t>Δ</a:t>
            </a:r>
            <a:r>
              <a:rPr lang="ru-RU" sz="5600" dirty="0" smtClean="0"/>
              <a:t> АВС, АВ</a:t>
            </a:r>
            <a:r>
              <a:rPr lang="en-US" sz="5600" dirty="0" smtClean="0"/>
              <a:t>&gt;AC</a:t>
            </a:r>
            <a:r>
              <a:rPr lang="ru-RU" sz="5600" dirty="0" smtClean="0"/>
              <a:t> (рис. а)</a:t>
            </a:r>
            <a:endParaRPr lang="en-US" sz="5600" dirty="0" smtClean="0"/>
          </a:p>
          <a:p>
            <a:pPr algn="l"/>
            <a:r>
              <a:rPr lang="ru-RU" sz="5600" dirty="0" smtClean="0"/>
              <a:t>Доказать: </a:t>
            </a:r>
            <a:r>
              <a:rPr lang="ru-RU" sz="5600" dirty="0" smtClean="0">
                <a:sym typeface="Symbol"/>
              </a:rPr>
              <a:t></a:t>
            </a:r>
            <a:r>
              <a:rPr lang="en-US" sz="5600" dirty="0" smtClean="0">
                <a:sym typeface="Symbol"/>
              </a:rPr>
              <a:t> </a:t>
            </a:r>
            <a:r>
              <a:rPr lang="ru-RU" sz="5600" dirty="0" smtClean="0"/>
              <a:t>С</a:t>
            </a:r>
            <a:r>
              <a:rPr lang="en-US" sz="5600" dirty="0" smtClean="0"/>
              <a:t> &gt;</a:t>
            </a:r>
            <a:r>
              <a:rPr lang="en-US" sz="5600" dirty="0" smtClean="0">
                <a:sym typeface="Symbol"/>
              </a:rPr>
              <a:t> </a:t>
            </a:r>
            <a:r>
              <a:rPr lang="ru-RU" sz="5600" dirty="0" smtClean="0"/>
              <a:t>В</a:t>
            </a:r>
            <a:endParaRPr lang="en-US" sz="5600" dirty="0" smtClean="0"/>
          </a:p>
          <a:p>
            <a:pPr algn="l"/>
            <a:r>
              <a:rPr lang="ru-RU" sz="5600" dirty="0" smtClean="0"/>
              <a:t>Доказательство: 1. Отложим </a:t>
            </a:r>
            <a:r>
              <a:rPr lang="en-US" sz="5600" dirty="0" smtClean="0"/>
              <a:t>AD=AB </a:t>
            </a:r>
            <a:r>
              <a:rPr lang="ru-RU" sz="5600" dirty="0" smtClean="0"/>
              <a:t>на стороне АВ( рис. б)</a:t>
            </a:r>
          </a:p>
          <a:p>
            <a:pPr algn="l"/>
            <a:r>
              <a:rPr lang="ru-RU" sz="5600" dirty="0" smtClean="0"/>
              <a:t>                             2. Т.к. </a:t>
            </a:r>
            <a:r>
              <a:rPr lang="en-US" sz="5600" dirty="0" smtClean="0"/>
              <a:t>AD&lt;AB</a:t>
            </a:r>
            <a:r>
              <a:rPr lang="ru-RU" sz="5600" dirty="0" smtClean="0"/>
              <a:t>, то </a:t>
            </a:r>
            <a:r>
              <a:rPr lang="en-US" sz="5600" dirty="0" smtClean="0"/>
              <a:t>D</a:t>
            </a:r>
            <a:r>
              <a:rPr lang="ru-RU" sz="5600" dirty="0" smtClean="0"/>
              <a:t> лежит между А и В</a:t>
            </a:r>
          </a:p>
          <a:p>
            <a:pPr algn="l"/>
            <a:r>
              <a:rPr lang="ru-RU" sz="5600" dirty="0" smtClean="0"/>
              <a:t>                              Следовательно, </a:t>
            </a:r>
            <a:r>
              <a:rPr lang="ru-RU" sz="5600" dirty="0" smtClean="0">
                <a:sym typeface="Symbol"/>
              </a:rPr>
              <a:t></a:t>
            </a:r>
            <a:r>
              <a:rPr lang="en-US" sz="5600" dirty="0" smtClean="0">
                <a:sym typeface="Symbol"/>
              </a:rPr>
              <a:t> </a:t>
            </a:r>
            <a:r>
              <a:rPr lang="ru-RU" sz="5600" dirty="0" smtClean="0"/>
              <a:t>1 – часть </a:t>
            </a:r>
            <a:r>
              <a:rPr lang="ru-RU" sz="5600" dirty="0" smtClean="0">
                <a:sym typeface="Symbol"/>
              </a:rPr>
              <a:t></a:t>
            </a:r>
            <a:r>
              <a:rPr lang="en-US" sz="5600" dirty="0" smtClean="0">
                <a:sym typeface="Symbol"/>
              </a:rPr>
              <a:t> </a:t>
            </a:r>
            <a:r>
              <a:rPr lang="ru-RU" sz="5600" dirty="0" smtClean="0"/>
              <a:t>С и </a:t>
            </a:r>
            <a:r>
              <a:rPr lang="ru-RU" sz="5600" dirty="0" smtClean="0">
                <a:sym typeface="Symbol"/>
              </a:rPr>
              <a:t></a:t>
            </a:r>
            <a:r>
              <a:rPr lang="en-US" sz="5600" dirty="0" smtClean="0">
                <a:sym typeface="Symbol"/>
              </a:rPr>
              <a:t> </a:t>
            </a:r>
            <a:r>
              <a:rPr lang="ru-RU" sz="5600" dirty="0" smtClean="0"/>
              <a:t>С</a:t>
            </a:r>
            <a:r>
              <a:rPr lang="en-US" sz="5600" dirty="0" smtClean="0"/>
              <a:t> &gt; </a:t>
            </a:r>
            <a:r>
              <a:rPr lang="en-US" sz="5600" dirty="0" smtClean="0">
                <a:sym typeface="Symbol"/>
              </a:rPr>
              <a:t></a:t>
            </a:r>
            <a:r>
              <a:rPr lang="en-US" sz="5600" dirty="0" smtClean="0"/>
              <a:t>1</a:t>
            </a:r>
          </a:p>
          <a:p>
            <a:pPr algn="l"/>
            <a:r>
              <a:rPr lang="en-US" sz="5600" dirty="0" smtClean="0"/>
              <a:t>                             3. </a:t>
            </a:r>
            <a:r>
              <a:rPr lang="en-US" sz="5600" dirty="0" smtClean="0">
                <a:sym typeface="Symbol"/>
              </a:rPr>
              <a:t> </a:t>
            </a:r>
            <a:r>
              <a:rPr lang="en-US" sz="5600" dirty="0" smtClean="0"/>
              <a:t>2 – </a:t>
            </a:r>
            <a:r>
              <a:rPr lang="ru-RU" sz="5600" dirty="0" smtClean="0"/>
              <a:t>внешний угол </a:t>
            </a:r>
            <a:r>
              <a:rPr lang="el-GR" sz="5600" dirty="0" smtClean="0"/>
              <a:t>Δ</a:t>
            </a:r>
            <a:r>
              <a:rPr lang="ru-RU" sz="5600" dirty="0" smtClean="0"/>
              <a:t> </a:t>
            </a:r>
            <a:r>
              <a:rPr lang="en-US" sz="5600" dirty="0" smtClean="0"/>
              <a:t> BDC, </a:t>
            </a:r>
            <a:r>
              <a:rPr lang="ru-RU" sz="5600" dirty="0" smtClean="0"/>
              <a:t>поэтому </a:t>
            </a:r>
            <a:r>
              <a:rPr lang="ru-RU" sz="5600" dirty="0" smtClean="0">
                <a:sym typeface="Symbol"/>
              </a:rPr>
              <a:t></a:t>
            </a:r>
            <a:r>
              <a:rPr lang="en-US" sz="5600" dirty="0" smtClean="0"/>
              <a:t> C</a:t>
            </a:r>
            <a:r>
              <a:rPr lang="ru-RU" sz="5600" dirty="0" smtClean="0"/>
              <a:t> </a:t>
            </a:r>
            <a:r>
              <a:rPr lang="en-US" sz="5600" dirty="0" smtClean="0"/>
              <a:t>&gt; </a:t>
            </a:r>
            <a:r>
              <a:rPr lang="en-US" sz="5600" dirty="0" smtClean="0">
                <a:sym typeface="Symbol"/>
              </a:rPr>
              <a:t> </a:t>
            </a:r>
            <a:r>
              <a:rPr lang="en-US" sz="5600" dirty="0" smtClean="0"/>
              <a:t>B</a:t>
            </a:r>
          </a:p>
          <a:p>
            <a:pPr algn="l"/>
            <a:r>
              <a:rPr lang="en-US" sz="5600" dirty="0" smtClean="0"/>
              <a:t>                             </a:t>
            </a:r>
            <a:r>
              <a:rPr lang="ru-RU" sz="5600" dirty="0" smtClean="0"/>
              <a:t>4. </a:t>
            </a:r>
            <a:r>
              <a:rPr lang="ru-RU" sz="5600" dirty="0" smtClean="0">
                <a:sym typeface="Symbol"/>
              </a:rPr>
              <a:t></a:t>
            </a:r>
            <a:r>
              <a:rPr lang="en-US" sz="5600" dirty="0" smtClean="0">
                <a:sym typeface="Symbol"/>
              </a:rPr>
              <a:t> </a:t>
            </a:r>
            <a:r>
              <a:rPr lang="ru-RU" sz="5600" dirty="0" smtClean="0"/>
              <a:t>1=</a:t>
            </a:r>
            <a:r>
              <a:rPr lang="ru-RU" sz="5600" dirty="0" smtClean="0">
                <a:sym typeface="Symbol"/>
              </a:rPr>
              <a:t></a:t>
            </a:r>
            <a:r>
              <a:rPr lang="ru-RU" sz="5600" dirty="0" smtClean="0"/>
              <a:t> </a:t>
            </a:r>
            <a:r>
              <a:rPr lang="en-US" sz="5600" dirty="0" smtClean="0"/>
              <a:t> </a:t>
            </a:r>
            <a:r>
              <a:rPr lang="ru-RU" sz="5600" dirty="0" smtClean="0"/>
              <a:t>2 ( как углы при основании равнобедренного </a:t>
            </a:r>
            <a:r>
              <a:rPr lang="el-GR" sz="5600" dirty="0" smtClean="0"/>
              <a:t>Δ</a:t>
            </a:r>
            <a:r>
              <a:rPr lang="ru-RU" sz="5600" dirty="0" smtClean="0"/>
              <a:t> </a:t>
            </a:r>
            <a:r>
              <a:rPr lang="en-US" sz="5600" dirty="0" smtClean="0"/>
              <a:t>ADC</a:t>
            </a:r>
          </a:p>
          <a:p>
            <a:pPr algn="l"/>
            <a:r>
              <a:rPr lang="en-US" sz="5600" dirty="0" smtClean="0"/>
              <a:t>                             </a:t>
            </a:r>
            <a:r>
              <a:rPr lang="ru-RU" sz="5600" dirty="0" smtClean="0"/>
              <a:t>5. Т.к. </a:t>
            </a:r>
            <a:r>
              <a:rPr lang="ru-RU" sz="5600" dirty="0" smtClean="0">
                <a:sym typeface="Symbol"/>
              </a:rPr>
              <a:t></a:t>
            </a:r>
            <a:r>
              <a:rPr lang="en-US" sz="5600" dirty="0" smtClean="0">
                <a:sym typeface="Symbol"/>
              </a:rPr>
              <a:t> </a:t>
            </a:r>
            <a:r>
              <a:rPr lang="ru-RU" sz="5600" dirty="0" smtClean="0"/>
              <a:t>С </a:t>
            </a:r>
            <a:r>
              <a:rPr lang="en-US" sz="5600" dirty="0" smtClean="0"/>
              <a:t>&gt; </a:t>
            </a:r>
            <a:r>
              <a:rPr lang="en-US" sz="5600" dirty="0" smtClean="0">
                <a:sym typeface="Symbol"/>
              </a:rPr>
              <a:t> </a:t>
            </a:r>
            <a:r>
              <a:rPr lang="en-US" sz="5600" dirty="0" smtClean="0"/>
              <a:t>1, </a:t>
            </a:r>
            <a:r>
              <a:rPr lang="en-US" sz="5600" dirty="0" smtClean="0">
                <a:sym typeface="Symbol"/>
              </a:rPr>
              <a:t> </a:t>
            </a:r>
            <a:r>
              <a:rPr lang="en-US" sz="5600" dirty="0" smtClean="0"/>
              <a:t>1 = </a:t>
            </a:r>
            <a:r>
              <a:rPr lang="en-US" sz="5600" dirty="0" smtClean="0">
                <a:sym typeface="Symbol"/>
              </a:rPr>
              <a:t> </a:t>
            </a:r>
            <a:r>
              <a:rPr lang="en-US" sz="5600" dirty="0" smtClean="0"/>
              <a:t>2  </a:t>
            </a:r>
            <a:r>
              <a:rPr lang="ru-RU" sz="5600" dirty="0" smtClean="0"/>
              <a:t>и </a:t>
            </a:r>
            <a:r>
              <a:rPr lang="ru-RU" sz="5600" dirty="0" smtClean="0">
                <a:sym typeface="Symbol"/>
              </a:rPr>
              <a:t></a:t>
            </a:r>
            <a:r>
              <a:rPr lang="en-US" sz="5600" dirty="0" smtClean="0">
                <a:sym typeface="Symbol"/>
              </a:rPr>
              <a:t> </a:t>
            </a:r>
            <a:r>
              <a:rPr lang="en-US" sz="5600" dirty="0" smtClean="0"/>
              <a:t>2 &gt;  </a:t>
            </a:r>
            <a:r>
              <a:rPr lang="en-US" sz="5600" dirty="0" smtClean="0">
                <a:sym typeface="Symbol"/>
              </a:rPr>
              <a:t> </a:t>
            </a:r>
            <a:r>
              <a:rPr lang="en-US" sz="5600" dirty="0" smtClean="0"/>
              <a:t>B </a:t>
            </a:r>
            <a:r>
              <a:rPr lang="ru-RU" sz="5600" dirty="0" smtClean="0"/>
              <a:t>, то </a:t>
            </a:r>
            <a:r>
              <a:rPr lang="en-US" sz="5600" dirty="0" smtClean="0"/>
              <a:t> </a:t>
            </a:r>
            <a:r>
              <a:rPr lang="ru-RU" sz="5600" dirty="0" smtClean="0">
                <a:sym typeface="Symbol"/>
              </a:rPr>
              <a:t></a:t>
            </a:r>
            <a:r>
              <a:rPr lang="en-US" sz="5600" dirty="0" smtClean="0">
                <a:sym typeface="Symbol"/>
              </a:rPr>
              <a:t> </a:t>
            </a:r>
            <a:r>
              <a:rPr lang="ru-RU" sz="5600" dirty="0" smtClean="0"/>
              <a:t>С </a:t>
            </a:r>
            <a:r>
              <a:rPr lang="en-US" sz="5600" dirty="0" smtClean="0"/>
              <a:t>&gt; </a:t>
            </a:r>
            <a:r>
              <a:rPr lang="en-US" sz="5600" dirty="0" smtClean="0">
                <a:sym typeface="Symbol"/>
              </a:rPr>
              <a:t> </a:t>
            </a:r>
            <a:r>
              <a:rPr lang="en-US" sz="5600" dirty="0" smtClean="0"/>
              <a:t>B </a:t>
            </a:r>
            <a:r>
              <a:rPr lang="ru-RU" sz="5600" dirty="0" smtClean="0"/>
              <a:t> </a:t>
            </a:r>
            <a:r>
              <a:rPr lang="en-US" sz="5600" dirty="0" smtClean="0"/>
              <a:t>  </a:t>
            </a:r>
            <a:r>
              <a:rPr lang="ru-RU" sz="5600" dirty="0" smtClean="0"/>
              <a:t>ч.т.д.</a:t>
            </a:r>
          </a:p>
          <a:p>
            <a:pPr algn="l"/>
            <a:endParaRPr lang="ru-RU" sz="5600" dirty="0" smtClean="0"/>
          </a:p>
          <a:p>
            <a:pPr algn="l"/>
            <a:r>
              <a:rPr lang="ru-RU" sz="5600" u="sng" dirty="0" smtClean="0"/>
              <a:t>ОБРАТНО</a:t>
            </a:r>
            <a:r>
              <a:rPr lang="en-US" sz="5600" dirty="0" smtClean="0"/>
              <a:t>    </a:t>
            </a:r>
            <a:endParaRPr lang="ru-RU" sz="5600" dirty="0" smtClean="0"/>
          </a:p>
          <a:p>
            <a:pPr algn="l"/>
            <a:endParaRPr lang="ru-RU" sz="5600" dirty="0" smtClean="0"/>
          </a:p>
          <a:p>
            <a:pPr algn="l"/>
            <a:r>
              <a:rPr lang="ru-RU" sz="5600" dirty="0" smtClean="0"/>
              <a:t>Дано: </a:t>
            </a:r>
            <a:r>
              <a:rPr lang="el-GR" sz="5600" dirty="0" smtClean="0"/>
              <a:t>Δ</a:t>
            </a:r>
            <a:r>
              <a:rPr lang="ru-RU" sz="5600" dirty="0" smtClean="0"/>
              <a:t> АВС, </a:t>
            </a:r>
            <a:r>
              <a:rPr lang="ru-RU" sz="5600" dirty="0" smtClean="0">
                <a:sym typeface="Symbol"/>
              </a:rPr>
              <a:t></a:t>
            </a:r>
            <a:r>
              <a:rPr lang="en-US" sz="5600" dirty="0" smtClean="0">
                <a:sym typeface="Symbol"/>
              </a:rPr>
              <a:t> </a:t>
            </a:r>
            <a:r>
              <a:rPr lang="ru-RU" sz="5600" dirty="0" smtClean="0"/>
              <a:t>С </a:t>
            </a:r>
            <a:r>
              <a:rPr lang="en-US" sz="5600" dirty="0" smtClean="0"/>
              <a:t>&gt; </a:t>
            </a:r>
            <a:r>
              <a:rPr lang="en-US" sz="5600" dirty="0" smtClean="0">
                <a:sym typeface="Symbol"/>
              </a:rPr>
              <a:t> </a:t>
            </a:r>
            <a:r>
              <a:rPr lang="en-US" sz="5600" dirty="0" smtClean="0"/>
              <a:t>B</a:t>
            </a:r>
          </a:p>
          <a:p>
            <a:pPr algn="l"/>
            <a:r>
              <a:rPr lang="ru-RU" sz="5600" dirty="0" smtClean="0"/>
              <a:t>Доказать: АВ </a:t>
            </a:r>
            <a:r>
              <a:rPr lang="en-US" sz="5600" dirty="0" smtClean="0"/>
              <a:t>&gt; AC</a:t>
            </a:r>
          </a:p>
          <a:p>
            <a:pPr algn="l"/>
            <a:r>
              <a:rPr lang="ru-RU" sz="5600" dirty="0" smtClean="0"/>
              <a:t>Доказательство:  Предположим, что это не так.</a:t>
            </a:r>
          </a:p>
          <a:p>
            <a:pPr marL="914400" indent="-914400" algn="l"/>
            <a:r>
              <a:rPr lang="ru-RU" sz="5600" dirty="0" smtClean="0"/>
              <a:t>1. Если АВ= АС, то </a:t>
            </a:r>
            <a:r>
              <a:rPr lang="el-GR" sz="5600" dirty="0" smtClean="0"/>
              <a:t>Δ</a:t>
            </a:r>
            <a:r>
              <a:rPr lang="ru-RU" sz="5600" dirty="0" smtClean="0"/>
              <a:t> АВС – равнобедренный. Значит, </a:t>
            </a:r>
            <a:r>
              <a:rPr lang="ru-RU" sz="5600" dirty="0" smtClean="0">
                <a:sym typeface="Symbol"/>
              </a:rPr>
              <a:t></a:t>
            </a:r>
            <a:r>
              <a:rPr lang="en-US" sz="5600" dirty="0" smtClean="0">
                <a:sym typeface="Symbol"/>
              </a:rPr>
              <a:t> </a:t>
            </a:r>
            <a:r>
              <a:rPr lang="ru-RU" sz="5600" dirty="0" smtClean="0"/>
              <a:t>С = </a:t>
            </a:r>
            <a:r>
              <a:rPr lang="ru-RU" sz="5600" dirty="0" smtClean="0">
                <a:sym typeface="Symbol"/>
              </a:rPr>
              <a:t></a:t>
            </a:r>
            <a:r>
              <a:rPr lang="en-US" sz="5600" dirty="0" smtClean="0">
                <a:sym typeface="Symbol"/>
              </a:rPr>
              <a:t> </a:t>
            </a:r>
            <a:r>
              <a:rPr lang="ru-RU" sz="5600" dirty="0" smtClean="0"/>
              <a:t>В</a:t>
            </a:r>
          </a:p>
          <a:p>
            <a:pPr marL="914400" indent="-914400" algn="l"/>
            <a:r>
              <a:rPr lang="ru-RU" sz="5600" dirty="0" smtClean="0"/>
              <a:t>2. Если</a:t>
            </a:r>
            <a:r>
              <a:rPr lang="en-US" sz="5600" dirty="0" smtClean="0"/>
              <a:t> AB &lt; AC, </a:t>
            </a:r>
            <a:r>
              <a:rPr lang="ru-RU" sz="5600" dirty="0" smtClean="0"/>
              <a:t>то  </a:t>
            </a:r>
            <a:r>
              <a:rPr lang="ru-RU" sz="5600" dirty="0" smtClean="0">
                <a:sym typeface="Symbol"/>
              </a:rPr>
              <a:t></a:t>
            </a:r>
            <a:r>
              <a:rPr lang="en-US" sz="5600" dirty="0" smtClean="0">
                <a:sym typeface="Symbol"/>
              </a:rPr>
              <a:t> </a:t>
            </a:r>
            <a:r>
              <a:rPr lang="ru-RU" sz="5600" dirty="0" smtClean="0"/>
              <a:t>В </a:t>
            </a:r>
            <a:r>
              <a:rPr lang="en-US" sz="5600" dirty="0" smtClean="0"/>
              <a:t>&gt; </a:t>
            </a:r>
            <a:r>
              <a:rPr lang="en-US" sz="5600" dirty="0" smtClean="0">
                <a:sym typeface="Symbol"/>
              </a:rPr>
              <a:t> </a:t>
            </a:r>
            <a:r>
              <a:rPr lang="en-US" sz="5600" dirty="0" smtClean="0"/>
              <a:t>C</a:t>
            </a:r>
            <a:r>
              <a:rPr lang="ru-RU" sz="5600" dirty="0" smtClean="0"/>
              <a:t> ( против большей стороны лежит больший угол)</a:t>
            </a:r>
          </a:p>
          <a:p>
            <a:pPr marL="914400" indent="-914400" algn="l"/>
            <a:r>
              <a:rPr lang="ru-RU" sz="5600" dirty="0" smtClean="0"/>
              <a:t>3. Оба предположения противоречат условию. </a:t>
            </a:r>
          </a:p>
          <a:p>
            <a:pPr marL="914400" indent="-914400" algn="l"/>
            <a:r>
              <a:rPr lang="ru-RU" sz="5600" dirty="0" smtClean="0"/>
              <a:t>    Значит, </a:t>
            </a:r>
            <a:r>
              <a:rPr lang="en-US" sz="5600" dirty="0" smtClean="0"/>
              <a:t>AB &gt; AC    </a:t>
            </a:r>
            <a:r>
              <a:rPr lang="ru-RU" sz="5600" dirty="0" smtClean="0"/>
              <a:t>ч.т.д. </a:t>
            </a:r>
            <a:endParaRPr lang="ru-RU" sz="5600" dirty="0"/>
          </a:p>
        </p:txBody>
      </p:sp>
      <p:graphicFrame>
        <p:nvGraphicFramePr>
          <p:cNvPr id="6" name="Объект 5"/>
          <p:cNvGraphicFramePr>
            <a:graphicFrameLocks noChangeAspect="1"/>
          </p:cNvGraphicFramePr>
          <p:nvPr/>
        </p:nvGraphicFramePr>
        <p:xfrm>
          <a:off x="4514850" y="3321050"/>
          <a:ext cx="114300" cy="215900"/>
        </p:xfrm>
        <a:graphic>
          <a:graphicData uri="http://schemas.openxmlformats.org/presentationml/2006/ole">
            <p:oleObj spid="_x0000_s2050" name="Формула" r:id="rId3" imgW="114120" imgH="215640" progId="Equation.3">
              <p:embed/>
            </p:oleObj>
          </a:graphicData>
        </a:graphic>
      </p:graphicFrame>
      <p:sp>
        <p:nvSpPr>
          <p:cNvPr id="8" name="Управляющая кнопка: домой 7">
            <a:hlinkClick r:id="rId4" action="ppaction://hlinksldjump" highlightClick="1"/>
          </p:cNvPr>
          <p:cNvSpPr/>
          <p:nvPr/>
        </p:nvSpPr>
        <p:spPr>
          <a:xfrm>
            <a:off x="7929586" y="5715016"/>
            <a:ext cx="928694" cy="85725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4" name="Picture 3" descr="C:\Documents and Settings\Root\Рабочий стол\Проект\Рисунок3.jpg"/>
          <p:cNvPicPr>
            <a:picLocks noChangeAspect="1" noChangeArrowheads="1"/>
          </p:cNvPicPr>
          <p:nvPr/>
        </p:nvPicPr>
        <p:blipFill>
          <a:blip r:embed="rId5"/>
          <a:srcRect/>
          <a:stretch>
            <a:fillRect/>
          </a:stretch>
        </p:blipFill>
        <p:spPr bwMode="auto">
          <a:xfrm>
            <a:off x="7429520" y="1428736"/>
            <a:ext cx="1158875" cy="3011487"/>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8596" y="214290"/>
            <a:ext cx="8001056" cy="1214446"/>
          </a:xfrm>
        </p:spPr>
        <p:txBody>
          <a:bodyPr>
            <a:normAutofit/>
          </a:bodyPr>
          <a:lstStyle/>
          <a:p>
            <a:pPr algn="l"/>
            <a:r>
              <a:rPr lang="ru-RU" sz="3200" cap="none"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соотношение между сторонами и углами треугольника</a:t>
            </a:r>
            <a:endParaRPr lang="ru-RU" sz="3200" cap="none"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Подзаголовок 2"/>
          <p:cNvSpPr>
            <a:spLocks noGrp="1"/>
          </p:cNvSpPr>
          <p:nvPr>
            <p:ph type="subTitle" idx="1"/>
          </p:nvPr>
        </p:nvSpPr>
        <p:spPr>
          <a:xfrm>
            <a:off x="285720" y="1571612"/>
            <a:ext cx="7143800" cy="2857520"/>
          </a:xfrm>
        </p:spPr>
        <p:txBody>
          <a:bodyPr>
            <a:normAutofit/>
          </a:bodyPr>
          <a:lstStyle/>
          <a:p>
            <a:pPr algn="l"/>
            <a:r>
              <a:rPr lang="ru-RU" dirty="0" smtClean="0"/>
              <a:t>Следствие 1.</a:t>
            </a:r>
          </a:p>
          <a:p>
            <a:pPr algn="l"/>
            <a:r>
              <a:rPr lang="ru-RU" sz="1400" dirty="0" smtClean="0"/>
              <a:t>      В прямоугольном треугольнике гипотенуза больше катета.</a:t>
            </a:r>
            <a:endParaRPr lang="en-US" sz="1400" dirty="0" smtClean="0"/>
          </a:p>
          <a:p>
            <a:pPr algn="l"/>
            <a:endParaRPr lang="ru-RU" sz="1400" dirty="0" smtClean="0"/>
          </a:p>
          <a:p>
            <a:pPr algn="l"/>
            <a:endParaRPr lang="ru-RU" sz="1400" dirty="0" smtClean="0"/>
          </a:p>
          <a:p>
            <a:pPr algn="l"/>
            <a:r>
              <a:rPr lang="ru-RU" dirty="0" smtClean="0"/>
              <a:t>Следствие 2.</a:t>
            </a:r>
          </a:p>
          <a:p>
            <a:pPr algn="l"/>
            <a:r>
              <a:rPr lang="ru-RU" sz="1400" dirty="0" smtClean="0"/>
              <a:t>      Если два угла треугольника равны, то треугольник равнобедренный.</a:t>
            </a:r>
            <a:endParaRPr lang="ru-RU" dirty="0" smtClean="0"/>
          </a:p>
          <a:p>
            <a:pPr algn="l"/>
            <a:endParaRPr lang="ru-RU" sz="1400" dirty="0" smtClean="0"/>
          </a:p>
          <a:p>
            <a:pPr algn="l"/>
            <a:endParaRPr lang="ru-RU" sz="1400" dirty="0" smtClean="0"/>
          </a:p>
        </p:txBody>
      </p:sp>
      <p:sp>
        <p:nvSpPr>
          <p:cNvPr id="4" name="Управляющая кнопка: домой 3">
            <a:hlinkClick r:id="rId2" action="ppaction://hlinksldjump" highlightClick="1"/>
          </p:cNvPr>
          <p:cNvSpPr/>
          <p:nvPr/>
        </p:nvSpPr>
        <p:spPr>
          <a:xfrm>
            <a:off x="7929586" y="5715016"/>
            <a:ext cx="928694" cy="85725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хническая">
  <a:themeElements>
    <a:clrScheme name="Другая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C0C0C"/>
      </a:hlink>
      <a:folHlink>
        <a:srgbClr val="80008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2111</TotalTime>
  <Words>3473</Words>
  <PresentationFormat>Экран (4:3)</PresentationFormat>
  <Paragraphs>545</Paragraphs>
  <Slides>35</Slides>
  <Notes>1</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35</vt:i4>
      </vt:variant>
    </vt:vector>
  </HeadingPairs>
  <TitlesOfParts>
    <vt:vector size="37" baseType="lpstr">
      <vt:lpstr>Техническая</vt:lpstr>
      <vt:lpstr>Формула</vt:lpstr>
      <vt:lpstr>  Тема :"Прямоугольные                            треугольники"                                                                                                                                                                    загадок больше, чем разгадок                                                                        И поискам предела нет                                                                                                                         Л.Татьяничева</vt:lpstr>
      <vt:lpstr>гипотеза                 </vt:lpstr>
      <vt:lpstr> Цель работы:</vt:lpstr>
      <vt:lpstr> задачи:</vt:lpstr>
      <vt:lpstr>План работы</vt:lpstr>
      <vt:lpstr>        Определение</vt:lpstr>
      <vt:lpstr>           Элементы</vt:lpstr>
      <vt:lpstr>Соотношение  между сторонами и углами треугольника</vt:lpstr>
      <vt:lpstr>соотношение между сторонами и углами треугольника</vt:lpstr>
      <vt:lpstr>Соотношение между сторонами и углами треугольника</vt:lpstr>
      <vt:lpstr>ПРИМЕР  1</vt:lpstr>
      <vt:lpstr>Свойства прямоугольных                                треугольников</vt:lpstr>
      <vt:lpstr>ПРИМЕР  2</vt:lpstr>
      <vt:lpstr>  Признаки    равенства                    прямоугольных   треугольников                         </vt:lpstr>
      <vt:lpstr>ПРИМЕР  3</vt:lpstr>
      <vt:lpstr>    Площадь прямоугольного                                          треугольника</vt:lpstr>
      <vt:lpstr>               теорема       пифагора</vt:lpstr>
      <vt:lpstr>           СТИХОТВОРЕНИЕ</vt:lpstr>
      <vt:lpstr>Значение теоремы Пифагора</vt:lpstr>
      <vt:lpstr>Слайд 20</vt:lpstr>
      <vt:lpstr>Историческая справка</vt:lpstr>
      <vt:lpstr>     пифагоровы                            треугольники</vt:lpstr>
      <vt:lpstr>ПРИМЕР  4</vt:lpstr>
      <vt:lpstr>     Приложения                             теоремы    пифагора </vt:lpstr>
      <vt:lpstr>     приложения                            теоремы    пифагора</vt:lpstr>
      <vt:lpstr>ПРОПОРЦИОНАЛЬНЫЕ ОТРЕЗКИ В ПРЯМОУГОЛЬНОМ ТРЕУГОЛЬНИКЕ</vt:lpstr>
      <vt:lpstr>ПРИМЕР  5</vt:lpstr>
      <vt:lpstr>Слайд 28</vt:lpstr>
      <vt:lpstr>Слайд 29</vt:lpstr>
      <vt:lpstr>Слайд 30</vt:lpstr>
      <vt:lpstr>ПРИМЕР  6</vt:lpstr>
      <vt:lpstr>ОСНОВНЫЕ ФОРМУЛЫ  И ФАКТЫ</vt:lpstr>
      <vt:lpstr>ПРАКТИЧЕСКОЕ  ПРИМЕНЕНИЕ</vt:lpstr>
      <vt:lpstr>                     ВЫВОДЫ :</vt:lpstr>
      <vt:lpstr>                    ЛИТЕРАТУРА</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dobrina</cp:lastModifiedBy>
  <cp:revision>290</cp:revision>
  <dcterms:modified xsi:type="dcterms:W3CDTF">2009-01-27T11:26:24Z</dcterms:modified>
</cp:coreProperties>
</file>