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23"/>
  </p:notesMasterIdLst>
  <p:sldIdLst>
    <p:sldId id="285" r:id="rId2"/>
    <p:sldId id="257" r:id="rId3"/>
    <p:sldId id="260" r:id="rId4"/>
    <p:sldId id="262" r:id="rId5"/>
    <p:sldId id="266" r:id="rId6"/>
    <p:sldId id="267" r:id="rId7"/>
    <p:sldId id="268" r:id="rId8"/>
    <p:sldId id="286" r:id="rId9"/>
    <p:sldId id="270" r:id="rId10"/>
    <p:sldId id="283" r:id="rId11"/>
    <p:sldId id="273" r:id="rId12"/>
    <p:sldId id="287" r:id="rId13"/>
    <p:sldId id="275" r:id="rId14"/>
    <p:sldId id="277" r:id="rId15"/>
    <p:sldId id="278" r:id="rId16"/>
    <p:sldId id="288" r:id="rId17"/>
    <p:sldId id="279" r:id="rId18"/>
    <p:sldId id="259" r:id="rId19"/>
    <p:sldId id="280" r:id="rId20"/>
    <p:sldId id="281" r:id="rId21"/>
    <p:sldId id="289"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923ABE-8921-42F1-9568-58E53C7E9AEF}" type="datetimeFigureOut">
              <a:rPr lang="ru-RU" smtClean="0"/>
              <a:pPr/>
              <a:t>28.01.2009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842888-ACBE-4D03-8DA7-B611C7780B9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Взяв прямой шест, футов 12 длиною, инженер измерил его возможно точнее, сравнивая со своим ростом, который был хорошо ему известен. Герберт же нес за ним отвес, врученный ему инженером: просто камень, привязанный к концу веревки.</a:t>
            </a:r>
          </a:p>
          <a:p>
            <a:r>
              <a:rPr lang="ru-RU" sz="1200" kern="1200" dirty="0" smtClean="0">
                <a:solidFill>
                  <a:schemeClr val="tx1"/>
                </a:solidFill>
                <a:latin typeface="+mn-lt"/>
                <a:ea typeface="+mn-ea"/>
                <a:cs typeface="+mn-cs"/>
              </a:rPr>
              <a:t>Не доходя футов 500 до гранитной стены, поднимавшейся отвесно, инженер воткнул шест фута на два в песок и, прочно укрепив его, поставил вертикально с помощью отвеса.</a:t>
            </a:r>
          </a:p>
          <a:p>
            <a:endParaRPr lang="ru-RU" dirty="0"/>
          </a:p>
        </p:txBody>
      </p:sp>
      <p:sp>
        <p:nvSpPr>
          <p:cNvPr id="4" name="Номер слайда 3"/>
          <p:cNvSpPr>
            <a:spLocks noGrp="1"/>
          </p:cNvSpPr>
          <p:nvPr>
            <p:ph type="sldNum" sz="quarter" idx="10"/>
          </p:nvPr>
        </p:nvSpPr>
        <p:spPr/>
        <p:txBody>
          <a:bodyPr/>
          <a:lstStyle/>
          <a:p>
            <a:fld id="{10842888-ACBE-4D03-8DA7-B611C7780B9A}"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Взяв прямой шест, футов 12 длиною, инженер </a:t>
            </a:r>
          </a:p>
          <a:p>
            <a:r>
              <a:rPr lang="ru-RU" sz="1200" kern="1200" dirty="0" smtClean="0">
                <a:solidFill>
                  <a:schemeClr val="tx1"/>
                </a:solidFill>
                <a:latin typeface="+mn-lt"/>
                <a:ea typeface="+mn-ea"/>
                <a:cs typeface="+mn-cs"/>
              </a:rPr>
              <a:t>измерил его возможно точнее, сравнивая со своим</a:t>
            </a:r>
          </a:p>
          <a:p>
            <a:r>
              <a:rPr lang="ru-RU" sz="1200" kern="1200" dirty="0" smtClean="0">
                <a:solidFill>
                  <a:schemeClr val="tx1"/>
                </a:solidFill>
                <a:latin typeface="+mn-lt"/>
                <a:ea typeface="+mn-ea"/>
                <a:cs typeface="+mn-cs"/>
              </a:rPr>
              <a:t> ростом, который был хорошо ему известен. Герберт </a:t>
            </a:r>
          </a:p>
          <a:p>
            <a:r>
              <a:rPr lang="ru-RU" sz="1200" kern="1200" dirty="0" smtClean="0">
                <a:solidFill>
                  <a:schemeClr val="tx1"/>
                </a:solidFill>
                <a:latin typeface="+mn-lt"/>
                <a:ea typeface="+mn-ea"/>
                <a:cs typeface="+mn-cs"/>
              </a:rPr>
              <a:t>же нес за ним отвес, врученный ему инженером: </a:t>
            </a:r>
          </a:p>
          <a:p>
            <a:r>
              <a:rPr lang="ru-RU" sz="1200" kern="1200" dirty="0" smtClean="0">
                <a:solidFill>
                  <a:schemeClr val="tx1"/>
                </a:solidFill>
                <a:latin typeface="+mn-lt"/>
                <a:ea typeface="+mn-ea"/>
                <a:cs typeface="+mn-cs"/>
              </a:rPr>
              <a:t>просто камень, привязанный к концу веревки.</a:t>
            </a:r>
          </a:p>
          <a:p>
            <a:r>
              <a:rPr lang="ru-RU" sz="1200" kern="1200" dirty="0" smtClean="0">
                <a:solidFill>
                  <a:schemeClr val="tx1"/>
                </a:solidFill>
                <a:latin typeface="+mn-lt"/>
                <a:ea typeface="+mn-ea"/>
                <a:cs typeface="+mn-cs"/>
              </a:rPr>
              <a:t>Не доходя футов 500 до гранитной стены, </a:t>
            </a:r>
          </a:p>
          <a:p>
            <a:r>
              <a:rPr lang="ru-RU" sz="1200" kern="1200" dirty="0" smtClean="0">
                <a:solidFill>
                  <a:schemeClr val="tx1"/>
                </a:solidFill>
                <a:latin typeface="+mn-lt"/>
                <a:ea typeface="+mn-ea"/>
                <a:cs typeface="+mn-cs"/>
              </a:rPr>
              <a:t>поднимавшейся отвесно, инженер воткнул шест </a:t>
            </a:r>
          </a:p>
          <a:p>
            <a:r>
              <a:rPr lang="ru-RU" sz="1200" kern="1200" dirty="0" smtClean="0">
                <a:solidFill>
                  <a:schemeClr val="tx1"/>
                </a:solidFill>
                <a:latin typeface="+mn-lt"/>
                <a:ea typeface="+mn-ea"/>
                <a:cs typeface="+mn-cs"/>
              </a:rPr>
              <a:t>фута на два в песок и, прочно укрепив его, </a:t>
            </a:r>
          </a:p>
          <a:p>
            <a:r>
              <a:rPr lang="ru-RU" sz="1200" kern="1200" dirty="0" smtClean="0">
                <a:solidFill>
                  <a:schemeClr val="tx1"/>
                </a:solidFill>
                <a:latin typeface="+mn-lt"/>
                <a:ea typeface="+mn-ea"/>
                <a:cs typeface="+mn-cs"/>
              </a:rPr>
              <a:t>поставил вертикально с помощью отвеса.</a:t>
            </a:r>
          </a:p>
          <a:p>
            <a:endParaRPr lang="ru-RU" dirty="0"/>
          </a:p>
        </p:txBody>
      </p:sp>
      <p:sp>
        <p:nvSpPr>
          <p:cNvPr id="4" name="Номер слайда 3"/>
          <p:cNvSpPr>
            <a:spLocks noGrp="1"/>
          </p:cNvSpPr>
          <p:nvPr>
            <p:ph type="sldNum" sz="quarter" idx="10"/>
          </p:nvPr>
        </p:nvSpPr>
        <p:spPr/>
        <p:txBody>
          <a:bodyPr/>
          <a:lstStyle/>
          <a:p>
            <a:fld id="{10842888-ACBE-4D03-8DA7-B611C7780B9A}" type="slidenum">
              <a:rPr lang="ru-RU" smtClean="0"/>
              <a:pPr/>
              <a:t>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t>Этот способ состоит в следующем.</a:t>
            </a:r>
          </a:p>
          <a:p>
            <a:r>
              <a:rPr lang="ru-RU" sz="1200" dirty="0" smtClean="0"/>
              <a:t>Запасшись шестом выше своего роста, </a:t>
            </a:r>
          </a:p>
          <a:p>
            <a:r>
              <a:rPr lang="ru-RU" sz="1200" dirty="0" smtClean="0"/>
              <a:t>воткните его в землю отвесно на некотором</a:t>
            </a:r>
          </a:p>
          <a:p>
            <a:r>
              <a:rPr lang="ru-RU" sz="1200" dirty="0" smtClean="0"/>
              <a:t> расстоянии от измеряемого дерева. Отойдите от</a:t>
            </a:r>
          </a:p>
          <a:p>
            <a:r>
              <a:rPr lang="ru-RU" sz="1200" dirty="0" smtClean="0"/>
              <a:t> шеста назад, по продолжению </a:t>
            </a:r>
            <a:r>
              <a:rPr lang="en-US" sz="1200" dirty="0" err="1" smtClean="0"/>
              <a:t>Dd</a:t>
            </a:r>
            <a:r>
              <a:rPr lang="ru-RU" sz="1200" dirty="0" smtClean="0"/>
              <a:t> до того места А, </a:t>
            </a:r>
          </a:p>
          <a:p>
            <a:r>
              <a:rPr lang="ru-RU" sz="1200" dirty="0" smtClean="0"/>
              <a:t>с которого, глядя на вершину дерева, вы увидите на </a:t>
            </a:r>
          </a:p>
          <a:p>
            <a:r>
              <a:rPr lang="ru-RU" sz="1200" dirty="0" smtClean="0"/>
              <a:t>одной линии с ней верхнюю точку  </a:t>
            </a:r>
            <a:r>
              <a:rPr lang="en-US" sz="1200" dirty="0" smtClean="0"/>
              <a:t>b</a:t>
            </a:r>
            <a:r>
              <a:rPr lang="ru-RU" sz="1200" dirty="0" smtClean="0"/>
              <a:t>  шеста.</a:t>
            </a:r>
            <a:endParaRPr lang="ru-RU" dirty="0"/>
          </a:p>
        </p:txBody>
      </p:sp>
      <p:sp>
        <p:nvSpPr>
          <p:cNvPr id="4" name="Номер слайда 3"/>
          <p:cNvSpPr>
            <a:spLocks noGrp="1"/>
          </p:cNvSpPr>
          <p:nvPr>
            <p:ph type="sldNum" sz="quarter" idx="10"/>
          </p:nvPr>
        </p:nvSpPr>
        <p:spPr/>
        <p:txBody>
          <a:bodyPr/>
          <a:lstStyle/>
          <a:p>
            <a:fld id="{10842888-ACBE-4D03-8DA7-B611C7780B9A}" type="slidenum">
              <a:rPr lang="ru-RU" smtClean="0"/>
              <a:pPr/>
              <a:t>6</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Случается, что почему-либо неудобно</a:t>
            </a:r>
          </a:p>
          <a:p>
            <a:r>
              <a:rPr lang="ru-RU" dirty="0" smtClean="0"/>
              <a:t> подойти вплотную к основанию измеряемого </a:t>
            </a:r>
          </a:p>
          <a:p>
            <a:r>
              <a:rPr lang="ru-RU" dirty="0" smtClean="0"/>
              <a:t>дерева. Можно ли в таком случае определить высоту ?</a:t>
            </a:r>
          </a:p>
          <a:p>
            <a:r>
              <a:rPr lang="ru-RU" dirty="0" smtClean="0"/>
              <a:t>Вполне возможно. Для этого придуман остроумный </a:t>
            </a:r>
          </a:p>
          <a:p>
            <a:r>
              <a:rPr lang="ru-RU" dirty="0" smtClean="0"/>
              <a:t>прибор, который легко изготовить самому. Две планки </a:t>
            </a:r>
            <a:r>
              <a:rPr lang="en-US" dirty="0" err="1" smtClean="0"/>
              <a:t>ab</a:t>
            </a:r>
            <a:endParaRPr lang="ru-RU" dirty="0" smtClean="0"/>
          </a:p>
          <a:p>
            <a:r>
              <a:rPr lang="ru-RU" dirty="0" smtClean="0"/>
              <a:t>   и  </a:t>
            </a:r>
            <a:r>
              <a:rPr lang="en-US" dirty="0" err="1" smtClean="0"/>
              <a:t>cd</a:t>
            </a:r>
            <a:r>
              <a:rPr lang="ru-RU" dirty="0" smtClean="0"/>
              <a:t> скрепляются под прямым углом так, чтобы </a:t>
            </a:r>
            <a:r>
              <a:rPr lang="en-US" dirty="0" err="1" smtClean="0"/>
              <a:t>ab</a:t>
            </a:r>
            <a:r>
              <a:rPr lang="ru-RU" dirty="0" smtClean="0"/>
              <a:t> </a:t>
            </a:r>
          </a:p>
          <a:p>
            <a:r>
              <a:rPr lang="ru-RU" dirty="0" smtClean="0"/>
              <a:t>равнялось  </a:t>
            </a:r>
            <a:r>
              <a:rPr lang="en-US" dirty="0" err="1" smtClean="0"/>
              <a:t>bc</a:t>
            </a:r>
            <a:r>
              <a:rPr lang="ru-RU" dirty="0" smtClean="0"/>
              <a:t>, а   </a:t>
            </a:r>
            <a:r>
              <a:rPr lang="en-US" dirty="0" err="1" smtClean="0"/>
              <a:t>bd</a:t>
            </a:r>
            <a:r>
              <a:rPr lang="ru-RU" dirty="0" smtClean="0"/>
              <a:t> составляло половину </a:t>
            </a:r>
            <a:r>
              <a:rPr lang="en-US" dirty="0" err="1" smtClean="0"/>
              <a:t>ab</a:t>
            </a:r>
            <a:r>
              <a:rPr lang="ru-RU" dirty="0" smtClean="0"/>
              <a:t>. </a:t>
            </a:r>
            <a:endParaRPr lang="ru-RU" dirty="0"/>
          </a:p>
        </p:txBody>
      </p:sp>
      <p:sp>
        <p:nvSpPr>
          <p:cNvPr id="4" name="Номер слайда 3"/>
          <p:cNvSpPr>
            <a:spLocks noGrp="1"/>
          </p:cNvSpPr>
          <p:nvPr>
            <p:ph type="sldNum" sz="quarter" idx="10"/>
          </p:nvPr>
        </p:nvSpPr>
        <p:spPr/>
        <p:txBody>
          <a:bodyPr/>
          <a:lstStyle/>
          <a:p>
            <a:fld id="{10842888-ACBE-4D03-8DA7-B611C7780B9A}" type="slidenum">
              <a:rPr lang="ru-RU" smtClean="0"/>
              <a:pPr/>
              <a:t>7</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0842888-ACBE-4D03-8DA7-B611C7780B9A}" type="slidenum">
              <a:rPr lang="ru-RU" smtClean="0"/>
              <a:pPr/>
              <a:t>9</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kern="1200" dirty="0" smtClean="0">
                <a:solidFill>
                  <a:schemeClr val="tx1"/>
                </a:solidFill>
                <a:latin typeface="+mn-lt"/>
                <a:ea typeface="+mn-ea"/>
                <a:cs typeface="+mn-cs"/>
              </a:rPr>
              <a:t>Для определения высоты предмета можно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i="1" kern="1200" dirty="0" err="1" smtClean="0">
                <a:solidFill>
                  <a:schemeClr val="tx1"/>
                </a:solidFill>
                <a:latin typeface="+mn-lt"/>
                <a:ea typeface="+mn-ea"/>
                <a:cs typeface="+mn-cs"/>
              </a:rPr>
              <a:t>спользовать</a:t>
            </a:r>
            <a:r>
              <a:rPr lang="ru-RU" sz="1200" b="1" i="1" kern="1200" dirty="0" smtClean="0">
                <a:solidFill>
                  <a:schemeClr val="tx1"/>
                </a:solidFill>
                <a:latin typeface="+mn-lt"/>
                <a:ea typeface="+mn-ea"/>
                <a:cs typeface="+mn-cs"/>
              </a:rPr>
              <a:t> зеркало так, как показано на рисунке.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i="1" kern="1200" dirty="0" smtClean="0">
                <a:solidFill>
                  <a:schemeClr val="tx1"/>
                </a:solidFill>
                <a:latin typeface="+mn-lt"/>
                <a:ea typeface="+mn-ea"/>
                <a:cs typeface="+mn-cs"/>
              </a:rPr>
              <a:t>Луч света, отражаясь от зеркала,</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i="1" kern="1200" dirty="0" smtClean="0">
                <a:solidFill>
                  <a:schemeClr val="tx1"/>
                </a:solidFill>
                <a:latin typeface="+mn-lt"/>
                <a:ea typeface="+mn-ea"/>
                <a:cs typeface="+mn-cs"/>
              </a:rPr>
              <a:t> попадает на глаз человека.</a:t>
            </a:r>
            <a:endParaRPr lang="ru-RU" sz="1200" kern="1200" dirty="0" smtClean="0">
              <a:solidFill>
                <a:schemeClr val="tx1"/>
              </a:solidFill>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10842888-ACBE-4D03-8DA7-B611C7780B9A}" type="slidenum">
              <a:rPr lang="ru-RU" smtClean="0"/>
              <a:pPr/>
              <a:t>10</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Удивительные создания муравьи! Проворно</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 взбегая по стебельку вверх с тяжелой для</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 своего крошечного роста ношей в челюстях</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 муравей задает наблюдательному человеку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головоломную задачу: откуда у насекомого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берется сила, чтобы без видимого напряжения</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 втаскивать  груз в десять раз тяжелее его самого?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Ведь человек не мог бы взбегать по лестнице, держа</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 на плечах, например, пианино, а отношение веса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груза к весу тела у муравья примерно такое же.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Выходит, что муравей относительно сильнее человека!</a:t>
            </a:r>
          </a:p>
          <a:p>
            <a:endParaRPr lang="ru-RU" dirty="0"/>
          </a:p>
        </p:txBody>
      </p:sp>
      <p:sp>
        <p:nvSpPr>
          <p:cNvPr id="4" name="Номер слайда 3"/>
          <p:cNvSpPr>
            <a:spLocks noGrp="1"/>
          </p:cNvSpPr>
          <p:nvPr>
            <p:ph type="sldNum" sz="quarter" idx="10"/>
          </p:nvPr>
        </p:nvSpPr>
        <p:spPr/>
        <p:txBody>
          <a:bodyPr/>
          <a:lstStyle/>
          <a:p>
            <a:fld id="{10842888-ACBE-4D03-8DA7-B611C7780B9A}" type="slidenum">
              <a:rPr lang="ru-RU" smtClean="0"/>
              <a:pPr/>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lipArtAndTx">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609600"/>
            <a:ext cx="7772400"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1169988" y="1946275"/>
            <a:ext cx="3810000" cy="4114800"/>
          </a:xfrm>
        </p:spPr>
        <p:txBody>
          <a:bodyPr/>
          <a:lstStyle/>
          <a:p>
            <a:endParaRPr lang="ru-RU"/>
          </a:p>
        </p:txBody>
      </p:sp>
      <p:sp>
        <p:nvSpPr>
          <p:cNvPr id="4" name="Текст 3"/>
          <p:cNvSpPr>
            <a:spLocks noGrp="1"/>
          </p:cNvSpPr>
          <p:nvPr>
            <p:ph type="body" sz="half" idx="2"/>
          </p:nvPr>
        </p:nvSpPr>
        <p:spPr>
          <a:xfrm>
            <a:off x="5132388" y="1946275"/>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1143000" y="6248400"/>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5814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7010400" y="6248400"/>
            <a:ext cx="1905000" cy="457200"/>
          </a:xfrm>
        </p:spPr>
        <p:txBody>
          <a:bodyPr/>
          <a:lstStyle>
            <a:lvl1pPr>
              <a:defRPr/>
            </a:lvl1pPr>
          </a:lstStyle>
          <a:p>
            <a:fld id="{582806AD-3109-4783-85F2-30885D293F7A}"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28.01.2009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ctr" defTabSz="914400" rtl="0" eaLnBrk="1" latinLnBrk="0" hangingPunct="1">
        <a:spcBef>
          <a:spcPct val="0"/>
        </a:spcBef>
        <a:buNone/>
        <a:defRPr sz="4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r>
              <a:rPr lang="ru-RU" sz="2000" dirty="0" smtClean="0"/>
              <a:t/>
            </a:r>
            <a:br>
              <a:rPr lang="ru-RU" sz="2000" dirty="0" smtClean="0"/>
            </a:br>
            <a:r>
              <a:rPr lang="ru-RU" sz="2000" dirty="0" smtClean="0"/>
              <a:t/>
            </a:r>
            <a:br>
              <a:rPr lang="ru-RU" sz="2000" dirty="0" smtClean="0"/>
            </a:br>
            <a:r>
              <a:rPr lang="ru-RU" sz="2700" b="1" dirty="0" smtClean="0">
                <a:solidFill>
                  <a:schemeClr val="tx2">
                    <a:lumMod val="75000"/>
                  </a:schemeClr>
                </a:solidFill>
                <a:latin typeface="Monotype Corsiva" pitchFamily="66" charset="0"/>
              </a:rPr>
              <a:t>Природа говорит языком математики:</a:t>
            </a:r>
            <a:br>
              <a:rPr lang="ru-RU" sz="2700" b="1" dirty="0" smtClean="0">
                <a:solidFill>
                  <a:schemeClr val="tx2">
                    <a:lumMod val="75000"/>
                  </a:schemeClr>
                </a:solidFill>
                <a:latin typeface="Monotype Corsiva" pitchFamily="66" charset="0"/>
              </a:rPr>
            </a:br>
            <a:r>
              <a:rPr lang="ru-RU" sz="2700" b="1" dirty="0" smtClean="0">
                <a:solidFill>
                  <a:schemeClr val="tx2">
                    <a:lumMod val="75000"/>
                  </a:schemeClr>
                </a:solidFill>
                <a:latin typeface="Monotype Corsiva" pitchFamily="66" charset="0"/>
              </a:rPr>
              <a:t>буквы этого языка – круги, треугольники </a:t>
            </a:r>
            <a:br>
              <a:rPr lang="ru-RU" sz="2700" b="1" dirty="0" smtClean="0">
                <a:solidFill>
                  <a:schemeClr val="tx2">
                    <a:lumMod val="75000"/>
                  </a:schemeClr>
                </a:solidFill>
                <a:latin typeface="Monotype Corsiva" pitchFamily="66" charset="0"/>
              </a:rPr>
            </a:br>
            <a:r>
              <a:rPr lang="ru-RU" sz="2700" b="1" dirty="0" smtClean="0">
                <a:solidFill>
                  <a:schemeClr val="tx2">
                    <a:lumMod val="75000"/>
                  </a:schemeClr>
                </a:solidFill>
                <a:latin typeface="Monotype Corsiva" pitchFamily="66" charset="0"/>
              </a:rPr>
              <a:t>и иные математические фигуры.</a:t>
            </a:r>
            <a:r>
              <a:rPr lang="ru-RU" sz="2200" b="1" dirty="0" smtClean="0">
                <a:solidFill>
                  <a:srgbClr val="0070C0"/>
                </a:solidFill>
                <a:latin typeface="Monotype Corsiva" pitchFamily="66" charset="0"/>
              </a:rPr>
              <a:t/>
            </a:r>
            <a:br>
              <a:rPr lang="ru-RU" sz="2200" b="1" dirty="0" smtClean="0">
                <a:solidFill>
                  <a:srgbClr val="0070C0"/>
                </a:solidFill>
                <a:latin typeface="Monotype Corsiva" pitchFamily="66" charset="0"/>
              </a:rPr>
            </a:br>
            <a:r>
              <a:rPr lang="ru-RU" sz="2200" dirty="0" smtClean="0">
                <a:solidFill>
                  <a:srgbClr val="C00000"/>
                </a:solidFill>
                <a:latin typeface="Monotype Corsiva" pitchFamily="66" charset="0"/>
              </a:rPr>
              <a:t>                                                                                                              </a:t>
            </a:r>
            <a:r>
              <a:rPr lang="ru-RU" sz="2200" i="1" dirty="0" smtClean="0">
                <a:solidFill>
                  <a:srgbClr val="C00000"/>
                </a:solidFill>
              </a:rPr>
              <a:t>Галилей.</a:t>
            </a:r>
            <a:r>
              <a:rPr lang="ru-RU" dirty="0" smtClean="0">
                <a:solidFill>
                  <a:srgbClr val="C00000"/>
                </a:solidFill>
              </a:rPr>
              <a:t/>
            </a:r>
            <a:br>
              <a:rPr lang="ru-RU" dirty="0" smtClean="0">
                <a:solidFill>
                  <a:srgbClr val="C00000"/>
                </a:solidFill>
              </a:rPr>
            </a:br>
            <a:endParaRPr lang="ru-RU" dirty="0">
              <a:solidFill>
                <a:srgbClr val="C00000"/>
              </a:solidFill>
            </a:endParaRPr>
          </a:p>
        </p:txBody>
      </p:sp>
      <p:pic>
        <p:nvPicPr>
          <p:cNvPr id="9" name="Picture 2" descr="D:\Документы\Мама\Мама\фото\ит\100OLYMP\P1110002.JPG"/>
          <p:cNvPicPr>
            <a:picLocks noGrp="1" noChangeAspect="1" noChangeArrowheads="1"/>
          </p:cNvPicPr>
          <p:nvPr>
            <p:ph sz="half" idx="1"/>
          </p:nvPr>
        </p:nvPicPr>
        <p:blipFill>
          <a:blip r:embed="rId2"/>
          <a:stretch>
            <a:fillRect/>
          </a:stretch>
        </p:blipFill>
        <p:spPr bwMode="auto">
          <a:xfrm>
            <a:off x="428596" y="1785926"/>
            <a:ext cx="4038600" cy="387748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style>
          <a:lnRef idx="2">
            <a:schemeClr val="accent1"/>
          </a:lnRef>
          <a:fillRef idx="1">
            <a:schemeClr val="lt1"/>
          </a:fillRef>
          <a:effectRef idx="0">
            <a:schemeClr val="accent1"/>
          </a:effectRef>
          <a:fontRef idx="minor">
            <a:schemeClr val="dk1"/>
          </a:fontRef>
        </p:style>
      </p:pic>
      <p:sp>
        <p:nvSpPr>
          <p:cNvPr id="8" name="Содержимое 7"/>
          <p:cNvSpPr>
            <a:spLocks noGrp="1"/>
          </p:cNvSpPr>
          <p:nvPr>
            <p:ph sz="half" idx="2"/>
          </p:nvPr>
        </p:nvSpPr>
        <p:spPr/>
        <p:txBody>
          <a:bodyPr>
            <a:normAutofit lnSpcReduction="10000"/>
          </a:bodyPr>
          <a:lstStyle/>
          <a:p>
            <a:r>
              <a:rPr lang="ru-RU" b="1" dirty="0" smtClean="0">
                <a:solidFill>
                  <a:srgbClr val="0070C0"/>
                </a:solidFill>
                <a:latin typeface="Times New Roman" pitchFamily="18" charset="0"/>
                <a:cs typeface="Times New Roman" pitchFamily="18" charset="0"/>
              </a:rPr>
              <a:t>Тема:</a:t>
            </a:r>
            <a:r>
              <a:rPr lang="ru-RU" dirty="0" smtClean="0"/>
              <a:t> </a:t>
            </a:r>
            <a:r>
              <a:rPr lang="ru-RU" sz="3200" b="1" i="1" dirty="0" smtClean="0">
                <a:solidFill>
                  <a:schemeClr val="accent2">
                    <a:lumMod val="75000"/>
                  </a:schemeClr>
                </a:solidFill>
                <a:latin typeface="Times New Roman" pitchFamily="18" charset="0"/>
                <a:cs typeface="Times New Roman" pitchFamily="18" charset="0"/>
              </a:rPr>
              <a:t>«Геометрия на вольном воздухе»</a:t>
            </a:r>
          </a:p>
          <a:p>
            <a:endParaRPr lang="ru-RU" dirty="0" smtClean="0"/>
          </a:p>
          <a:p>
            <a:r>
              <a:rPr lang="ru-RU" b="1" dirty="0">
                <a:solidFill>
                  <a:srgbClr val="0070C0"/>
                </a:solidFill>
                <a:latin typeface="Times New Roman" pitchFamily="18" charset="0"/>
                <a:cs typeface="Times New Roman" pitchFamily="18" charset="0"/>
              </a:rPr>
              <a:t>Автор работы: </a:t>
            </a:r>
            <a:r>
              <a:rPr lang="ru-RU" sz="3200" b="1" i="1" dirty="0">
                <a:solidFill>
                  <a:schemeClr val="accent2">
                    <a:lumMod val="75000"/>
                  </a:schemeClr>
                </a:solidFill>
                <a:latin typeface="Times New Roman" pitchFamily="18" charset="0"/>
                <a:cs typeface="Times New Roman" pitchFamily="18" charset="0"/>
              </a:rPr>
              <a:t>ученица 9 класса </a:t>
            </a:r>
            <a:r>
              <a:rPr lang="ru-RU" sz="3200" b="1" i="1" dirty="0" err="1">
                <a:solidFill>
                  <a:schemeClr val="accent2">
                    <a:lumMod val="75000"/>
                  </a:schemeClr>
                </a:solidFill>
                <a:latin typeface="Times New Roman" pitchFamily="18" charset="0"/>
                <a:cs typeface="Times New Roman" pitchFamily="18" charset="0"/>
              </a:rPr>
              <a:t>Бурганова</a:t>
            </a:r>
            <a:r>
              <a:rPr lang="ru-RU" sz="3200" b="1" i="1" dirty="0">
                <a:solidFill>
                  <a:schemeClr val="accent2">
                    <a:lumMod val="75000"/>
                  </a:schemeClr>
                </a:solidFill>
                <a:latin typeface="Times New Roman" pitchFamily="18" charset="0"/>
                <a:cs typeface="Times New Roman" pitchFamily="18" charset="0"/>
              </a:rPr>
              <a:t> </a:t>
            </a:r>
            <a:r>
              <a:rPr lang="ru-RU" sz="3200" b="1" i="1" dirty="0" err="1">
                <a:solidFill>
                  <a:schemeClr val="accent2">
                    <a:lumMod val="75000"/>
                  </a:schemeClr>
                </a:solidFill>
                <a:latin typeface="Times New Roman" pitchFamily="18" charset="0"/>
                <a:cs typeface="Times New Roman" pitchFamily="18" charset="0"/>
              </a:rPr>
              <a:t>Алсу</a:t>
            </a:r>
            <a:r>
              <a:rPr lang="ru-RU" sz="3200" b="1" i="1" dirty="0">
                <a:solidFill>
                  <a:schemeClr val="accent2">
                    <a:lumMod val="75000"/>
                  </a:schemeClr>
                </a:solidFill>
                <a:latin typeface="Times New Roman" pitchFamily="18" charset="0"/>
                <a:cs typeface="Times New Roman" pitchFamily="18" charset="0"/>
              </a:rPr>
              <a:t> лицея-интерната г.Буинска РТ</a:t>
            </a:r>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ppt_x</p:attrName>
                                        </p:attrNameLst>
                                      </p:cBhvr>
                                      <p:tavLst>
                                        <p:tav tm="0">
                                          <p:val>
                                            <p:strVal val="#ppt_x-.2"/>
                                          </p:val>
                                        </p:tav>
                                        <p:tav tm="100000">
                                          <p:val>
                                            <p:strVal val="#ppt_x"/>
                                          </p:val>
                                        </p:tav>
                                      </p:tavLst>
                                    </p:anim>
                                    <p:anim calcmode="lin" valueType="num">
                                      <p:cBhvr>
                                        <p:cTn id="14"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5" dur="1000"/>
                                        <p:tgtEl>
                                          <p:spTgt spid="9"/>
                                        </p:tgtEl>
                                      </p:cBhvr>
                                    </p:animEffect>
                                  </p:childTnLst>
                                </p:cTn>
                              </p:par>
                              <p:par>
                                <p:cTn id="16" presetID="29" presetClass="entr" presetSubtype="0" fill="hold"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 calcmode="lin" valueType="num">
                                      <p:cBhvr>
                                        <p:cTn id="18" dur="10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8">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 calcmode="lin" valueType="num">
                                      <p:cBhvr>
                                        <p:cTn id="23" dur="1000" fill="hold"/>
                                        <p:tgtEl>
                                          <p:spTgt spid="8">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8">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Две сосны</a:t>
            </a:r>
            <a:r>
              <a:rPr lang="ru-RU" dirty="0" smtClean="0"/>
              <a:t/>
            </a:r>
            <a:br>
              <a:rPr lang="ru-RU" dirty="0" smtClean="0"/>
            </a:br>
            <a:r>
              <a:rPr lang="ru-RU" dirty="0" smtClean="0"/>
              <a:t> </a:t>
            </a:r>
            <a:endParaRPr lang="ru-RU" dirty="0"/>
          </a:p>
        </p:txBody>
      </p:sp>
      <p:pic>
        <p:nvPicPr>
          <p:cNvPr id="20484" name="Picture 4"/>
          <p:cNvPicPr>
            <a:picLocks noGrp="1" noChangeAspect="1" noChangeArrowheads="1"/>
          </p:cNvPicPr>
          <p:nvPr>
            <p:ph sz="half" idx="1"/>
          </p:nvPr>
        </p:nvPicPr>
        <p:blipFill>
          <a:blip r:embed="rId3"/>
          <a:stretch>
            <a:fillRect/>
          </a:stretch>
        </p:blipFill>
        <p:spPr bwMode="auto">
          <a:xfrm>
            <a:off x="214282" y="1785926"/>
            <a:ext cx="4392081" cy="3434566"/>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Содержимое 3"/>
          <p:cNvSpPr>
            <a:spLocks noGrp="1"/>
          </p:cNvSpPr>
          <p:nvPr>
            <p:ph sz="half" idx="2"/>
          </p:nvPr>
        </p:nvSpPr>
        <p:spPr/>
        <p:txBody>
          <a:bodyPr>
            <a:normAutofit fontScale="85000" lnSpcReduction="20000"/>
          </a:bodyPr>
          <a:lstStyle/>
          <a:p>
            <a:r>
              <a:rPr lang="ru-RU" dirty="0" smtClean="0">
                <a:latin typeface="Times New Roman" pitchFamily="18" charset="0"/>
                <a:cs typeface="Times New Roman" pitchFamily="18" charset="0"/>
              </a:rPr>
              <a:t>В 40 м одна от другой растут две сосны. Вы измерили их высоту: одна 32м высоты, другая, молодая – всего 6 м.</a:t>
            </a:r>
          </a:p>
          <a:p>
            <a:r>
              <a:rPr lang="ru-RU" dirty="0" smtClean="0">
                <a:latin typeface="Times New Roman" pitchFamily="18" charset="0"/>
                <a:cs typeface="Times New Roman" pitchFamily="18" charset="0"/>
              </a:rPr>
              <a:t>Можете ли вы вычислить, как велико расстояние между их верхушками?</a:t>
            </a:r>
          </a:p>
          <a:p>
            <a:r>
              <a:rPr lang="ru-RU" b="1" i="1" dirty="0" smtClean="0">
                <a:latin typeface="Times New Roman" pitchFamily="18" charset="0"/>
                <a:cs typeface="Times New Roman" pitchFamily="18" charset="0"/>
              </a:rPr>
              <a:t>Решение.</a:t>
            </a:r>
          </a:p>
          <a:p>
            <a:r>
              <a:rPr lang="ru-RU" dirty="0" smtClean="0">
                <a:latin typeface="Times New Roman" pitchFamily="18" charset="0"/>
                <a:cs typeface="Times New Roman" pitchFamily="18" charset="0"/>
              </a:rPr>
              <a:t>Искомое расстояние между верхушками сосен по теореме  Пифагора равно </a:t>
            </a:r>
          </a:p>
          <a:p>
            <a:r>
              <a:rPr lang="ru-RU" dirty="0" smtClean="0"/>
              <a:t>                             = 47 м</a:t>
            </a:r>
          </a:p>
          <a:p>
            <a:endParaRPr lang="ru-RU" dirty="0"/>
          </a:p>
        </p:txBody>
      </p:sp>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1745"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643570" y="5643578"/>
            <a:ext cx="1357322" cy="412351"/>
          </a:xfrm>
          <a:prstGeom prst="rect">
            <a:avLst/>
          </a:prstGeom>
          <a:noFill/>
        </p:spPr>
      </p:pic>
      <p:sp>
        <p:nvSpPr>
          <p:cNvPr id="31747"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rPr>
              <a:t> </a:t>
            </a:r>
            <a:r>
              <a:rPr kumimoji="0" lang="ru-RU" sz="1100" b="0" i="0" u="none" strike="noStrike" cap="none" normalizeH="0" baseline="0" smtClean="0">
                <a:ln>
                  <a:noFill/>
                </a:ln>
                <a:solidFill>
                  <a:schemeClr val="tx1"/>
                </a:solidFill>
                <a:effectLst/>
                <a:latin typeface="Arial" pitchFamily="34" charset="0"/>
              </a:rPr>
              <a:t> </a:t>
            </a:r>
            <a:endParaRPr kumimoji="0" lang="ru-RU"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20484"/>
                                        </p:tgtEl>
                                        <p:attrNameLst>
                                          <p:attrName>style.visibility</p:attrName>
                                        </p:attrNameLst>
                                      </p:cBhvr>
                                      <p:to>
                                        <p:strVal val="visible"/>
                                      </p:to>
                                    </p:set>
                                    <p:anim calcmode="lin" valueType="num">
                                      <p:cBhvr>
                                        <p:cTn id="13" dur="1000" fill="hold"/>
                                        <p:tgtEl>
                                          <p:spTgt spid="20484"/>
                                        </p:tgtEl>
                                        <p:attrNameLst>
                                          <p:attrName>ppt_x</p:attrName>
                                        </p:attrNameLst>
                                      </p:cBhvr>
                                      <p:tavLst>
                                        <p:tav tm="0">
                                          <p:val>
                                            <p:strVal val="#ppt_x-.2"/>
                                          </p:val>
                                        </p:tav>
                                        <p:tav tm="100000">
                                          <p:val>
                                            <p:strVal val="#ppt_x"/>
                                          </p:val>
                                        </p:tav>
                                      </p:tavLst>
                                    </p:anim>
                                    <p:anim calcmode="lin" valueType="num">
                                      <p:cBhvr>
                                        <p:cTn id="14" dur="1000" fill="hold"/>
                                        <p:tgtEl>
                                          <p:spTgt spid="20484"/>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0484"/>
                                        </p:tgtEl>
                                      </p:cBhvr>
                                    </p:animEffect>
                                  </p:childTnLst>
                                </p:cTn>
                              </p:par>
                              <p:par>
                                <p:cTn id="16" presetID="29" presetClass="entr" presetSubtype="0" fill="hold"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 calcmode="lin" valueType="num">
                                      <p:cBhvr>
                                        <p:cTn id="18"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4">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p:cTn id="23"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4">
                                            <p:txEl>
                                              <p:pRg st="1" end="1"/>
                                            </p:txEl>
                                          </p:spTgt>
                                        </p:tgtEl>
                                      </p:cBhvr>
                                    </p:animEffect>
                                  </p:childTnLst>
                                </p:cTn>
                              </p:par>
                              <p:par>
                                <p:cTn id="26" presetID="29" presetClass="entr" presetSubtype="0" fill="hold" nodeType="with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 calcmode="lin" valueType="num">
                                      <p:cBhvr>
                                        <p:cTn id="28" dur="10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4">
                                            <p:txEl>
                                              <p:pRg st="2" end="2"/>
                                            </p:txEl>
                                          </p:spTgt>
                                        </p:tgtEl>
                                      </p:cBhvr>
                                    </p:animEffect>
                                  </p:childTnLst>
                                </p:cTn>
                              </p:par>
                              <p:par>
                                <p:cTn id="31" presetID="29" presetClass="entr" presetSubtype="0" fill="hold"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p:cTn id="33" dur="1000" fill="hold"/>
                                        <p:tgtEl>
                                          <p:spTgt spid="4">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4">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4">
                                            <p:txEl>
                                              <p:pRg st="3" end="3"/>
                                            </p:txEl>
                                          </p:spTgt>
                                        </p:tgtEl>
                                      </p:cBhvr>
                                    </p:animEffect>
                                  </p:childTnLst>
                                </p:cTn>
                              </p:par>
                              <p:par>
                                <p:cTn id="36" presetID="29" presetClass="entr" presetSubtype="0" fill="hold" nodeType="withEffect">
                                  <p:stCondLst>
                                    <p:cond delay="0"/>
                                  </p:stCondLst>
                                  <p:childTnLst>
                                    <p:set>
                                      <p:cBhvr>
                                        <p:cTn id="37" dur="1" fill="hold">
                                          <p:stCondLst>
                                            <p:cond delay="0"/>
                                          </p:stCondLst>
                                        </p:cTn>
                                        <p:tgtEl>
                                          <p:spTgt spid="31745"/>
                                        </p:tgtEl>
                                        <p:attrNameLst>
                                          <p:attrName>style.visibility</p:attrName>
                                        </p:attrNameLst>
                                      </p:cBhvr>
                                      <p:to>
                                        <p:strVal val="visible"/>
                                      </p:to>
                                    </p:set>
                                    <p:anim calcmode="lin" valueType="num">
                                      <p:cBhvr>
                                        <p:cTn id="38" dur="1000" fill="hold"/>
                                        <p:tgtEl>
                                          <p:spTgt spid="31745"/>
                                        </p:tgtEl>
                                        <p:attrNameLst>
                                          <p:attrName>ppt_x</p:attrName>
                                        </p:attrNameLst>
                                      </p:cBhvr>
                                      <p:tavLst>
                                        <p:tav tm="0">
                                          <p:val>
                                            <p:strVal val="#ppt_x-.2"/>
                                          </p:val>
                                        </p:tav>
                                        <p:tav tm="100000">
                                          <p:val>
                                            <p:strVal val="#ppt_x"/>
                                          </p:val>
                                        </p:tav>
                                      </p:tavLst>
                                    </p:anim>
                                    <p:anim calcmode="lin" valueType="num">
                                      <p:cBhvr>
                                        <p:cTn id="39" dur="1000" fill="hold"/>
                                        <p:tgtEl>
                                          <p:spTgt spid="31745"/>
                                        </p:tgtEl>
                                        <p:attrNameLst>
                                          <p:attrName>ppt_y</p:attrName>
                                        </p:attrNameLst>
                                      </p:cBhvr>
                                      <p:tavLst>
                                        <p:tav tm="0">
                                          <p:val>
                                            <p:strVal val="#ppt_y"/>
                                          </p:val>
                                        </p:tav>
                                        <p:tav tm="100000">
                                          <p:val>
                                            <p:strVal val="#ppt_y"/>
                                          </p:val>
                                        </p:tav>
                                      </p:tavLst>
                                    </p:anim>
                                    <p:animEffect transition="in" filter="wipe(right)" prLst="gradientSize: 0.1">
                                      <p:cBhvr>
                                        <p:cTn id="40" dur="1000"/>
                                        <p:tgtEl>
                                          <p:spTgt spid="31745"/>
                                        </p:tgtEl>
                                      </p:cBhvr>
                                    </p:animEffect>
                                  </p:childTnLst>
                                </p:cTn>
                              </p:par>
                              <p:par>
                                <p:cTn id="41" presetID="29" presetClass="entr" presetSubtype="0" fill="hold" nodeType="with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anim calcmode="lin" valueType="num">
                                      <p:cBhvr>
                                        <p:cTn id="43" dur="1000" fill="hold"/>
                                        <p:tgtEl>
                                          <p:spTgt spid="4">
                                            <p:txEl>
                                              <p:pRg st="4" end="4"/>
                                            </p:txEl>
                                          </p:spTgt>
                                        </p:tgtEl>
                                        <p:attrNameLst>
                                          <p:attrName>ppt_x</p:attrName>
                                        </p:attrNameLst>
                                      </p:cBhvr>
                                      <p:tavLst>
                                        <p:tav tm="0">
                                          <p:val>
                                            <p:strVal val="#ppt_x-.2"/>
                                          </p:val>
                                        </p:tav>
                                        <p:tav tm="100000">
                                          <p:val>
                                            <p:strVal val="#ppt_x"/>
                                          </p:val>
                                        </p:tav>
                                      </p:tavLst>
                                    </p:anim>
                                    <p:anim calcmode="lin" valueType="num">
                                      <p:cBhvr>
                                        <p:cTn id="44" dur="1000" fill="hold"/>
                                        <p:tgtEl>
                                          <p:spTgt spid="4">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sz="3100" b="1" i="1" dirty="0" smtClean="0">
                <a:latin typeface="Times New Roman" pitchFamily="18" charset="0"/>
                <a:cs typeface="Times New Roman" pitchFamily="18" charset="0"/>
              </a:rPr>
              <a:t>Объем и вес тела на корню.</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6" name="Содержимое 5"/>
          <p:cNvSpPr>
            <a:spLocks noGrp="1"/>
          </p:cNvSpPr>
          <p:nvPr>
            <p:ph sz="half" idx="1"/>
          </p:nvPr>
        </p:nvSpPr>
        <p:spPr>
          <a:xfrm>
            <a:off x="214282" y="3714752"/>
            <a:ext cx="3571868" cy="2928958"/>
          </a:xfrm>
        </p:spPr>
        <p:txBody>
          <a:bodyPr>
            <a:normAutofit fontScale="25000" lnSpcReduction="20000"/>
          </a:bodyPr>
          <a:lstStyle/>
          <a:p>
            <a:endParaRPr lang="ru-RU" sz="1400" dirty="0" smtClean="0"/>
          </a:p>
          <a:p>
            <a:r>
              <a:rPr lang="ru-RU" sz="6400" dirty="0" smtClean="0">
                <a:latin typeface="Times New Roman" pitchFamily="18" charset="0"/>
                <a:cs typeface="Times New Roman" pitchFamily="18" charset="0"/>
              </a:rPr>
              <a:t>Для этого понадобиться четыре измерения – длины ствола и трех поперечников: нижнего сруба, верхнего и посередине длины. Измерение нижнего и верхнего поперечников очень просто; непосредственное же определение среднего поперечника без специального приспособления довольно неудобно. Но трудность можно обойти, если измерить бечевкой окружность ствола и разделить на число , то модно получить диаметр.</a:t>
            </a:r>
          </a:p>
          <a:p>
            <a:endParaRPr lang="ru-RU" dirty="0"/>
          </a:p>
        </p:txBody>
      </p:sp>
      <p:sp>
        <p:nvSpPr>
          <p:cNvPr id="4" name="Содержимое 3"/>
          <p:cNvSpPr>
            <a:spLocks noGrp="1"/>
          </p:cNvSpPr>
          <p:nvPr>
            <p:ph sz="half" idx="2"/>
          </p:nvPr>
        </p:nvSpPr>
        <p:spPr>
          <a:xfrm>
            <a:off x="3786182" y="3571876"/>
            <a:ext cx="5143536" cy="3143248"/>
          </a:xfrm>
        </p:spPr>
        <p:txBody>
          <a:bodyPr>
            <a:noAutofit/>
          </a:bodyPr>
          <a:lstStyle/>
          <a:p>
            <a:r>
              <a:rPr lang="ru-RU" sz="1400" dirty="0" smtClean="0">
                <a:latin typeface="Times New Roman" pitchFamily="18" charset="0"/>
                <a:cs typeface="Times New Roman" pitchFamily="18" charset="0"/>
              </a:rPr>
              <a:t>Все это, однако, совершенно неприменимо к дереву на корню; если не взбираться на него, то измерению доступен  только диаметр его нижней части. В этом случае придется для  определения объема довольствоваться лишь весьма приближенной оценкой, утешаясь тем, что и профессиональные лесоводы поступают обычно сходным же образом. Они пользуются для этого таблицей так называемых «видовых чисел», т.е. чисел, которые показывают, какую долю объем измеряемого дерева составляет от объема цилиндра той же высоты и диаметра, измеренного на высоте груди взрослого человека, т.е. 130 см (на этой высоте его удобнее всего измерить). Конечно, «видовые числа» различны для деревьев разной породы и высоты, так как форма ствола изменчива.</a:t>
            </a:r>
            <a:endParaRPr lang="ru-RU" sz="1400" dirty="0">
              <a:latin typeface="Times New Roman" pitchFamily="18" charset="0"/>
              <a:cs typeface="Times New Roman" pitchFamily="18" charset="0"/>
            </a:endParaRPr>
          </a:p>
        </p:txBody>
      </p:sp>
      <p:pic>
        <p:nvPicPr>
          <p:cNvPr id="32771" name="Picture 3"/>
          <p:cNvPicPr>
            <a:picLocks noChangeAspect="1" noChangeArrowheads="1"/>
          </p:cNvPicPr>
          <p:nvPr/>
        </p:nvPicPr>
        <p:blipFill>
          <a:blip r:embed="rId2"/>
          <a:srcRect/>
          <a:stretch>
            <a:fillRect/>
          </a:stretch>
        </p:blipFill>
        <p:spPr bwMode="auto">
          <a:xfrm>
            <a:off x="357158" y="785794"/>
            <a:ext cx="3971925" cy="2428875"/>
          </a:xfrm>
          <a:prstGeom prst="rect">
            <a:avLst/>
          </a:prstGeom>
          <a:solidFill>
            <a:srgbClr val="FFFFFF">
              <a:shade val="85000"/>
            </a:srgbClr>
          </a:solidFill>
          <a:ln w="88900"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2775" name="Picture 7"/>
          <p:cNvPicPr>
            <a:picLocks noChangeAspect="1" noChangeArrowheads="1"/>
          </p:cNvPicPr>
          <p:nvPr/>
        </p:nvPicPr>
        <p:blipFill>
          <a:blip r:embed="rId3"/>
          <a:srcRect/>
          <a:stretch>
            <a:fillRect/>
          </a:stretch>
        </p:blipFill>
        <p:spPr bwMode="auto">
          <a:xfrm>
            <a:off x="6000760" y="214291"/>
            <a:ext cx="2571768" cy="3306558"/>
          </a:xfrm>
          <a:prstGeom prst="rect">
            <a:avLst/>
          </a:prstGeom>
          <a:solidFill>
            <a:srgbClr val="FFFFFF">
              <a:shade val="85000"/>
            </a:srgbClr>
          </a:solidFill>
          <a:ln w="88900"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32771"/>
                                        </p:tgtEl>
                                        <p:attrNameLst>
                                          <p:attrName>style.visibility</p:attrName>
                                        </p:attrNameLst>
                                      </p:cBhvr>
                                      <p:to>
                                        <p:strVal val="visible"/>
                                      </p:to>
                                    </p:set>
                                    <p:anim calcmode="lin" valueType="num">
                                      <p:cBhvr>
                                        <p:cTn id="13" dur="1000" fill="hold"/>
                                        <p:tgtEl>
                                          <p:spTgt spid="32771"/>
                                        </p:tgtEl>
                                        <p:attrNameLst>
                                          <p:attrName>ppt_x</p:attrName>
                                        </p:attrNameLst>
                                      </p:cBhvr>
                                      <p:tavLst>
                                        <p:tav tm="0">
                                          <p:val>
                                            <p:strVal val="#ppt_x-.2"/>
                                          </p:val>
                                        </p:tav>
                                        <p:tav tm="100000">
                                          <p:val>
                                            <p:strVal val="#ppt_x"/>
                                          </p:val>
                                        </p:tav>
                                      </p:tavLst>
                                    </p:anim>
                                    <p:anim calcmode="lin" valueType="num">
                                      <p:cBhvr>
                                        <p:cTn id="14" dur="1000" fill="hold"/>
                                        <p:tgtEl>
                                          <p:spTgt spid="32771"/>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2771"/>
                                        </p:tgtEl>
                                      </p:cBhvr>
                                    </p:animEffect>
                                  </p:childTnLst>
                                </p:cTn>
                              </p:par>
                              <p:par>
                                <p:cTn id="16" presetID="29" presetClass="entr" presetSubtype="0" fill="hold" nodeType="withEffect">
                                  <p:stCondLst>
                                    <p:cond delay="0"/>
                                  </p:stCondLst>
                                  <p:childTnLst>
                                    <p:set>
                                      <p:cBhvr>
                                        <p:cTn id="17" dur="1" fill="hold">
                                          <p:stCondLst>
                                            <p:cond delay="0"/>
                                          </p:stCondLst>
                                        </p:cTn>
                                        <p:tgtEl>
                                          <p:spTgt spid="32775"/>
                                        </p:tgtEl>
                                        <p:attrNameLst>
                                          <p:attrName>style.visibility</p:attrName>
                                        </p:attrNameLst>
                                      </p:cBhvr>
                                      <p:to>
                                        <p:strVal val="visible"/>
                                      </p:to>
                                    </p:set>
                                    <p:anim calcmode="lin" valueType="num">
                                      <p:cBhvr>
                                        <p:cTn id="18" dur="1000" fill="hold"/>
                                        <p:tgtEl>
                                          <p:spTgt spid="32775"/>
                                        </p:tgtEl>
                                        <p:attrNameLst>
                                          <p:attrName>ppt_x</p:attrName>
                                        </p:attrNameLst>
                                      </p:cBhvr>
                                      <p:tavLst>
                                        <p:tav tm="0">
                                          <p:val>
                                            <p:strVal val="#ppt_x-.2"/>
                                          </p:val>
                                        </p:tav>
                                        <p:tav tm="100000">
                                          <p:val>
                                            <p:strVal val="#ppt_x"/>
                                          </p:val>
                                        </p:tav>
                                      </p:tavLst>
                                    </p:anim>
                                    <p:anim calcmode="lin" valueType="num">
                                      <p:cBhvr>
                                        <p:cTn id="19" dur="1000" fill="hold"/>
                                        <p:tgtEl>
                                          <p:spTgt spid="32775"/>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2775"/>
                                        </p:tgtEl>
                                      </p:cBhvr>
                                    </p:animEffect>
                                  </p:childTnLst>
                                </p:cTn>
                              </p:par>
                              <p:par>
                                <p:cTn id="21" presetID="29" presetClass="entr" presetSubtype="0"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p:cTn id="23" dur="1000" fill="hold"/>
                                        <p:tgtEl>
                                          <p:spTgt spid="6">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6">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6">
                                            <p:txEl>
                                              <p:pRg st="1" end="1"/>
                                            </p:txEl>
                                          </p:spTgt>
                                        </p:tgtEl>
                                      </p:cBhvr>
                                    </p:animEffect>
                                  </p:childTnLst>
                                </p:cTn>
                              </p:par>
                              <p:par>
                                <p:cTn id="26" presetID="29" presetClass="entr" presetSubtype="0" fill="hold" nodeType="with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 calcmode="lin" valueType="num">
                                      <p:cBhvr>
                                        <p:cTn id="28"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9"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b="1" i="1" dirty="0" smtClean="0"/>
              <a:t>Геометрия листьев.</a:t>
            </a:r>
            <a:r>
              <a:rPr lang="ru-RU" dirty="0" smtClean="0"/>
              <a:t/>
            </a:r>
            <a:br>
              <a:rPr lang="ru-RU" dirty="0" smtClean="0"/>
            </a:br>
            <a:endParaRPr lang="ru-RU" dirty="0"/>
          </a:p>
        </p:txBody>
      </p:sp>
      <p:sp>
        <p:nvSpPr>
          <p:cNvPr id="3" name="Содержимое 2"/>
          <p:cNvSpPr>
            <a:spLocks noGrp="1"/>
          </p:cNvSpPr>
          <p:nvPr>
            <p:ph idx="1"/>
          </p:nvPr>
        </p:nvSpPr>
        <p:spPr>
          <a:xfrm>
            <a:off x="428596" y="2285992"/>
            <a:ext cx="8229600" cy="4268799"/>
          </a:xfrm>
        </p:spPr>
        <p:txBody>
          <a:bodyPr>
            <a:normAutofit fontScale="92500" lnSpcReduction="10000"/>
          </a:bodyPr>
          <a:lstStyle/>
          <a:p>
            <a:r>
              <a:rPr lang="ru-RU" sz="2600" dirty="0" smtClean="0">
                <a:latin typeface="Times New Roman" pitchFamily="18" charset="0"/>
                <a:cs typeface="Times New Roman" pitchFamily="18" charset="0"/>
              </a:rPr>
              <a:t>Геометр может сказать здесь своё слово: он может определить, во сколько раз площадь листа поросли больше площади листа родительского дерева. </a:t>
            </a:r>
          </a:p>
          <a:p>
            <a:r>
              <a:rPr lang="ru-RU" sz="2600" dirty="0" smtClean="0">
                <a:latin typeface="Times New Roman" pitchFamily="18" charset="0"/>
                <a:cs typeface="Times New Roman" pitchFamily="18" charset="0"/>
              </a:rPr>
              <a:t>Можно определить разными способами, но короткий способ основан на том, что оба листа, различные по величине, имеют все же  одинаковую или почти  одинаковую форму: другими словами, - это фигуры, геометрически подобные. Площади таких фигур относятся, как квадраты их линейных размеров. Значит, определив, во сколько раз один лист длиннее или шире другого, мы простым возведением этого числа в квадрат узнаем отношение их площадей. </a:t>
            </a:r>
          </a:p>
          <a:p>
            <a:endParaRPr lang="ru-RU" dirty="0"/>
          </a:p>
        </p:txBody>
      </p:sp>
      <p:pic>
        <p:nvPicPr>
          <p:cNvPr id="5" name="Picture 2"/>
          <p:cNvPicPr>
            <a:picLocks noChangeAspect="1" noChangeArrowheads="1"/>
          </p:cNvPicPr>
          <p:nvPr/>
        </p:nvPicPr>
        <p:blipFill>
          <a:blip r:embed="rId2"/>
          <a:srcRect/>
          <a:stretch>
            <a:fillRect/>
          </a:stretch>
        </p:blipFill>
        <p:spPr bwMode="auto">
          <a:xfrm>
            <a:off x="5643570" y="285727"/>
            <a:ext cx="3024189" cy="1824765"/>
          </a:xfrm>
          <a:prstGeom prst="rect">
            <a:avLst/>
          </a:prstGeom>
          <a:solidFill>
            <a:srgbClr val="FFFFFF">
              <a:shade val="85000"/>
            </a:srgbClr>
          </a:solidFill>
          <a:ln w="88900" cap="sq">
            <a:solidFill>
              <a:schemeClr val="accent5">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par>
                                <p:cTn id="16" presetID="29" presetClass="entr" presetSubtype="0" fill="hold"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r"/>
            <a:r>
              <a:rPr lang="ru-RU" b="1" i="1" dirty="0" err="1" smtClean="0">
                <a:latin typeface="Times New Roman" pitchFamily="18" charset="0"/>
                <a:cs typeface="Times New Roman" pitchFamily="18" charset="0"/>
              </a:rPr>
              <a:t>Шестиногие</a:t>
            </a:r>
            <a:r>
              <a:rPr lang="ru-RU" b="1" i="1" dirty="0" smtClean="0">
                <a:latin typeface="Times New Roman" pitchFamily="18" charset="0"/>
                <a:cs typeface="Times New Roman" pitchFamily="18" charset="0"/>
              </a:rPr>
              <a:t>  богатыри</a:t>
            </a:r>
            <a:r>
              <a:rPr lang="ru-RU" dirty="0" smtClean="0"/>
              <a:t/>
            </a:r>
            <a:br>
              <a:rPr lang="ru-RU" dirty="0" smtClean="0"/>
            </a:br>
            <a:endParaRPr lang="ru-RU" dirty="0"/>
          </a:p>
        </p:txBody>
      </p:sp>
      <p:pic>
        <p:nvPicPr>
          <p:cNvPr id="18435" name="Picture 3"/>
          <p:cNvPicPr>
            <a:picLocks noGrp="1" noChangeAspect="1" noChangeArrowheads="1"/>
          </p:cNvPicPr>
          <p:nvPr>
            <p:ph sz="half" idx="1"/>
          </p:nvPr>
        </p:nvPicPr>
        <p:blipFill>
          <a:blip r:embed="rId3"/>
          <a:stretch>
            <a:fillRect/>
          </a:stretch>
        </p:blipFill>
        <p:spPr bwMode="auto">
          <a:xfrm>
            <a:off x="214282" y="357166"/>
            <a:ext cx="2857520" cy="3714775"/>
          </a:xfrm>
          <a:prstGeom prst="rect">
            <a:avLst/>
          </a:prstGeom>
          <a:solidFill>
            <a:srgbClr val="FFFFFF">
              <a:shade val="85000"/>
            </a:srgbClr>
          </a:solidFill>
          <a:ln w="88900" cap="sq">
            <a:solidFill>
              <a:schemeClr val="accent2">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Содержимое 3"/>
          <p:cNvSpPr>
            <a:spLocks noGrp="1"/>
          </p:cNvSpPr>
          <p:nvPr>
            <p:ph sz="half" idx="2"/>
          </p:nvPr>
        </p:nvSpPr>
        <p:spPr/>
        <p:txBody>
          <a:bodyPr>
            <a:normAutofit fontScale="62500" lnSpcReduction="20000"/>
          </a:bodyPr>
          <a:lstStyle/>
          <a:p>
            <a:r>
              <a:rPr lang="ru-RU" dirty="0" smtClean="0">
                <a:latin typeface="Times New Roman" pitchFamily="18" charset="0"/>
                <a:cs typeface="Times New Roman" pitchFamily="18" charset="0"/>
              </a:rPr>
              <a:t>«…Оказывается, мускульная сила, по мере того как животное разрастается  до двойной длины и восьмерного веса, увеличивается лишь  в четыре раза, т.е. животное сделается вдвое слабее.  На этом основании животное, которое втрое длиннее (с поперечным сечением в 9 раз обширнейшим и с весом в 27 раз большим), оказывалась бы относительно втрое слабее, а то, которое  вчетверо длиннее,- вчетверо слабее и т.д. Законом неодинакового нарастания объема и веса животного, а вместе с тем и мускульной силы объясняется, почему муравьи могут тащить тяжести, в 30, в 40 раз превосходящие вес собственного их тела».</a:t>
            </a:r>
          </a:p>
          <a:p>
            <a:endParaRPr lang="ru-RU" dirty="0">
              <a:latin typeface="Times New Roman" pitchFamily="18" charset="0"/>
              <a:cs typeface="Times New Roman" pitchFamily="18" charset="0"/>
            </a:endParaRPr>
          </a:p>
        </p:txBody>
      </p:sp>
      <p:sp>
        <p:nvSpPr>
          <p:cNvPr id="5" name="Прямоугольник 4"/>
          <p:cNvSpPr/>
          <p:nvPr/>
        </p:nvSpPr>
        <p:spPr>
          <a:xfrm>
            <a:off x="285720" y="4143380"/>
            <a:ext cx="4714876" cy="2554545"/>
          </a:xfrm>
          <a:prstGeom prst="rect">
            <a:avLst/>
          </a:prstGeom>
        </p:spPr>
        <p:txBody>
          <a:bodyPr wrap="square">
            <a:spAutoFit/>
          </a:bodyPr>
          <a:lstStyle/>
          <a:p>
            <a:pPr>
              <a:defRPr/>
            </a:pPr>
            <a:r>
              <a:rPr lang="ru-RU" sz="1600" dirty="0" smtClean="0">
                <a:latin typeface="Times New Roman" pitchFamily="18" charset="0"/>
                <a:cs typeface="Times New Roman" pitchFamily="18" charset="0"/>
              </a:rPr>
              <a:t>Удивительные создания муравьи! Откуда у насекомого </a:t>
            </a:r>
          </a:p>
          <a:p>
            <a:pPr>
              <a:defRPr/>
            </a:pPr>
            <a:r>
              <a:rPr lang="ru-RU" sz="1600" dirty="0" smtClean="0">
                <a:latin typeface="Times New Roman" pitchFamily="18" charset="0"/>
                <a:cs typeface="Times New Roman" pitchFamily="18" charset="0"/>
              </a:rPr>
              <a:t>берется сила, чтобы без видимого напряжения</a:t>
            </a:r>
          </a:p>
          <a:p>
            <a:pPr>
              <a:defRPr/>
            </a:pPr>
            <a:r>
              <a:rPr lang="ru-RU" sz="1600" dirty="0" smtClean="0">
                <a:latin typeface="Times New Roman" pitchFamily="18" charset="0"/>
                <a:cs typeface="Times New Roman" pitchFamily="18" charset="0"/>
              </a:rPr>
              <a:t> втаскивать  груз в десять раз тяжелее его самого? </a:t>
            </a:r>
          </a:p>
          <a:p>
            <a:pPr>
              <a:defRPr/>
            </a:pPr>
            <a:r>
              <a:rPr lang="ru-RU" sz="1600" dirty="0" smtClean="0">
                <a:latin typeface="Times New Roman" pitchFamily="18" charset="0"/>
                <a:cs typeface="Times New Roman" pitchFamily="18" charset="0"/>
              </a:rPr>
              <a:t>Ведь человек не мог бы взбегать по лестнице, держа</a:t>
            </a:r>
          </a:p>
          <a:p>
            <a:pPr>
              <a:defRPr/>
            </a:pPr>
            <a:r>
              <a:rPr lang="ru-RU" sz="1600" dirty="0" smtClean="0">
                <a:latin typeface="Times New Roman" pitchFamily="18" charset="0"/>
                <a:cs typeface="Times New Roman" pitchFamily="18" charset="0"/>
              </a:rPr>
              <a:t> на плечах, например, пианино, а отношение веса </a:t>
            </a:r>
          </a:p>
          <a:p>
            <a:pPr>
              <a:defRPr/>
            </a:pPr>
            <a:r>
              <a:rPr lang="ru-RU" sz="1600" dirty="0" smtClean="0">
                <a:latin typeface="Times New Roman" pitchFamily="18" charset="0"/>
                <a:cs typeface="Times New Roman" pitchFamily="18" charset="0"/>
              </a:rPr>
              <a:t>груза к весу тела у муравья примерно такое же. </a:t>
            </a:r>
          </a:p>
          <a:p>
            <a:pPr>
              <a:defRPr/>
            </a:pPr>
            <a:r>
              <a:rPr lang="ru-RU" sz="1600" dirty="0" smtClean="0">
                <a:latin typeface="Times New Roman" pitchFamily="18" charset="0"/>
                <a:cs typeface="Times New Roman" pitchFamily="18" charset="0"/>
              </a:rPr>
              <a:t>Выходит, что муравей относительно сильнее человека!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8435"/>
                                        </p:tgtEl>
                                        <p:attrNameLst>
                                          <p:attrName>style.visibility</p:attrName>
                                        </p:attrNameLst>
                                      </p:cBhvr>
                                      <p:to>
                                        <p:strVal val="visible"/>
                                      </p:to>
                                    </p:set>
                                    <p:anim calcmode="lin" valueType="num">
                                      <p:cBhvr>
                                        <p:cTn id="13" dur="1000" fill="hold"/>
                                        <p:tgtEl>
                                          <p:spTgt spid="18435"/>
                                        </p:tgtEl>
                                        <p:attrNameLst>
                                          <p:attrName>ppt_x</p:attrName>
                                        </p:attrNameLst>
                                      </p:cBhvr>
                                      <p:tavLst>
                                        <p:tav tm="0">
                                          <p:val>
                                            <p:strVal val="#ppt_x-.2"/>
                                          </p:val>
                                        </p:tav>
                                        <p:tav tm="100000">
                                          <p:val>
                                            <p:strVal val="#ppt_x"/>
                                          </p:val>
                                        </p:tav>
                                      </p:tavLst>
                                    </p:anim>
                                    <p:anim calcmode="lin" valueType="num">
                                      <p:cBhvr>
                                        <p:cTn id="14" dur="1000" fill="hold"/>
                                        <p:tgtEl>
                                          <p:spTgt spid="1843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8435"/>
                                        </p:tgtEl>
                                      </p:cBhvr>
                                    </p:animEffect>
                                  </p:childTnLst>
                                </p:cTn>
                              </p:par>
                              <p:par>
                                <p:cTn id="16" presetID="29" presetClass="entr" presetSubtype="0" fill="hold"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 calcmode="lin" valueType="num">
                                      <p:cBhvr>
                                        <p:cTn id="18"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4">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p:cTn id="23"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24"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5">
                                            <p:txEl>
                                              <p:pRg st="0" end="0"/>
                                            </p:txEl>
                                          </p:spTgt>
                                        </p:tgtEl>
                                      </p:cBhvr>
                                    </p:animEffect>
                                  </p:childTnLst>
                                </p:cTn>
                              </p:par>
                              <p:par>
                                <p:cTn id="26" presetID="29" presetClass="entr" presetSubtype="0" fill="hold" nodeType="with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 calcmode="lin" valueType="num">
                                      <p:cBhvr>
                                        <p:cTn id="28"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29"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xEl>
                                              <p:pRg st="1" end="1"/>
                                            </p:txEl>
                                          </p:spTgt>
                                        </p:tgtEl>
                                      </p:cBhvr>
                                    </p:animEffect>
                                  </p:childTnLst>
                                </p:cTn>
                              </p:par>
                              <p:par>
                                <p:cTn id="31" presetID="29" presetClass="entr" presetSubtype="0" fill="hold"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 calcmode="lin" valueType="num">
                                      <p:cBhvr>
                                        <p:cTn id="33"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34"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5">
                                            <p:txEl>
                                              <p:pRg st="2" end="2"/>
                                            </p:txEl>
                                          </p:spTgt>
                                        </p:tgtEl>
                                      </p:cBhvr>
                                    </p:animEffect>
                                  </p:childTnLst>
                                </p:cTn>
                              </p:par>
                              <p:par>
                                <p:cTn id="36" presetID="29" presetClass="entr" presetSubtype="0" fill="hold"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 calcmode="lin" valueType="num">
                                      <p:cBhvr>
                                        <p:cTn id="38" dur="1000" fill="hold"/>
                                        <p:tgtEl>
                                          <p:spTgt spid="5">
                                            <p:txEl>
                                              <p:pRg st="3" end="3"/>
                                            </p:txEl>
                                          </p:spTgt>
                                        </p:tgtEl>
                                        <p:attrNameLst>
                                          <p:attrName>ppt_x</p:attrName>
                                        </p:attrNameLst>
                                      </p:cBhvr>
                                      <p:tavLst>
                                        <p:tav tm="0">
                                          <p:val>
                                            <p:strVal val="#ppt_x-.2"/>
                                          </p:val>
                                        </p:tav>
                                        <p:tav tm="100000">
                                          <p:val>
                                            <p:strVal val="#ppt_x"/>
                                          </p:val>
                                        </p:tav>
                                      </p:tavLst>
                                    </p:anim>
                                    <p:anim calcmode="lin" valueType="num">
                                      <p:cBhvr>
                                        <p:cTn id="39" dur="1000" fill="hold"/>
                                        <p:tgtEl>
                                          <p:spTgt spid="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
                                            <p:txEl>
                                              <p:pRg st="3" end="3"/>
                                            </p:txEl>
                                          </p:spTgt>
                                        </p:tgtEl>
                                      </p:cBhvr>
                                    </p:animEffect>
                                  </p:childTnLst>
                                </p:cTn>
                              </p:par>
                              <p:par>
                                <p:cTn id="41" presetID="29" presetClass="entr" presetSubtype="0" fill="hold" nodeType="withEffect">
                                  <p:stCondLst>
                                    <p:cond delay="0"/>
                                  </p:stCondLst>
                                  <p:childTnLst>
                                    <p:set>
                                      <p:cBhvr>
                                        <p:cTn id="42" dur="1" fill="hold">
                                          <p:stCondLst>
                                            <p:cond delay="0"/>
                                          </p:stCondLst>
                                        </p:cTn>
                                        <p:tgtEl>
                                          <p:spTgt spid="5">
                                            <p:txEl>
                                              <p:pRg st="4" end="4"/>
                                            </p:txEl>
                                          </p:spTgt>
                                        </p:tgtEl>
                                        <p:attrNameLst>
                                          <p:attrName>style.visibility</p:attrName>
                                        </p:attrNameLst>
                                      </p:cBhvr>
                                      <p:to>
                                        <p:strVal val="visible"/>
                                      </p:to>
                                    </p:set>
                                    <p:anim calcmode="lin" valueType="num">
                                      <p:cBhvr>
                                        <p:cTn id="43"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
                                            <p:txEl>
                                              <p:pRg st="4" end="4"/>
                                            </p:txEl>
                                          </p:spTgt>
                                        </p:tgtEl>
                                      </p:cBhvr>
                                    </p:animEffect>
                                  </p:childTnLst>
                                </p:cTn>
                              </p:par>
                              <p:par>
                                <p:cTn id="46" presetID="29" presetClass="entr" presetSubtype="0" fill="hold" nodeType="withEffect">
                                  <p:stCondLst>
                                    <p:cond delay="0"/>
                                  </p:stCondLst>
                                  <p:childTnLst>
                                    <p:set>
                                      <p:cBhvr>
                                        <p:cTn id="47" dur="1" fill="hold">
                                          <p:stCondLst>
                                            <p:cond delay="0"/>
                                          </p:stCondLst>
                                        </p:cTn>
                                        <p:tgtEl>
                                          <p:spTgt spid="5">
                                            <p:txEl>
                                              <p:pRg st="5" end="5"/>
                                            </p:txEl>
                                          </p:spTgt>
                                        </p:tgtEl>
                                        <p:attrNameLst>
                                          <p:attrName>style.visibility</p:attrName>
                                        </p:attrNameLst>
                                      </p:cBhvr>
                                      <p:to>
                                        <p:strVal val="visible"/>
                                      </p:to>
                                    </p:set>
                                    <p:anim calcmode="lin" valueType="num">
                                      <p:cBhvr>
                                        <p:cTn id="48" dur="1000" fill="hold"/>
                                        <p:tgtEl>
                                          <p:spTgt spid="5">
                                            <p:txEl>
                                              <p:pRg st="5" end="5"/>
                                            </p:txEl>
                                          </p:spTgt>
                                        </p:tgtEl>
                                        <p:attrNameLst>
                                          <p:attrName>ppt_x</p:attrName>
                                        </p:attrNameLst>
                                      </p:cBhvr>
                                      <p:tavLst>
                                        <p:tav tm="0">
                                          <p:val>
                                            <p:strVal val="#ppt_x-.2"/>
                                          </p:val>
                                        </p:tav>
                                        <p:tav tm="100000">
                                          <p:val>
                                            <p:strVal val="#ppt_x"/>
                                          </p:val>
                                        </p:tav>
                                      </p:tavLst>
                                    </p:anim>
                                    <p:anim calcmode="lin" valueType="num">
                                      <p:cBhvr>
                                        <p:cTn id="49" dur="1000" fill="hold"/>
                                        <p:tgtEl>
                                          <p:spTgt spid="5">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
                                            <p:txEl>
                                              <p:pRg st="5" end="5"/>
                                            </p:txEl>
                                          </p:spTgt>
                                        </p:tgtEl>
                                      </p:cBhvr>
                                    </p:animEffect>
                                  </p:childTnLst>
                                </p:cTn>
                              </p:par>
                              <p:par>
                                <p:cTn id="51" presetID="29" presetClass="entr" presetSubtype="0" fill="hold" nodeType="withEffect">
                                  <p:stCondLst>
                                    <p:cond delay="0"/>
                                  </p:stCondLst>
                                  <p:childTnLst>
                                    <p:set>
                                      <p:cBhvr>
                                        <p:cTn id="52" dur="1" fill="hold">
                                          <p:stCondLst>
                                            <p:cond delay="0"/>
                                          </p:stCondLst>
                                        </p:cTn>
                                        <p:tgtEl>
                                          <p:spTgt spid="5">
                                            <p:txEl>
                                              <p:pRg st="6" end="6"/>
                                            </p:txEl>
                                          </p:spTgt>
                                        </p:tgtEl>
                                        <p:attrNameLst>
                                          <p:attrName>style.visibility</p:attrName>
                                        </p:attrNameLst>
                                      </p:cBhvr>
                                      <p:to>
                                        <p:strVal val="visible"/>
                                      </p:to>
                                    </p:set>
                                    <p:anim calcmode="lin" valueType="num">
                                      <p:cBhvr>
                                        <p:cTn id="53" dur="1000" fill="hold"/>
                                        <p:tgtEl>
                                          <p:spTgt spid="5">
                                            <p:txEl>
                                              <p:pRg st="6" end="6"/>
                                            </p:txEl>
                                          </p:spTgt>
                                        </p:tgtEl>
                                        <p:attrNameLst>
                                          <p:attrName>ppt_x</p:attrName>
                                        </p:attrNameLst>
                                      </p:cBhvr>
                                      <p:tavLst>
                                        <p:tav tm="0">
                                          <p:val>
                                            <p:strVal val="#ppt_x-.2"/>
                                          </p:val>
                                        </p:tav>
                                        <p:tav tm="100000">
                                          <p:val>
                                            <p:strVal val="#ppt_x"/>
                                          </p:val>
                                        </p:tav>
                                      </p:tavLst>
                                    </p:anim>
                                    <p:anim calcmode="lin" valueType="num">
                                      <p:cBhvr>
                                        <p:cTn id="54" dur="1000" fill="hold"/>
                                        <p:tgtEl>
                                          <p:spTgt spid="5">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fontScale="90000"/>
          </a:bodyPr>
          <a:lstStyle/>
          <a:p>
            <a:pPr algn="l"/>
            <a:r>
              <a:rPr lang="ru-RU" b="1" i="1" dirty="0" smtClean="0">
                <a:latin typeface="Times New Roman" pitchFamily="18" charset="0"/>
                <a:cs typeface="Times New Roman" pitchFamily="18" charset="0"/>
              </a:rPr>
              <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Геометрия у реки.</a:t>
            </a:r>
            <a:br>
              <a:rPr lang="ru-RU" b="1" i="1" dirty="0" smtClean="0">
                <a:latin typeface="Times New Roman" pitchFamily="18" charset="0"/>
                <a:cs typeface="Times New Roman" pitchFamily="18" charset="0"/>
              </a:rPr>
            </a:br>
            <a:r>
              <a:rPr lang="ru-RU" sz="1800" b="1" dirty="0" smtClean="0">
                <a:solidFill>
                  <a:srgbClr val="C00000"/>
                </a:solidFill>
              </a:rPr>
              <a:t>Не переплывая реки, измерить её ширину.</a:t>
            </a:r>
            <a:r>
              <a:rPr lang="ru-RU" sz="1800" dirty="0" smtClean="0">
                <a:solidFill>
                  <a:srgbClr val="C00000"/>
                </a:solidFill>
              </a:rPr>
              <a:t/>
            </a:r>
            <a:br>
              <a:rPr lang="ru-RU" sz="1800" dirty="0" smtClean="0">
                <a:solidFill>
                  <a:srgbClr val="C00000"/>
                </a:solidFill>
              </a:rPr>
            </a:br>
            <a:r>
              <a:rPr lang="ru-RU" dirty="0" smtClean="0"/>
              <a:t/>
            </a:r>
            <a:br>
              <a:rPr lang="ru-RU" dirty="0" smtClean="0"/>
            </a:br>
            <a:endParaRPr lang="ru-RU" dirty="0"/>
          </a:p>
        </p:txBody>
      </p:sp>
      <p:sp>
        <p:nvSpPr>
          <p:cNvPr id="3" name="Содержимое 2"/>
          <p:cNvSpPr>
            <a:spLocks noGrp="1"/>
          </p:cNvSpPr>
          <p:nvPr>
            <p:ph sz="half" idx="1"/>
          </p:nvPr>
        </p:nvSpPr>
        <p:spPr>
          <a:xfrm>
            <a:off x="214282" y="1142985"/>
            <a:ext cx="4643470" cy="3143272"/>
          </a:xfrm>
        </p:spPr>
        <p:txBody>
          <a:bodyPr>
            <a:noAutofit/>
          </a:bodyPr>
          <a:lstStyle/>
          <a:p>
            <a:r>
              <a:rPr lang="ru-RU" sz="1400" dirty="0" smtClean="0">
                <a:latin typeface="Times New Roman" pitchFamily="18" charset="0"/>
                <a:cs typeface="Times New Roman" pitchFamily="18" charset="0"/>
              </a:rPr>
              <a:t>Найдем точку С на продолжении АВ и намечаем при помощи булавочного прибора прямую </a:t>
            </a:r>
            <a:r>
              <a:rPr lang="en-US" sz="1400" dirty="0" smtClean="0">
                <a:latin typeface="Times New Roman" pitchFamily="18" charset="0"/>
                <a:cs typeface="Times New Roman" pitchFamily="18" charset="0"/>
              </a:rPr>
              <a:t>CD</a:t>
            </a:r>
            <a:r>
              <a:rPr lang="ru-RU" sz="1400" dirty="0" smtClean="0">
                <a:latin typeface="Times New Roman" pitchFamily="18" charset="0"/>
                <a:cs typeface="Times New Roman" pitchFamily="18" charset="0"/>
              </a:rPr>
              <a:t> под прямым углом к СА. На прямой </a:t>
            </a:r>
            <a:r>
              <a:rPr lang="en-US" sz="1400" dirty="0" smtClean="0">
                <a:latin typeface="Times New Roman" pitchFamily="18" charset="0"/>
                <a:cs typeface="Times New Roman" pitchFamily="18" charset="0"/>
              </a:rPr>
              <a:t>CD</a:t>
            </a:r>
            <a:r>
              <a:rPr lang="ru-RU" sz="1400" dirty="0" smtClean="0">
                <a:latin typeface="Times New Roman" pitchFamily="18" charset="0"/>
                <a:cs typeface="Times New Roman" pitchFamily="18" charset="0"/>
              </a:rPr>
              <a:t> отмеряем равные расстояния СЕ и Е</a:t>
            </a:r>
            <a:r>
              <a:rPr lang="en-US" sz="1400" dirty="0" smtClean="0">
                <a:latin typeface="Times New Roman" pitchFamily="18" charset="0"/>
                <a:cs typeface="Times New Roman" pitchFamily="18" charset="0"/>
              </a:rPr>
              <a:t>F</a:t>
            </a:r>
            <a:r>
              <a:rPr lang="ru-RU" sz="1400" dirty="0" smtClean="0">
                <a:latin typeface="Times New Roman" pitchFamily="18" charset="0"/>
                <a:cs typeface="Times New Roman" pitchFamily="18" charset="0"/>
              </a:rPr>
              <a:t> произвольной длины и втыкаем  в точки Е и </a:t>
            </a:r>
            <a:r>
              <a:rPr lang="en-US" sz="1400" dirty="0" smtClean="0">
                <a:latin typeface="Times New Roman" pitchFamily="18" charset="0"/>
                <a:cs typeface="Times New Roman" pitchFamily="18" charset="0"/>
              </a:rPr>
              <a:t>F</a:t>
            </a:r>
            <a:r>
              <a:rPr lang="ru-RU" sz="1400" dirty="0" smtClean="0">
                <a:latin typeface="Times New Roman" pitchFamily="18" charset="0"/>
                <a:cs typeface="Times New Roman" pitchFamily="18" charset="0"/>
              </a:rPr>
              <a:t>вехи. Став затем  в точке </a:t>
            </a:r>
            <a:r>
              <a:rPr lang="en-US" sz="1400" dirty="0" smtClean="0">
                <a:latin typeface="Times New Roman" pitchFamily="18" charset="0"/>
                <a:cs typeface="Times New Roman" pitchFamily="18" charset="0"/>
              </a:rPr>
              <a:t>F</a:t>
            </a:r>
            <a:r>
              <a:rPr lang="ru-RU" sz="1400" dirty="0" smtClean="0">
                <a:latin typeface="Times New Roman" pitchFamily="18" charset="0"/>
                <a:cs typeface="Times New Roman" pitchFamily="18" charset="0"/>
              </a:rPr>
              <a:t> с булавочным прибором, намечаем направление </a:t>
            </a:r>
            <a:r>
              <a:rPr lang="en-US" sz="1400" dirty="0" smtClean="0">
                <a:latin typeface="Times New Roman" pitchFamily="18" charset="0"/>
                <a:cs typeface="Times New Roman" pitchFamily="18" charset="0"/>
              </a:rPr>
              <a:t>FG</a:t>
            </a:r>
            <a:r>
              <a:rPr lang="ru-RU" sz="1400" dirty="0" smtClean="0">
                <a:latin typeface="Times New Roman" pitchFamily="18" charset="0"/>
                <a:cs typeface="Times New Roman" pitchFamily="18" charset="0"/>
              </a:rPr>
              <a:t>, перпендикулярное к </a:t>
            </a:r>
            <a:r>
              <a:rPr lang="en-US" sz="1400" dirty="0" smtClean="0">
                <a:latin typeface="Times New Roman" pitchFamily="18" charset="0"/>
                <a:cs typeface="Times New Roman" pitchFamily="18" charset="0"/>
              </a:rPr>
              <a:t>FC</a:t>
            </a:r>
            <a:r>
              <a:rPr lang="ru-RU" sz="1400" dirty="0" smtClean="0">
                <a:latin typeface="Times New Roman" pitchFamily="18" charset="0"/>
                <a:cs typeface="Times New Roman" pitchFamily="18" charset="0"/>
              </a:rPr>
              <a:t>. Теперь, идя вдоль </a:t>
            </a:r>
            <a:r>
              <a:rPr lang="en-US" sz="1400" dirty="0" smtClean="0">
                <a:latin typeface="Times New Roman" pitchFamily="18" charset="0"/>
                <a:cs typeface="Times New Roman" pitchFamily="18" charset="0"/>
              </a:rPr>
              <a:t>FG</a:t>
            </a:r>
            <a:r>
              <a:rPr lang="ru-RU" sz="1400" dirty="0" smtClean="0">
                <a:latin typeface="Times New Roman" pitchFamily="18" charset="0"/>
                <a:cs typeface="Times New Roman" pitchFamily="18" charset="0"/>
              </a:rPr>
              <a:t>, отыскиваем на этой линии такую точку Н, из которой веха Е кажется покрывающей точку А. Это будет означать, что точки Н,Е и А лежат на одной прямой. </a:t>
            </a:r>
          </a:p>
          <a:p>
            <a:r>
              <a:rPr lang="ru-RU" sz="1400" dirty="0" smtClean="0">
                <a:latin typeface="Times New Roman" pitchFamily="18" charset="0"/>
                <a:cs typeface="Times New Roman" pitchFamily="18" charset="0"/>
              </a:rPr>
              <a:t>Задача решена: расстояние </a:t>
            </a:r>
            <a:r>
              <a:rPr lang="en-US" sz="1400" dirty="0" smtClean="0">
                <a:latin typeface="Times New Roman" pitchFamily="18" charset="0"/>
                <a:cs typeface="Times New Roman" pitchFamily="18" charset="0"/>
              </a:rPr>
              <a:t>FH</a:t>
            </a:r>
            <a:r>
              <a:rPr lang="ru-RU" sz="1400" dirty="0" smtClean="0">
                <a:latin typeface="Times New Roman" pitchFamily="18" charset="0"/>
                <a:cs typeface="Times New Roman" pitchFamily="18" charset="0"/>
              </a:rPr>
              <a:t> равно расстоянию АС, от которого достаточно лишь отнять ВС, чтобы получить искомую ширину реки.</a:t>
            </a:r>
          </a:p>
          <a:p>
            <a:endParaRPr lang="ru-RU" sz="1600" dirty="0"/>
          </a:p>
        </p:txBody>
      </p:sp>
      <p:sp>
        <p:nvSpPr>
          <p:cNvPr id="4" name="Содержимое 3"/>
          <p:cNvSpPr>
            <a:spLocks noGrp="1"/>
          </p:cNvSpPr>
          <p:nvPr>
            <p:ph sz="half" idx="2"/>
          </p:nvPr>
        </p:nvSpPr>
        <p:spPr>
          <a:xfrm>
            <a:off x="4643438" y="1000108"/>
            <a:ext cx="4038600" cy="5357850"/>
          </a:xfrm>
        </p:spPr>
        <p:txBody>
          <a:bodyPr>
            <a:normAutofit fontScale="32500" lnSpcReduction="20000"/>
          </a:bodyPr>
          <a:lstStyle/>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1900" dirty="0" smtClean="0"/>
          </a:p>
          <a:p>
            <a:endParaRPr lang="ru-RU" sz="2500" dirty="0" smtClean="0"/>
          </a:p>
          <a:p>
            <a:endParaRPr lang="ru-RU" sz="2500" dirty="0" smtClean="0"/>
          </a:p>
          <a:p>
            <a:endParaRPr lang="ru-RU" sz="2500" dirty="0" smtClean="0"/>
          </a:p>
          <a:p>
            <a:endParaRPr lang="ru-RU" sz="2500" dirty="0" smtClean="0"/>
          </a:p>
          <a:p>
            <a:endParaRPr lang="ru-RU" sz="4300" dirty="0" smtClean="0">
              <a:latin typeface="Times New Roman" pitchFamily="18" charset="0"/>
              <a:cs typeface="Times New Roman" pitchFamily="18" charset="0"/>
            </a:endParaRPr>
          </a:p>
          <a:p>
            <a:r>
              <a:rPr lang="ru-RU" sz="4300" dirty="0" smtClean="0">
                <a:latin typeface="Times New Roman" pitchFamily="18" charset="0"/>
                <a:cs typeface="Times New Roman" pitchFamily="18" charset="0"/>
              </a:rPr>
              <a:t>Описанный выше способ можно видоизменить: отмерить на прямой </a:t>
            </a:r>
            <a:r>
              <a:rPr lang="en-US" sz="4300" dirty="0" smtClean="0">
                <a:latin typeface="Times New Roman" pitchFamily="18" charset="0"/>
                <a:cs typeface="Times New Roman" pitchFamily="18" charset="0"/>
              </a:rPr>
              <a:t>CF</a:t>
            </a:r>
            <a:r>
              <a:rPr lang="ru-RU" sz="4300" dirty="0" smtClean="0">
                <a:latin typeface="Times New Roman" pitchFamily="18" charset="0"/>
                <a:cs typeface="Times New Roman" pitchFamily="18" charset="0"/>
              </a:rPr>
              <a:t> не равные расстояния, а одно в несколько раз меньше другого. Например, отмерим </a:t>
            </a:r>
            <a:r>
              <a:rPr lang="en-US" sz="4300" dirty="0" smtClean="0">
                <a:latin typeface="Times New Roman" pitchFamily="18" charset="0"/>
                <a:cs typeface="Times New Roman" pitchFamily="18" charset="0"/>
              </a:rPr>
              <a:t>FE</a:t>
            </a:r>
            <a:r>
              <a:rPr lang="ru-RU" sz="4300" dirty="0" smtClean="0">
                <a:latin typeface="Times New Roman" pitchFamily="18" charset="0"/>
                <a:cs typeface="Times New Roman" pitchFamily="18" charset="0"/>
              </a:rPr>
              <a:t> в четыре раза меньше ЕС, а далее поступим </a:t>
            </a:r>
            <a:r>
              <a:rPr lang="ru-RU" sz="4300" dirty="0" err="1" smtClean="0">
                <a:latin typeface="Times New Roman" pitchFamily="18" charset="0"/>
                <a:cs typeface="Times New Roman" pitchFamily="18" charset="0"/>
              </a:rPr>
              <a:t>попрежнему</a:t>
            </a:r>
            <a:r>
              <a:rPr lang="ru-RU" sz="4300" dirty="0" smtClean="0">
                <a:latin typeface="Times New Roman" pitchFamily="18" charset="0"/>
                <a:cs typeface="Times New Roman" pitchFamily="18" charset="0"/>
              </a:rPr>
              <a:t>: по направлению </a:t>
            </a:r>
            <a:r>
              <a:rPr lang="en-US" sz="4300" dirty="0" smtClean="0">
                <a:latin typeface="Times New Roman" pitchFamily="18" charset="0"/>
                <a:cs typeface="Times New Roman" pitchFamily="18" charset="0"/>
              </a:rPr>
              <a:t>FG</a:t>
            </a:r>
            <a:r>
              <a:rPr lang="ru-RU" sz="4300" dirty="0" smtClean="0">
                <a:latin typeface="Times New Roman" pitchFamily="18" charset="0"/>
                <a:cs typeface="Times New Roman" pitchFamily="18" charset="0"/>
              </a:rPr>
              <a:t>, перпендикулярному к </a:t>
            </a:r>
            <a:r>
              <a:rPr lang="en-US" sz="4300" dirty="0" smtClean="0">
                <a:latin typeface="Times New Roman" pitchFamily="18" charset="0"/>
                <a:cs typeface="Times New Roman" pitchFamily="18" charset="0"/>
              </a:rPr>
              <a:t>F</a:t>
            </a:r>
            <a:r>
              <a:rPr lang="ru-RU" sz="4300" dirty="0" smtClean="0">
                <a:latin typeface="Times New Roman" pitchFamily="18" charset="0"/>
                <a:cs typeface="Times New Roman" pitchFamily="18" charset="0"/>
              </a:rPr>
              <a:t>, отыскиваем точку Н, из которой веха Е кажется покрывающей точку А. Но теперь уже ЕН не равно АС, а меньше этого расстояния в четыре раза: треугольники АСЕ и </a:t>
            </a:r>
            <a:r>
              <a:rPr lang="en-US" sz="4300" dirty="0" smtClean="0">
                <a:latin typeface="Times New Roman" pitchFamily="18" charset="0"/>
                <a:cs typeface="Times New Roman" pitchFamily="18" charset="0"/>
              </a:rPr>
              <a:t>EFH</a:t>
            </a:r>
            <a:r>
              <a:rPr lang="ru-RU" sz="4300" dirty="0" smtClean="0">
                <a:latin typeface="Times New Roman" pitchFamily="18" charset="0"/>
                <a:cs typeface="Times New Roman" pitchFamily="18" charset="0"/>
              </a:rPr>
              <a:t> здесь не равны, а подобны. Из подобия  треугольников следует  пропорция</a:t>
            </a:r>
          </a:p>
          <a:p>
            <a:r>
              <a:rPr lang="ru-RU" sz="4300" dirty="0" smtClean="0">
                <a:latin typeface="Times New Roman" pitchFamily="18" charset="0"/>
                <a:cs typeface="Times New Roman" pitchFamily="18" charset="0"/>
              </a:rPr>
              <a:t>АС:</a:t>
            </a:r>
            <a:r>
              <a:rPr lang="en-US" sz="4300" dirty="0" smtClean="0">
                <a:latin typeface="Times New Roman" pitchFamily="18" charset="0"/>
                <a:cs typeface="Times New Roman" pitchFamily="18" charset="0"/>
              </a:rPr>
              <a:t>FH</a:t>
            </a:r>
            <a:r>
              <a:rPr lang="ru-RU" sz="4300" dirty="0" smtClean="0">
                <a:latin typeface="Times New Roman" pitchFamily="18" charset="0"/>
                <a:cs typeface="Times New Roman" pitchFamily="18" charset="0"/>
              </a:rPr>
              <a:t> = СЕ:Е</a:t>
            </a:r>
            <a:r>
              <a:rPr lang="en-US" sz="4300" dirty="0" smtClean="0">
                <a:latin typeface="Times New Roman" pitchFamily="18" charset="0"/>
                <a:cs typeface="Times New Roman" pitchFamily="18" charset="0"/>
              </a:rPr>
              <a:t>F</a:t>
            </a:r>
            <a:r>
              <a:rPr lang="ru-RU" sz="4300" dirty="0" smtClean="0">
                <a:latin typeface="Times New Roman" pitchFamily="18" charset="0"/>
                <a:cs typeface="Times New Roman" pitchFamily="18" charset="0"/>
              </a:rPr>
              <a:t> = 4:1. Значит, измерив расстояние </a:t>
            </a:r>
            <a:r>
              <a:rPr lang="en-US" sz="4300" dirty="0" smtClean="0">
                <a:latin typeface="Times New Roman" pitchFamily="18" charset="0"/>
                <a:cs typeface="Times New Roman" pitchFamily="18" charset="0"/>
              </a:rPr>
              <a:t>FH</a:t>
            </a:r>
            <a:r>
              <a:rPr lang="ru-RU" sz="4300" dirty="0" smtClean="0">
                <a:latin typeface="Times New Roman" pitchFamily="18" charset="0"/>
                <a:cs typeface="Times New Roman" pitchFamily="18" charset="0"/>
              </a:rPr>
              <a:t>и умножив результат на 4, получим расстояние АС, а отняв ВС, узнаем искомую ширину реки.</a:t>
            </a:r>
          </a:p>
          <a:p>
            <a:endParaRPr lang="ru-RU" dirty="0"/>
          </a:p>
        </p:txBody>
      </p:sp>
      <p:pic>
        <p:nvPicPr>
          <p:cNvPr id="22530" name="Picture 2"/>
          <p:cNvPicPr>
            <a:picLocks noChangeAspect="1" noChangeArrowheads="1"/>
          </p:cNvPicPr>
          <p:nvPr/>
        </p:nvPicPr>
        <p:blipFill>
          <a:blip r:embed="rId2"/>
          <a:srcRect/>
          <a:stretch>
            <a:fillRect/>
          </a:stretch>
        </p:blipFill>
        <p:spPr bwMode="auto">
          <a:xfrm>
            <a:off x="500034" y="4143380"/>
            <a:ext cx="3305175" cy="2476500"/>
          </a:xfrm>
          <a:prstGeom prst="rect">
            <a:avLst/>
          </a:prstGeom>
          <a:solidFill>
            <a:srgbClr val="FFFFFF">
              <a:shade val="85000"/>
            </a:srgbClr>
          </a:solidFill>
          <a:ln w="88900" cap="sq">
            <a:solidFill>
              <a:schemeClr val="accent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2531" name="Picture 3"/>
          <p:cNvPicPr>
            <a:picLocks noChangeAspect="1" noChangeArrowheads="1"/>
          </p:cNvPicPr>
          <p:nvPr/>
        </p:nvPicPr>
        <p:blipFill>
          <a:blip r:embed="rId3"/>
          <a:srcRect/>
          <a:stretch>
            <a:fillRect/>
          </a:stretch>
        </p:blipFill>
        <p:spPr bwMode="auto">
          <a:xfrm>
            <a:off x="5286380" y="214290"/>
            <a:ext cx="3326484" cy="2643206"/>
          </a:xfrm>
          <a:prstGeom prst="rect">
            <a:avLst/>
          </a:prstGeom>
          <a:solidFill>
            <a:srgbClr val="FFFFFF">
              <a:shade val="85000"/>
            </a:srgbClr>
          </a:solidFill>
          <a:ln w="88900" cap="sq">
            <a:solidFill>
              <a:schemeClr val="accent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par>
                                <p:cTn id="10" presetID="29" presetClass="entr" presetSubtype="0" fill="hold" grpId="1"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ppt_x</p:attrName>
                                        </p:attrNameLst>
                                      </p:cBhvr>
                                      <p:tavLst>
                                        <p:tav tm="0">
                                          <p:val>
                                            <p:strVal val="#ppt_x-.2"/>
                                          </p:val>
                                        </p:tav>
                                        <p:tav tm="100000">
                                          <p:val>
                                            <p:strVal val="#ppt_x"/>
                                          </p:val>
                                        </p:tav>
                                      </p:tavLst>
                                    </p:anim>
                                    <p:anim calcmode="lin" valueType="num">
                                      <p:cBhvr>
                                        <p:cTn id="13"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
                                        </p:tgtEl>
                                      </p:cBhvr>
                                    </p:animEffect>
                                  </p:childTnLst>
                                </p:cTn>
                              </p:par>
                            </p:childTnLst>
                          </p:cTn>
                        </p:par>
                        <p:par>
                          <p:cTn id="15" fill="hold">
                            <p:stCondLst>
                              <p:cond delay="1000"/>
                            </p:stCondLst>
                            <p:childTnLst>
                              <p:par>
                                <p:cTn id="16" presetID="29" presetClass="entr" presetSubtype="0" fill="hold" nodeType="afterEffect">
                                  <p:stCondLst>
                                    <p:cond delay="0"/>
                                  </p:stCondLst>
                                  <p:childTnLst>
                                    <p:set>
                                      <p:cBhvr>
                                        <p:cTn id="17" dur="1" fill="hold">
                                          <p:stCondLst>
                                            <p:cond delay="0"/>
                                          </p:stCondLst>
                                        </p:cTn>
                                        <p:tgtEl>
                                          <p:spTgt spid="22531"/>
                                        </p:tgtEl>
                                        <p:attrNameLst>
                                          <p:attrName>style.visibility</p:attrName>
                                        </p:attrNameLst>
                                      </p:cBhvr>
                                      <p:to>
                                        <p:strVal val="visible"/>
                                      </p:to>
                                    </p:set>
                                    <p:anim calcmode="lin" valueType="num">
                                      <p:cBhvr>
                                        <p:cTn id="18" dur="1000" fill="hold"/>
                                        <p:tgtEl>
                                          <p:spTgt spid="22531"/>
                                        </p:tgtEl>
                                        <p:attrNameLst>
                                          <p:attrName>ppt_x</p:attrName>
                                        </p:attrNameLst>
                                      </p:cBhvr>
                                      <p:tavLst>
                                        <p:tav tm="0">
                                          <p:val>
                                            <p:strVal val="#ppt_x-.2"/>
                                          </p:val>
                                        </p:tav>
                                        <p:tav tm="100000">
                                          <p:val>
                                            <p:strVal val="#ppt_x"/>
                                          </p:val>
                                        </p:tav>
                                      </p:tavLst>
                                    </p:anim>
                                    <p:anim calcmode="lin" valueType="num">
                                      <p:cBhvr>
                                        <p:cTn id="19" dur="1000" fill="hold"/>
                                        <p:tgtEl>
                                          <p:spTgt spid="22531"/>
                                        </p:tgtEl>
                                        <p:attrNameLst>
                                          <p:attrName>ppt_y</p:attrName>
                                        </p:attrNameLst>
                                      </p:cBhvr>
                                      <p:tavLst>
                                        <p:tav tm="0">
                                          <p:val>
                                            <p:strVal val="#ppt_y"/>
                                          </p:val>
                                        </p:tav>
                                        <p:tav tm="100000">
                                          <p:val>
                                            <p:strVal val="#ppt_y"/>
                                          </p:val>
                                        </p:tav>
                                      </p:tavLst>
                                    </p:anim>
                                    <p:animEffect transition="in" filter="wipe(right)" prLst="gradientSize: 0.1">
                                      <p:cBhvr>
                                        <p:cTn id="20" dur="1000"/>
                                        <p:tgtEl>
                                          <p:spTgt spid="22531"/>
                                        </p:tgtEl>
                                      </p:cBhvr>
                                    </p:animEffect>
                                  </p:childTnLst>
                                </p:cTn>
                              </p:par>
                              <p:par>
                                <p:cTn id="21" presetID="29" presetClass="entr" presetSubtype="0" fill="hold" nodeType="withEffect">
                                  <p:stCondLst>
                                    <p:cond delay="0"/>
                                  </p:stCondLst>
                                  <p:childTnLst>
                                    <p:set>
                                      <p:cBhvr>
                                        <p:cTn id="22" dur="1" fill="hold">
                                          <p:stCondLst>
                                            <p:cond delay="0"/>
                                          </p:stCondLst>
                                        </p:cTn>
                                        <p:tgtEl>
                                          <p:spTgt spid="22530"/>
                                        </p:tgtEl>
                                        <p:attrNameLst>
                                          <p:attrName>style.visibility</p:attrName>
                                        </p:attrNameLst>
                                      </p:cBhvr>
                                      <p:to>
                                        <p:strVal val="visible"/>
                                      </p:to>
                                    </p:set>
                                    <p:anim calcmode="lin" valueType="num">
                                      <p:cBhvr>
                                        <p:cTn id="23" dur="1000" fill="hold"/>
                                        <p:tgtEl>
                                          <p:spTgt spid="22530"/>
                                        </p:tgtEl>
                                        <p:attrNameLst>
                                          <p:attrName>ppt_x</p:attrName>
                                        </p:attrNameLst>
                                      </p:cBhvr>
                                      <p:tavLst>
                                        <p:tav tm="0">
                                          <p:val>
                                            <p:strVal val="#ppt_x-.2"/>
                                          </p:val>
                                        </p:tav>
                                        <p:tav tm="100000">
                                          <p:val>
                                            <p:strVal val="#ppt_x"/>
                                          </p:val>
                                        </p:tav>
                                      </p:tavLst>
                                    </p:anim>
                                    <p:anim calcmode="lin" valueType="num">
                                      <p:cBhvr>
                                        <p:cTn id="24" dur="1000" fill="hold"/>
                                        <p:tgtEl>
                                          <p:spTgt spid="22530"/>
                                        </p:tgtEl>
                                        <p:attrNameLst>
                                          <p:attrName>ppt_y</p:attrName>
                                        </p:attrNameLst>
                                      </p:cBhvr>
                                      <p:tavLst>
                                        <p:tav tm="0">
                                          <p:val>
                                            <p:strVal val="#ppt_y"/>
                                          </p:val>
                                        </p:tav>
                                        <p:tav tm="100000">
                                          <p:val>
                                            <p:strVal val="#ppt_y"/>
                                          </p:val>
                                        </p:tav>
                                      </p:tavLst>
                                    </p:anim>
                                    <p:animEffect transition="in" filter="wipe(right)" prLst="gradientSize: 0.1">
                                      <p:cBhvr>
                                        <p:cTn id="25" dur="1000"/>
                                        <p:tgtEl>
                                          <p:spTgt spid="22530"/>
                                        </p:tgtEl>
                                      </p:cBhvr>
                                    </p:animEffect>
                                  </p:childTnLst>
                                </p:cTn>
                              </p:par>
                              <p:par>
                                <p:cTn id="26" presetID="29" presetClass="entr" presetSubtype="0" fill="hold" nodeType="with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0" end="0"/>
                                            </p:txEl>
                                          </p:spTgt>
                                        </p:tgtEl>
                                      </p:cBhvr>
                                    </p:animEffect>
                                  </p:childTnLst>
                                </p:cTn>
                              </p:par>
                              <p:par>
                                <p:cTn id="31" presetID="29" presetClass="entr" presetSubtype="0" fill="hold" nodeType="with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3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3">
                                            <p:txEl>
                                              <p:pRg st="1" end="1"/>
                                            </p:txEl>
                                          </p:spTgt>
                                        </p:tgtEl>
                                      </p:cBhvr>
                                    </p:animEffect>
                                  </p:childTnLst>
                                </p:cTn>
                              </p:par>
                              <p:par>
                                <p:cTn id="36" presetID="29" presetClass="entr" presetSubtype="0" fill="hold" nodeType="withEffect">
                                  <p:stCondLst>
                                    <p:cond delay="0"/>
                                  </p:stCondLst>
                                  <p:childTnLst>
                                    <p:set>
                                      <p:cBhvr>
                                        <p:cTn id="37" dur="1" fill="hold">
                                          <p:stCondLst>
                                            <p:cond delay="0"/>
                                          </p:stCondLst>
                                        </p:cTn>
                                        <p:tgtEl>
                                          <p:spTgt spid="4">
                                            <p:txEl>
                                              <p:pRg st="19" end="19"/>
                                            </p:txEl>
                                          </p:spTgt>
                                        </p:tgtEl>
                                        <p:attrNameLst>
                                          <p:attrName>style.visibility</p:attrName>
                                        </p:attrNameLst>
                                      </p:cBhvr>
                                      <p:to>
                                        <p:strVal val="visible"/>
                                      </p:to>
                                    </p:set>
                                    <p:anim calcmode="lin" valueType="num">
                                      <p:cBhvr>
                                        <p:cTn id="38" dur="1000" fill="hold"/>
                                        <p:tgtEl>
                                          <p:spTgt spid="4">
                                            <p:txEl>
                                              <p:pRg st="19" end="19"/>
                                            </p:txEl>
                                          </p:spTgt>
                                        </p:tgtEl>
                                        <p:attrNameLst>
                                          <p:attrName>ppt_x</p:attrName>
                                        </p:attrNameLst>
                                      </p:cBhvr>
                                      <p:tavLst>
                                        <p:tav tm="0">
                                          <p:val>
                                            <p:strVal val="#ppt_x-.2"/>
                                          </p:val>
                                        </p:tav>
                                        <p:tav tm="100000">
                                          <p:val>
                                            <p:strVal val="#ppt_x"/>
                                          </p:val>
                                        </p:tav>
                                      </p:tavLst>
                                    </p:anim>
                                    <p:anim calcmode="lin" valueType="num">
                                      <p:cBhvr>
                                        <p:cTn id="39" dur="1000" fill="hold"/>
                                        <p:tgtEl>
                                          <p:spTgt spid="4">
                                            <p:txEl>
                                              <p:pRg st="19" end="19"/>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4">
                                            <p:txEl>
                                              <p:pRg st="19" end="19"/>
                                            </p:txEl>
                                          </p:spTgt>
                                        </p:tgtEl>
                                      </p:cBhvr>
                                    </p:animEffect>
                                  </p:childTnLst>
                                </p:cTn>
                              </p:par>
                              <p:par>
                                <p:cTn id="41" presetID="29" presetClass="entr" presetSubtype="0" fill="hold" nodeType="withEffect">
                                  <p:stCondLst>
                                    <p:cond delay="0"/>
                                  </p:stCondLst>
                                  <p:childTnLst>
                                    <p:set>
                                      <p:cBhvr>
                                        <p:cTn id="42" dur="1" fill="hold">
                                          <p:stCondLst>
                                            <p:cond delay="0"/>
                                          </p:stCondLst>
                                        </p:cTn>
                                        <p:tgtEl>
                                          <p:spTgt spid="4">
                                            <p:txEl>
                                              <p:pRg st="20" end="20"/>
                                            </p:txEl>
                                          </p:spTgt>
                                        </p:tgtEl>
                                        <p:attrNameLst>
                                          <p:attrName>style.visibility</p:attrName>
                                        </p:attrNameLst>
                                      </p:cBhvr>
                                      <p:to>
                                        <p:strVal val="visible"/>
                                      </p:to>
                                    </p:set>
                                    <p:anim calcmode="lin" valueType="num">
                                      <p:cBhvr>
                                        <p:cTn id="43" dur="1000" fill="hold"/>
                                        <p:tgtEl>
                                          <p:spTgt spid="4">
                                            <p:txEl>
                                              <p:pRg st="20" end="20"/>
                                            </p:txEl>
                                          </p:spTgt>
                                        </p:tgtEl>
                                        <p:attrNameLst>
                                          <p:attrName>ppt_x</p:attrName>
                                        </p:attrNameLst>
                                      </p:cBhvr>
                                      <p:tavLst>
                                        <p:tav tm="0">
                                          <p:val>
                                            <p:strVal val="#ppt_x-.2"/>
                                          </p:val>
                                        </p:tav>
                                        <p:tav tm="100000">
                                          <p:val>
                                            <p:strVal val="#ppt_x"/>
                                          </p:val>
                                        </p:tav>
                                      </p:tavLst>
                                    </p:anim>
                                    <p:anim calcmode="lin" valueType="num">
                                      <p:cBhvr>
                                        <p:cTn id="44" dur="1000" fill="hold"/>
                                        <p:tgtEl>
                                          <p:spTgt spid="4">
                                            <p:txEl>
                                              <p:pRg st="20" end="20"/>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4">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При помощи козырька</a:t>
            </a:r>
            <a:r>
              <a:rPr lang="ru-RU" dirty="0" smtClean="0"/>
              <a:t/>
            </a:r>
            <a:br>
              <a:rPr lang="ru-RU" dirty="0" smtClean="0"/>
            </a:br>
            <a:endParaRPr lang="ru-RU" dirty="0"/>
          </a:p>
        </p:txBody>
      </p:sp>
      <p:pic>
        <p:nvPicPr>
          <p:cNvPr id="23554" name="Picture 2"/>
          <p:cNvPicPr>
            <a:picLocks noGrp="1" noChangeAspect="1" noChangeArrowheads="1"/>
          </p:cNvPicPr>
          <p:nvPr>
            <p:ph sz="half" idx="1"/>
          </p:nvPr>
        </p:nvPicPr>
        <p:blipFill>
          <a:blip r:embed="rId2"/>
          <a:stretch>
            <a:fillRect/>
          </a:stretch>
        </p:blipFill>
        <p:spPr bwMode="auto">
          <a:xfrm>
            <a:off x="213574" y="1571612"/>
            <a:ext cx="4406651" cy="3714776"/>
          </a:xfrm>
          <a:prstGeom prst="rect">
            <a:avLst/>
          </a:prstGeom>
          <a:solidFill>
            <a:srgbClr val="FFFFFF">
              <a:shade val="85000"/>
            </a:srgbClr>
          </a:solidFill>
          <a:ln w="88900" cap="sq">
            <a:solidFill>
              <a:schemeClr val="accent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Содержимое 3"/>
          <p:cNvSpPr>
            <a:spLocks noGrp="1"/>
          </p:cNvSpPr>
          <p:nvPr>
            <p:ph sz="half" idx="2"/>
          </p:nvPr>
        </p:nvSpPr>
        <p:spPr/>
        <p:txBody>
          <a:bodyPr>
            <a:normAutofit fontScale="62500" lnSpcReduction="20000"/>
          </a:bodyPr>
          <a:lstStyle/>
          <a:p>
            <a:r>
              <a:rPr lang="ru-RU" dirty="0" smtClean="0">
                <a:latin typeface="Times New Roman" pitchFamily="18" charset="0"/>
                <a:cs typeface="Times New Roman" pitchFamily="18" charset="0"/>
              </a:rPr>
              <a:t>Способ этот состоит в следующем. Надо стать лицом к реке и надвинуть фуражку на глаз так, чтобы нижний обрез козырька точно совпал с линией противоположного берега. Козырек можно заменить ладонью руки или записной книжкой, плотно приложенной ребром ко лбу. Затем, не изменяя положения головы, надо повернуться направо или  налево, или даже назад (в ту сторону, где поровней площадка, доступная для измерения расстояния) и заметить самую дальнюю точку, видимую из-под козырька (ладони, записной книжки).</a:t>
            </a:r>
          </a:p>
          <a:p>
            <a:r>
              <a:rPr lang="ru-RU" dirty="0" smtClean="0">
                <a:latin typeface="Times New Roman" pitchFamily="18" charset="0"/>
                <a:cs typeface="Times New Roman" pitchFamily="18" charset="0"/>
              </a:rPr>
              <a:t>Расстояние до этой точки и будет примерно равно ширине реки.</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23554"/>
                                        </p:tgtEl>
                                        <p:attrNameLst>
                                          <p:attrName>style.visibility</p:attrName>
                                        </p:attrNameLst>
                                      </p:cBhvr>
                                      <p:to>
                                        <p:strVal val="visible"/>
                                      </p:to>
                                    </p:set>
                                    <p:anim calcmode="lin" valueType="num">
                                      <p:cBhvr>
                                        <p:cTn id="13" dur="1000" fill="hold"/>
                                        <p:tgtEl>
                                          <p:spTgt spid="23554"/>
                                        </p:tgtEl>
                                        <p:attrNameLst>
                                          <p:attrName>ppt_x</p:attrName>
                                        </p:attrNameLst>
                                      </p:cBhvr>
                                      <p:tavLst>
                                        <p:tav tm="0">
                                          <p:val>
                                            <p:strVal val="#ppt_x-.2"/>
                                          </p:val>
                                        </p:tav>
                                        <p:tav tm="100000">
                                          <p:val>
                                            <p:strVal val="#ppt_x"/>
                                          </p:val>
                                        </p:tav>
                                      </p:tavLst>
                                    </p:anim>
                                    <p:anim calcmode="lin" valueType="num">
                                      <p:cBhvr>
                                        <p:cTn id="14" dur="1000" fill="hold"/>
                                        <p:tgtEl>
                                          <p:spTgt spid="23554"/>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3554"/>
                                        </p:tgtEl>
                                      </p:cBhvr>
                                    </p:animEffect>
                                  </p:childTnLst>
                                </p:cTn>
                              </p:par>
                              <p:par>
                                <p:cTn id="16" presetID="29" presetClass="entr" presetSubtype="0" fill="hold"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 calcmode="lin" valueType="num">
                                      <p:cBhvr>
                                        <p:cTn id="18"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4">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p:cTn id="23"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Глубина пруда.</a:t>
            </a:r>
            <a:r>
              <a:rPr lang="ru-RU" dirty="0" smtClean="0"/>
              <a:t/>
            </a:r>
            <a:br>
              <a:rPr lang="ru-RU" dirty="0" smtClean="0"/>
            </a:br>
            <a:endParaRPr lang="ru-RU" dirty="0"/>
          </a:p>
        </p:txBody>
      </p:sp>
      <p:sp>
        <p:nvSpPr>
          <p:cNvPr id="3" name="Содержимое 2"/>
          <p:cNvSpPr>
            <a:spLocks noGrp="1"/>
          </p:cNvSpPr>
          <p:nvPr>
            <p:ph sz="half" idx="1"/>
          </p:nvPr>
        </p:nvSpPr>
        <p:spPr>
          <a:xfrm>
            <a:off x="285720" y="3286124"/>
            <a:ext cx="4038600" cy="3357586"/>
          </a:xfrm>
        </p:spPr>
        <p:txBody>
          <a:bodyPr>
            <a:noAutofit/>
          </a:bodyPr>
          <a:lstStyle/>
          <a:p>
            <a:r>
              <a:rPr lang="ru-RU" sz="1600" b="1" dirty="0" smtClean="0">
                <a:solidFill>
                  <a:srgbClr val="7030A0"/>
                </a:solidFill>
                <a:latin typeface="Monotype Corsiva" pitchFamily="66" charset="0"/>
                <a:cs typeface="Times New Roman" pitchFamily="18" charset="0"/>
              </a:rPr>
              <a:t>Задача </a:t>
            </a:r>
          </a:p>
          <a:p>
            <a:r>
              <a:rPr lang="ru-RU" sz="1600" b="1" dirty="0" smtClean="0">
                <a:solidFill>
                  <a:srgbClr val="7030A0"/>
                </a:solidFill>
                <a:latin typeface="Monotype Corsiva" pitchFamily="66" charset="0"/>
                <a:cs typeface="Times New Roman" pitchFamily="18" charset="0"/>
              </a:rPr>
              <a:t>Над озером тихим, </a:t>
            </a:r>
          </a:p>
          <a:p>
            <a:r>
              <a:rPr lang="ru-RU" sz="1600" b="1" dirty="0" smtClean="0">
                <a:solidFill>
                  <a:srgbClr val="7030A0"/>
                </a:solidFill>
                <a:latin typeface="Monotype Corsiva" pitchFamily="66" charset="0"/>
                <a:cs typeface="Times New Roman" pitchFamily="18" charset="0"/>
              </a:rPr>
              <a:t>С полфута размером, высился лотоса цвет.</a:t>
            </a:r>
          </a:p>
          <a:p>
            <a:r>
              <a:rPr lang="ru-RU" sz="1600" b="1" dirty="0" smtClean="0">
                <a:solidFill>
                  <a:srgbClr val="7030A0"/>
                </a:solidFill>
                <a:latin typeface="Monotype Corsiva" pitchFamily="66" charset="0"/>
                <a:cs typeface="Times New Roman" pitchFamily="18" charset="0"/>
              </a:rPr>
              <a:t>Он рос одиноко. И ветер порывом</a:t>
            </a:r>
          </a:p>
          <a:p>
            <a:r>
              <a:rPr lang="ru-RU" sz="1600" b="1" dirty="0" smtClean="0">
                <a:solidFill>
                  <a:srgbClr val="7030A0"/>
                </a:solidFill>
                <a:latin typeface="Monotype Corsiva" pitchFamily="66" charset="0"/>
                <a:cs typeface="Times New Roman" pitchFamily="18" charset="0"/>
              </a:rPr>
              <a:t>Отнес его в сторону. Нет</a:t>
            </a:r>
          </a:p>
          <a:p>
            <a:r>
              <a:rPr lang="ru-RU" sz="1600" b="1" dirty="0" smtClean="0">
                <a:solidFill>
                  <a:srgbClr val="7030A0"/>
                </a:solidFill>
                <a:latin typeface="Monotype Corsiva" pitchFamily="66" charset="0"/>
                <a:cs typeface="Times New Roman" pitchFamily="18" charset="0"/>
              </a:rPr>
              <a:t>Боле цветка над водой,</a:t>
            </a:r>
          </a:p>
          <a:p>
            <a:r>
              <a:rPr lang="ru-RU" sz="1600" b="1" dirty="0" smtClean="0">
                <a:solidFill>
                  <a:srgbClr val="7030A0"/>
                </a:solidFill>
                <a:latin typeface="Monotype Corsiva" pitchFamily="66" charset="0"/>
                <a:cs typeface="Times New Roman" pitchFamily="18" charset="0"/>
              </a:rPr>
              <a:t>Нашел же рыбак его ранней весной</a:t>
            </a:r>
          </a:p>
          <a:p>
            <a:r>
              <a:rPr lang="ru-RU" sz="1600" b="1" dirty="0" smtClean="0">
                <a:solidFill>
                  <a:srgbClr val="7030A0"/>
                </a:solidFill>
                <a:latin typeface="Monotype Corsiva" pitchFamily="66" charset="0"/>
                <a:cs typeface="Times New Roman" pitchFamily="18" charset="0"/>
              </a:rPr>
              <a:t>В двух путах от места, где рос.</a:t>
            </a:r>
          </a:p>
          <a:p>
            <a:r>
              <a:rPr lang="ru-RU" sz="1600" b="1" dirty="0" smtClean="0">
                <a:solidFill>
                  <a:srgbClr val="7030A0"/>
                </a:solidFill>
                <a:latin typeface="Monotype Corsiva" pitchFamily="66" charset="0"/>
                <a:cs typeface="Times New Roman" pitchFamily="18" charset="0"/>
              </a:rPr>
              <a:t>Итак, предложу я вопрос: как озера вода</a:t>
            </a:r>
          </a:p>
          <a:p>
            <a:r>
              <a:rPr lang="ru-RU" sz="1600" b="1" dirty="0" smtClean="0">
                <a:solidFill>
                  <a:srgbClr val="7030A0"/>
                </a:solidFill>
                <a:latin typeface="Monotype Corsiva" pitchFamily="66" charset="0"/>
                <a:cs typeface="Times New Roman" pitchFamily="18" charset="0"/>
              </a:rPr>
              <a:t>Здесь глубока?</a:t>
            </a:r>
          </a:p>
          <a:p>
            <a:r>
              <a:rPr lang="ru-RU" sz="1600" b="1" i="1" dirty="0" smtClean="0">
                <a:solidFill>
                  <a:schemeClr val="accent1">
                    <a:lumMod val="75000"/>
                  </a:schemeClr>
                </a:solidFill>
                <a:latin typeface="Times New Roman" pitchFamily="18" charset="0"/>
                <a:cs typeface="Times New Roman" pitchFamily="18" charset="0"/>
              </a:rPr>
              <a:t>            (Перевод В.И.Лебедева)</a:t>
            </a:r>
          </a:p>
          <a:p>
            <a:endParaRPr lang="ru-RU" sz="1600" dirty="0"/>
          </a:p>
        </p:txBody>
      </p:sp>
      <p:sp>
        <p:nvSpPr>
          <p:cNvPr id="4" name="Содержимое 3"/>
          <p:cNvSpPr>
            <a:spLocks noGrp="1"/>
          </p:cNvSpPr>
          <p:nvPr>
            <p:ph sz="half" idx="2"/>
          </p:nvPr>
        </p:nvSpPr>
        <p:spPr/>
        <p:txBody>
          <a:bodyPr>
            <a:noAutofit/>
          </a:bodyPr>
          <a:lstStyle/>
          <a:p>
            <a:r>
              <a:rPr lang="ru-RU" sz="1600" b="1" dirty="0" smtClean="0"/>
              <a:t>Решение</a:t>
            </a:r>
          </a:p>
          <a:p>
            <a:r>
              <a:rPr lang="ru-RU" sz="1600" dirty="0" smtClean="0"/>
              <a:t>	Обозначим (рис.53) искомую глубину С</a:t>
            </a:r>
            <a:r>
              <a:rPr lang="en-US" sz="1600" dirty="0" smtClean="0"/>
              <a:t>D</a:t>
            </a:r>
            <a:r>
              <a:rPr lang="ru-RU" sz="1600" dirty="0" smtClean="0"/>
              <a:t> пруда через х. тогда, по теореме Пифагора, имеем:</a:t>
            </a:r>
          </a:p>
          <a:p>
            <a:r>
              <a:rPr lang="ru-RU" sz="1600" dirty="0" smtClean="0"/>
              <a:t>В</a:t>
            </a:r>
            <a:r>
              <a:rPr lang="en-US" sz="1600" dirty="0" smtClean="0"/>
              <a:t>D</a:t>
            </a:r>
            <a:r>
              <a:rPr lang="ru-RU" sz="1600" baseline="30000" dirty="0" smtClean="0"/>
              <a:t>2 </a:t>
            </a:r>
            <a:r>
              <a:rPr lang="ru-RU" sz="1600" dirty="0" smtClean="0"/>
              <a:t>– </a:t>
            </a:r>
            <a:r>
              <a:rPr lang="ru-RU" sz="1600" dirty="0" err="1" smtClean="0"/>
              <a:t>х</a:t>
            </a:r>
            <a:r>
              <a:rPr lang="ru-RU" sz="1600" dirty="0" smtClean="0"/>
              <a:t> = ВС</a:t>
            </a:r>
            <a:r>
              <a:rPr lang="ru-RU" sz="1600" baseline="30000" dirty="0" smtClean="0"/>
              <a:t>2</a:t>
            </a:r>
            <a:r>
              <a:rPr lang="ru-RU" sz="1600" dirty="0" smtClean="0"/>
              <a:t>,</a:t>
            </a:r>
          </a:p>
          <a:p>
            <a:r>
              <a:rPr lang="ru-RU" sz="1600" dirty="0" smtClean="0"/>
              <a:t>т.е.</a:t>
            </a:r>
          </a:p>
          <a:p>
            <a:r>
              <a:rPr lang="ru-RU" sz="1600" dirty="0" smtClean="0"/>
              <a:t>		х</a:t>
            </a:r>
            <a:r>
              <a:rPr lang="ru-RU" sz="1600" baseline="30000" dirty="0" smtClean="0"/>
              <a:t>2</a:t>
            </a:r>
            <a:r>
              <a:rPr lang="ru-RU" sz="1600" dirty="0" smtClean="0"/>
              <a:t> = (х+</a:t>
            </a:r>
            <a:r>
              <a:rPr lang="ru-RU" sz="1600" baseline="30000" dirty="0" smtClean="0"/>
              <a:t>1</a:t>
            </a:r>
            <a:r>
              <a:rPr lang="ru-RU" sz="1600" dirty="0" smtClean="0"/>
              <a:t>/</a:t>
            </a:r>
            <a:r>
              <a:rPr lang="ru-RU" sz="1600" baseline="-25000" dirty="0" smtClean="0"/>
              <a:t>2</a:t>
            </a:r>
            <a:r>
              <a:rPr lang="ru-RU" sz="1600" dirty="0" smtClean="0"/>
              <a:t>)</a:t>
            </a:r>
            <a:r>
              <a:rPr lang="ru-RU" sz="1600" baseline="30000" dirty="0" smtClean="0"/>
              <a:t>2</a:t>
            </a:r>
            <a:r>
              <a:rPr lang="ru-RU" sz="1600" dirty="0" smtClean="0"/>
              <a:t> – 2</a:t>
            </a:r>
            <a:r>
              <a:rPr lang="ru-RU" sz="1600" baseline="30000" dirty="0" smtClean="0"/>
              <a:t>2</a:t>
            </a:r>
            <a:r>
              <a:rPr lang="ru-RU" sz="1600" dirty="0" smtClean="0"/>
              <a:t>,</a:t>
            </a:r>
          </a:p>
          <a:p>
            <a:r>
              <a:rPr lang="ru-RU" sz="1600" dirty="0" smtClean="0"/>
              <a:t>откуда</a:t>
            </a:r>
          </a:p>
          <a:p>
            <a:r>
              <a:rPr lang="ru-RU" sz="1600" dirty="0" smtClean="0"/>
              <a:t>		х</a:t>
            </a:r>
            <a:r>
              <a:rPr lang="ru-RU" sz="1600" baseline="30000" dirty="0" smtClean="0"/>
              <a:t>2</a:t>
            </a:r>
            <a:r>
              <a:rPr lang="ru-RU" sz="1600" dirty="0" smtClean="0"/>
              <a:t> = </a:t>
            </a:r>
            <a:r>
              <a:rPr lang="ru-RU" sz="1600" dirty="0" err="1" smtClean="0"/>
              <a:t>х</a:t>
            </a:r>
            <a:r>
              <a:rPr lang="ru-RU" sz="1600" dirty="0" smtClean="0"/>
              <a:t> + </a:t>
            </a:r>
            <a:r>
              <a:rPr lang="ru-RU" sz="1600" dirty="0" err="1" smtClean="0"/>
              <a:t>х</a:t>
            </a:r>
            <a:r>
              <a:rPr lang="ru-RU" sz="1600" dirty="0" smtClean="0"/>
              <a:t> + </a:t>
            </a:r>
            <a:r>
              <a:rPr lang="ru-RU" sz="1600" baseline="30000" dirty="0" smtClean="0"/>
              <a:t>1</a:t>
            </a:r>
            <a:r>
              <a:rPr lang="ru-RU" sz="1600" dirty="0" smtClean="0"/>
              <a:t>/</a:t>
            </a:r>
            <a:r>
              <a:rPr lang="ru-RU" sz="1600" baseline="-25000" dirty="0" smtClean="0"/>
              <a:t>4</a:t>
            </a:r>
            <a:r>
              <a:rPr lang="ru-RU" sz="1600" dirty="0" smtClean="0"/>
              <a:t> – 4, </a:t>
            </a:r>
            <a:r>
              <a:rPr lang="ru-RU" sz="1600" dirty="0" err="1" smtClean="0"/>
              <a:t>х</a:t>
            </a:r>
            <a:r>
              <a:rPr lang="ru-RU" sz="1600" dirty="0" smtClean="0"/>
              <a:t> = 3</a:t>
            </a:r>
            <a:r>
              <a:rPr lang="ru-RU" sz="1600" baseline="30000" dirty="0" smtClean="0"/>
              <a:t>3</a:t>
            </a:r>
            <a:r>
              <a:rPr lang="ru-RU" sz="1600" dirty="0" smtClean="0"/>
              <a:t>/</a:t>
            </a:r>
            <a:r>
              <a:rPr lang="ru-RU" sz="1600" baseline="-25000" dirty="0" smtClean="0"/>
              <a:t>4</a:t>
            </a:r>
            <a:r>
              <a:rPr lang="ru-RU" sz="1600" dirty="0" smtClean="0"/>
              <a:t>.</a:t>
            </a:r>
          </a:p>
          <a:p>
            <a:r>
              <a:rPr lang="ru-RU" sz="1600" dirty="0" smtClean="0"/>
              <a:t>Искомая глубина -  3</a:t>
            </a:r>
            <a:r>
              <a:rPr lang="ru-RU" sz="1600" baseline="30000" dirty="0" smtClean="0"/>
              <a:t>3</a:t>
            </a:r>
            <a:r>
              <a:rPr lang="ru-RU" sz="1600" dirty="0" smtClean="0"/>
              <a:t>/</a:t>
            </a:r>
            <a:r>
              <a:rPr lang="ru-RU" sz="1600" baseline="-25000" dirty="0" smtClean="0"/>
              <a:t>4 </a:t>
            </a:r>
            <a:r>
              <a:rPr lang="ru-RU" sz="1600" dirty="0" smtClean="0"/>
              <a:t> фута. </a:t>
            </a:r>
          </a:p>
          <a:p>
            <a:r>
              <a:rPr lang="ru-RU" sz="1600" dirty="0" smtClean="0"/>
              <a:t>	Близ берега реки или неглубокого пруда вы можете отыскать водяное растение, которое доставит вам реальный материал для подобной задачи: без всяких приспособлений, не замочив даже рук, определить глубину водоема в этом месте.</a:t>
            </a:r>
          </a:p>
          <a:p>
            <a:endParaRPr lang="ru-RU" sz="1600" dirty="0"/>
          </a:p>
        </p:txBody>
      </p:sp>
      <p:pic>
        <p:nvPicPr>
          <p:cNvPr id="5" name="Содержимое 4" descr="G:\для Гузель Зуфаровны\x_56f1216c.jpg"/>
          <p:cNvPicPr>
            <a:picLocks/>
          </p:cNvPicPr>
          <p:nvPr/>
        </p:nvPicPr>
        <p:blipFill>
          <a:blip r:embed="rId2"/>
          <a:stretch>
            <a:fillRect/>
          </a:stretch>
        </p:blipFill>
        <p:spPr bwMode="auto">
          <a:xfrm>
            <a:off x="785786" y="1142984"/>
            <a:ext cx="3000396" cy="2000264"/>
          </a:xfrm>
          <a:prstGeom prst="rect">
            <a:avLst/>
          </a:prstGeom>
          <a:solidFill>
            <a:srgbClr val="FFFFFF">
              <a:shade val="85000"/>
            </a:srgbClr>
          </a:solidFill>
          <a:ln w="190500" cap="rnd">
            <a:solidFill>
              <a:schemeClr val="accent3">
                <a:lumMod val="60000"/>
                <a:lumOff val="40000"/>
              </a:schemeClr>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par>
                                <p:cTn id="16" presetID="29" presetClass="entr" presetSubtype="0" fill="hold"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3">
                                            <p:txEl>
                                              <p:pRg st="1" end="1"/>
                                            </p:txEl>
                                          </p:spTgt>
                                        </p:tgtEl>
                                      </p:cBhvr>
                                    </p:animEffect>
                                  </p:childTnLst>
                                </p:cTn>
                              </p:par>
                              <p:par>
                                <p:cTn id="26" presetID="29" presetClass="entr" presetSubtype="0" fill="hold"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2" end="2"/>
                                            </p:txEl>
                                          </p:spTgt>
                                        </p:tgtEl>
                                      </p:cBhvr>
                                    </p:animEffect>
                                  </p:childTnLst>
                                </p:cTn>
                              </p:par>
                              <p:par>
                                <p:cTn id="31" presetID="29"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3">
                                            <p:txEl>
                                              <p:pRg st="3" end="3"/>
                                            </p:txEl>
                                          </p:spTgt>
                                        </p:tgtEl>
                                      </p:cBhvr>
                                    </p:animEffect>
                                  </p:childTnLst>
                                </p:cTn>
                              </p:par>
                              <p:par>
                                <p:cTn id="36" presetID="29" presetClass="entr" presetSubtype="0" fill="hold"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p:cTn id="3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3">
                                            <p:txEl>
                                              <p:pRg st="4" end="4"/>
                                            </p:txEl>
                                          </p:spTgt>
                                        </p:tgtEl>
                                      </p:cBhvr>
                                    </p:animEffect>
                                  </p:childTnLst>
                                </p:cTn>
                              </p:par>
                              <p:par>
                                <p:cTn id="41" presetID="29" presetClass="entr" presetSubtype="0" fill="hold" nodeType="with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p:cTn id="43"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5" end="5"/>
                                            </p:txEl>
                                          </p:spTgt>
                                        </p:tgtEl>
                                      </p:cBhvr>
                                    </p:animEffect>
                                  </p:childTnLst>
                                </p:cTn>
                              </p:par>
                              <p:par>
                                <p:cTn id="46" presetID="29" presetClass="entr" presetSubtype="0" fill="hold" nodeType="with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p:cTn id="48"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0" dur="1000"/>
                                        <p:tgtEl>
                                          <p:spTgt spid="3">
                                            <p:txEl>
                                              <p:pRg st="6" end="6"/>
                                            </p:txEl>
                                          </p:spTgt>
                                        </p:tgtEl>
                                      </p:cBhvr>
                                    </p:animEffect>
                                  </p:childTnLst>
                                </p:cTn>
                              </p:par>
                              <p:par>
                                <p:cTn id="51" presetID="29" presetClass="entr" presetSubtype="0" fill="hold" nodeType="with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 calcmode="lin" valueType="num">
                                      <p:cBhvr>
                                        <p:cTn id="53"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5" dur="1000"/>
                                        <p:tgtEl>
                                          <p:spTgt spid="3">
                                            <p:txEl>
                                              <p:pRg st="7" end="7"/>
                                            </p:txEl>
                                          </p:spTgt>
                                        </p:tgtEl>
                                      </p:cBhvr>
                                    </p:animEffect>
                                  </p:childTnLst>
                                </p:cTn>
                              </p:par>
                              <p:par>
                                <p:cTn id="56" presetID="29" presetClass="entr" presetSubtype="0" fill="hold" nodeType="with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 calcmode="lin" valueType="num">
                                      <p:cBhvr>
                                        <p:cTn id="58"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59"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60" dur="1000"/>
                                        <p:tgtEl>
                                          <p:spTgt spid="3">
                                            <p:txEl>
                                              <p:pRg st="8" end="8"/>
                                            </p:txEl>
                                          </p:spTgt>
                                        </p:tgtEl>
                                      </p:cBhvr>
                                    </p:animEffect>
                                  </p:childTnLst>
                                </p:cTn>
                              </p:par>
                              <p:par>
                                <p:cTn id="61" presetID="29" presetClass="entr" presetSubtype="0" fill="hold" nodeType="with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 calcmode="lin" valueType="num">
                                      <p:cBhvr>
                                        <p:cTn id="63" dur="10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64" dur="1000" fill="hold"/>
                                        <p:tgtEl>
                                          <p:spTgt spid="3">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3">
                                            <p:txEl>
                                              <p:pRg st="9" end="9"/>
                                            </p:txEl>
                                          </p:spTgt>
                                        </p:tgtEl>
                                      </p:cBhvr>
                                    </p:animEffect>
                                  </p:childTnLst>
                                </p:cTn>
                              </p:par>
                              <p:par>
                                <p:cTn id="66" presetID="29" presetClass="entr" presetSubtype="0" fill="hold" nodeType="withEffect">
                                  <p:stCondLst>
                                    <p:cond delay="0"/>
                                  </p:stCondLst>
                                  <p:childTnLst>
                                    <p:set>
                                      <p:cBhvr>
                                        <p:cTn id="67" dur="1" fill="hold">
                                          <p:stCondLst>
                                            <p:cond delay="0"/>
                                          </p:stCondLst>
                                        </p:cTn>
                                        <p:tgtEl>
                                          <p:spTgt spid="3">
                                            <p:txEl>
                                              <p:pRg st="10" end="10"/>
                                            </p:txEl>
                                          </p:spTgt>
                                        </p:tgtEl>
                                        <p:attrNameLst>
                                          <p:attrName>style.visibility</p:attrName>
                                        </p:attrNameLst>
                                      </p:cBhvr>
                                      <p:to>
                                        <p:strVal val="visible"/>
                                      </p:to>
                                    </p:set>
                                    <p:anim calcmode="lin" valueType="num">
                                      <p:cBhvr>
                                        <p:cTn id="68" dur="10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69" dur="1000" fill="hold"/>
                                        <p:tgtEl>
                                          <p:spTgt spid="3">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3">
                                            <p:txEl>
                                              <p:pRg st="10" end="10"/>
                                            </p:txEl>
                                          </p:spTgt>
                                        </p:tgtEl>
                                      </p:cBhvr>
                                    </p:animEffect>
                                  </p:childTnLst>
                                </p:cTn>
                              </p:par>
                              <p:par>
                                <p:cTn id="71" presetID="29" presetClass="entr" presetSubtype="0" fill="hold" nodeType="withEffect">
                                  <p:stCondLst>
                                    <p:cond delay="0"/>
                                  </p:stCondLst>
                                  <p:childTnLst>
                                    <p:set>
                                      <p:cBhvr>
                                        <p:cTn id="72" dur="1" fill="hold">
                                          <p:stCondLst>
                                            <p:cond delay="0"/>
                                          </p:stCondLst>
                                        </p:cTn>
                                        <p:tgtEl>
                                          <p:spTgt spid="4">
                                            <p:txEl>
                                              <p:pRg st="0" end="0"/>
                                            </p:txEl>
                                          </p:spTgt>
                                        </p:tgtEl>
                                        <p:attrNameLst>
                                          <p:attrName>style.visibility</p:attrName>
                                        </p:attrNameLst>
                                      </p:cBhvr>
                                      <p:to>
                                        <p:strVal val="visible"/>
                                      </p:to>
                                    </p:set>
                                    <p:anim calcmode="lin" valueType="num">
                                      <p:cBhvr>
                                        <p:cTn id="73"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74"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75" dur="1000"/>
                                        <p:tgtEl>
                                          <p:spTgt spid="4">
                                            <p:txEl>
                                              <p:pRg st="0" end="0"/>
                                            </p:txEl>
                                          </p:spTgt>
                                        </p:tgtEl>
                                      </p:cBhvr>
                                    </p:animEffect>
                                  </p:childTnLst>
                                </p:cTn>
                              </p:par>
                              <p:par>
                                <p:cTn id="76" presetID="29" presetClass="entr" presetSubtype="0" fill="hold" nodeType="withEffect">
                                  <p:stCondLst>
                                    <p:cond delay="0"/>
                                  </p:stCondLst>
                                  <p:childTnLst>
                                    <p:set>
                                      <p:cBhvr>
                                        <p:cTn id="77" dur="1" fill="hold">
                                          <p:stCondLst>
                                            <p:cond delay="0"/>
                                          </p:stCondLst>
                                        </p:cTn>
                                        <p:tgtEl>
                                          <p:spTgt spid="4">
                                            <p:txEl>
                                              <p:pRg st="1" end="1"/>
                                            </p:txEl>
                                          </p:spTgt>
                                        </p:tgtEl>
                                        <p:attrNameLst>
                                          <p:attrName>style.visibility</p:attrName>
                                        </p:attrNameLst>
                                      </p:cBhvr>
                                      <p:to>
                                        <p:strVal val="visible"/>
                                      </p:to>
                                    </p:set>
                                    <p:anim calcmode="lin" valueType="num">
                                      <p:cBhvr>
                                        <p:cTn id="78"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79"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80" dur="1000"/>
                                        <p:tgtEl>
                                          <p:spTgt spid="4">
                                            <p:txEl>
                                              <p:pRg st="1" end="1"/>
                                            </p:txEl>
                                          </p:spTgt>
                                        </p:tgtEl>
                                      </p:cBhvr>
                                    </p:animEffect>
                                  </p:childTnLst>
                                </p:cTn>
                              </p:par>
                              <p:par>
                                <p:cTn id="81" presetID="29" presetClass="entr" presetSubtype="0" fill="hold" nodeType="withEffect">
                                  <p:stCondLst>
                                    <p:cond delay="0"/>
                                  </p:stCondLst>
                                  <p:childTnLst>
                                    <p:set>
                                      <p:cBhvr>
                                        <p:cTn id="82" dur="1" fill="hold">
                                          <p:stCondLst>
                                            <p:cond delay="0"/>
                                          </p:stCondLst>
                                        </p:cTn>
                                        <p:tgtEl>
                                          <p:spTgt spid="4">
                                            <p:txEl>
                                              <p:pRg st="2" end="2"/>
                                            </p:txEl>
                                          </p:spTgt>
                                        </p:tgtEl>
                                        <p:attrNameLst>
                                          <p:attrName>style.visibility</p:attrName>
                                        </p:attrNameLst>
                                      </p:cBhvr>
                                      <p:to>
                                        <p:strVal val="visible"/>
                                      </p:to>
                                    </p:set>
                                    <p:anim calcmode="lin" valueType="num">
                                      <p:cBhvr>
                                        <p:cTn id="83" dur="10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84" dur="10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85" dur="1000"/>
                                        <p:tgtEl>
                                          <p:spTgt spid="4">
                                            <p:txEl>
                                              <p:pRg st="2" end="2"/>
                                            </p:txEl>
                                          </p:spTgt>
                                        </p:tgtEl>
                                      </p:cBhvr>
                                    </p:animEffect>
                                  </p:childTnLst>
                                </p:cTn>
                              </p:par>
                              <p:par>
                                <p:cTn id="86" presetID="29" presetClass="entr" presetSubtype="0" fill="hold" nodeType="withEffect">
                                  <p:stCondLst>
                                    <p:cond delay="0"/>
                                  </p:stCondLst>
                                  <p:childTnLst>
                                    <p:set>
                                      <p:cBhvr>
                                        <p:cTn id="87" dur="1" fill="hold">
                                          <p:stCondLst>
                                            <p:cond delay="0"/>
                                          </p:stCondLst>
                                        </p:cTn>
                                        <p:tgtEl>
                                          <p:spTgt spid="4">
                                            <p:txEl>
                                              <p:pRg st="3" end="3"/>
                                            </p:txEl>
                                          </p:spTgt>
                                        </p:tgtEl>
                                        <p:attrNameLst>
                                          <p:attrName>style.visibility</p:attrName>
                                        </p:attrNameLst>
                                      </p:cBhvr>
                                      <p:to>
                                        <p:strVal val="visible"/>
                                      </p:to>
                                    </p:set>
                                    <p:anim calcmode="lin" valueType="num">
                                      <p:cBhvr>
                                        <p:cTn id="88" dur="1000" fill="hold"/>
                                        <p:tgtEl>
                                          <p:spTgt spid="4">
                                            <p:txEl>
                                              <p:pRg st="3" end="3"/>
                                            </p:txEl>
                                          </p:spTgt>
                                        </p:tgtEl>
                                        <p:attrNameLst>
                                          <p:attrName>ppt_x</p:attrName>
                                        </p:attrNameLst>
                                      </p:cBhvr>
                                      <p:tavLst>
                                        <p:tav tm="0">
                                          <p:val>
                                            <p:strVal val="#ppt_x-.2"/>
                                          </p:val>
                                        </p:tav>
                                        <p:tav tm="100000">
                                          <p:val>
                                            <p:strVal val="#ppt_x"/>
                                          </p:val>
                                        </p:tav>
                                      </p:tavLst>
                                    </p:anim>
                                    <p:anim calcmode="lin" valueType="num">
                                      <p:cBhvr>
                                        <p:cTn id="89" dur="1000" fill="hold"/>
                                        <p:tgtEl>
                                          <p:spTgt spid="4">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90" dur="1000"/>
                                        <p:tgtEl>
                                          <p:spTgt spid="4">
                                            <p:txEl>
                                              <p:pRg st="3" end="3"/>
                                            </p:txEl>
                                          </p:spTgt>
                                        </p:tgtEl>
                                      </p:cBhvr>
                                    </p:animEffect>
                                  </p:childTnLst>
                                </p:cTn>
                              </p:par>
                              <p:par>
                                <p:cTn id="91" presetID="29" presetClass="entr" presetSubtype="0" fill="hold" nodeType="withEffect">
                                  <p:stCondLst>
                                    <p:cond delay="0"/>
                                  </p:stCondLst>
                                  <p:childTnLst>
                                    <p:set>
                                      <p:cBhvr>
                                        <p:cTn id="92" dur="1" fill="hold">
                                          <p:stCondLst>
                                            <p:cond delay="0"/>
                                          </p:stCondLst>
                                        </p:cTn>
                                        <p:tgtEl>
                                          <p:spTgt spid="4">
                                            <p:txEl>
                                              <p:pRg st="4" end="4"/>
                                            </p:txEl>
                                          </p:spTgt>
                                        </p:tgtEl>
                                        <p:attrNameLst>
                                          <p:attrName>style.visibility</p:attrName>
                                        </p:attrNameLst>
                                      </p:cBhvr>
                                      <p:to>
                                        <p:strVal val="visible"/>
                                      </p:to>
                                    </p:set>
                                    <p:anim calcmode="lin" valueType="num">
                                      <p:cBhvr>
                                        <p:cTn id="93" dur="1000" fill="hold"/>
                                        <p:tgtEl>
                                          <p:spTgt spid="4">
                                            <p:txEl>
                                              <p:pRg st="4" end="4"/>
                                            </p:txEl>
                                          </p:spTgt>
                                        </p:tgtEl>
                                        <p:attrNameLst>
                                          <p:attrName>ppt_x</p:attrName>
                                        </p:attrNameLst>
                                      </p:cBhvr>
                                      <p:tavLst>
                                        <p:tav tm="0">
                                          <p:val>
                                            <p:strVal val="#ppt_x-.2"/>
                                          </p:val>
                                        </p:tav>
                                        <p:tav tm="100000">
                                          <p:val>
                                            <p:strVal val="#ppt_x"/>
                                          </p:val>
                                        </p:tav>
                                      </p:tavLst>
                                    </p:anim>
                                    <p:anim calcmode="lin" valueType="num">
                                      <p:cBhvr>
                                        <p:cTn id="94" dur="1000" fill="hold"/>
                                        <p:tgtEl>
                                          <p:spTgt spid="4">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95" dur="1000"/>
                                        <p:tgtEl>
                                          <p:spTgt spid="4">
                                            <p:txEl>
                                              <p:pRg st="4" end="4"/>
                                            </p:txEl>
                                          </p:spTgt>
                                        </p:tgtEl>
                                      </p:cBhvr>
                                    </p:animEffect>
                                  </p:childTnLst>
                                </p:cTn>
                              </p:par>
                              <p:par>
                                <p:cTn id="96" presetID="29" presetClass="entr" presetSubtype="0" fill="hold" nodeType="withEffect">
                                  <p:stCondLst>
                                    <p:cond delay="0"/>
                                  </p:stCondLst>
                                  <p:childTnLst>
                                    <p:set>
                                      <p:cBhvr>
                                        <p:cTn id="97" dur="1" fill="hold">
                                          <p:stCondLst>
                                            <p:cond delay="0"/>
                                          </p:stCondLst>
                                        </p:cTn>
                                        <p:tgtEl>
                                          <p:spTgt spid="4">
                                            <p:txEl>
                                              <p:pRg st="5" end="5"/>
                                            </p:txEl>
                                          </p:spTgt>
                                        </p:tgtEl>
                                        <p:attrNameLst>
                                          <p:attrName>style.visibility</p:attrName>
                                        </p:attrNameLst>
                                      </p:cBhvr>
                                      <p:to>
                                        <p:strVal val="visible"/>
                                      </p:to>
                                    </p:set>
                                    <p:anim calcmode="lin" valueType="num">
                                      <p:cBhvr>
                                        <p:cTn id="98" dur="1000" fill="hold"/>
                                        <p:tgtEl>
                                          <p:spTgt spid="4">
                                            <p:txEl>
                                              <p:pRg st="5" end="5"/>
                                            </p:txEl>
                                          </p:spTgt>
                                        </p:tgtEl>
                                        <p:attrNameLst>
                                          <p:attrName>ppt_x</p:attrName>
                                        </p:attrNameLst>
                                      </p:cBhvr>
                                      <p:tavLst>
                                        <p:tav tm="0">
                                          <p:val>
                                            <p:strVal val="#ppt_x-.2"/>
                                          </p:val>
                                        </p:tav>
                                        <p:tav tm="100000">
                                          <p:val>
                                            <p:strVal val="#ppt_x"/>
                                          </p:val>
                                        </p:tav>
                                      </p:tavLst>
                                    </p:anim>
                                    <p:anim calcmode="lin" valueType="num">
                                      <p:cBhvr>
                                        <p:cTn id="99" dur="1000" fill="hold"/>
                                        <p:tgtEl>
                                          <p:spTgt spid="4">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100" dur="1000"/>
                                        <p:tgtEl>
                                          <p:spTgt spid="4">
                                            <p:txEl>
                                              <p:pRg st="5" end="5"/>
                                            </p:txEl>
                                          </p:spTgt>
                                        </p:tgtEl>
                                      </p:cBhvr>
                                    </p:animEffect>
                                  </p:childTnLst>
                                </p:cTn>
                              </p:par>
                              <p:par>
                                <p:cTn id="101" presetID="29" presetClass="entr" presetSubtype="0" fill="hold" nodeType="withEffect">
                                  <p:stCondLst>
                                    <p:cond delay="0"/>
                                  </p:stCondLst>
                                  <p:childTnLst>
                                    <p:set>
                                      <p:cBhvr>
                                        <p:cTn id="102" dur="1" fill="hold">
                                          <p:stCondLst>
                                            <p:cond delay="0"/>
                                          </p:stCondLst>
                                        </p:cTn>
                                        <p:tgtEl>
                                          <p:spTgt spid="4">
                                            <p:txEl>
                                              <p:pRg st="6" end="6"/>
                                            </p:txEl>
                                          </p:spTgt>
                                        </p:tgtEl>
                                        <p:attrNameLst>
                                          <p:attrName>style.visibility</p:attrName>
                                        </p:attrNameLst>
                                      </p:cBhvr>
                                      <p:to>
                                        <p:strVal val="visible"/>
                                      </p:to>
                                    </p:set>
                                    <p:anim calcmode="lin" valueType="num">
                                      <p:cBhvr>
                                        <p:cTn id="103" dur="1000" fill="hold"/>
                                        <p:tgtEl>
                                          <p:spTgt spid="4">
                                            <p:txEl>
                                              <p:pRg st="6" end="6"/>
                                            </p:txEl>
                                          </p:spTgt>
                                        </p:tgtEl>
                                        <p:attrNameLst>
                                          <p:attrName>ppt_x</p:attrName>
                                        </p:attrNameLst>
                                      </p:cBhvr>
                                      <p:tavLst>
                                        <p:tav tm="0">
                                          <p:val>
                                            <p:strVal val="#ppt_x-.2"/>
                                          </p:val>
                                        </p:tav>
                                        <p:tav tm="100000">
                                          <p:val>
                                            <p:strVal val="#ppt_x"/>
                                          </p:val>
                                        </p:tav>
                                      </p:tavLst>
                                    </p:anim>
                                    <p:anim calcmode="lin" valueType="num">
                                      <p:cBhvr>
                                        <p:cTn id="104" dur="1000" fill="hold"/>
                                        <p:tgtEl>
                                          <p:spTgt spid="4">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105" dur="1000"/>
                                        <p:tgtEl>
                                          <p:spTgt spid="4">
                                            <p:txEl>
                                              <p:pRg st="6" end="6"/>
                                            </p:txEl>
                                          </p:spTgt>
                                        </p:tgtEl>
                                      </p:cBhvr>
                                    </p:animEffect>
                                  </p:childTnLst>
                                </p:cTn>
                              </p:par>
                              <p:par>
                                <p:cTn id="106" presetID="29" presetClass="entr" presetSubtype="0" fill="hold" nodeType="withEffect">
                                  <p:stCondLst>
                                    <p:cond delay="0"/>
                                  </p:stCondLst>
                                  <p:childTnLst>
                                    <p:set>
                                      <p:cBhvr>
                                        <p:cTn id="107" dur="1" fill="hold">
                                          <p:stCondLst>
                                            <p:cond delay="0"/>
                                          </p:stCondLst>
                                        </p:cTn>
                                        <p:tgtEl>
                                          <p:spTgt spid="4">
                                            <p:txEl>
                                              <p:pRg st="7" end="7"/>
                                            </p:txEl>
                                          </p:spTgt>
                                        </p:tgtEl>
                                        <p:attrNameLst>
                                          <p:attrName>style.visibility</p:attrName>
                                        </p:attrNameLst>
                                      </p:cBhvr>
                                      <p:to>
                                        <p:strVal val="visible"/>
                                      </p:to>
                                    </p:set>
                                    <p:anim calcmode="lin" valueType="num">
                                      <p:cBhvr>
                                        <p:cTn id="108" dur="1000" fill="hold"/>
                                        <p:tgtEl>
                                          <p:spTgt spid="4">
                                            <p:txEl>
                                              <p:pRg st="7" end="7"/>
                                            </p:txEl>
                                          </p:spTgt>
                                        </p:tgtEl>
                                        <p:attrNameLst>
                                          <p:attrName>ppt_x</p:attrName>
                                        </p:attrNameLst>
                                      </p:cBhvr>
                                      <p:tavLst>
                                        <p:tav tm="0">
                                          <p:val>
                                            <p:strVal val="#ppt_x-.2"/>
                                          </p:val>
                                        </p:tav>
                                        <p:tav tm="100000">
                                          <p:val>
                                            <p:strVal val="#ppt_x"/>
                                          </p:val>
                                        </p:tav>
                                      </p:tavLst>
                                    </p:anim>
                                    <p:anim calcmode="lin" valueType="num">
                                      <p:cBhvr>
                                        <p:cTn id="109" dur="1000" fill="hold"/>
                                        <p:tgtEl>
                                          <p:spTgt spid="4">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110" dur="1000"/>
                                        <p:tgtEl>
                                          <p:spTgt spid="4">
                                            <p:txEl>
                                              <p:pRg st="7" end="7"/>
                                            </p:txEl>
                                          </p:spTgt>
                                        </p:tgtEl>
                                      </p:cBhvr>
                                    </p:animEffect>
                                  </p:childTnLst>
                                </p:cTn>
                              </p:par>
                              <p:par>
                                <p:cTn id="111" presetID="29" presetClass="entr" presetSubtype="0" fill="hold" nodeType="withEffect">
                                  <p:stCondLst>
                                    <p:cond delay="0"/>
                                  </p:stCondLst>
                                  <p:childTnLst>
                                    <p:set>
                                      <p:cBhvr>
                                        <p:cTn id="112" dur="1" fill="hold">
                                          <p:stCondLst>
                                            <p:cond delay="0"/>
                                          </p:stCondLst>
                                        </p:cTn>
                                        <p:tgtEl>
                                          <p:spTgt spid="4">
                                            <p:txEl>
                                              <p:pRg st="8" end="8"/>
                                            </p:txEl>
                                          </p:spTgt>
                                        </p:tgtEl>
                                        <p:attrNameLst>
                                          <p:attrName>style.visibility</p:attrName>
                                        </p:attrNameLst>
                                      </p:cBhvr>
                                      <p:to>
                                        <p:strVal val="visible"/>
                                      </p:to>
                                    </p:set>
                                    <p:anim calcmode="lin" valueType="num">
                                      <p:cBhvr>
                                        <p:cTn id="113" dur="1000" fill="hold"/>
                                        <p:tgtEl>
                                          <p:spTgt spid="4">
                                            <p:txEl>
                                              <p:pRg st="8" end="8"/>
                                            </p:txEl>
                                          </p:spTgt>
                                        </p:tgtEl>
                                        <p:attrNameLst>
                                          <p:attrName>ppt_x</p:attrName>
                                        </p:attrNameLst>
                                      </p:cBhvr>
                                      <p:tavLst>
                                        <p:tav tm="0">
                                          <p:val>
                                            <p:strVal val="#ppt_x-.2"/>
                                          </p:val>
                                        </p:tav>
                                        <p:tav tm="100000">
                                          <p:val>
                                            <p:strVal val="#ppt_x"/>
                                          </p:val>
                                        </p:tav>
                                      </p:tavLst>
                                    </p:anim>
                                    <p:anim calcmode="lin" valueType="num">
                                      <p:cBhvr>
                                        <p:cTn id="114" dur="1000" fill="hold"/>
                                        <p:tgtEl>
                                          <p:spTgt spid="4">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115" dur="10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200" b="1" i="1" dirty="0" smtClean="0"/>
              <a:t/>
            </a:r>
            <a:br>
              <a:rPr lang="ru-RU" sz="2200" b="1" i="1" dirty="0" smtClean="0"/>
            </a:br>
            <a:r>
              <a:rPr lang="ru-RU" sz="2200" b="1" i="1" dirty="0" smtClean="0"/>
              <a:t/>
            </a:r>
            <a:br>
              <a:rPr lang="ru-RU" sz="2200" b="1" i="1" dirty="0" smtClean="0"/>
            </a:br>
            <a:r>
              <a:rPr lang="ru-RU" sz="2700" b="1" i="1" dirty="0" smtClean="0"/>
              <a:t>Скорость течения.</a:t>
            </a:r>
            <a:r>
              <a:rPr lang="ru-RU" sz="2200" dirty="0" smtClean="0"/>
              <a:t/>
            </a:r>
            <a:br>
              <a:rPr lang="ru-RU" sz="2200" dirty="0" smtClean="0"/>
            </a:br>
            <a:r>
              <a:rPr lang="ru-RU" sz="2200" i="1" dirty="0" smtClean="0">
                <a:solidFill>
                  <a:schemeClr val="accent2">
                    <a:lumMod val="75000"/>
                  </a:schemeClr>
                </a:solidFill>
              </a:rPr>
              <a:t>Меж селеньем и рощей нагорной</a:t>
            </a:r>
            <a:r>
              <a:rPr lang="ru-RU" sz="2200" dirty="0" smtClean="0">
                <a:solidFill>
                  <a:schemeClr val="accent2">
                    <a:lumMod val="75000"/>
                  </a:schemeClr>
                </a:solidFill>
              </a:rPr>
              <a:t/>
            </a:r>
            <a:br>
              <a:rPr lang="ru-RU" sz="2200" dirty="0" smtClean="0">
                <a:solidFill>
                  <a:schemeClr val="accent2">
                    <a:lumMod val="75000"/>
                  </a:schemeClr>
                </a:solidFill>
              </a:rPr>
            </a:br>
            <a:r>
              <a:rPr lang="ru-RU" sz="2200" i="1" dirty="0" smtClean="0">
                <a:solidFill>
                  <a:schemeClr val="accent2">
                    <a:lumMod val="75000"/>
                  </a:schemeClr>
                </a:solidFill>
              </a:rPr>
              <a:t>Вьется светлою лентой река</a:t>
            </a:r>
            <a:r>
              <a:rPr lang="ru-RU" sz="2200" dirty="0" smtClean="0">
                <a:solidFill>
                  <a:schemeClr val="accent2">
                    <a:lumMod val="75000"/>
                  </a:schemeClr>
                </a:solidFill>
              </a:rPr>
              <a:t/>
            </a:r>
            <a:br>
              <a:rPr lang="ru-RU" sz="2200" dirty="0" smtClean="0">
                <a:solidFill>
                  <a:schemeClr val="accent2">
                    <a:lumMod val="75000"/>
                  </a:schemeClr>
                </a:solidFill>
              </a:rPr>
            </a:br>
            <a:r>
              <a:rPr lang="ru-RU" sz="2200" i="1" dirty="0" smtClean="0">
                <a:solidFill>
                  <a:schemeClr val="accent2">
                    <a:lumMod val="75000"/>
                  </a:schemeClr>
                </a:solidFill>
              </a:rPr>
              <a:t>А.Фет</a:t>
            </a:r>
            <a:r>
              <a:rPr lang="ru-RU" sz="2200" b="1" i="1" dirty="0" smtClean="0">
                <a:solidFill>
                  <a:schemeClr val="accent2">
                    <a:lumMod val="75000"/>
                  </a:schemeClr>
                </a:solidFill>
              </a:rPr>
              <a:t>.</a:t>
            </a:r>
            <a:r>
              <a:rPr lang="ru-RU" dirty="0" smtClean="0"/>
              <a:t/>
            </a:r>
            <a:br>
              <a:rPr lang="ru-RU" dirty="0" smtClean="0"/>
            </a:br>
            <a:endParaRPr lang="ru-RU" dirty="0"/>
          </a:p>
        </p:txBody>
      </p:sp>
      <p:pic>
        <p:nvPicPr>
          <p:cNvPr id="24578" name="Picture 2"/>
          <p:cNvPicPr>
            <a:picLocks noGrp="1" noChangeAspect="1" noChangeArrowheads="1"/>
          </p:cNvPicPr>
          <p:nvPr>
            <p:ph sz="half" idx="1"/>
          </p:nvPr>
        </p:nvPicPr>
        <p:blipFill>
          <a:blip r:embed="rId2"/>
          <a:stretch>
            <a:fillRect/>
          </a:stretch>
        </p:blipFill>
        <p:spPr bwMode="auto">
          <a:xfrm>
            <a:off x="500034" y="1785926"/>
            <a:ext cx="3962400" cy="3143250"/>
          </a:xfrm>
          <a:prstGeom prst="rect">
            <a:avLst/>
          </a:prstGeom>
          <a:solidFill>
            <a:srgbClr val="FFFFFF">
              <a:shade val="85000"/>
            </a:srgbClr>
          </a:solidFill>
          <a:ln w="88900" cap="sq">
            <a:solidFill>
              <a:schemeClr val="accent5">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Содержимое 3"/>
          <p:cNvSpPr>
            <a:spLocks noGrp="1"/>
          </p:cNvSpPr>
          <p:nvPr>
            <p:ph sz="half" idx="2"/>
          </p:nvPr>
        </p:nvSpPr>
        <p:spPr>
          <a:xfrm>
            <a:off x="4648200" y="1600200"/>
            <a:ext cx="4038600" cy="4829196"/>
          </a:xfrm>
        </p:spPr>
        <p:txBody>
          <a:bodyPr>
            <a:noAutofit/>
          </a:bodyPr>
          <a:lstStyle/>
          <a:p>
            <a:r>
              <a:rPr lang="ru-RU" sz="1600" dirty="0" smtClean="0">
                <a:latin typeface="Times New Roman" pitchFamily="18" charset="0"/>
                <a:cs typeface="Times New Roman" pitchFamily="18" charset="0"/>
              </a:rPr>
              <a:t>На линиях, перпендикулярных к АВ, ставят еще две вехи С и </a:t>
            </a:r>
            <a:r>
              <a:rPr lang="en-US" sz="1600" dirty="0" smtClean="0">
                <a:latin typeface="Times New Roman" pitchFamily="18" charset="0"/>
                <a:cs typeface="Times New Roman" pitchFamily="18" charset="0"/>
              </a:rPr>
              <a:t>D</a:t>
            </a:r>
            <a:r>
              <a:rPr lang="ru-RU" sz="1600" dirty="0" smtClean="0">
                <a:latin typeface="Times New Roman" pitchFamily="18" charset="0"/>
                <a:cs typeface="Times New Roman" pitchFamily="18" charset="0"/>
              </a:rPr>
              <a:t>. Один из участников измерения с часами становится позади вехи </a:t>
            </a:r>
            <a:r>
              <a:rPr lang="en-US" sz="1600" dirty="0" smtClean="0">
                <a:latin typeface="Times New Roman" pitchFamily="18" charset="0"/>
                <a:cs typeface="Times New Roman" pitchFamily="18" charset="0"/>
              </a:rPr>
              <a:t>D</a:t>
            </a:r>
            <a:r>
              <a:rPr lang="ru-RU" sz="1600" dirty="0" smtClean="0">
                <a:latin typeface="Times New Roman" pitchFamily="18" charset="0"/>
                <a:cs typeface="Times New Roman" pitchFamily="18" charset="0"/>
              </a:rPr>
              <a:t>. Другой – с поплавком заходит несколько выше вехи А, поплавок бросает в воду, а сам становится позади вехи С. Оба смотрят вдоль направлений СА и </a:t>
            </a:r>
            <a:r>
              <a:rPr lang="en-US" sz="1600" dirty="0" smtClean="0">
                <a:latin typeface="Times New Roman" pitchFamily="18" charset="0"/>
                <a:cs typeface="Times New Roman" pitchFamily="18" charset="0"/>
              </a:rPr>
              <a:t>D</a:t>
            </a:r>
            <a:r>
              <a:rPr lang="ru-RU" sz="1600" dirty="0" smtClean="0">
                <a:latin typeface="Times New Roman" pitchFamily="18" charset="0"/>
                <a:cs typeface="Times New Roman" pitchFamily="18" charset="0"/>
              </a:rPr>
              <a:t>В на поверхность воды. В тот момент, когда поплавок пересекает продолжение линии СА, первый наблюдатель взмахивает рукой. По этому сигналу второй наблюдатель засекает время первый раз и еще раз, когда поплавок пересечет направление </a:t>
            </a:r>
            <a:r>
              <a:rPr lang="en-US" sz="1600" dirty="0" smtClean="0">
                <a:latin typeface="Times New Roman" pitchFamily="18" charset="0"/>
                <a:cs typeface="Times New Roman" pitchFamily="18" charset="0"/>
              </a:rPr>
              <a:t>D</a:t>
            </a:r>
            <a:r>
              <a:rPr lang="ru-RU" sz="1600" dirty="0" smtClean="0">
                <a:latin typeface="Times New Roman" pitchFamily="18" charset="0"/>
                <a:cs typeface="Times New Roman" pitchFamily="18" charset="0"/>
              </a:rPr>
              <a:t>В.</a:t>
            </a:r>
          </a:p>
          <a:p>
            <a:r>
              <a:rPr lang="ru-RU" sz="1600" dirty="0" smtClean="0">
                <a:latin typeface="Times New Roman" pitchFamily="18" charset="0"/>
                <a:cs typeface="Times New Roman" pitchFamily="18" charset="0"/>
              </a:rPr>
              <a:t>	Предположим, что разность времени 20 секунд. Тогда скорость течения воды в реке:</a:t>
            </a:r>
          </a:p>
          <a:p>
            <a:r>
              <a:rPr lang="ru-RU" sz="1600" dirty="0" smtClean="0">
                <a:latin typeface="Times New Roman" pitchFamily="18" charset="0"/>
                <a:cs typeface="Times New Roman" pitchFamily="18" charset="0"/>
              </a:rPr>
              <a:t>	= 0,5 м в секунду.</a:t>
            </a:r>
          </a:p>
          <a:p>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24578"/>
                                        </p:tgtEl>
                                        <p:attrNameLst>
                                          <p:attrName>style.visibility</p:attrName>
                                        </p:attrNameLst>
                                      </p:cBhvr>
                                      <p:to>
                                        <p:strVal val="visible"/>
                                      </p:to>
                                    </p:set>
                                    <p:anim calcmode="lin" valueType="num">
                                      <p:cBhvr>
                                        <p:cTn id="13" dur="1000" fill="hold"/>
                                        <p:tgtEl>
                                          <p:spTgt spid="24578"/>
                                        </p:tgtEl>
                                        <p:attrNameLst>
                                          <p:attrName>ppt_x</p:attrName>
                                        </p:attrNameLst>
                                      </p:cBhvr>
                                      <p:tavLst>
                                        <p:tav tm="0">
                                          <p:val>
                                            <p:strVal val="#ppt_x-.2"/>
                                          </p:val>
                                        </p:tav>
                                        <p:tav tm="100000">
                                          <p:val>
                                            <p:strVal val="#ppt_x"/>
                                          </p:val>
                                        </p:tav>
                                      </p:tavLst>
                                    </p:anim>
                                    <p:anim calcmode="lin" valueType="num">
                                      <p:cBhvr>
                                        <p:cTn id="14" dur="1000" fill="hold"/>
                                        <p:tgtEl>
                                          <p:spTgt spid="24578"/>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4578"/>
                                        </p:tgtEl>
                                      </p:cBhvr>
                                    </p:animEffect>
                                  </p:childTnLst>
                                </p:cTn>
                              </p:par>
                              <p:par>
                                <p:cTn id="16" presetID="29" presetClass="entr" presetSubtype="0" fill="hold"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 calcmode="lin" valueType="num">
                                      <p:cBhvr>
                                        <p:cTn id="18"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4">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p:cTn id="23"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4">
                                            <p:txEl>
                                              <p:pRg st="1" end="1"/>
                                            </p:txEl>
                                          </p:spTgt>
                                        </p:tgtEl>
                                      </p:cBhvr>
                                    </p:animEffect>
                                  </p:childTnLst>
                                </p:cTn>
                              </p:par>
                              <p:par>
                                <p:cTn id="26" presetID="29" presetClass="entr" presetSubtype="0" fill="hold" nodeType="with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 calcmode="lin" valueType="num">
                                      <p:cBhvr>
                                        <p:cTn id="28" dur="10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b="1" i="1" dirty="0" smtClean="0"/>
              <a:t>Пешеход на другом берегу.</a:t>
            </a:r>
            <a:r>
              <a:rPr lang="ru-RU" dirty="0" smtClean="0"/>
              <a:t/>
            </a:r>
            <a:br>
              <a:rPr lang="ru-RU" dirty="0" smtClean="0"/>
            </a:br>
            <a:endParaRPr lang="ru-RU" dirty="0"/>
          </a:p>
        </p:txBody>
      </p:sp>
      <p:pic>
        <p:nvPicPr>
          <p:cNvPr id="17411" name="Picture 3"/>
          <p:cNvPicPr>
            <a:picLocks noGrp="1" noChangeAspect="1" noChangeArrowheads="1"/>
          </p:cNvPicPr>
          <p:nvPr>
            <p:ph sz="half" idx="1"/>
          </p:nvPr>
        </p:nvPicPr>
        <p:blipFill>
          <a:blip r:embed="rId2"/>
          <a:srcRect/>
          <a:stretch>
            <a:fillRect/>
          </a:stretch>
        </p:blipFill>
        <p:spPr bwMode="auto">
          <a:xfrm>
            <a:off x="485775" y="1895475"/>
            <a:ext cx="3981450" cy="3924300"/>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Содержимое 5"/>
          <p:cNvSpPr>
            <a:spLocks noGrp="1"/>
          </p:cNvSpPr>
          <p:nvPr>
            <p:ph sz="half" idx="2"/>
          </p:nvPr>
        </p:nvSpPr>
        <p:spPr/>
        <p:txBody>
          <a:bodyPr>
            <a:normAutofit fontScale="55000" lnSpcReduction="20000"/>
          </a:bodyPr>
          <a:lstStyle/>
          <a:p>
            <a:r>
              <a:rPr lang="ru-RU" dirty="0" smtClean="0"/>
              <a:t>Объясним, как ими воспользоваться. Пусть на рисунке 36 а и </a:t>
            </a:r>
            <a:r>
              <a:rPr lang="en-US" dirty="0" smtClean="0"/>
              <a:t>b</a:t>
            </a:r>
            <a:r>
              <a:rPr lang="ru-RU" dirty="0" smtClean="0"/>
              <a:t>  - ваши глаза, точка М – конец пальца вытянутой руки, точка А – первое положение пешехода, В – второе. Треугольники а</a:t>
            </a:r>
            <a:r>
              <a:rPr lang="en-US" dirty="0" smtClean="0"/>
              <a:t>b</a:t>
            </a:r>
            <a:r>
              <a:rPr lang="ru-RU" dirty="0" smtClean="0"/>
              <a:t>М и АВМ подобна ( вы должны повернуться к пешеходу так, чтобы а</a:t>
            </a:r>
            <a:r>
              <a:rPr lang="en-US" dirty="0" smtClean="0"/>
              <a:t>b</a:t>
            </a:r>
            <a:r>
              <a:rPr lang="ru-RU" dirty="0" smtClean="0"/>
              <a:t> было приблизительно параллельно направлению его движения). Значит, ВМ: </a:t>
            </a:r>
            <a:r>
              <a:rPr lang="en-US" dirty="0" smtClean="0"/>
              <a:t>b</a:t>
            </a:r>
            <a:r>
              <a:rPr lang="ru-RU" dirty="0" smtClean="0"/>
              <a:t>М = АВ: а</a:t>
            </a:r>
            <a:r>
              <a:rPr lang="en-US" dirty="0" smtClean="0"/>
              <a:t>b</a:t>
            </a:r>
            <a:r>
              <a:rPr lang="ru-RU" dirty="0" smtClean="0"/>
              <a:t> – пропорция, в которой неизвестен только один член ВМ, все же остальные можно определить непосредственно. Действительно, </a:t>
            </a:r>
            <a:r>
              <a:rPr lang="en-US" dirty="0" smtClean="0"/>
              <a:t>b</a:t>
            </a:r>
            <a:r>
              <a:rPr lang="ru-RU" dirty="0" smtClean="0"/>
              <a:t>М – длина вашей вытянутой руки; а</a:t>
            </a:r>
            <a:r>
              <a:rPr lang="en-US" dirty="0" smtClean="0"/>
              <a:t>b</a:t>
            </a:r>
            <a:r>
              <a:rPr lang="ru-RU" dirty="0" smtClean="0"/>
              <a:t> – расстояние между зрачками глаз, АВ измерено шагами пешехода (шаг можно принять в среднем равным ¾ м). следовательно, неизвестное расстояние от вас до пешехода на противоположном берегу реки</a:t>
            </a:r>
          </a:p>
          <a:p>
            <a:r>
              <a:rPr lang="ru-RU" dirty="0" smtClean="0"/>
              <a:t>МВ = АВ * (</a:t>
            </a:r>
            <a:r>
              <a:rPr lang="en-US" dirty="0" smtClean="0"/>
              <a:t>b</a:t>
            </a:r>
            <a:r>
              <a:rPr lang="ru-RU" dirty="0" smtClean="0"/>
              <a:t>М / а</a:t>
            </a:r>
            <a:r>
              <a:rPr lang="en-US" dirty="0" smtClean="0"/>
              <a:t>b</a:t>
            </a:r>
            <a:r>
              <a:rPr lang="ru-RU" dirty="0" smtClean="0"/>
              <a:t>).</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7411"/>
                                        </p:tgtEl>
                                        <p:attrNameLst>
                                          <p:attrName>style.visibility</p:attrName>
                                        </p:attrNameLst>
                                      </p:cBhvr>
                                      <p:to>
                                        <p:strVal val="visible"/>
                                      </p:to>
                                    </p:set>
                                    <p:anim calcmode="lin" valueType="num">
                                      <p:cBhvr>
                                        <p:cTn id="13" dur="1000" fill="hold"/>
                                        <p:tgtEl>
                                          <p:spTgt spid="17411"/>
                                        </p:tgtEl>
                                        <p:attrNameLst>
                                          <p:attrName>ppt_x</p:attrName>
                                        </p:attrNameLst>
                                      </p:cBhvr>
                                      <p:tavLst>
                                        <p:tav tm="0">
                                          <p:val>
                                            <p:strVal val="#ppt_x-.2"/>
                                          </p:val>
                                        </p:tav>
                                        <p:tav tm="100000">
                                          <p:val>
                                            <p:strVal val="#ppt_x"/>
                                          </p:val>
                                        </p:tav>
                                      </p:tavLst>
                                    </p:anim>
                                    <p:anim calcmode="lin" valueType="num">
                                      <p:cBhvr>
                                        <p:cTn id="14" dur="1000" fill="hold"/>
                                        <p:tgtEl>
                                          <p:spTgt spid="17411"/>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7411"/>
                                        </p:tgtEl>
                                      </p:cBhvr>
                                    </p:animEffect>
                                  </p:childTnLst>
                                </p:cTn>
                              </p:par>
                              <p:par>
                                <p:cTn id="16" presetID="29" presetClass="entr" presetSubtype="0" fill="hold"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p:cTn id="18"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6">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p:cTn id="23" dur="1000" fill="hold"/>
                                        <p:tgtEl>
                                          <p:spTgt spid="6">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6">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Геометрия в открытом поле.</a:t>
            </a:r>
            <a:r>
              <a:rPr lang="ru-RU" dirty="0" smtClean="0"/>
              <a:t/>
            </a:r>
            <a:br>
              <a:rPr lang="ru-RU" dirty="0" smtClean="0"/>
            </a:br>
            <a:r>
              <a:rPr lang="ru-RU" b="1" i="1" dirty="0" smtClean="0"/>
              <a:t>Посох Якова.</a:t>
            </a:r>
            <a:endParaRPr lang="ru-RU" dirty="0"/>
          </a:p>
        </p:txBody>
      </p:sp>
      <p:pic>
        <p:nvPicPr>
          <p:cNvPr id="38914" name="Picture 2" descr="D:\Документы\Мама\Мама\проектные работы учащихся\Алсу Москва\фот\посох якова.bmp"/>
          <p:cNvPicPr>
            <a:picLocks noGrp="1" noChangeAspect="1" noChangeArrowheads="1"/>
          </p:cNvPicPr>
          <p:nvPr>
            <p:ph sz="half" idx="1"/>
          </p:nvPr>
        </p:nvPicPr>
        <p:blipFill>
          <a:blip r:embed="rId2">
            <a:duotone>
              <a:schemeClr val="accent1">
                <a:shade val="45000"/>
                <a:satMod val="135000"/>
              </a:schemeClr>
              <a:prstClr val="white"/>
            </a:duotone>
          </a:blip>
          <a:srcRect/>
          <a:stretch>
            <a:fillRect/>
          </a:stretch>
        </p:blipFill>
        <p:spPr bwMode="auto">
          <a:xfrm>
            <a:off x="642910" y="1571612"/>
            <a:ext cx="3714776" cy="2238468"/>
          </a:xfrm>
          <a:prstGeom prst="rect">
            <a:avLst/>
          </a:prstGeom>
          <a:solidFill>
            <a:srgbClr val="FFFFFF">
              <a:shade val="85000"/>
            </a:srgbClr>
          </a:solidFill>
          <a:ln w="88900" cap="sq">
            <a:solidFill>
              <a:schemeClr val="tx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Содержимое 3"/>
          <p:cNvSpPr>
            <a:spLocks noGrp="1"/>
          </p:cNvSpPr>
          <p:nvPr>
            <p:ph sz="half" idx="2"/>
          </p:nvPr>
        </p:nvSpPr>
        <p:spPr/>
        <p:txBody>
          <a:bodyPr>
            <a:normAutofit fontScale="25000" lnSpcReduction="20000"/>
          </a:bodyPr>
          <a:lstStyle/>
          <a:p>
            <a:r>
              <a:rPr lang="ru-RU" sz="4800" dirty="0" smtClean="0">
                <a:latin typeface="Times New Roman" pitchFamily="18" charset="0"/>
                <a:cs typeface="Times New Roman" pitchFamily="18" charset="0"/>
              </a:rPr>
              <a:t>	Он состоит из длинной линейки АВ в 70 – 100 см, по которой может скользить перпендикулярный к ней брусок  С</a:t>
            </a:r>
            <a:r>
              <a:rPr lang="en-US" sz="4800" dirty="0" smtClean="0">
                <a:latin typeface="Times New Roman" pitchFamily="18" charset="0"/>
                <a:cs typeface="Times New Roman" pitchFamily="18" charset="0"/>
              </a:rPr>
              <a:t>D</a:t>
            </a:r>
            <a:r>
              <a:rPr lang="ru-RU" sz="4800" dirty="0" smtClean="0">
                <a:latin typeface="Times New Roman" pitchFamily="18" charset="0"/>
                <a:cs typeface="Times New Roman" pitchFamily="18" charset="0"/>
              </a:rPr>
              <a:t> и О</a:t>
            </a:r>
            <a:r>
              <a:rPr lang="en-US" sz="4800" dirty="0" smtClean="0">
                <a:latin typeface="Times New Roman" pitchFamily="18" charset="0"/>
                <a:cs typeface="Times New Roman" pitchFamily="18" charset="0"/>
              </a:rPr>
              <a:t>D</a:t>
            </a:r>
            <a:r>
              <a:rPr lang="ru-RU" sz="4800" dirty="0" smtClean="0">
                <a:latin typeface="Times New Roman" pitchFamily="18" charset="0"/>
                <a:cs typeface="Times New Roman" pitchFamily="18" charset="0"/>
              </a:rPr>
              <a:t> скользящего бруска равны между собою. Если вы желаете при помощи этого бруска определить угловое расстояние между звездами       </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 и </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 то приставляете к глазу конец А линейки (где для удобства наблюдения приделана просверленная пластинка) и направляете линейку так, чтобы звезда   </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 была видна у конца В линейки; затем двигаете поперечину С</a:t>
            </a:r>
            <a:r>
              <a:rPr lang="en-US" sz="4800" dirty="0" smtClean="0">
                <a:latin typeface="Times New Roman" pitchFamily="18" charset="0"/>
                <a:cs typeface="Times New Roman" pitchFamily="18" charset="0"/>
              </a:rPr>
              <a:t>D</a:t>
            </a:r>
            <a:r>
              <a:rPr lang="ru-RU" sz="4800" dirty="0" smtClean="0">
                <a:latin typeface="Times New Roman" pitchFamily="18" charset="0"/>
                <a:cs typeface="Times New Roman" pitchFamily="18" charset="0"/>
              </a:rPr>
              <a:t> вдоль линейки до тех пор, пока звезда </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 не будет видна как раз у конца С. Теперь остается лишь измерить расстояние АО, чтобы, зная длину СО, вычислить величину угла </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А</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 Знакомые с тригонометрией сообразят, что тангенс искомого угла равен отношению СО/АО; вы вычисляете по теореме Пифагора длину АС, затем находите угол, синус которого равен СО/АС.</a:t>
            </a:r>
          </a:p>
          <a:p>
            <a:r>
              <a:rPr lang="ru-RU" sz="4800" dirty="0" smtClean="0">
                <a:latin typeface="Times New Roman" pitchFamily="18" charset="0"/>
                <a:cs typeface="Times New Roman" pitchFamily="18" charset="0"/>
              </a:rPr>
              <a:t>	Наконец, вы можете узнать искомый угол и графическим путем: построив треугольник АСО на бумаге в произвольном масштабе, измеряете угол А транспортиром. </a:t>
            </a:r>
          </a:p>
          <a:p>
            <a:r>
              <a:rPr lang="ru-RU" sz="4800" dirty="0" smtClean="0">
                <a:latin typeface="Times New Roman" pitchFamily="18" charset="0"/>
                <a:cs typeface="Times New Roman" pitchFamily="18" charset="0"/>
              </a:rPr>
              <a:t>Для чего же нужна другая половина поперечины? На этот случай, когда измеряемый угол слишком велик, так что его не удается измерить сейчас указанным путем. Тогда на светило  </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 направляют на линейку АВ, а прямую А</a:t>
            </a:r>
            <a:r>
              <a:rPr lang="en-US" sz="4800" dirty="0" smtClean="0">
                <a:latin typeface="Times New Roman" pitchFamily="18" charset="0"/>
                <a:cs typeface="Times New Roman" pitchFamily="18" charset="0"/>
              </a:rPr>
              <a:t>D</a:t>
            </a:r>
            <a:r>
              <a:rPr lang="ru-RU" sz="4800" dirty="0" smtClean="0">
                <a:latin typeface="Times New Roman" pitchFamily="18" charset="0"/>
                <a:cs typeface="Times New Roman" pitchFamily="18" charset="0"/>
              </a:rPr>
              <a:t>, подвигая поперечину так, чтобы ее конец С пришелся в то же время у светила </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 Найти величину угла </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А</a:t>
            </a:r>
            <a:r>
              <a:rPr lang="en-US" sz="4800" dirty="0" smtClean="0">
                <a:latin typeface="Times New Roman" pitchFamily="18" charset="0"/>
                <a:cs typeface="Times New Roman" pitchFamily="18" charset="0"/>
              </a:rPr>
              <a:t>S</a:t>
            </a:r>
            <a:r>
              <a:rPr lang="ru-RU" sz="4800" dirty="0" smtClean="0">
                <a:latin typeface="Times New Roman" pitchFamily="18" charset="0"/>
                <a:cs typeface="Times New Roman" pitchFamily="18" charset="0"/>
              </a:rPr>
              <a:t>` вычислением или построением, конечно, не составит труда.</a:t>
            </a:r>
          </a:p>
          <a:p>
            <a:endParaRPr lang="ru-RU" dirty="0"/>
          </a:p>
        </p:txBody>
      </p:sp>
      <p:pic>
        <p:nvPicPr>
          <p:cNvPr id="38915" name="Picture 3" descr="D:\Документы\Мама\Мама\проектные работы учащихся\Алсу Москва\фот\посох якова4.bmp"/>
          <p:cNvPicPr>
            <a:picLocks noChangeAspect="1" noChangeArrowheads="1"/>
          </p:cNvPicPr>
          <p:nvPr/>
        </p:nvPicPr>
        <p:blipFill>
          <a:blip r:embed="rId3">
            <a:duotone>
              <a:schemeClr val="accent1">
                <a:shade val="45000"/>
                <a:satMod val="135000"/>
              </a:schemeClr>
              <a:prstClr val="white"/>
            </a:duotone>
          </a:blip>
          <a:srcRect/>
          <a:stretch>
            <a:fillRect/>
          </a:stretch>
        </p:blipFill>
        <p:spPr bwMode="auto">
          <a:xfrm>
            <a:off x="500034" y="4214818"/>
            <a:ext cx="4113488" cy="1785950"/>
          </a:xfrm>
          <a:prstGeom prst="rect">
            <a:avLst/>
          </a:prstGeom>
          <a:solidFill>
            <a:srgbClr val="FFFFFF">
              <a:shade val="85000"/>
            </a:srgbClr>
          </a:solidFill>
          <a:ln w="88900" cap="sq">
            <a:solidFill>
              <a:schemeClr val="tx2">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4">
                                            <p:txEl>
                                              <p:pRg st="0" end="0"/>
                                            </p:txEl>
                                          </p:spTgt>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4">
                                            <p:txEl>
                                              <p:pRg st="1" end="1"/>
                                            </p:txEl>
                                          </p:spTgt>
                                        </p:tgtEl>
                                      </p:cBhvr>
                                    </p:animEffect>
                                  </p:childTnLst>
                                </p:cTn>
                              </p:par>
                            </p:childTnLst>
                          </p:cTn>
                        </p:par>
                        <p:par>
                          <p:cTn id="22" fill="hold">
                            <p:stCondLst>
                              <p:cond delay="3000"/>
                            </p:stCondLst>
                            <p:childTnLst>
                              <p:par>
                                <p:cTn id="23" presetID="29" presetClass="entr" presetSubtype="0"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p:cTn id="25" dur="10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26" dur="10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4">
                                            <p:txEl>
                                              <p:pRg st="2" end="2"/>
                                            </p:txEl>
                                          </p:spTgt>
                                        </p:tgtEl>
                                      </p:cBhvr>
                                    </p:animEffect>
                                  </p:childTnLst>
                                </p:cTn>
                              </p:par>
                              <p:par>
                                <p:cTn id="28" presetID="29" presetClass="entr" presetSubtype="0" fill="hold" nodeType="withEffect">
                                  <p:stCondLst>
                                    <p:cond delay="0"/>
                                  </p:stCondLst>
                                  <p:childTnLst>
                                    <p:set>
                                      <p:cBhvr>
                                        <p:cTn id="29" dur="1" fill="hold">
                                          <p:stCondLst>
                                            <p:cond delay="0"/>
                                          </p:stCondLst>
                                        </p:cTn>
                                        <p:tgtEl>
                                          <p:spTgt spid="38914"/>
                                        </p:tgtEl>
                                        <p:attrNameLst>
                                          <p:attrName>style.visibility</p:attrName>
                                        </p:attrNameLst>
                                      </p:cBhvr>
                                      <p:to>
                                        <p:strVal val="visible"/>
                                      </p:to>
                                    </p:set>
                                    <p:anim calcmode="lin" valueType="num">
                                      <p:cBhvr>
                                        <p:cTn id="30" dur="1000" fill="hold"/>
                                        <p:tgtEl>
                                          <p:spTgt spid="38914"/>
                                        </p:tgtEl>
                                        <p:attrNameLst>
                                          <p:attrName>ppt_x</p:attrName>
                                        </p:attrNameLst>
                                      </p:cBhvr>
                                      <p:tavLst>
                                        <p:tav tm="0">
                                          <p:val>
                                            <p:strVal val="#ppt_x-.2"/>
                                          </p:val>
                                        </p:tav>
                                        <p:tav tm="100000">
                                          <p:val>
                                            <p:strVal val="#ppt_x"/>
                                          </p:val>
                                        </p:tav>
                                      </p:tavLst>
                                    </p:anim>
                                    <p:anim calcmode="lin" valueType="num">
                                      <p:cBhvr>
                                        <p:cTn id="31" dur="1000" fill="hold"/>
                                        <p:tgtEl>
                                          <p:spTgt spid="38914"/>
                                        </p:tgtEl>
                                        <p:attrNameLst>
                                          <p:attrName>ppt_y</p:attrName>
                                        </p:attrNameLst>
                                      </p:cBhvr>
                                      <p:tavLst>
                                        <p:tav tm="0">
                                          <p:val>
                                            <p:strVal val="#ppt_y"/>
                                          </p:val>
                                        </p:tav>
                                        <p:tav tm="100000">
                                          <p:val>
                                            <p:strVal val="#ppt_y"/>
                                          </p:val>
                                        </p:tav>
                                      </p:tavLst>
                                    </p:anim>
                                    <p:animEffect transition="in" filter="wipe(right)" prLst="gradientSize: 0.1">
                                      <p:cBhvr>
                                        <p:cTn id="32" dur="1000"/>
                                        <p:tgtEl>
                                          <p:spTgt spid="38914"/>
                                        </p:tgtEl>
                                      </p:cBhvr>
                                    </p:animEffect>
                                  </p:childTnLst>
                                </p:cTn>
                              </p:par>
                              <p:par>
                                <p:cTn id="33" presetID="29" presetClass="entr" presetSubtype="0" fill="hold" nodeType="withEffect">
                                  <p:stCondLst>
                                    <p:cond delay="0"/>
                                  </p:stCondLst>
                                  <p:childTnLst>
                                    <p:set>
                                      <p:cBhvr>
                                        <p:cTn id="34" dur="1" fill="hold">
                                          <p:stCondLst>
                                            <p:cond delay="0"/>
                                          </p:stCondLst>
                                        </p:cTn>
                                        <p:tgtEl>
                                          <p:spTgt spid="38915"/>
                                        </p:tgtEl>
                                        <p:attrNameLst>
                                          <p:attrName>style.visibility</p:attrName>
                                        </p:attrNameLst>
                                      </p:cBhvr>
                                      <p:to>
                                        <p:strVal val="visible"/>
                                      </p:to>
                                    </p:set>
                                    <p:anim calcmode="lin" valueType="num">
                                      <p:cBhvr>
                                        <p:cTn id="35" dur="1000" fill="hold"/>
                                        <p:tgtEl>
                                          <p:spTgt spid="38915"/>
                                        </p:tgtEl>
                                        <p:attrNameLst>
                                          <p:attrName>ppt_x</p:attrName>
                                        </p:attrNameLst>
                                      </p:cBhvr>
                                      <p:tavLst>
                                        <p:tav tm="0">
                                          <p:val>
                                            <p:strVal val="#ppt_x-.2"/>
                                          </p:val>
                                        </p:tav>
                                        <p:tav tm="100000">
                                          <p:val>
                                            <p:strVal val="#ppt_x"/>
                                          </p:val>
                                        </p:tav>
                                      </p:tavLst>
                                    </p:anim>
                                    <p:anim calcmode="lin" valueType="num">
                                      <p:cBhvr>
                                        <p:cTn id="36" dur="1000" fill="hold"/>
                                        <p:tgtEl>
                                          <p:spTgt spid="38915"/>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89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graphicFrame>
        <p:nvGraphicFramePr>
          <p:cNvPr id="37893" name="Object 5"/>
          <p:cNvGraphicFramePr>
            <a:graphicFrameLocks noChangeAspect="1"/>
          </p:cNvGraphicFramePr>
          <p:nvPr>
            <p:ph type="clipArt" sz="half" idx="1"/>
          </p:nvPr>
        </p:nvGraphicFramePr>
        <p:xfrm>
          <a:off x="928662" y="3643314"/>
          <a:ext cx="7339178" cy="3000396"/>
        </p:xfrm>
        <a:graphic>
          <a:graphicData uri="http://schemas.openxmlformats.org/presentationml/2006/ole">
            <p:oleObj spid="_x0000_s1026" name="Точечный рисунок" r:id="rId3" imgW="4971429" imgH="1790476" progId="PBrush">
              <p:embed/>
            </p:oleObj>
          </a:graphicData>
        </a:graphic>
      </p:graphicFrame>
      <p:sp>
        <p:nvSpPr>
          <p:cNvPr id="37892" name="Rectangle 4"/>
          <p:cNvSpPr>
            <a:spLocks noGrp="1" noChangeArrowheads="1"/>
          </p:cNvSpPr>
          <p:nvPr>
            <p:ph type="body" sz="half" idx="2"/>
          </p:nvPr>
        </p:nvSpPr>
        <p:spPr>
          <a:xfrm>
            <a:off x="1295400" y="0"/>
            <a:ext cx="6705624" cy="3714752"/>
          </a:xfrm>
        </p:spPr>
        <p:txBody>
          <a:bodyPr>
            <a:normAutofit lnSpcReduction="10000"/>
          </a:bodyPr>
          <a:lstStyle/>
          <a:p>
            <a:pPr>
              <a:lnSpc>
                <a:spcPct val="80000"/>
              </a:lnSpc>
              <a:buFont typeface="Wingdings" pitchFamily="2" charset="2"/>
              <a:buNone/>
            </a:pPr>
            <a:r>
              <a:rPr lang="ru-RU" b="1" dirty="0">
                <a:solidFill>
                  <a:srgbClr val="F2ED13"/>
                </a:solidFill>
                <a:latin typeface="Monotype Corsiva" pitchFamily="66" charset="0"/>
              </a:rPr>
              <a:t>	</a:t>
            </a:r>
            <a:endParaRPr lang="ru-RU" b="1" dirty="0" smtClean="0">
              <a:solidFill>
                <a:srgbClr val="F2ED13"/>
              </a:solidFill>
              <a:latin typeface="Monotype Corsiva" pitchFamily="66" charset="0"/>
            </a:endParaRPr>
          </a:p>
          <a:p>
            <a:pPr>
              <a:lnSpc>
                <a:spcPct val="80000"/>
              </a:lnSpc>
              <a:buFont typeface="Wingdings" pitchFamily="2" charset="2"/>
              <a:buNone/>
            </a:pPr>
            <a:endParaRPr lang="ru-RU" b="1" dirty="0" smtClean="0">
              <a:solidFill>
                <a:srgbClr val="F2ED13"/>
              </a:solidFill>
              <a:latin typeface="Monotype Corsiva" pitchFamily="66" charset="0"/>
            </a:endParaRPr>
          </a:p>
          <a:p>
            <a:pPr>
              <a:lnSpc>
                <a:spcPct val="80000"/>
              </a:lnSpc>
              <a:buFont typeface="Wingdings" pitchFamily="2" charset="2"/>
              <a:buNone/>
            </a:pPr>
            <a:r>
              <a:rPr lang="ru-RU" b="1" dirty="0">
                <a:solidFill>
                  <a:srgbClr val="F2ED13"/>
                </a:solidFill>
                <a:latin typeface="Monotype Corsiva" pitchFamily="66" charset="0"/>
              </a:rPr>
              <a:t>	</a:t>
            </a:r>
            <a:r>
              <a:rPr lang="ru-RU" sz="2800" b="1" dirty="0">
                <a:solidFill>
                  <a:schemeClr val="tx2"/>
                </a:solidFill>
                <a:latin typeface="Monotype Corsiva" pitchFamily="66" charset="0"/>
              </a:rPr>
              <a:t>Жители Древнего Египта задались вопросом: «Как найти высоту одной из громадных пирамид?» Фалес нашёл решение этой задачи. Он воткнул длинную палку вертикально в землю и сказал: «Когда тень от этой палки будет той же длины, что и сама палка, тень от пирамиды будет иметь ту же длину, что и высота пирамиды.» </a:t>
            </a:r>
          </a:p>
          <a:p>
            <a:pPr>
              <a:lnSpc>
                <a:spcPct val="80000"/>
              </a:lnSpc>
              <a:buFont typeface="Wingdings" pitchFamily="2" charset="2"/>
              <a:buNone/>
            </a:pPr>
            <a:endParaRPr lang="ru-RU" dirty="0">
              <a:solidFill>
                <a:srgbClr val="F2ED1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37892">
                                            <p:txEl>
                                              <p:pRg st="2" end="2"/>
                                            </p:txEl>
                                          </p:spTgt>
                                        </p:tgtEl>
                                        <p:attrNameLst>
                                          <p:attrName>style.visibility</p:attrName>
                                        </p:attrNameLst>
                                      </p:cBhvr>
                                      <p:to>
                                        <p:strVal val="visible"/>
                                      </p:to>
                                    </p:set>
                                    <p:anim calcmode="lin" valueType="num">
                                      <p:cBhvr>
                                        <p:cTn id="7" dur="1000" fill="hold"/>
                                        <p:tgtEl>
                                          <p:spTgt spid="37892">
                                            <p:txEl>
                                              <p:pRg st="2" end="2"/>
                                            </p:txEl>
                                          </p:spTgt>
                                        </p:tgtEl>
                                        <p:attrNameLst>
                                          <p:attrName>ppt_x</p:attrName>
                                        </p:attrNameLst>
                                      </p:cBhvr>
                                      <p:tavLst>
                                        <p:tav tm="0">
                                          <p:val>
                                            <p:strVal val="#ppt_x-.2"/>
                                          </p:val>
                                        </p:tav>
                                        <p:tav tm="100000">
                                          <p:val>
                                            <p:strVal val="#ppt_x"/>
                                          </p:val>
                                        </p:tav>
                                      </p:tavLst>
                                    </p:anim>
                                    <p:anim calcmode="lin" valueType="num">
                                      <p:cBhvr>
                                        <p:cTn id="8" dur="1000" fill="hold"/>
                                        <p:tgtEl>
                                          <p:spTgt spid="3789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7892">
                                            <p:txEl>
                                              <p:pRg st="2" end="2"/>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37893"/>
                                        </p:tgtEl>
                                        <p:attrNameLst>
                                          <p:attrName>style.visibility</p:attrName>
                                        </p:attrNameLst>
                                      </p:cBhvr>
                                      <p:to>
                                        <p:strVal val="visible"/>
                                      </p:to>
                                    </p:set>
                                    <p:anim calcmode="lin" valueType="num">
                                      <p:cBhvr>
                                        <p:cTn id="12" dur="1000" fill="hold"/>
                                        <p:tgtEl>
                                          <p:spTgt spid="37893"/>
                                        </p:tgtEl>
                                        <p:attrNameLst>
                                          <p:attrName>ppt_x</p:attrName>
                                        </p:attrNameLst>
                                      </p:cBhvr>
                                      <p:tavLst>
                                        <p:tav tm="0">
                                          <p:val>
                                            <p:strVal val="#ppt_x-.2"/>
                                          </p:val>
                                        </p:tav>
                                        <p:tav tm="100000">
                                          <p:val>
                                            <p:strVal val="#ppt_x"/>
                                          </p:val>
                                        </p:tav>
                                      </p:tavLst>
                                    </p:anim>
                                    <p:anim calcmode="lin" valueType="num">
                                      <p:cBhvr>
                                        <p:cTn id="13" dur="1000" fill="hold"/>
                                        <p:tgtEl>
                                          <p:spTgt spid="37893"/>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78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Искусство мерить шагами.</a:t>
            </a:r>
            <a:r>
              <a:rPr lang="ru-RU" dirty="0" smtClean="0"/>
              <a:t/>
            </a:r>
            <a:br>
              <a:rPr lang="ru-RU" dirty="0" smtClean="0"/>
            </a:br>
            <a:endParaRPr lang="ru-RU" dirty="0"/>
          </a:p>
        </p:txBody>
      </p:sp>
      <p:pic>
        <p:nvPicPr>
          <p:cNvPr id="25602" name="Picture 2"/>
          <p:cNvPicPr>
            <a:picLocks noGrp="1" noChangeAspect="1" noChangeArrowheads="1"/>
          </p:cNvPicPr>
          <p:nvPr>
            <p:ph sz="half" idx="1"/>
          </p:nvPr>
        </p:nvPicPr>
        <p:blipFill>
          <a:blip r:embed="rId2"/>
          <a:stretch>
            <a:fillRect/>
          </a:stretch>
        </p:blipFill>
        <p:spPr bwMode="auto">
          <a:xfrm>
            <a:off x="509587" y="1928801"/>
            <a:ext cx="4062413" cy="3246019"/>
          </a:xfrm>
          <a:prstGeom prst="rect">
            <a:avLst/>
          </a:prstGeom>
          <a:solidFill>
            <a:srgbClr val="FFFFFF">
              <a:shade val="85000"/>
            </a:srgbClr>
          </a:solidFill>
          <a:ln w="88900" cap="sq">
            <a:solidFill>
              <a:schemeClr val="bg2">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Содержимое 3"/>
          <p:cNvSpPr>
            <a:spLocks noGrp="1"/>
          </p:cNvSpPr>
          <p:nvPr>
            <p:ph sz="half" idx="2"/>
          </p:nvPr>
        </p:nvSpPr>
        <p:spPr/>
        <p:txBody>
          <a:bodyPr>
            <a:normAutofit fontScale="85000" lnSpcReduction="20000"/>
          </a:bodyPr>
          <a:lstStyle/>
          <a:p>
            <a:r>
              <a:rPr lang="ru-RU" dirty="0" smtClean="0"/>
              <a:t>Отметим любопытное соотношение, обнаруженное многократными измерениями: средняя длина шага взрослого человека равна примерно половине его роста, считая до уровня глаз. Если, например, рост человека до глаз 1 м 40 см, то длина его шага – около 70 см. интересно при случае проверит это правило.</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4">
                                            <p:txEl>
                                              <p:pRg st="0" end="0"/>
                                            </p:txEl>
                                          </p:spTgt>
                                        </p:tgtEl>
                                      </p:cBhvr>
                                    </p:animEffect>
                                  </p:childTnLst>
                                </p:cTn>
                              </p:par>
                              <p:par>
                                <p:cTn id="16" presetID="29" presetClass="entr" presetSubtype="0" fill="hold" nodeType="withEffect">
                                  <p:stCondLst>
                                    <p:cond delay="0"/>
                                  </p:stCondLst>
                                  <p:childTnLst>
                                    <p:set>
                                      <p:cBhvr>
                                        <p:cTn id="17" dur="1" fill="hold">
                                          <p:stCondLst>
                                            <p:cond delay="0"/>
                                          </p:stCondLst>
                                        </p:cTn>
                                        <p:tgtEl>
                                          <p:spTgt spid="25602"/>
                                        </p:tgtEl>
                                        <p:attrNameLst>
                                          <p:attrName>style.visibility</p:attrName>
                                        </p:attrNameLst>
                                      </p:cBhvr>
                                      <p:to>
                                        <p:strVal val="visible"/>
                                      </p:to>
                                    </p:set>
                                    <p:anim calcmode="lin" valueType="num">
                                      <p:cBhvr>
                                        <p:cTn id="18" dur="1000" fill="hold"/>
                                        <p:tgtEl>
                                          <p:spTgt spid="25602"/>
                                        </p:tgtEl>
                                        <p:attrNameLst>
                                          <p:attrName>ppt_x</p:attrName>
                                        </p:attrNameLst>
                                      </p:cBhvr>
                                      <p:tavLst>
                                        <p:tav tm="0">
                                          <p:val>
                                            <p:strVal val="#ppt_x-.2"/>
                                          </p:val>
                                        </p:tav>
                                        <p:tav tm="100000">
                                          <p:val>
                                            <p:strVal val="#ppt_x"/>
                                          </p:val>
                                        </p:tav>
                                      </p:tavLst>
                                    </p:anim>
                                    <p:anim calcmode="lin" valueType="num">
                                      <p:cBhvr>
                                        <p:cTn id="19" dur="1000" fill="hold"/>
                                        <p:tgtEl>
                                          <p:spTgt spid="25602"/>
                                        </p:tgtEl>
                                        <p:attrNameLst>
                                          <p:attrName>ppt_y</p:attrName>
                                        </p:attrNameLst>
                                      </p:cBhvr>
                                      <p:tavLst>
                                        <p:tav tm="0">
                                          <p:val>
                                            <p:strVal val="#ppt_y"/>
                                          </p:val>
                                        </p:tav>
                                        <p:tav tm="100000">
                                          <p:val>
                                            <p:strVal val="#ppt_y"/>
                                          </p:val>
                                        </p:tav>
                                      </p:tavLst>
                                    </p:anim>
                                    <p:animEffect transition="in" filter="wipe(right)" prLst="gradientSize: 0.1">
                                      <p:cBhvr>
                                        <p:cTn id="20" dur="1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a:t>
            </a:r>
            <a:endParaRPr lang="ru-RU" dirty="0"/>
          </a:p>
        </p:txBody>
      </p:sp>
      <p:sp>
        <p:nvSpPr>
          <p:cNvPr id="5" name="Содержимое 4"/>
          <p:cNvSpPr>
            <a:spLocks noGrp="1"/>
          </p:cNvSpPr>
          <p:nvPr>
            <p:ph idx="1"/>
          </p:nvPr>
        </p:nvSpPr>
        <p:spPr/>
        <p:txBody>
          <a:bodyPr/>
          <a:lstStyle/>
          <a:p>
            <a:r>
              <a:rPr lang="ru-RU" dirty="0" smtClean="0"/>
              <a:t>Оказывается, все привлекательные стороны геометрии можно увидеть на вольном воздухе под открытым небом: в лесу, поле, </a:t>
            </a:r>
            <a:r>
              <a:rPr lang="ru-RU" smtClean="0"/>
              <a:t>у </a:t>
            </a:r>
            <a:r>
              <a:rPr lang="ru-RU" smtClean="0"/>
              <a:t>реки, </a:t>
            </a:r>
            <a:r>
              <a:rPr lang="ru-RU" dirty="0" smtClean="0"/>
              <a:t>на дороге,… </a:t>
            </a:r>
            <a:endParaRPr lang="ru-RU" i="1" dirty="0">
              <a:solidFill>
                <a:schemeClr val="tx2">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Заголовок 11"/>
          <p:cNvSpPr>
            <a:spLocks noGrp="1"/>
          </p:cNvSpPr>
          <p:nvPr>
            <p:ph type="title"/>
          </p:nvPr>
        </p:nvSpPr>
        <p:spPr/>
        <p:txBody>
          <a:bodyPr>
            <a:noAutofit/>
          </a:bodyPr>
          <a:lstStyle/>
          <a:p>
            <a:r>
              <a:rPr lang="ru-RU" sz="2800" b="1" i="1" u="sng" dirty="0" smtClean="0"/>
              <a:t>В нашем учебнике геометрии описан способ для нахождения высоты предмета.</a:t>
            </a:r>
            <a:r>
              <a:rPr lang="ru-RU" sz="2800" dirty="0" smtClean="0"/>
              <a:t/>
            </a:r>
            <a:br>
              <a:rPr lang="ru-RU" sz="2800" dirty="0" smtClean="0"/>
            </a:br>
            <a:endParaRPr lang="ru-RU" sz="2800" dirty="0"/>
          </a:p>
        </p:txBody>
      </p:sp>
      <p:sp>
        <p:nvSpPr>
          <p:cNvPr id="11" name="Содержимое 10"/>
          <p:cNvSpPr>
            <a:spLocks noGrp="1"/>
          </p:cNvSpPr>
          <p:nvPr>
            <p:ph sz="half" idx="4294967295"/>
          </p:nvPr>
        </p:nvSpPr>
        <p:spPr>
          <a:xfrm>
            <a:off x="4286248" y="1571612"/>
            <a:ext cx="4038600" cy="4525962"/>
          </a:xfrm>
        </p:spPr>
        <p:txBody>
          <a:bodyPr>
            <a:normAutofit fontScale="55000" lnSpcReduction="20000"/>
          </a:bodyPr>
          <a:lstStyle/>
          <a:p>
            <a:r>
              <a:rPr lang="ru-RU" i="1" dirty="0" smtClean="0"/>
              <a:t>Если нужно определить высоту какого-нибудь предмета, например высоту телеграфного столба А</a:t>
            </a:r>
            <a:r>
              <a:rPr lang="ru-RU" i="1" baseline="-25000" dirty="0" smtClean="0"/>
              <a:t>1</a:t>
            </a:r>
            <a:r>
              <a:rPr lang="ru-RU" i="1" dirty="0" smtClean="0"/>
              <a:t>С</a:t>
            </a:r>
            <a:r>
              <a:rPr lang="ru-RU" i="1" baseline="-25000" dirty="0" smtClean="0"/>
              <a:t>1</a:t>
            </a:r>
            <a:r>
              <a:rPr lang="ru-RU" i="1" dirty="0" smtClean="0"/>
              <a:t>, изображённого на рисунке, поставим на некотором </a:t>
            </a:r>
            <a:endParaRPr lang="ru-RU" dirty="0" smtClean="0"/>
          </a:p>
          <a:p>
            <a:r>
              <a:rPr lang="ru-RU" i="1" dirty="0" smtClean="0"/>
              <a:t>расстоянии от столба шест АС с вращающейся планкой и направим планку на верхнюю точку А</a:t>
            </a:r>
            <a:r>
              <a:rPr lang="ru-RU" i="1" baseline="-25000" dirty="0" smtClean="0"/>
              <a:t>1 </a:t>
            </a:r>
            <a:r>
              <a:rPr lang="ru-RU" i="1" dirty="0" smtClean="0"/>
              <a:t>столба. Отметим на поверхности земли точку В, в которой прямая А</a:t>
            </a:r>
            <a:r>
              <a:rPr lang="ru-RU" i="1" baseline="-25000" dirty="0" smtClean="0"/>
              <a:t>1</a:t>
            </a:r>
            <a:r>
              <a:rPr lang="ru-RU" i="1" dirty="0" smtClean="0"/>
              <a:t>А пересекается с поверхностью земли. Прямоугольные треугольники А</a:t>
            </a:r>
            <a:r>
              <a:rPr lang="ru-RU" i="1" baseline="-25000" dirty="0" smtClean="0"/>
              <a:t>1</a:t>
            </a:r>
            <a:r>
              <a:rPr lang="ru-RU" i="1" dirty="0" smtClean="0"/>
              <a:t>С</a:t>
            </a:r>
            <a:r>
              <a:rPr lang="ru-RU" i="1" baseline="-25000" dirty="0" smtClean="0"/>
              <a:t>1</a:t>
            </a:r>
            <a:r>
              <a:rPr lang="ru-RU" i="1" dirty="0" smtClean="0"/>
              <a:t>В и АСВ подобны по первому признаку подобия треугольников.</a:t>
            </a:r>
            <a:endParaRPr lang="ru-RU" dirty="0" smtClean="0"/>
          </a:p>
          <a:p>
            <a:r>
              <a:rPr lang="ru-RU" i="1" dirty="0" smtClean="0"/>
              <a:t>		Измерив расстояние ВС</a:t>
            </a:r>
            <a:r>
              <a:rPr lang="ru-RU" i="1" baseline="-25000" dirty="0" smtClean="0"/>
              <a:t>1</a:t>
            </a:r>
            <a:r>
              <a:rPr lang="ru-RU" i="1" dirty="0" smtClean="0"/>
              <a:t>  и  ВС и зная длину АС шеста, определяем высоту А</a:t>
            </a:r>
            <a:r>
              <a:rPr lang="ru-RU" i="1" baseline="-25000" dirty="0" smtClean="0"/>
              <a:t>1</a:t>
            </a:r>
            <a:r>
              <a:rPr lang="ru-RU" i="1" dirty="0" smtClean="0"/>
              <a:t>С</a:t>
            </a:r>
            <a:r>
              <a:rPr lang="ru-RU" i="1" baseline="-25000" dirty="0" smtClean="0"/>
              <a:t>1</a:t>
            </a:r>
            <a:r>
              <a:rPr lang="ru-RU" i="1" dirty="0" smtClean="0"/>
              <a:t> телеграфного столба.</a:t>
            </a:r>
            <a:endParaRPr lang="ru-RU" dirty="0" smtClean="0"/>
          </a:p>
          <a:p>
            <a:endParaRPr lang="ru-RU" dirty="0"/>
          </a:p>
        </p:txBody>
      </p:sp>
      <p:graphicFrame>
        <p:nvGraphicFramePr>
          <p:cNvPr id="16387" name="Object 3"/>
          <p:cNvGraphicFramePr>
            <a:graphicFrameLocks noChangeAspect="1"/>
          </p:cNvGraphicFramePr>
          <p:nvPr/>
        </p:nvGraphicFramePr>
        <p:xfrm>
          <a:off x="928662" y="2214554"/>
          <a:ext cx="3286148" cy="2908241"/>
        </p:xfrm>
        <a:graphic>
          <a:graphicData uri="http://schemas.openxmlformats.org/presentationml/2006/ole">
            <p:oleObj spid="_x0000_s16387" name="Точечный рисунок" r:id="rId3" imgW="1905266" imgH="1685714" progId="PBrush">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ppt_x</p:attrName>
                                        </p:attrNameLst>
                                      </p:cBhvr>
                                      <p:tavLst>
                                        <p:tav tm="0">
                                          <p:val>
                                            <p:strVal val="#ppt_x-.2"/>
                                          </p:val>
                                        </p:tav>
                                        <p:tav tm="100000">
                                          <p:val>
                                            <p:strVal val="#ppt_x"/>
                                          </p:val>
                                        </p:tav>
                                      </p:tavLst>
                                    </p:anim>
                                    <p:anim calcmode="lin" valueType="num">
                                      <p:cBhvr>
                                        <p:cTn id="8"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6387"/>
                                        </p:tgtEl>
                                        <p:attrNameLst>
                                          <p:attrName>style.visibility</p:attrName>
                                        </p:attrNameLst>
                                      </p:cBhvr>
                                      <p:to>
                                        <p:strVal val="visible"/>
                                      </p:to>
                                    </p:set>
                                    <p:anim calcmode="lin" valueType="num">
                                      <p:cBhvr>
                                        <p:cTn id="13" dur="1000" fill="hold"/>
                                        <p:tgtEl>
                                          <p:spTgt spid="16387"/>
                                        </p:tgtEl>
                                        <p:attrNameLst>
                                          <p:attrName>ppt_x</p:attrName>
                                        </p:attrNameLst>
                                      </p:cBhvr>
                                      <p:tavLst>
                                        <p:tav tm="0">
                                          <p:val>
                                            <p:strVal val="#ppt_x-.2"/>
                                          </p:val>
                                        </p:tav>
                                        <p:tav tm="100000">
                                          <p:val>
                                            <p:strVal val="#ppt_x"/>
                                          </p:val>
                                        </p:tav>
                                      </p:tavLst>
                                    </p:anim>
                                    <p:anim calcmode="lin" valueType="num">
                                      <p:cBhvr>
                                        <p:cTn id="14" dur="1000" fill="hold"/>
                                        <p:tgtEl>
                                          <p:spTgt spid="16387"/>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6387"/>
                                        </p:tgtEl>
                                      </p:cBhvr>
                                    </p:animEffect>
                                  </p:childTnLst>
                                </p:cTn>
                              </p:par>
                              <p:par>
                                <p:cTn id="16" presetID="29" presetClass="entr" presetSubtype="0" fill="hold" nodeType="with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 calcmode="lin" valueType="num">
                                      <p:cBhvr>
                                        <p:cTn id="18" dur="1000" fill="hold"/>
                                        <p:tgtEl>
                                          <p:spTgt spid="11">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1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11">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anim calcmode="lin" valueType="num">
                                      <p:cBhvr>
                                        <p:cTn id="23" dur="1000" fill="hold"/>
                                        <p:tgtEl>
                                          <p:spTgt spid="11">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1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11">
                                            <p:txEl>
                                              <p:pRg st="1" end="1"/>
                                            </p:txEl>
                                          </p:spTgt>
                                        </p:tgtEl>
                                      </p:cBhvr>
                                    </p:animEffect>
                                  </p:childTnLst>
                                </p:cTn>
                              </p:par>
                              <p:par>
                                <p:cTn id="26" presetID="29" presetClass="entr" presetSubtype="0" fill="hold" nodeType="withEffect">
                                  <p:stCondLst>
                                    <p:cond delay="0"/>
                                  </p:stCondLst>
                                  <p:childTnLst>
                                    <p:set>
                                      <p:cBhvr>
                                        <p:cTn id="27" dur="1" fill="hold">
                                          <p:stCondLst>
                                            <p:cond delay="0"/>
                                          </p:stCondLst>
                                        </p:cTn>
                                        <p:tgtEl>
                                          <p:spTgt spid="11">
                                            <p:txEl>
                                              <p:pRg st="2" end="2"/>
                                            </p:txEl>
                                          </p:spTgt>
                                        </p:tgtEl>
                                        <p:attrNameLst>
                                          <p:attrName>style.visibility</p:attrName>
                                        </p:attrNameLst>
                                      </p:cBhvr>
                                      <p:to>
                                        <p:strVal val="visible"/>
                                      </p:to>
                                    </p:set>
                                    <p:anim calcmode="lin" valueType="num">
                                      <p:cBhvr>
                                        <p:cTn id="28" dur="1000" fill="hold"/>
                                        <p:tgtEl>
                                          <p:spTgt spid="11">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1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8229600" cy="1143000"/>
          </a:xfrm>
        </p:spPr>
        <p:txBody>
          <a:bodyPr>
            <a:noAutofit/>
          </a:bodyPr>
          <a:lstStyle/>
          <a:p>
            <a:r>
              <a:rPr lang="ru-RU" sz="2000" b="1" i="1" dirty="0" smtClean="0">
                <a:latin typeface="Times New Roman" pitchFamily="18" charset="0"/>
                <a:cs typeface="Times New Roman" pitchFamily="18" charset="0"/>
              </a:rPr>
              <a:t>При изучении научных материалов можно  убедиться, что подобие треугольников можно применять не только на уроках геометрии, но и на практике при измерении расстояний и высоты предметов.</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p>
        </p:txBody>
      </p:sp>
      <p:pic>
        <p:nvPicPr>
          <p:cNvPr id="10" name="Picture 3"/>
          <p:cNvPicPr>
            <a:picLocks noGrp="1" noChangeAspect="1" noChangeArrowheads="1"/>
          </p:cNvPicPr>
          <p:nvPr>
            <p:ph sz="half" idx="1"/>
          </p:nvPr>
        </p:nvPicPr>
        <p:blipFill>
          <a:blip r:embed="rId3"/>
          <a:srcRect t="3216" b="3216"/>
          <a:stretch>
            <a:fillRect/>
          </a:stretch>
        </p:blipFill>
        <p:spPr bwMode="auto">
          <a:xfrm>
            <a:off x="5643570" y="1357298"/>
            <a:ext cx="3143272" cy="2357456"/>
          </a:xfrm>
          <a:prstGeom prst="rect">
            <a:avLst/>
          </a:prstGeom>
          <a:solidFill>
            <a:srgbClr val="FFFFFF">
              <a:shade val="85000"/>
            </a:srgbClr>
          </a:solidFill>
          <a:ln w="5715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Содержимое 3"/>
          <p:cNvSpPr>
            <a:spLocks noGrp="1"/>
          </p:cNvSpPr>
          <p:nvPr>
            <p:ph sz="half" idx="2"/>
          </p:nvPr>
        </p:nvSpPr>
        <p:spPr>
          <a:xfrm>
            <a:off x="0" y="1214422"/>
            <a:ext cx="4857752" cy="4525963"/>
          </a:xfrm>
        </p:spPr>
        <p:txBody>
          <a:bodyPr>
            <a:normAutofit/>
          </a:bodyPr>
          <a:lstStyle/>
          <a:p>
            <a:r>
              <a:rPr lang="ru-RU" sz="1800" dirty="0" smtClean="0">
                <a:latin typeface="Times New Roman" pitchFamily="18" charset="0"/>
                <a:cs typeface="Times New Roman" pitchFamily="18" charset="0"/>
              </a:rPr>
              <a:t>В солнечный день можно пользоваться любой тенью, какой бы длины она не была. Измерив, кроме того, и свою тень или тень какого-нибудь шеста, вычисляют искомую высоту из пропорции,</a:t>
            </a:r>
          </a:p>
          <a:p>
            <a:r>
              <a:rPr lang="ru-RU" sz="1800" dirty="0" smtClean="0">
                <a:latin typeface="Times New Roman" pitchFamily="18" charset="0"/>
                <a:cs typeface="Times New Roman" pitchFamily="18" charset="0"/>
              </a:rPr>
              <a:t>               ,  т.е. высота дерева во столько же раз больше вашей собственной тени (или тени шеста). Это вытекает из подобия треугольников  </a:t>
            </a:r>
            <a:r>
              <a:rPr lang="en-US" sz="1800" dirty="0" smtClean="0">
                <a:latin typeface="Times New Roman" pitchFamily="18" charset="0"/>
                <a:cs typeface="Times New Roman" pitchFamily="18" charset="0"/>
              </a:rPr>
              <a:t>ABC</a:t>
            </a:r>
            <a:r>
              <a:rPr lang="ru-RU" sz="1800" dirty="0" smtClean="0">
                <a:latin typeface="Times New Roman" pitchFamily="18" charset="0"/>
                <a:cs typeface="Times New Roman" pitchFamily="18" charset="0"/>
              </a:rPr>
              <a:t>  и   </a:t>
            </a:r>
            <a:r>
              <a:rPr lang="en-US" sz="1800" dirty="0" err="1" smtClean="0">
                <a:latin typeface="Times New Roman" pitchFamily="18" charset="0"/>
                <a:cs typeface="Times New Roman" pitchFamily="18" charset="0"/>
              </a:rPr>
              <a:t>abc</a:t>
            </a:r>
            <a:r>
              <a:rPr lang="en-US" sz="1800" dirty="0" smtClean="0">
                <a:latin typeface="Times New Roman" pitchFamily="18" charset="0"/>
                <a:cs typeface="Times New Roman" pitchFamily="18" charset="0"/>
              </a:rPr>
              <a:t> </a:t>
            </a:r>
            <a:endParaRPr lang="ru-RU" sz="1800" dirty="0">
              <a:latin typeface="Times New Roman" pitchFamily="18" charset="0"/>
              <a:cs typeface="Times New Roman" pitchFamily="18" charset="0"/>
            </a:endParaRPr>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8433"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28596" y="2643182"/>
            <a:ext cx="733425" cy="438150"/>
          </a:xfrm>
          <a:prstGeom prst="rect">
            <a:avLst/>
          </a:prstGeom>
          <a:noFill/>
        </p:spPr>
      </p:pic>
      <p:pic>
        <p:nvPicPr>
          <p:cNvPr id="8" name="Picture 5"/>
          <p:cNvPicPr>
            <a:picLocks noChangeAspect="1" noChangeArrowheads="1"/>
          </p:cNvPicPr>
          <p:nvPr/>
        </p:nvPicPr>
        <p:blipFill>
          <a:blip r:embed="rId5"/>
          <a:srcRect/>
          <a:stretch>
            <a:fillRect/>
          </a:stretch>
        </p:blipFill>
        <p:spPr bwMode="auto">
          <a:xfrm>
            <a:off x="785786" y="3881556"/>
            <a:ext cx="3000396" cy="2749166"/>
          </a:xfrm>
          <a:prstGeom prst="rect">
            <a:avLst/>
          </a:prstGeom>
          <a:solidFill>
            <a:srgbClr val="FFFFFF">
              <a:shade val="85000"/>
            </a:srgbClr>
          </a:solidFill>
          <a:ln w="5715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8440" name="Rectangle 8"/>
          <p:cNvSpPr>
            <a:spLocks noChangeArrowheads="1"/>
          </p:cNvSpPr>
          <p:nvPr/>
        </p:nvSpPr>
        <p:spPr bwMode="auto">
          <a:xfrm>
            <a:off x="4643438" y="4000504"/>
            <a:ext cx="421484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Применить это правило к теням, отбрасываемым</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 свете уличного  фонаря или лампы нельзя.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Суть дела сводится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 тому, что солнечные лучи между собою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параллельны, лучи же фонаря –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непараллельны</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4">
                                            <p:txEl>
                                              <p:pRg st="0" end="0"/>
                                            </p:txEl>
                                          </p:spTgt>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4">
                                            <p:txEl>
                                              <p:pRg st="1" end="1"/>
                                            </p:txEl>
                                          </p:spTgt>
                                        </p:tgtEl>
                                      </p:cBhvr>
                                    </p:animEffect>
                                  </p:childTnLst>
                                </p:cTn>
                              </p:par>
                              <p:par>
                                <p:cTn id="22" presetID="29"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ppt_x</p:attrName>
                                        </p:attrNameLst>
                                      </p:cBhvr>
                                      <p:tavLst>
                                        <p:tav tm="0">
                                          <p:val>
                                            <p:strVal val="#ppt_x-.2"/>
                                          </p:val>
                                        </p:tav>
                                        <p:tav tm="100000">
                                          <p:val>
                                            <p:strVal val="#ppt_x"/>
                                          </p:val>
                                        </p:tav>
                                      </p:tavLst>
                                    </p:anim>
                                    <p:anim calcmode="lin" valueType="num">
                                      <p:cBhvr>
                                        <p:cTn id="2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6" dur="1000"/>
                                        <p:tgtEl>
                                          <p:spTgt spid="8"/>
                                        </p:tgtEl>
                                      </p:cBhvr>
                                    </p:animEffect>
                                  </p:childTnLst>
                                </p:cTn>
                              </p:par>
                              <p:par>
                                <p:cTn id="27" presetID="29"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ppt_x</p:attrName>
                                        </p:attrNameLst>
                                      </p:cBhvr>
                                      <p:tavLst>
                                        <p:tav tm="0">
                                          <p:val>
                                            <p:strVal val="#ppt_x-.2"/>
                                          </p:val>
                                        </p:tav>
                                        <p:tav tm="100000">
                                          <p:val>
                                            <p:strVal val="#ppt_x"/>
                                          </p:val>
                                        </p:tav>
                                      </p:tavLst>
                                    </p:anim>
                                    <p:anim calcmode="lin" valueType="num">
                                      <p:cBhvr>
                                        <p:cTn id="30"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1" dur="1000"/>
                                        <p:tgtEl>
                                          <p:spTgt spid="10"/>
                                        </p:tgtEl>
                                      </p:cBhvr>
                                    </p:animEffect>
                                  </p:childTnLst>
                                </p:cTn>
                              </p:par>
                              <p:par>
                                <p:cTn id="32" presetID="29" presetClass="entr" presetSubtype="0" fill="hold" nodeType="withEffect">
                                  <p:stCondLst>
                                    <p:cond delay="0"/>
                                  </p:stCondLst>
                                  <p:childTnLst>
                                    <p:set>
                                      <p:cBhvr>
                                        <p:cTn id="33" dur="1" fill="hold">
                                          <p:stCondLst>
                                            <p:cond delay="0"/>
                                          </p:stCondLst>
                                        </p:cTn>
                                        <p:tgtEl>
                                          <p:spTgt spid="18440">
                                            <p:txEl>
                                              <p:pRg st="0" end="0"/>
                                            </p:txEl>
                                          </p:spTgt>
                                        </p:tgtEl>
                                        <p:attrNameLst>
                                          <p:attrName>style.visibility</p:attrName>
                                        </p:attrNameLst>
                                      </p:cBhvr>
                                      <p:to>
                                        <p:strVal val="visible"/>
                                      </p:to>
                                    </p:set>
                                    <p:anim calcmode="lin" valueType="num">
                                      <p:cBhvr>
                                        <p:cTn id="34" dur="1000" fill="hold"/>
                                        <p:tgtEl>
                                          <p:spTgt spid="18440">
                                            <p:txEl>
                                              <p:pRg st="0" end="0"/>
                                            </p:txEl>
                                          </p:spTgt>
                                        </p:tgtEl>
                                        <p:attrNameLst>
                                          <p:attrName>ppt_x</p:attrName>
                                        </p:attrNameLst>
                                      </p:cBhvr>
                                      <p:tavLst>
                                        <p:tav tm="0">
                                          <p:val>
                                            <p:strVal val="#ppt_x-.2"/>
                                          </p:val>
                                        </p:tav>
                                        <p:tav tm="100000">
                                          <p:val>
                                            <p:strVal val="#ppt_x"/>
                                          </p:val>
                                        </p:tav>
                                      </p:tavLst>
                                    </p:anim>
                                    <p:anim calcmode="lin" valueType="num">
                                      <p:cBhvr>
                                        <p:cTn id="35" dur="1000" fill="hold"/>
                                        <p:tgtEl>
                                          <p:spTgt spid="1844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6" dur="1000"/>
                                        <p:tgtEl>
                                          <p:spTgt spid="18440">
                                            <p:txEl>
                                              <p:pRg st="0" end="0"/>
                                            </p:txEl>
                                          </p:spTgt>
                                        </p:tgtEl>
                                      </p:cBhvr>
                                    </p:animEffect>
                                  </p:childTnLst>
                                </p:cTn>
                              </p:par>
                              <p:par>
                                <p:cTn id="37" presetID="29" presetClass="entr" presetSubtype="0" fill="hold" nodeType="withEffect">
                                  <p:stCondLst>
                                    <p:cond delay="0"/>
                                  </p:stCondLst>
                                  <p:childTnLst>
                                    <p:set>
                                      <p:cBhvr>
                                        <p:cTn id="38" dur="1" fill="hold">
                                          <p:stCondLst>
                                            <p:cond delay="0"/>
                                          </p:stCondLst>
                                        </p:cTn>
                                        <p:tgtEl>
                                          <p:spTgt spid="18440">
                                            <p:txEl>
                                              <p:pRg st="1" end="1"/>
                                            </p:txEl>
                                          </p:spTgt>
                                        </p:tgtEl>
                                        <p:attrNameLst>
                                          <p:attrName>style.visibility</p:attrName>
                                        </p:attrNameLst>
                                      </p:cBhvr>
                                      <p:to>
                                        <p:strVal val="visible"/>
                                      </p:to>
                                    </p:set>
                                    <p:anim calcmode="lin" valueType="num">
                                      <p:cBhvr>
                                        <p:cTn id="39" dur="1000" fill="hold"/>
                                        <p:tgtEl>
                                          <p:spTgt spid="18440">
                                            <p:txEl>
                                              <p:pRg st="1" end="1"/>
                                            </p:txEl>
                                          </p:spTgt>
                                        </p:tgtEl>
                                        <p:attrNameLst>
                                          <p:attrName>ppt_x</p:attrName>
                                        </p:attrNameLst>
                                      </p:cBhvr>
                                      <p:tavLst>
                                        <p:tav tm="0">
                                          <p:val>
                                            <p:strVal val="#ppt_x-.2"/>
                                          </p:val>
                                        </p:tav>
                                        <p:tav tm="100000">
                                          <p:val>
                                            <p:strVal val="#ppt_x"/>
                                          </p:val>
                                        </p:tav>
                                      </p:tavLst>
                                    </p:anim>
                                    <p:anim calcmode="lin" valueType="num">
                                      <p:cBhvr>
                                        <p:cTn id="40" dur="1000" fill="hold"/>
                                        <p:tgtEl>
                                          <p:spTgt spid="18440">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1" dur="1000"/>
                                        <p:tgtEl>
                                          <p:spTgt spid="18440">
                                            <p:txEl>
                                              <p:pRg st="1" end="1"/>
                                            </p:txEl>
                                          </p:spTgt>
                                        </p:tgtEl>
                                      </p:cBhvr>
                                    </p:animEffect>
                                  </p:childTnLst>
                                </p:cTn>
                              </p:par>
                              <p:par>
                                <p:cTn id="42" presetID="29" presetClass="entr" presetSubtype="0" fill="hold" nodeType="withEffect">
                                  <p:stCondLst>
                                    <p:cond delay="0"/>
                                  </p:stCondLst>
                                  <p:childTnLst>
                                    <p:set>
                                      <p:cBhvr>
                                        <p:cTn id="43" dur="1" fill="hold">
                                          <p:stCondLst>
                                            <p:cond delay="0"/>
                                          </p:stCondLst>
                                        </p:cTn>
                                        <p:tgtEl>
                                          <p:spTgt spid="18440">
                                            <p:txEl>
                                              <p:pRg st="2" end="2"/>
                                            </p:txEl>
                                          </p:spTgt>
                                        </p:tgtEl>
                                        <p:attrNameLst>
                                          <p:attrName>style.visibility</p:attrName>
                                        </p:attrNameLst>
                                      </p:cBhvr>
                                      <p:to>
                                        <p:strVal val="visible"/>
                                      </p:to>
                                    </p:set>
                                    <p:anim calcmode="lin" valueType="num">
                                      <p:cBhvr>
                                        <p:cTn id="44" dur="1000" fill="hold"/>
                                        <p:tgtEl>
                                          <p:spTgt spid="18440">
                                            <p:txEl>
                                              <p:pRg st="2" end="2"/>
                                            </p:txEl>
                                          </p:spTgt>
                                        </p:tgtEl>
                                        <p:attrNameLst>
                                          <p:attrName>ppt_x</p:attrName>
                                        </p:attrNameLst>
                                      </p:cBhvr>
                                      <p:tavLst>
                                        <p:tav tm="0">
                                          <p:val>
                                            <p:strVal val="#ppt_x-.2"/>
                                          </p:val>
                                        </p:tav>
                                        <p:tav tm="100000">
                                          <p:val>
                                            <p:strVal val="#ppt_x"/>
                                          </p:val>
                                        </p:tav>
                                      </p:tavLst>
                                    </p:anim>
                                    <p:anim calcmode="lin" valueType="num">
                                      <p:cBhvr>
                                        <p:cTn id="45" dur="1000" fill="hold"/>
                                        <p:tgtEl>
                                          <p:spTgt spid="18440">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46" dur="1000"/>
                                        <p:tgtEl>
                                          <p:spTgt spid="18440">
                                            <p:txEl>
                                              <p:pRg st="2" end="2"/>
                                            </p:txEl>
                                          </p:spTgt>
                                        </p:tgtEl>
                                      </p:cBhvr>
                                    </p:animEffect>
                                  </p:childTnLst>
                                </p:cTn>
                              </p:par>
                              <p:par>
                                <p:cTn id="47" presetID="29" presetClass="entr" presetSubtype="0" fill="hold" nodeType="withEffect">
                                  <p:stCondLst>
                                    <p:cond delay="0"/>
                                  </p:stCondLst>
                                  <p:childTnLst>
                                    <p:set>
                                      <p:cBhvr>
                                        <p:cTn id="48" dur="1" fill="hold">
                                          <p:stCondLst>
                                            <p:cond delay="0"/>
                                          </p:stCondLst>
                                        </p:cTn>
                                        <p:tgtEl>
                                          <p:spTgt spid="18440">
                                            <p:txEl>
                                              <p:pRg st="3" end="3"/>
                                            </p:txEl>
                                          </p:spTgt>
                                        </p:tgtEl>
                                        <p:attrNameLst>
                                          <p:attrName>style.visibility</p:attrName>
                                        </p:attrNameLst>
                                      </p:cBhvr>
                                      <p:to>
                                        <p:strVal val="visible"/>
                                      </p:to>
                                    </p:set>
                                    <p:anim calcmode="lin" valueType="num">
                                      <p:cBhvr>
                                        <p:cTn id="49" dur="1000" fill="hold"/>
                                        <p:tgtEl>
                                          <p:spTgt spid="18440">
                                            <p:txEl>
                                              <p:pRg st="3" end="3"/>
                                            </p:txEl>
                                          </p:spTgt>
                                        </p:tgtEl>
                                        <p:attrNameLst>
                                          <p:attrName>ppt_x</p:attrName>
                                        </p:attrNameLst>
                                      </p:cBhvr>
                                      <p:tavLst>
                                        <p:tav tm="0">
                                          <p:val>
                                            <p:strVal val="#ppt_x-.2"/>
                                          </p:val>
                                        </p:tav>
                                        <p:tav tm="100000">
                                          <p:val>
                                            <p:strVal val="#ppt_x"/>
                                          </p:val>
                                        </p:tav>
                                      </p:tavLst>
                                    </p:anim>
                                    <p:anim calcmode="lin" valueType="num">
                                      <p:cBhvr>
                                        <p:cTn id="50" dur="1000" fill="hold"/>
                                        <p:tgtEl>
                                          <p:spTgt spid="18440">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8440">
                                            <p:txEl>
                                              <p:pRg st="3" end="3"/>
                                            </p:txEl>
                                          </p:spTgt>
                                        </p:tgtEl>
                                      </p:cBhvr>
                                    </p:animEffect>
                                  </p:childTnLst>
                                </p:cTn>
                              </p:par>
                              <p:par>
                                <p:cTn id="52" presetID="29" presetClass="entr" presetSubtype="0" fill="hold" nodeType="withEffect">
                                  <p:stCondLst>
                                    <p:cond delay="0"/>
                                  </p:stCondLst>
                                  <p:childTnLst>
                                    <p:set>
                                      <p:cBhvr>
                                        <p:cTn id="53" dur="1" fill="hold">
                                          <p:stCondLst>
                                            <p:cond delay="0"/>
                                          </p:stCondLst>
                                        </p:cTn>
                                        <p:tgtEl>
                                          <p:spTgt spid="18440">
                                            <p:txEl>
                                              <p:pRg st="4" end="4"/>
                                            </p:txEl>
                                          </p:spTgt>
                                        </p:tgtEl>
                                        <p:attrNameLst>
                                          <p:attrName>style.visibility</p:attrName>
                                        </p:attrNameLst>
                                      </p:cBhvr>
                                      <p:to>
                                        <p:strVal val="visible"/>
                                      </p:to>
                                    </p:set>
                                    <p:anim calcmode="lin" valueType="num">
                                      <p:cBhvr>
                                        <p:cTn id="54" dur="1000" fill="hold"/>
                                        <p:tgtEl>
                                          <p:spTgt spid="18440">
                                            <p:txEl>
                                              <p:pRg st="4" end="4"/>
                                            </p:txEl>
                                          </p:spTgt>
                                        </p:tgtEl>
                                        <p:attrNameLst>
                                          <p:attrName>ppt_x</p:attrName>
                                        </p:attrNameLst>
                                      </p:cBhvr>
                                      <p:tavLst>
                                        <p:tav tm="0">
                                          <p:val>
                                            <p:strVal val="#ppt_x-.2"/>
                                          </p:val>
                                        </p:tav>
                                        <p:tav tm="100000">
                                          <p:val>
                                            <p:strVal val="#ppt_x"/>
                                          </p:val>
                                        </p:tav>
                                      </p:tavLst>
                                    </p:anim>
                                    <p:anim calcmode="lin" valueType="num">
                                      <p:cBhvr>
                                        <p:cTn id="55" dur="1000" fill="hold"/>
                                        <p:tgtEl>
                                          <p:spTgt spid="18440">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56" dur="1000"/>
                                        <p:tgtEl>
                                          <p:spTgt spid="18440">
                                            <p:txEl>
                                              <p:pRg st="4" end="4"/>
                                            </p:txEl>
                                          </p:spTgt>
                                        </p:tgtEl>
                                      </p:cBhvr>
                                    </p:animEffect>
                                  </p:childTnLst>
                                </p:cTn>
                              </p:par>
                              <p:par>
                                <p:cTn id="57" presetID="29" presetClass="entr" presetSubtype="0" fill="hold" nodeType="withEffect">
                                  <p:stCondLst>
                                    <p:cond delay="0"/>
                                  </p:stCondLst>
                                  <p:childTnLst>
                                    <p:set>
                                      <p:cBhvr>
                                        <p:cTn id="58" dur="1" fill="hold">
                                          <p:stCondLst>
                                            <p:cond delay="0"/>
                                          </p:stCondLst>
                                        </p:cTn>
                                        <p:tgtEl>
                                          <p:spTgt spid="18433"/>
                                        </p:tgtEl>
                                        <p:attrNameLst>
                                          <p:attrName>style.visibility</p:attrName>
                                        </p:attrNameLst>
                                      </p:cBhvr>
                                      <p:to>
                                        <p:strVal val="visible"/>
                                      </p:to>
                                    </p:set>
                                    <p:anim calcmode="lin" valueType="num">
                                      <p:cBhvr>
                                        <p:cTn id="59" dur="1000" fill="hold"/>
                                        <p:tgtEl>
                                          <p:spTgt spid="18433"/>
                                        </p:tgtEl>
                                        <p:attrNameLst>
                                          <p:attrName>ppt_x</p:attrName>
                                        </p:attrNameLst>
                                      </p:cBhvr>
                                      <p:tavLst>
                                        <p:tav tm="0">
                                          <p:val>
                                            <p:strVal val="#ppt_x-.2"/>
                                          </p:val>
                                        </p:tav>
                                        <p:tav tm="100000">
                                          <p:val>
                                            <p:strVal val="#ppt_x"/>
                                          </p:val>
                                        </p:tav>
                                      </p:tavLst>
                                    </p:anim>
                                    <p:anim calcmode="lin" valueType="num">
                                      <p:cBhvr>
                                        <p:cTn id="60" dur="1000" fill="hold"/>
                                        <p:tgtEl>
                                          <p:spTgt spid="18433"/>
                                        </p:tgtEl>
                                        <p:attrNameLst>
                                          <p:attrName>ppt_y</p:attrName>
                                        </p:attrNameLst>
                                      </p:cBhvr>
                                      <p:tavLst>
                                        <p:tav tm="0">
                                          <p:val>
                                            <p:strVal val="#ppt_y"/>
                                          </p:val>
                                        </p:tav>
                                        <p:tav tm="100000">
                                          <p:val>
                                            <p:strVal val="#ppt_y"/>
                                          </p:val>
                                        </p:tav>
                                      </p:tavLst>
                                    </p:anim>
                                    <p:animEffect transition="in" filter="wipe(right)" prLst="gradientSize: 0.1">
                                      <p:cBhvr>
                                        <p:cTn id="61" dur="1000"/>
                                        <p:tgtEl>
                                          <p:spTgt spid="184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b="1" i="1" dirty="0" smtClean="0"/>
              <a:t>По способу </a:t>
            </a:r>
            <a:r>
              <a:rPr lang="ru-RU" b="1" i="1" dirty="0" err="1" smtClean="0"/>
              <a:t>Жюля</a:t>
            </a:r>
            <a:r>
              <a:rPr lang="ru-RU" b="1" i="1" dirty="0" smtClean="0"/>
              <a:t> Верна.</a:t>
            </a:r>
            <a:r>
              <a:rPr lang="ru-RU" dirty="0" smtClean="0"/>
              <a:t/>
            </a:r>
            <a:br>
              <a:rPr lang="ru-RU" dirty="0" smtClean="0"/>
            </a:br>
            <a:endParaRPr lang="ru-RU" dirty="0"/>
          </a:p>
        </p:txBody>
      </p:sp>
      <p:pic>
        <p:nvPicPr>
          <p:cNvPr id="25603" name="Picture 3"/>
          <p:cNvPicPr>
            <a:picLocks noGrp="1" noChangeAspect="1" noChangeArrowheads="1"/>
          </p:cNvPicPr>
          <p:nvPr>
            <p:ph sz="half" idx="1"/>
          </p:nvPr>
        </p:nvPicPr>
        <p:blipFill>
          <a:blip r:embed="rId3"/>
          <a:stretch>
            <a:fillRect/>
          </a:stretch>
        </p:blipFill>
        <p:spPr bwMode="auto">
          <a:xfrm>
            <a:off x="571472" y="1000108"/>
            <a:ext cx="3516290" cy="2857520"/>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Содержимое 6"/>
          <p:cNvSpPr>
            <a:spLocks noGrp="1"/>
          </p:cNvSpPr>
          <p:nvPr>
            <p:ph sz="half" idx="2"/>
          </p:nvPr>
        </p:nvSpPr>
        <p:spPr/>
        <p:txBody>
          <a:bodyPr>
            <a:normAutofit fontScale="25000" lnSpcReduction="20000"/>
          </a:bodyPr>
          <a:lstStyle/>
          <a:p>
            <a:r>
              <a:rPr lang="ru-RU" sz="7200" dirty="0" smtClean="0">
                <a:latin typeface="Times New Roman" pitchFamily="18" charset="0"/>
                <a:cs typeface="Times New Roman" pitchFamily="18" charset="0"/>
              </a:rPr>
              <a:t>- Да. И следовательно, если мы измерим два первых расстояния, то зная высоту шеста, сможем вычислить четвертый, неизвестный член пропорции, т. е. высоту стены. Мы обойдемся, таким образом, без непосредственного измерения этой высоты.</a:t>
            </a:r>
          </a:p>
          <a:p>
            <a:r>
              <a:rPr lang="ru-RU" sz="7200" dirty="0" smtClean="0">
                <a:latin typeface="Times New Roman" pitchFamily="18" charset="0"/>
                <a:cs typeface="Times New Roman" pitchFamily="18" charset="0"/>
              </a:rPr>
              <a:t>Оба горизонтальных расстояния были измерены: меньшее равнялось 15 футам, большее – 500 футам. По окончании измерений инженер составил следующую запись: </a:t>
            </a:r>
          </a:p>
          <a:p>
            <a:r>
              <a:rPr lang="ru-RU" sz="7200" dirty="0" smtClean="0">
                <a:latin typeface="Times New Roman" pitchFamily="18" charset="0"/>
                <a:cs typeface="Times New Roman" pitchFamily="18" charset="0"/>
              </a:rPr>
              <a:t>15 : 500 = 10 : </a:t>
            </a:r>
            <a:r>
              <a:rPr lang="ru-RU" sz="7200" dirty="0" err="1" smtClean="0">
                <a:latin typeface="Times New Roman" pitchFamily="18" charset="0"/>
                <a:cs typeface="Times New Roman" pitchFamily="18" charset="0"/>
              </a:rPr>
              <a:t>х</a:t>
            </a:r>
            <a:r>
              <a:rPr lang="ru-RU" sz="7200" dirty="0" smtClean="0">
                <a:latin typeface="Times New Roman" pitchFamily="18" charset="0"/>
                <a:cs typeface="Times New Roman" pitchFamily="18" charset="0"/>
              </a:rPr>
              <a:t>,</a:t>
            </a:r>
          </a:p>
          <a:p>
            <a:r>
              <a:rPr lang="ru-RU" sz="7200" dirty="0" smtClean="0">
                <a:latin typeface="Times New Roman" pitchFamily="18" charset="0"/>
                <a:cs typeface="Times New Roman" pitchFamily="18" charset="0"/>
              </a:rPr>
              <a:t>500 </a:t>
            </a:r>
            <a:r>
              <a:rPr lang="ru-RU" sz="7200" dirty="0" err="1" smtClean="0">
                <a:latin typeface="Times New Roman" pitchFamily="18" charset="0"/>
                <a:cs typeface="Times New Roman" pitchFamily="18" charset="0"/>
              </a:rPr>
              <a:t>х</a:t>
            </a:r>
            <a:r>
              <a:rPr lang="ru-RU" sz="7200" dirty="0" smtClean="0">
                <a:latin typeface="Times New Roman" pitchFamily="18" charset="0"/>
                <a:cs typeface="Times New Roman" pitchFamily="18" charset="0"/>
              </a:rPr>
              <a:t> 10 = 5000</a:t>
            </a:r>
          </a:p>
          <a:p>
            <a:r>
              <a:rPr lang="ru-RU" sz="7200" dirty="0" smtClean="0">
                <a:latin typeface="Times New Roman" pitchFamily="18" charset="0"/>
                <a:cs typeface="Times New Roman" pitchFamily="18" charset="0"/>
              </a:rPr>
              <a:t>5000 : 15 = 333,3. Значит, высота гранитной стены равнялась 333 футам.</a:t>
            </a:r>
          </a:p>
          <a:p>
            <a:r>
              <a:rPr lang="ru-RU" sz="5500" b="1" i="1" dirty="0" smtClean="0">
                <a:latin typeface="Times New Roman" pitchFamily="18" charset="0"/>
                <a:cs typeface="Times New Roman" pitchFamily="18" charset="0"/>
              </a:rPr>
              <a:t> </a:t>
            </a:r>
            <a:endParaRPr lang="ru-RU" sz="5500" dirty="0" smtClean="0">
              <a:latin typeface="Times New Roman" pitchFamily="18" charset="0"/>
              <a:cs typeface="Times New Roman" pitchFamily="18" charset="0"/>
            </a:endParaRPr>
          </a:p>
          <a:p>
            <a:endParaRPr lang="ru-RU" dirty="0"/>
          </a:p>
        </p:txBody>
      </p:sp>
      <p:sp>
        <p:nvSpPr>
          <p:cNvPr id="6" name="Прямоугольник 5"/>
          <p:cNvSpPr/>
          <p:nvPr/>
        </p:nvSpPr>
        <p:spPr>
          <a:xfrm>
            <a:off x="285720" y="4071942"/>
            <a:ext cx="4572000" cy="2554545"/>
          </a:xfrm>
          <a:prstGeom prst="rect">
            <a:avLst/>
          </a:prstGeom>
        </p:spPr>
        <p:txBody>
          <a:bodyPr>
            <a:spAutoFit/>
          </a:bodyPr>
          <a:lstStyle/>
          <a:p>
            <a:r>
              <a:rPr lang="ru-RU" sz="1600" dirty="0" smtClean="0">
                <a:latin typeface="Times New Roman" pitchFamily="18" charset="0"/>
                <a:cs typeface="Times New Roman" pitchFamily="18" charset="0"/>
              </a:rPr>
              <a:t>Взяв прямой шест, футов 12 длиною, инженер </a:t>
            </a:r>
          </a:p>
          <a:p>
            <a:r>
              <a:rPr lang="ru-RU" sz="1600" dirty="0" smtClean="0">
                <a:latin typeface="Times New Roman" pitchFamily="18" charset="0"/>
                <a:cs typeface="Times New Roman" pitchFamily="18" charset="0"/>
              </a:rPr>
              <a:t>измерил его возможно точнее, сравнивая со своим</a:t>
            </a:r>
          </a:p>
          <a:p>
            <a:r>
              <a:rPr lang="ru-RU" sz="1600" dirty="0" smtClean="0">
                <a:latin typeface="Times New Roman" pitchFamily="18" charset="0"/>
                <a:cs typeface="Times New Roman" pitchFamily="18" charset="0"/>
              </a:rPr>
              <a:t> ростом, который был хорошо ему известен. Герберт </a:t>
            </a:r>
          </a:p>
          <a:p>
            <a:r>
              <a:rPr lang="ru-RU" sz="1600" dirty="0" smtClean="0">
                <a:latin typeface="Times New Roman" pitchFamily="18" charset="0"/>
                <a:cs typeface="Times New Roman" pitchFamily="18" charset="0"/>
              </a:rPr>
              <a:t>же нес за ним отвес, врученный ему инженером: </a:t>
            </a:r>
          </a:p>
          <a:p>
            <a:r>
              <a:rPr lang="ru-RU" sz="1600" dirty="0" smtClean="0">
                <a:latin typeface="Times New Roman" pitchFamily="18" charset="0"/>
                <a:cs typeface="Times New Roman" pitchFamily="18" charset="0"/>
              </a:rPr>
              <a:t>просто камень, привязанный к концу веревки.</a:t>
            </a:r>
          </a:p>
          <a:p>
            <a:r>
              <a:rPr lang="ru-RU" sz="1600" dirty="0" smtClean="0">
                <a:latin typeface="Times New Roman" pitchFamily="18" charset="0"/>
                <a:cs typeface="Times New Roman" pitchFamily="18" charset="0"/>
              </a:rPr>
              <a:t>Не доходя футов 500 до гранитной стены, </a:t>
            </a:r>
          </a:p>
          <a:p>
            <a:r>
              <a:rPr lang="ru-RU" sz="1600" dirty="0" smtClean="0">
                <a:latin typeface="Times New Roman" pitchFamily="18" charset="0"/>
                <a:cs typeface="Times New Roman" pitchFamily="18" charset="0"/>
              </a:rPr>
              <a:t>поднимавшейся отвесно, инженер воткнул шест </a:t>
            </a:r>
          </a:p>
          <a:p>
            <a:r>
              <a:rPr lang="ru-RU" sz="1600" dirty="0" smtClean="0">
                <a:latin typeface="Times New Roman" pitchFamily="18" charset="0"/>
                <a:cs typeface="Times New Roman" pitchFamily="18" charset="0"/>
              </a:rPr>
              <a:t>фута на два в песок и, прочно укрепив его, </a:t>
            </a:r>
          </a:p>
          <a:p>
            <a:r>
              <a:rPr lang="ru-RU" sz="1600" dirty="0" smtClean="0">
                <a:latin typeface="Times New Roman" pitchFamily="18" charset="0"/>
                <a:cs typeface="Times New Roman" pitchFamily="18" charset="0"/>
              </a:rPr>
              <a:t>поставил вертикально с помощью отвеса.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25603"/>
                                        </p:tgtEl>
                                        <p:attrNameLst>
                                          <p:attrName>style.visibility</p:attrName>
                                        </p:attrNameLst>
                                      </p:cBhvr>
                                      <p:to>
                                        <p:strVal val="visible"/>
                                      </p:to>
                                    </p:set>
                                    <p:anim calcmode="lin" valueType="num">
                                      <p:cBhvr>
                                        <p:cTn id="13" dur="1000" fill="hold"/>
                                        <p:tgtEl>
                                          <p:spTgt spid="25603"/>
                                        </p:tgtEl>
                                        <p:attrNameLst>
                                          <p:attrName>ppt_x</p:attrName>
                                        </p:attrNameLst>
                                      </p:cBhvr>
                                      <p:tavLst>
                                        <p:tav tm="0">
                                          <p:val>
                                            <p:strVal val="#ppt_x-.2"/>
                                          </p:val>
                                        </p:tav>
                                        <p:tav tm="100000">
                                          <p:val>
                                            <p:strVal val="#ppt_x"/>
                                          </p:val>
                                        </p:tav>
                                      </p:tavLst>
                                    </p:anim>
                                    <p:anim calcmode="lin" valueType="num">
                                      <p:cBhvr>
                                        <p:cTn id="14" dur="1000" fill="hold"/>
                                        <p:tgtEl>
                                          <p:spTgt spid="25603"/>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5603"/>
                                        </p:tgtEl>
                                      </p:cBhvr>
                                    </p:animEffect>
                                  </p:childTnLst>
                                </p:cTn>
                              </p:par>
                              <p:par>
                                <p:cTn id="16" presetID="29" presetClass="entr" presetSubtype="0" fill="hold"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p:cTn id="18"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7">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p:cTn id="23" dur="1000" fill="hold"/>
                                        <p:tgtEl>
                                          <p:spTgt spid="7">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7">
                                            <p:txEl>
                                              <p:pRg st="1" end="1"/>
                                            </p:txEl>
                                          </p:spTgt>
                                        </p:tgtEl>
                                      </p:cBhvr>
                                    </p:animEffect>
                                  </p:childTnLst>
                                </p:cTn>
                              </p:par>
                              <p:par>
                                <p:cTn id="26" presetID="29" presetClass="entr" presetSubtype="0" fill="hold" nodeType="with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p:cTn id="28" dur="1000" fill="hold"/>
                                        <p:tgtEl>
                                          <p:spTgt spid="7">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xEl>
                                              <p:pRg st="2" end="2"/>
                                            </p:txEl>
                                          </p:spTgt>
                                        </p:tgtEl>
                                      </p:cBhvr>
                                    </p:animEffect>
                                  </p:childTnLst>
                                </p:cTn>
                              </p:par>
                              <p:par>
                                <p:cTn id="31" presetID="29" presetClass="entr" presetSubtype="0" fill="hold" nodeType="with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p:cTn id="33" dur="1000" fill="hold"/>
                                        <p:tgtEl>
                                          <p:spTgt spid="7">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7">
                                            <p:txEl>
                                              <p:pRg st="3" end="3"/>
                                            </p:txEl>
                                          </p:spTgt>
                                        </p:tgtEl>
                                      </p:cBhvr>
                                    </p:animEffect>
                                  </p:childTnLst>
                                </p:cTn>
                              </p:par>
                              <p:par>
                                <p:cTn id="36" presetID="29" presetClass="entr" presetSubtype="0" fill="hold" nodeType="with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 calcmode="lin" valueType="num">
                                      <p:cBhvr>
                                        <p:cTn id="38" dur="1000" fill="hold"/>
                                        <p:tgtEl>
                                          <p:spTgt spid="7">
                                            <p:txEl>
                                              <p:pRg st="4" end="4"/>
                                            </p:txEl>
                                          </p:spTgt>
                                        </p:tgtEl>
                                        <p:attrNameLst>
                                          <p:attrName>ppt_x</p:attrName>
                                        </p:attrNameLst>
                                      </p:cBhvr>
                                      <p:tavLst>
                                        <p:tav tm="0">
                                          <p:val>
                                            <p:strVal val="#ppt_x-.2"/>
                                          </p:val>
                                        </p:tav>
                                        <p:tav tm="100000">
                                          <p:val>
                                            <p:strVal val="#ppt_x"/>
                                          </p:val>
                                        </p:tav>
                                      </p:tavLst>
                                    </p:anim>
                                    <p:anim calcmode="lin" valueType="num">
                                      <p:cBhvr>
                                        <p:cTn id="39" dur="1000" fill="hold"/>
                                        <p:tgtEl>
                                          <p:spTgt spid="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7">
                                            <p:txEl>
                                              <p:pRg st="4" end="4"/>
                                            </p:txEl>
                                          </p:spTgt>
                                        </p:tgtEl>
                                      </p:cBhvr>
                                    </p:animEffect>
                                  </p:childTnLst>
                                </p:cTn>
                              </p:par>
                              <p:par>
                                <p:cTn id="41" presetID="29" presetClass="entr" presetSubtype="0" fill="hold"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p:cTn id="43"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44"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6">
                                            <p:txEl>
                                              <p:pRg st="0" end="0"/>
                                            </p:txEl>
                                          </p:spTgt>
                                        </p:tgtEl>
                                      </p:cBhvr>
                                    </p:animEffect>
                                  </p:childTnLst>
                                </p:cTn>
                              </p:par>
                              <p:par>
                                <p:cTn id="46" presetID="29" presetClass="entr" presetSubtype="0" fill="hold" nodeType="withEffect">
                                  <p:stCondLst>
                                    <p:cond delay="0"/>
                                  </p:stCondLst>
                                  <p:childTnLst>
                                    <p:set>
                                      <p:cBhvr>
                                        <p:cTn id="47" dur="1" fill="hold">
                                          <p:stCondLst>
                                            <p:cond delay="0"/>
                                          </p:stCondLst>
                                        </p:cTn>
                                        <p:tgtEl>
                                          <p:spTgt spid="6">
                                            <p:txEl>
                                              <p:pRg st="1" end="1"/>
                                            </p:txEl>
                                          </p:spTgt>
                                        </p:tgtEl>
                                        <p:attrNameLst>
                                          <p:attrName>style.visibility</p:attrName>
                                        </p:attrNameLst>
                                      </p:cBhvr>
                                      <p:to>
                                        <p:strVal val="visible"/>
                                      </p:to>
                                    </p:set>
                                    <p:anim calcmode="lin" valueType="num">
                                      <p:cBhvr>
                                        <p:cTn id="48" dur="1000" fill="hold"/>
                                        <p:tgtEl>
                                          <p:spTgt spid="6">
                                            <p:txEl>
                                              <p:pRg st="1" end="1"/>
                                            </p:txEl>
                                          </p:spTgt>
                                        </p:tgtEl>
                                        <p:attrNameLst>
                                          <p:attrName>ppt_x</p:attrName>
                                        </p:attrNameLst>
                                      </p:cBhvr>
                                      <p:tavLst>
                                        <p:tav tm="0">
                                          <p:val>
                                            <p:strVal val="#ppt_x-.2"/>
                                          </p:val>
                                        </p:tav>
                                        <p:tav tm="100000">
                                          <p:val>
                                            <p:strVal val="#ppt_x"/>
                                          </p:val>
                                        </p:tav>
                                      </p:tavLst>
                                    </p:anim>
                                    <p:anim calcmode="lin" valueType="num">
                                      <p:cBhvr>
                                        <p:cTn id="49" dur="1000" fill="hold"/>
                                        <p:tgtEl>
                                          <p:spTgt spid="6">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50" dur="1000"/>
                                        <p:tgtEl>
                                          <p:spTgt spid="6">
                                            <p:txEl>
                                              <p:pRg st="1" end="1"/>
                                            </p:txEl>
                                          </p:spTgt>
                                        </p:tgtEl>
                                      </p:cBhvr>
                                    </p:animEffect>
                                  </p:childTnLst>
                                </p:cTn>
                              </p:par>
                              <p:par>
                                <p:cTn id="51" presetID="29" presetClass="entr" presetSubtype="0" fill="hold" nodeType="withEffect">
                                  <p:stCondLst>
                                    <p:cond delay="0"/>
                                  </p:stCondLst>
                                  <p:childTnLst>
                                    <p:set>
                                      <p:cBhvr>
                                        <p:cTn id="52" dur="1" fill="hold">
                                          <p:stCondLst>
                                            <p:cond delay="0"/>
                                          </p:stCondLst>
                                        </p:cTn>
                                        <p:tgtEl>
                                          <p:spTgt spid="6">
                                            <p:txEl>
                                              <p:pRg st="2" end="2"/>
                                            </p:txEl>
                                          </p:spTgt>
                                        </p:tgtEl>
                                        <p:attrNameLst>
                                          <p:attrName>style.visibility</p:attrName>
                                        </p:attrNameLst>
                                      </p:cBhvr>
                                      <p:to>
                                        <p:strVal val="visible"/>
                                      </p:to>
                                    </p:set>
                                    <p:anim calcmode="lin" valueType="num">
                                      <p:cBhvr>
                                        <p:cTn id="53" dur="1000" fill="hold"/>
                                        <p:tgtEl>
                                          <p:spTgt spid="6">
                                            <p:txEl>
                                              <p:pRg st="2" end="2"/>
                                            </p:txEl>
                                          </p:spTgt>
                                        </p:tgtEl>
                                        <p:attrNameLst>
                                          <p:attrName>ppt_x</p:attrName>
                                        </p:attrNameLst>
                                      </p:cBhvr>
                                      <p:tavLst>
                                        <p:tav tm="0">
                                          <p:val>
                                            <p:strVal val="#ppt_x-.2"/>
                                          </p:val>
                                        </p:tav>
                                        <p:tav tm="100000">
                                          <p:val>
                                            <p:strVal val="#ppt_x"/>
                                          </p:val>
                                        </p:tav>
                                      </p:tavLst>
                                    </p:anim>
                                    <p:anim calcmode="lin" valueType="num">
                                      <p:cBhvr>
                                        <p:cTn id="54" dur="1000" fill="hold"/>
                                        <p:tgtEl>
                                          <p:spTgt spid="6">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55" dur="1000"/>
                                        <p:tgtEl>
                                          <p:spTgt spid="6">
                                            <p:txEl>
                                              <p:pRg st="2" end="2"/>
                                            </p:txEl>
                                          </p:spTgt>
                                        </p:tgtEl>
                                      </p:cBhvr>
                                    </p:animEffect>
                                  </p:childTnLst>
                                </p:cTn>
                              </p:par>
                              <p:par>
                                <p:cTn id="56" presetID="29" presetClass="entr" presetSubtype="0" fill="hold" nodeType="withEffect">
                                  <p:stCondLst>
                                    <p:cond delay="0"/>
                                  </p:stCondLst>
                                  <p:childTnLst>
                                    <p:set>
                                      <p:cBhvr>
                                        <p:cTn id="57" dur="1" fill="hold">
                                          <p:stCondLst>
                                            <p:cond delay="0"/>
                                          </p:stCondLst>
                                        </p:cTn>
                                        <p:tgtEl>
                                          <p:spTgt spid="6">
                                            <p:txEl>
                                              <p:pRg st="3" end="3"/>
                                            </p:txEl>
                                          </p:spTgt>
                                        </p:tgtEl>
                                        <p:attrNameLst>
                                          <p:attrName>style.visibility</p:attrName>
                                        </p:attrNameLst>
                                      </p:cBhvr>
                                      <p:to>
                                        <p:strVal val="visible"/>
                                      </p:to>
                                    </p:set>
                                    <p:anim calcmode="lin" valueType="num">
                                      <p:cBhvr>
                                        <p:cTn id="58" dur="1000" fill="hold"/>
                                        <p:tgtEl>
                                          <p:spTgt spid="6">
                                            <p:txEl>
                                              <p:pRg st="3" end="3"/>
                                            </p:txEl>
                                          </p:spTgt>
                                        </p:tgtEl>
                                        <p:attrNameLst>
                                          <p:attrName>ppt_x</p:attrName>
                                        </p:attrNameLst>
                                      </p:cBhvr>
                                      <p:tavLst>
                                        <p:tav tm="0">
                                          <p:val>
                                            <p:strVal val="#ppt_x-.2"/>
                                          </p:val>
                                        </p:tav>
                                        <p:tav tm="100000">
                                          <p:val>
                                            <p:strVal val="#ppt_x"/>
                                          </p:val>
                                        </p:tav>
                                      </p:tavLst>
                                    </p:anim>
                                    <p:anim calcmode="lin" valueType="num">
                                      <p:cBhvr>
                                        <p:cTn id="59" dur="1000" fill="hold"/>
                                        <p:tgtEl>
                                          <p:spTgt spid="6">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60" dur="1000"/>
                                        <p:tgtEl>
                                          <p:spTgt spid="6">
                                            <p:txEl>
                                              <p:pRg st="3" end="3"/>
                                            </p:txEl>
                                          </p:spTgt>
                                        </p:tgtEl>
                                      </p:cBhvr>
                                    </p:animEffect>
                                  </p:childTnLst>
                                </p:cTn>
                              </p:par>
                              <p:par>
                                <p:cTn id="61" presetID="29" presetClass="entr" presetSubtype="0" fill="hold" nodeType="withEffect">
                                  <p:stCondLst>
                                    <p:cond delay="0"/>
                                  </p:stCondLst>
                                  <p:childTnLst>
                                    <p:set>
                                      <p:cBhvr>
                                        <p:cTn id="62" dur="1" fill="hold">
                                          <p:stCondLst>
                                            <p:cond delay="0"/>
                                          </p:stCondLst>
                                        </p:cTn>
                                        <p:tgtEl>
                                          <p:spTgt spid="6">
                                            <p:txEl>
                                              <p:pRg st="4" end="4"/>
                                            </p:txEl>
                                          </p:spTgt>
                                        </p:tgtEl>
                                        <p:attrNameLst>
                                          <p:attrName>style.visibility</p:attrName>
                                        </p:attrNameLst>
                                      </p:cBhvr>
                                      <p:to>
                                        <p:strVal val="visible"/>
                                      </p:to>
                                    </p:set>
                                    <p:anim calcmode="lin" valueType="num">
                                      <p:cBhvr>
                                        <p:cTn id="63" dur="1000" fill="hold"/>
                                        <p:tgtEl>
                                          <p:spTgt spid="6">
                                            <p:txEl>
                                              <p:pRg st="4" end="4"/>
                                            </p:txEl>
                                          </p:spTgt>
                                        </p:tgtEl>
                                        <p:attrNameLst>
                                          <p:attrName>ppt_x</p:attrName>
                                        </p:attrNameLst>
                                      </p:cBhvr>
                                      <p:tavLst>
                                        <p:tav tm="0">
                                          <p:val>
                                            <p:strVal val="#ppt_x-.2"/>
                                          </p:val>
                                        </p:tav>
                                        <p:tav tm="100000">
                                          <p:val>
                                            <p:strVal val="#ppt_x"/>
                                          </p:val>
                                        </p:tav>
                                      </p:tavLst>
                                    </p:anim>
                                    <p:anim calcmode="lin" valueType="num">
                                      <p:cBhvr>
                                        <p:cTn id="64" dur="1000" fill="hold"/>
                                        <p:tgtEl>
                                          <p:spTgt spid="6">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6">
                                            <p:txEl>
                                              <p:pRg st="4" end="4"/>
                                            </p:txEl>
                                          </p:spTgt>
                                        </p:tgtEl>
                                      </p:cBhvr>
                                    </p:animEffect>
                                  </p:childTnLst>
                                </p:cTn>
                              </p:par>
                              <p:par>
                                <p:cTn id="66" presetID="29" presetClass="entr" presetSubtype="0" fill="hold" nodeType="withEffect">
                                  <p:stCondLst>
                                    <p:cond delay="0"/>
                                  </p:stCondLst>
                                  <p:childTnLst>
                                    <p:set>
                                      <p:cBhvr>
                                        <p:cTn id="67" dur="1" fill="hold">
                                          <p:stCondLst>
                                            <p:cond delay="0"/>
                                          </p:stCondLst>
                                        </p:cTn>
                                        <p:tgtEl>
                                          <p:spTgt spid="6">
                                            <p:txEl>
                                              <p:pRg st="5" end="5"/>
                                            </p:txEl>
                                          </p:spTgt>
                                        </p:tgtEl>
                                        <p:attrNameLst>
                                          <p:attrName>style.visibility</p:attrName>
                                        </p:attrNameLst>
                                      </p:cBhvr>
                                      <p:to>
                                        <p:strVal val="visible"/>
                                      </p:to>
                                    </p:set>
                                    <p:anim calcmode="lin" valueType="num">
                                      <p:cBhvr>
                                        <p:cTn id="68" dur="1000" fill="hold"/>
                                        <p:tgtEl>
                                          <p:spTgt spid="6">
                                            <p:txEl>
                                              <p:pRg st="5" end="5"/>
                                            </p:txEl>
                                          </p:spTgt>
                                        </p:tgtEl>
                                        <p:attrNameLst>
                                          <p:attrName>ppt_x</p:attrName>
                                        </p:attrNameLst>
                                      </p:cBhvr>
                                      <p:tavLst>
                                        <p:tav tm="0">
                                          <p:val>
                                            <p:strVal val="#ppt_x-.2"/>
                                          </p:val>
                                        </p:tav>
                                        <p:tav tm="100000">
                                          <p:val>
                                            <p:strVal val="#ppt_x"/>
                                          </p:val>
                                        </p:tav>
                                      </p:tavLst>
                                    </p:anim>
                                    <p:anim calcmode="lin" valueType="num">
                                      <p:cBhvr>
                                        <p:cTn id="69" dur="1000" fill="hold"/>
                                        <p:tgtEl>
                                          <p:spTgt spid="6">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6">
                                            <p:txEl>
                                              <p:pRg st="5" end="5"/>
                                            </p:txEl>
                                          </p:spTgt>
                                        </p:tgtEl>
                                      </p:cBhvr>
                                    </p:animEffect>
                                  </p:childTnLst>
                                </p:cTn>
                              </p:par>
                              <p:par>
                                <p:cTn id="71" presetID="29" presetClass="entr" presetSubtype="0" fill="hold" nodeType="withEffect">
                                  <p:stCondLst>
                                    <p:cond delay="0"/>
                                  </p:stCondLst>
                                  <p:childTnLst>
                                    <p:set>
                                      <p:cBhvr>
                                        <p:cTn id="72" dur="1" fill="hold">
                                          <p:stCondLst>
                                            <p:cond delay="0"/>
                                          </p:stCondLst>
                                        </p:cTn>
                                        <p:tgtEl>
                                          <p:spTgt spid="6">
                                            <p:txEl>
                                              <p:pRg st="6" end="6"/>
                                            </p:txEl>
                                          </p:spTgt>
                                        </p:tgtEl>
                                        <p:attrNameLst>
                                          <p:attrName>style.visibility</p:attrName>
                                        </p:attrNameLst>
                                      </p:cBhvr>
                                      <p:to>
                                        <p:strVal val="visible"/>
                                      </p:to>
                                    </p:set>
                                    <p:anim calcmode="lin" valueType="num">
                                      <p:cBhvr>
                                        <p:cTn id="73" dur="1000" fill="hold"/>
                                        <p:tgtEl>
                                          <p:spTgt spid="6">
                                            <p:txEl>
                                              <p:pRg st="6" end="6"/>
                                            </p:txEl>
                                          </p:spTgt>
                                        </p:tgtEl>
                                        <p:attrNameLst>
                                          <p:attrName>ppt_x</p:attrName>
                                        </p:attrNameLst>
                                      </p:cBhvr>
                                      <p:tavLst>
                                        <p:tav tm="0">
                                          <p:val>
                                            <p:strVal val="#ppt_x-.2"/>
                                          </p:val>
                                        </p:tav>
                                        <p:tav tm="100000">
                                          <p:val>
                                            <p:strVal val="#ppt_x"/>
                                          </p:val>
                                        </p:tav>
                                      </p:tavLst>
                                    </p:anim>
                                    <p:anim calcmode="lin" valueType="num">
                                      <p:cBhvr>
                                        <p:cTn id="74" dur="1000" fill="hold"/>
                                        <p:tgtEl>
                                          <p:spTgt spid="6">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75" dur="1000"/>
                                        <p:tgtEl>
                                          <p:spTgt spid="6">
                                            <p:txEl>
                                              <p:pRg st="6" end="6"/>
                                            </p:txEl>
                                          </p:spTgt>
                                        </p:tgtEl>
                                      </p:cBhvr>
                                    </p:animEffect>
                                  </p:childTnLst>
                                </p:cTn>
                              </p:par>
                              <p:par>
                                <p:cTn id="76" presetID="29" presetClass="entr" presetSubtype="0" fill="hold" nodeType="withEffect">
                                  <p:stCondLst>
                                    <p:cond delay="0"/>
                                  </p:stCondLst>
                                  <p:childTnLst>
                                    <p:set>
                                      <p:cBhvr>
                                        <p:cTn id="77" dur="1" fill="hold">
                                          <p:stCondLst>
                                            <p:cond delay="0"/>
                                          </p:stCondLst>
                                        </p:cTn>
                                        <p:tgtEl>
                                          <p:spTgt spid="6">
                                            <p:txEl>
                                              <p:pRg st="7" end="7"/>
                                            </p:txEl>
                                          </p:spTgt>
                                        </p:tgtEl>
                                        <p:attrNameLst>
                                          <p:attrName>style.visibility</p:attrName>
                                        </p:attrNameLst>
                                      </p:cBhvr>
                                      <p:to>
                                        <p:strVal val="visible"/>
                                      </p:to>
                                    </p:set>
                                    <p:anim calcmode="lin" valueType="num">
                                      <p:cBhvr>
                                        <p:cTn id="78" dur="1000" fill="hold"/>
                                        <p:tgtEl>
                                          <p:spTgt spid="6">
                                            <p:txEl>
                                              <p:pRg st="7" end="7"/>
                                            </p:txEl>
                                          </p:spTgt>
                                        </p:tgtEl>
                                        <p:attrNameLst>
                                          <p:attrName>ppt_x</p:attrName>
                                        </p:attrNameLst>
                                      </p:cBhvr>
                                      <p:tavLst>
                                        <p:tav tm="0">
                                          <p:val>
                                            <p:strVal val="#ppt_x-.2"/>
                                          </p:val>
                                        </p:tav>
                                        <p:tav tm="100000">
                                          <p:val>
                                            <p:strVal val="#ppt_x"/>
                                          </p:val>
                                        </p:tav>
                                      </p:tavLst>
                                    </p:anim>
                                    <p:anim calcmode="lin" valueType="num">
                                      <p:cBhvr>
                                        <p:cTn id="79" dur="1000" fill="hold"/>
                                        <p:tgtEl>
                                          <p:spTgt spid="6">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80" dur="1000"/>
                                        <p:tgtEl>
                                          <p:spTgt spid="6">
                                            <p:txEl>
                                              <p:pRg st="7" end="7"/>
                                            </p:txEl>
                                          </p:spTgt>
                                        </p:tgtEl>
                                      </p:cBhvr>
                                    </p:animEffect>
                                  </p:childTnLst>
                                </p:cTn>
                              </p:par>
                              <p:par>
                                <p:cTn id="81" presetID="29" presetClass="entr" presetSubtype="0" fill="hold" nodeType="withEffect">
                                  <p:stCondLst>
                                    <p:cond delay="0"/>
                                  </p:stCondLst>
                                  <p:childTnLst>
                                    <p:set>
                                      <p:cBhvr>
                                        <p:cTn id="82" dur="1" fill="hold">
                                          <p:stCondLst>
                                            <p:cond delay="0"/>
                                          </p:stCondLst>
                                        </p:cTn>
                                        <p:tgtEl>
                                          <p:spTgt spid="6">
                                            <p:txEl>
                                              <p:pRg st="8" end="8"/>
                                            </p:txEl>
                                          </p:spTgt>
                                        </p:tgtEl>
                                        <p:attrNameLst>
                                          <p:attrName>style.visibility</p:attrName>
                                        </p:attrNameLst>
                                      </p:cBhvr>
                                      <p:to>
                                        <p:strVal val="visible"/>
                                      </p:to>
                                    </p:set>
                                    <p:anim calcmode="lin" valueType="num">
                                      <p:cBhvr>
                                        <p:cTn id="83" dur="1000" fill="hold"/>
                                        <p:tgtEl>
                                          <p:spTgt spid="6">
                                            <p:txEl>
                                              <p:pRg st="8" end="8"/>
                                            </p:txEl>
                                          </p:spTgt>
                                        </p:tgtEl>
                                        <p:attrNameLst>
                                          <p:attrName>ppt_x</p:attrName>
                                        </p:attrNameLst>
                                      </p:cBhvr>
                                      <p:tavLst>
                                        <p:tav tm="0">
                                          <p:val>
                                            <p:strVal val="#ppt_x-.2"/>
                                          </p:val>
                                        </p:tav>
                                        <p:tav tm="100000">
                                          <p:val>
                                            <p:strVal val="#ppt_x"/>
                                          </p:val>
                                        </p:tav>
                                      </p:tavLst>
                                    </p:anim>
                                    <p:anim calcmode="lin" valueType="num">
                                      <p:cBhvr>
                                        <p:cTn id="84" dur="1000" fill="hold"/>
                                        <p:tgtEl>
                                          <p:spTgt spid="6">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85" dur="10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Как поступил сержант.</a:t>
            </a:r>
            <a:r>
              <a:rPr lang="ru-RU" dirty="0" smtClean="0"/>
              <a:t/>
            </a:r>
            <a:br>
              <a:rPr lang="ru-RU" dirty="0" smtClean="0"/>
            </a:br>
            <a:endParaRPr lang="ru-RU" dirty="0"/>
          </a:p>
        </p:txBody>
      </p:sp>
      <p:pic>
        <p:nvPicPr>
          <p:cNvPr id="18442" name="Picture 10"/>
          <p:cNvPicPr>
            <a:picLocks noGrp="1" noChangeAspect="1" noChangeArrowheads="1"/>
          </p:cNvPicPr>
          <p:nvPr>
            <p:ph sz="half" idx="1"/>
          </p:nvPr>
        </p:nvPicPr>
        <p:blipFill>
          <a:blip r:embed="rId3"/>
          <a:stretch>
            <a:fillRect/>
          </a:stretch>
        </p:blipFill>
        <p:spPr bwMode="auto">
          <a:xfrm>
            <a:off x="428597" y="928670"/>
            <a:ext cx="3857652" cy="3310467"/>
          </a:xfrm>
          <a:prstGeom prst="rect">
            <a:avLst/>
          </a:prstGeom>
          <a:solidFill>
            <a:srgbClr val="FFFFFF">
              <a:shade val="85000"/>
            </a:srgbClr>
          </a:solidFill>
          <a:ln w="88900" cap="sq">
            <a:solidFill>
              <a:schemeClr val="accent5">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Содержимое 3"/>
          <p:cNvSpPr>
            <a:spLocks noGrp="1"/>
          </p:cNvSpPr>
          <p:nvPr>
            <p:ph sz="half" idx="2"/>
          </p:nvPr>
        </p:nvSpPr>
        <p:spPr>
          <a:xfrm>
            <a:off x="4648200" y="1600200"/>
            <a:ext cx="4067204" cy="4525963"/>
          </a:xfrm>
        </p:spPr>
        <p:txBody>
          <a:bodyPr>
            <a:normAutofit fontScale="62500" lnSpcReduction="20000"/>
          </a:bodyPr>
          <a:lstStyle/>
          <a:p>
            <a:r>
              <a:rPr lang="ru-RU" sz="3300" dirty="0" smtClean="0"/>
              <a:t>Затем, не меняя положения головы, смотрите по направлению горизонтальной прямой </a:t>
            </a:r>
            <a:r>
              <a:rPr lang="ru-RU" sz="3300" dirty="0" err="1" smtClean="0"/>
              <a:t>аС</a:t>
            </a:r>
            <a:r>
              <a:rPr lang="ru-RU" sz="3300" dirty="0" smtClean="0"/>
              <a:t>, замечая точки с  и  С, в которых луч зрения встречает шест и ствол. Попросите помощника сделать в этих местах пометки, и наблюдение окончено. Остается только на основании подобия треугольников а</a:t>
            </a:r>
            <a:r>
              <a:rPr lang="en-US" sz="3300" dirty="0" smtClean="0"/>
              <a:t>b</a:t>
            </a:r>
            <a:r>
              <a:rPr lang="ru-RU" sz="3300" dirty="0" smtClean="0"/>
              <a:t>с   и </a:t>
            </a:r>
            <a:r>
              <a:rPr lang="ru-RU" sz="3300" dirty="0" err="1" smtClean="0"/>
              <a:t>аВС</a:t>
            </a:r>
            <a:r>
              <a:rPr lang="ru-RU" sz="3300" dirty="0" smtClean="0"/>
              <a:t> вычислить ВС из пропорции ВС : </a:t>
            </a:r>
            <a:r>
              <a:rPr lang="ru-RU" sz="3300" dirty="0" err="1" smtClean="0"/>
              <a:t>вс</a:t>
            </a:r>
            <a:r>
              <a:rPr lang="ru-RU" sz="3300" dirty="0" smtClean="0"/>
              <a:t> = </a:t>
            </a:r>
            <a:r>
              <a:rPr lang="ru-RU" sz="3300" dirty="0" err="1" smtClean="0"/>
              <a:t>аС</a:t>
            </a:r>
            <a:r>
              <a:rPr lang="ru-RU" sz="3300" dirty="0" smtClean="0"/>
              <a:t>  :  ас, откуда  </a:t>
            </a:r>
          </a:p>
          <a:p>
            <a:endParaRPr lang="ru-RU" sz="3300" dirty="0" smtClean="0"/>
          </a:p>
          <a:p>
            <a:r>
              <a:rPr lang="ru-RU" sz="3300" dirty="0" smtClean="0"/>
              <a:t>ВС = </a:t>
            </a:r>
            <a:r>
              <a:rPr lang="ru-RU" sz="3300" dirty="0" err="1" smtClean="0"/>
              <a:t>вс</a:t>
            </a:r>
            <a:r>
              <a:rPr lang="ru-RU" sz="3300" dirty="0" smtClean="0"/>
              <a:t> </a:t>
            </a:r>
          </a:p>
          <a:p>
            <a:endParaRPr lang="ru-RU" dirty="0"/>
          </a:p>
        </p:txBody>
      </p:sp>
      <p:sp>
        <p:nvSpPr>
          <p:cNvPr id="184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84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8439"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857884" y="5500702"/>
            <a:ext cx="333375" cy="428625"/>
          </a:xfrm>
          <a:prstGeom prst="rect">
            <a:avLst/>
          </a:prstGeom>
          <a:noFill/>
        </p:spPr>
      </p:pic>
      <p:sp>
        <p:nvSpPr>
          <p:cNvPr id="9" name="Прямоугольник 8"/>
          <p:cNvSpPr/>
          <p:nvPr/>
        </p:nvSpPr>
        <p:spPr>
          <a:xfrm>
            <a:off x="214282" y="4357694"/>
            <a:ext cx="4572000" cy="2308324"/>
          </a:xfrm>
          <a:prstGeom prst="rect">
            <a:avLst/>
          </a:prstGeom>
        </p:spPr>
        <p:txBody>
          <a:bodyPr>
            <a:spAutoFit/>
          </a:bodyPr>
          <a:lstStyle/>
          <a:p>
            <a:r>
              <a:rPr lang="ru-RU" dirty="0" smtClean="0"/>
              <a:t>Этот способ состоит в следующем.</a:t>
            </a:r>
          </a:p>
          <a:p>
            <a:r>
              <a:rPr lang="ru-RU" dirty="0" smtClean="0"/>
              <a:t>Запасшись шестом выше своего роста, воткните его в землю отвесно на некотором расстоянии от измеряемого дерева. Отойдите от шеста назад, по продолжению </a:t>
            </a:r>
            <a:r>
              <a:rPr lang="en-US" dirty="0" err="1" smtClean="0"/>
              <a:t>Dd</a:t>
            </a:r>
            <a:r>
              <a:rPr lang="ru-RU" dirty="0" smtClean="0"/>
              <a:t> до того места А, с которого, глядя на вершину дерева, вы увидите на одной линии с ней верхнюю точку  </a:t>
            </a:r>
            <a:r>
              <a:rPr lang="en-US" dirty="0" smtClean="0"/>
              <a:t>b</a:t>
            </a:r>
            <a:r>
              <a:rPr lang="ru-RU" dirty="0" smtClean="0"/>
              <a:t>  шеста.</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8442"/>
                                        </p:tgtEl>
                                        <p:attrNameLst>
                                          <p:attrName>style.visibility</p:attrName>
                                        </p:attrNameLst>
                                      </p:cBhvr>
                                      <p:to>
                                        <p:strVal val="visible"/>
                                      </p:to>
                                    </p:set>
                                    <p:anim calcmode="lin" valueType="num">
                                      <p:cBhvr>
                                        <p:cTn id="13" dur="1000" fill="hold"/>
                                        <p:tgtEl>
                                          <p:spTgt spid="18442"/>
                                        </p:tgtEl>
                                        <p:attrNameLst>
                                          <p:attrName>ppt_x</p:attrName>
                                        </p:attrNameLst>
                                      </p:cBhvr>
                                      <p:tavLst>
                                        <p:tav tm="0">
                                          <p:val>
                                            <p:strVal val="#ppt_x-.2"/>
                                          </p:val>
                                        </p:tav>
                                        <p:tav tm="100000">
                                          <p:val>
                                            <p:strVal val="#ppt_x"/>
                                          </p:val>
                                        </p:tav>
                                      </p:tavLst>
                                    </p:anim>
                                    <p:anim calcmode="lin" valueType="num">
                                      <p:cBhvr>
                                        <p:cTn id="14" dur="1000" fill="hold"/>
                                        <p:tgtEl>
                                          <p:spTgt spid="18442"/>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8442"/>
                                        </p:tgtEl>
                                      </p:cBhvr>
                                    </p:animEffect>
                                  </p:childTnLst>
                                </p:cTn>
                              </p:par>
                              <p:par>
                                <p:cTn id="16" presetID="29" presetClass="entr" presetSubtype="0" fill="hold"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 calcmode="lin" valueType="num">
                                      <p:cBhvr>
                                        <p:cTn id="18"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4">
                                            <p:txEl>
                                              <p:pRg st="0" end="0"/>
                                            </p:txEl>
                                          </p:spTgt>
                                        </p:tgtEl>
                                      </p:cBhvr>
                                    </p:animEffect>
                                  </p:childTnLst>
                                </p:cTn>
                              </p:par>
                              <p:par>
                                <p:cTn id="21" presetID="29" presetClass="entr" presetSubtype="0" fill="hold"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10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4">
                                            <p:txEl>
                                              <p:pRg st="2" end="2"/>
                                            </p:txEl>
                                          </p:spTgt>
                                        </p:tgtEl>
                                      </p:cBhvr>
                                    </p:animEffect>
                                  </p:childTnLst>
                                </p:cTn>
                              </p:par>
                              <p:par>
                                <p:cTn id="26" presetID="29" presetClass="entr" presetSubtype="0" fill="hold" nodeType="withEffect">
                                  <p:stCondLst>
                                    <p:cond delay="0"/>
                                  </p:stCondLst>
                                  <p:childTnLst>
                                    <p:set>
                                      <p:cBhvr>
                                        <p:cTn id="27" dur="1" fill="hold">
                                          <p:stCondLst>
                                            <p:cond delay="0"/>
                                          </p:stCondLst>
                                        </p:cTn>
                                        <p:tgtEl>
                                          <p:spTgt spid="18439"/>
                                        </p:tgtEl>
                                        <p:attrNameLst>
                                          <p:attrName>style.visibility</p:attrName>
                                        </p:attrNameLst>
                                      </p:cBhvr>
                                      <p:to>
                                        <p:strVal val="visible"/>
                                      </p:to>
                                    </p:set>
                                    <p:anim calcmode="lin" valueType="num">
                                      <p:cBhvr>
                                        <p:cTn id="28" dur="1000" fill="hold"/>
                                        <p:tgtEl>
                                          <p:spTgt spid="18439"/>
                                        </p:tgtEl>
                                        <p:attrNameLst>
                                          <p:attrName>ppt_x</p:attrName>
                                        </p:attrNameLst>
                                      </p:cBhvr>
                                      <p:tavLst>
                                        <p:tav tm="0">
                                          <p:val>
                                            <p:strVal val="#ppt_x-.2"/>
                                          </p:val>
                                        </p:tav>
                                        <p:tav tm="100000">
                                          <p:val>
                                            <p:strVal val="#ppt_x"/>
                                          </p:val>
                                        </p:tav>
                                      </p:tavLst>
                                    </p:anim>
                                    <p:anim calcmode="lin" valueType="num">
                                      <p:cBhvr>
                                        <p:cTn id="29" dur="1000" fill="hold"/>
                                        <p:tgtEl>
                                          <p:spTgt spid="18439"/>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8439"/>
                                        </p:tgtEl>
                                      </p:cBhvr>
                                    </p:animEffect>
                                  </p:childTnLst>
                                </p:cTn>
                              </p:par>
                              <p:par>
                                <p:cTn id="31" presetID="29" presetClass="entr" presetSubtype="0" fill="hold" nodeType="with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anim calcmode="lin" valueType="num">
                                      <p:cBhvr>
                                        <p:cTn id="33" dur="1000" fill="hold"/>
                                        <p:tgtEl>
                                          <p:spTgt spid="9">
                                            <p:txEl>
                                              <p:pRg st="0" end="0"/>
                                            </p:txEl>
                                          </p:spTgt>
                                        </p:tgtEl>
                                        <p:attrNameLst>
                                          <p:attrName>ppt_x</p:attrName>
                                        </p:attrNameLst>
                                      </p:cBhvr>
                                      <p:tavLst>
                                        <p:tav tm="0">
                                          <p:val>
                                            <p:strVal val="#ppt_x-.2"/>
                                          </p:val>
                                        </p:tav>
                                        <p:tav tm="100000">
                                          <p:val>
                                            <p:strVal val="#ppt_x"/>
                                          </p:val>
                                        </p:tav>
                                      </p:tavLst>
                                    </p:anim>
                                    <p:anim calcmode="lin" valueType="num">
                                      <p:cBhvr>
                                        <p:cTn id="34" dur="1000" fill="hold"/>
                                        <p:tgtEl>
                                          <p:spTgt spid="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9">
                                            <p:txEl>
                                              <p:pRg st="0" end="0"/>
                                            </p:txEl>
                                          </p:spTgt>
                                        </p:tgtEl>
                                      </p:cBhvr>
                                    </p:animEffect>
                                  </p:childTnLst>
                                </p:cTn>
                              </p:par>
                              <p:par>
                                <p:cTn id="36" presetID="29" presetClass="entr" presetSubtype="0" fill="hold" nodeType="withEffect">
                                  <p:stCondLst>
                                    <p:cond delay="0"/>
                                  </p:stCondLst>
                                  <p:childTnLst>
                                    <p:set>
                                      <p:cBhvr>
                                        <p:cTn id="37" dur="1" fill="hold">
                                          <p:stCondLst>
                                            <p:cond delay="0"/>
                                          </p:stCondLst>
                                        </p:cTn>
                                        <p:tgtEl>
                                          <p:spTgt spid="9">
                                            <p:txEl>
                                              <p:pRg st="1" end="1"/>
                                            </p:txEl>
                                          </p:spTgt>
                                        </p:tgtEl>
                                        <p:attrNameLst>
                                          <p:attrName>style.visibility</p:attrName>
                                        </p:attrNameLst>
                                      </p:cBhvr>
                                      <p:to>
                                        <p:strVal val="visible"/>
                                      </p:to>
                                    </p:set>
                                    <p:anim calcmode="lin" valueType="num">
                                      <p:cBhvr>
                                        <p:cTn id="38" dur="1000" fill="hold"/>
                                        <p:tgtEl>
                                          <p:spTgt spid="9">
                                            <p:txEl>
                                              <p:pRg st="1" end="1"/>
                                            </p:txEl>
                                          </p:spTgt>
                                        </p:tgtEl>
                                        <p:attrNameLst>
                                          <p:attrName>ppt_x</p:attrName>
                                        </p:attrNameLst>
                                      </p:cBhvr>
                                      <p:tavLst>
                                        <p:tav tm="0">
                                          <p:val>
                                            <p:strVal val="#ppt_x-.2"/>
                                          </p:val>
                                        </p:tav>
                                        <p:tav tm="100000">
                                          <p:val>
                                            <p:strVal val="#ppt_x"/>
                                          </p:val>
                                        </p:tav>
                                      </p:tavLst>
                                    </p:anim>
                                    <p:anim calcmode="lin" valueType="num">
                                      <p:cBhvr>
                                        <p:cTn id="39" dur="1000" fill="hold"/>
                                        <p:tgtEl>
                                          <p:spTgt spid="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Не приближаясь к дереву.</a:t>
            </a:r>
            <a:r>
              <a:rPr lang="ru-RU" dirty="0" smtClean="0"/>
              <a:t/>
            </a:r>
            <a:br>
              <a:rPr lang="ru-RU" dirty="0" smtClean="0"/>
            </a:br>
            <a:endParaRPr lang="ru-RU" dirty="0"/>
          </a:p>
        </p:txBody>
      </p:sp>
      <p:pic>
        <p:nvPicPr>
          <p:cNvPr id="27651" name="Picture 3"/>
          <p:cNvPicPr>
            <a:picLocks noGrp="1" noChangeAspect="1" noChangeArrowheads="1"/>
          </p:cNvPicPr>
          <p:nvPr>
            <p:ph sz="half" idx="1"/>
          </p:nvPr>
        </p:nvPicPr>
        <p:blipFill>
          <a:blip r:embed="rId3"/>
          <a:srcRect/>
          <a:stretch>
            <a:fillRect/>
          </a:stretch>
        </p:blipFill>
        <p:spPr bwMode="auto">
          <a:xfrm>
            <a:off x="357158" y="857232"/>
            <a:ext cx="4124977" cy="2786082"/>
          </a:xfrm>
          <a:prstGeom prst="rect">
            <a:avLst/>
          </a:prstGeom>
          <a:solidFill>
            <a:srgbClr val="FFFFFF">
              <a:shade val="85000"/>
            </a:srgbClr>
          </a:solidFill>
          <a:ln w="88900" cap="sq">
            <a:solidFill>
              <a:schemeClr val="accent5"/>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Содержимое 3"/>
          <p:cNvSpPr>
            <a:spLocks noGrp="1"/>
          </p:cNvSpPr>
          <p:nvPr>
            <p:ph sz="half" idx="2"/>
          </p:nvPr>
        </p:nvSpPr>
        <p:spPr/>
        <p:txBody>
          <a:bodyPr>
            <a:noAutofit/>
          </a:bodyPr>
          <a:lstStyle/>
          <a:p>
            <a:r>
              <a:rPr lang="ru-RU" sz="1600" dirty="0" smtClean="0">
                <a:latin typeface="Times New Roman" pitchFamily="18" charset="0"/>
                <a:cs typeface="Times New Roman" pitchFamily="18" charset="0"/>
              </a:rPr>
              <a:t>Вот и весь прибор.  Чтобы измерить им высоту, держат его в руках, направив планку </a:t>
            </a:r>
            <a:r>
              <a:rPr lang="en-US" sz="1600" dirty="0" err="1" smtClean="0">
                <a:latin typeface="Times New Roman" pitchFamily="18" charset="0"/>
                <a:cs typeface="Times New Roman" pitchFamily="18" charset="0"/>
              </a:rPr>
              <a:t>cd</a:t>
            </a:r>
            <a:r>
              <a:rPr lang="ru-RU" sz="1600" dirty="0" smtClean="0">
                <a:latin typeface="Times New Roman" pitchFamily="18" charset="0"/>
                <a:cs typeface="Times New Roman" pitchFamily="18" charset="0"/>
              </a:rPr>
              <a:t>  вертикально (для чего при ней имеется отвес- шнурок с грузиком),  и становятся последовательно в двух местах: сначала в точка А, где располагают прибор концом с вверх, а затем в точке А</a:t>
            </a:r>
            <a:r>
              <a:rPr lang="ru-RU" sz="1600" baseline="30000" dirty="0" smtClean="0">
                <a:latin typeface="Times New Roman" pitchFamily="18" charset="0"/>
                <a:cs typeface="Times New Roman" pitchFamily="18" charset="0"/>
              </a:rPr>
              <a:t>1</a:t>
            </a:r>
            <a:r>
              <a:rPr lang="ru-RU" sz="1600" dirty="0" smtClean="0">
                <a:latin typeface="Times New Roman" pitchFamily="18" charset="0"/>
                <a:cs typeface="Times New Roman" pitchFamily="18" charset="0"/>
              </a:rPr>
              <a:t>, подальше, где прибор держат вверх концом </a:t>
            </a:r>
            <a:r>
              <a:rPr lang="en-US" sz="1600" dirty="0" smtClean="0">
                <a:latin typeface="Times New Roman" pitchFamily="18" charset="0"/>
                <a:cs typeface="Times New Roman" pitchFamily="18" charset="0"/>
              </a:rPr>
              <a:t>d</a:t>
            </a:r>
            <a:r>
              <a:rPr lang="ru-RU" sz="1600" dirty="0" smtClean="0">
                <a:latin typeface="Times New Roman" pitchFamily="18" charset="0"/>
                <a:cs typeface="Times New Roman" pitchFamily="18" charset="0"/>
              </a:rPr>
              <a:t>. Точка А избирается так, чтобы глядя из </a:t>
            </a:r>
            <a:r>
              <a:rPr lang="en-US" sz="1600" dirty="0" smtClean="0">
                <a:latin typeface="Times New Roman" pitchFamily="18" charset="0"/>
                <a:cs typeface="Times New Roman" pitchFamily="18" charset="0"/>
              </a:rPr>
              <a:t>a</a:t>
            </a:r>
            <a:r>
              <a:rPr lang="ru-RU" sz="1600" dirty="0" smtClean="0">
                <a:latin typeface="Times New Roman" pitchFamily="18" charset="0"/>
                <a:cs typeface="Times New Roman" pitchFamily="18" charset="0"/>
              </a:rPr>
              <a:t> на конец с, видеть его на одной прямой с верхушкой дерева. Точку А</a:t>
            </a:r>
            <a:r>
              <a:rPr lang="ru-RU" sz="1600" baseline="30000" dirty="0" smtClean="0">
                <a:latin typeface="Times New Roman" pitchFamily="18" charset="0"/>
                <a:cs typeface="Times New Roman" pitchFamily="18" charset="0"/>
              </a:rPr>
              <a:t>1</a:t>
            </a:r>
            <a:r>
              <a:rPr lang="ru-RU" sz="1600" dirty="0" smtClean="0">
                <a:latin typeface="Times New Roman" pitchFamily="18" charset="0"/>
                <a:cs typeface="Times New Roman" pitchFamily="18" charset="0"/>
              </a:rPr>
              <a:t> отыскивают так, чтобы, глядя из </a:t>
            </a:r>
            <a:r>
              <a:rPr lang="en-US" sz="1600" dirty="0" smtClean="0">
                <a:latin typeface="Times New Roman" pitchFamily="18" charset="0"/>
                <a:cs typeface="Times New Roman" pitchFamily="18" charset="0"/>
              </a:rPr>
              <a:t>a</a:t>
            </a:r>
            <a:r>
              <a:rPr lang="ru-RU" sz="1600" baseline="30000" dirty="0" smtClean="0">
                <a:latin typeface="Times New Roman" pitchFamily="18" charset="0"/>
                <a:cs typeface="Times New Roman" pitchFamily="18" charset="0"/>
              </a:rPr>
              <a:t>1</a:t>
            </a:r>
            <a:r>
              <a:rPr lang="ru-RU" sz="1600" dirty="0" smtClean="0">
                <a:latin typeface="Times New Roman" pitchFamily="18" charset="0"/>
                <a:cs typeface="Times New Roman" pitchFamily="18" charset="0"/>
              </a:rPr>
              <a:t> на точку </a:t>
            </a:r>
            <a:r>
              <a:rPr lang="en-US" sz="1600" dirty="0" smtClean="0">
                <a:latin typeface="Times New Roman" pitchFamily="18" charset="0"/>
                <a:cs typeface="Times New Roman" pitchFamily="18" charset="0"/>
              </a:rPr>
              <a:t>d</a:t>
            </a:r>
            <a:r>
              <a:rPr lang="ru-RU" sz="1600" baseline="30000" dirty="0" smtClean="0">
                <a:latin typeface="Times New Roman" pitchFamily="18" charset="0"/>
                <a:cs typeface="Times New Roman" pitchFamily="18" charset="0"/>
              </a:rPr>
              <a:t>1</a:t>
            </a:r>
            <a:r>
              <a:rPr lang="ru-RU" sz="1600" dirty="0" smtClean="0">
                <a:latin typeface="Times New Roman" pitchFamily="18" charset="0"/>
                <a:cs typeface="Times New Roman" pitchFamily="18" charset="0"/>
              </a:rPr>
              <a:t>, видеть ее совпадающей с В. В отыскании этих двух точек А  и А</a:t>
            </a:r>
            <a:r>
              <a:rPr lang="ru-RU" sz="1600" baseline="30000" dirty="0" smtClean="0">
                <a:latin typeface="Times New Roman" pitchFamily="18" charset="0"/>
                <a:cs typeface="Times New Roman" pitchFamily="18" charset="0"/>
              </a:rPr>
              <a:t>1</a:t>
            </a:r>
            <a:r>
              <a:rPr lang="ru-RU" sz="1600" dirty="0" smtClean="0">
                <a:latin typeface="Times New Roman" pitchFamily="18" charset="0"/>
                <a:cs typeface="Times New Roman" pitchFamily="18" charset="0"/>
              </a:rPr>
              <a:t> заключается все измерение, потому что искомая часть высоты дерева ВС равна расстоянию АА</a:t>
            </a:r>
            <a:r>
              <a:rPr lang="ru-RU" sz="1600" baseline="30000" dirty="0" smtClean="0">
                <a:latin typeface="Times New Roman" pitchFamily="18" charset="0"/>
                <a:cs typeface="Times New Roman" pitchFamily="18" charset="0"/>
              </a:rPr>
              <a:t>1</a:t>
            </a:r>
            <a:r>
              <a:rPr lang="ru-RU" sz="1600" dirty="0" smtClean="0">
                <a:latin typeface="Times New Roman" pitchFamily="18" charset="0"/>
                <a:cs typeface="Times New Roman" pitchFamily="18" charset="0"/>
              </a:rPr>
              <a:t>. Равенство вытекает, как легко сообразить, из того, что </a:t>
            </a:r>
            <a:r>
              <a:rPr lang="en-US" sz="1600" dirty="0" smtClean="0">
                <a:latin typeface="Times New Roman" pitchFamily="18" charset="0"/>
                <a:cs typeface="Times New Roman" pitchFamily="18" charset="0"/>
              </a:rPr>
              <a:t>a</a:t>
            </a:r>
            <a:r>
              <a:rPr lang="ru-RU" sz="1600" dirty="0" smtClean="0">
                <a:latin typeface="Times New Roman" pitchFamily="18" charset="0"/>
                <a:cs typeface="Times New Roman" pitchFamily="18" charset="0"/>
              </a:rPr>
              <a:t>= ВС, а </a:t>
            </a:r>
            <a:r>
              <a:rPr lang="en-US" sz="1600" dirty="0" smtClean="0">
                <a:latin typeface="Times New Roman" pitchFamily="18" charset="0"/>
                <a:cs typeface="Times New Roman" pitchFamily="18" charset="0"/>
              </a:rPr>
              <a:t>a</a:t>
            </a:r>
            <a:r>
              <a:rPr lang="ru-RU" sz="1600" baseline="30000" dirty="0" smtClean="0">
                <a:latin typeface="Times New Roman" pitchFamily="18" charset="0"/>
                <a:cs typeface="Times New Roman" pitchFamily="18" charset="0"/>
              </a:rPr>
              <a:t>1</a:t>
            </a:r>
            <a:r>
              <a:rPr lang="ru-RU" sz="1600" dirty="0" smtClean="0">
                <a:latin typeface="Times New Roman" pitchFamily="18" charset="0"/>
                <a:cs typeface="Times New Roman" pitchFamily="18" charset="0"/>
              </a:rPr>
              <a:t>С = 2ВС; значит, </a:t>
            </a:r>
            <a:r>
              <a:rPr lang="en-US" sz="1600" dirty="0" smtClean="0">
                <a:latin typeface="Times New Roman" pitchFamily="18" charset="0"/>
                <a:cs typeface="Times New Roman" pitchFamily="18" charset="0"/>
              </a:rPr>
              <a:t>a</a:t>
            </a:r>
            <a:r>
              <a:rPr lang="ru-RU" sz="1600" baseline="30000" dirty="0" smtClean="0">
                <a:latin typeface="Times New Roman" pitchFamily="18" charset="0"/>
                <a:cs typeface="Times New Roman" pitchFamily="18" charset="0"/>
              </a:rPr>
              <a:t>1</a:t>
            </a:r>
            <a:r>
              <a:rPr lang="ru-RU" sz="1600" dirty="0" smtClean="0">
                <a:latin typeface="Times New Roman" pitchFamily="18" charset="0"/>
                <a:cs typeface="Times New Roman" pitchFamily="18" charset="0"/>
              </a:rPr>
              <a:t>С – </a:t>
            </a:r>
            <a:r>
              <a:rPr lang="en-US" sz="1600" dirty="0" smtClean="0">
                <a:latin typeface="Times New Roman" pitchFamily="18" charset="0"/>
                <a:cs typeface="Times New Roman" pitchFamily="18" charset="0"/>
              </a:rPr>
              <a:t>a</a:t>
            </a:r>
            <a:r>
              <a:rPr lang="ru-RU" sz="1600" dirty="0" smtClean="0">
                <a:latin typeface="Times New Roman" pitchFamily="18" charset="0"/>
                <a:cs typeface="Times New Roman" pitchFamily="18" charset="0"/>
              </a:rPr>
              <a:t>С = ВС. </a:t>
            </a:r>
            <a:endParaRPr lang="ru-RU" sz="1600" dirty="0">
              <a:latin typeface="Times New Roman" pitchFamily="18" charset="0"/>
              <a:cs typeface="Times New Roman" pitchFamily="18" charset="0"/>
            </a:endParaRPr>
          </a:p>
        </p:txBody>
      </p:sp>
      <p:sp>
        <p:nvSpPr>
          <p:cNvPr id="5" name="Прямоугольник 4"/>
          <p:cNvSpPr/>
          <p:nvPr/>
        </p:nvSpPr>
        <p:spPr>
          <a:xfrm>
            <a:off x="285720" y="4071942"/>
            <a:ext cx="4572000" cy="2308324"/>
          </a:xfrm>
          <a:prstGeom prst="rect">
            <a:avLst/>
          </a:prstGeom>
        </p:spPr>
        <p:txBody>
          <a:bodyPr>
            <a:spAutoFit/>
          </a:bodyPr>
          <a:lstStyle/>
          <a:p>
            <a:r>
              <a:rPr lang="ru-RU" sz="1600" dirty="0" smtClean="0">
                <a:latin typeface="Times New Roman" pitchFamily="18" charset="0"/>
                <a:cs typeface="Times New Roman" pitchFamily="18" charset="0"/>
              </a:rPr>
              <a:t>Случается, что почему-либо неудобно</a:t>
            </a:r>
          </a:p>
          <a:p>
            <a:r>
              <a:rPr lang="ru-RU" sz="1600" dirty="0" smtClean="0">
                <a:latin typeface="Times New Roman" pitchFamily="18" charset="0"/>
                <a:cs typeface="Times New Roman" pitchFamily="18" charset="0"/>
              </a:rPr>
              <a:t> подойти вплотную к основанию измеряемого </a:t>
            </a:r>
          </a:p>
          <a:p>
            <a:r>
              <a:rPr lang="ru-RU" sz="1600" dirty="0" smtClean="0">
                <a:latin typeface="Times New Roman" pitchFamily="18" charset="0"/>
                <a:cs typeface="Times New Roman" pitchFamily="18" charset="0"/>
              </a:rPr>
              <a:t>дерева. Можно ли в таком случае определить высоту ?</a:t>
            </a:r>
          </a:p>
          <a:p>
            <a:r>
              <a:rPr lang="ru-RU" sz="1600" dirty="0" smtClean="0">
                <a:latin typeface="Times New Roman" pitchFamily="18" charset="0"/>
                <a:cs typeface="Times New Roman" pitchFamily="18" charset="0"/>
              </a:rPr>
              <a:t>Вполне возможно. Для этого придуман остроумный прибор, который легко изготовить самому. Две планки </a:t>
            </a:r>
            <a:r>
              <a:rPr lang="en-US" sz="1600" dirty="0" err="1" smtClean="0">
                <a:latin typeface="Times New Roman" pitchFamily="18" charset="0"/>
                <a:cs typeface="Times New Roman" pitchFamily="18" charset="0"/>
              </a:rPr>
              <a:t>ab</a:t>
            </a:r>
            <a:r>
              <a:rPr lang="ru-RU" sz="1600" dirty="0" smtClean="0">
                <a:latin typeface="Times New Roman" pitchFamily="18" charset="0"/>
                <a:cs typeface="Times New Roman" pitchFamily="18" charset="0"/>
              </a:rPr>
              <a:t>   и  </a:t>
            </a:r>
            <a:r>
              <a:rPr lang="en-US" sz="1600" dirty="0" err="1" smtClean="0">
                <a:latin typeface="Times New Roman" pitchFamily="18" charset="0"/>
                <a:cs typeface="Times New Roman" pitchFamily="18" charset="0"/>
              </a:rPr>
              <a:t>cd</a:t>
            </a:r>
            <a:r>
              <a:rPr lang="ru-RU" sz="1600" dirty="0" smtClean="0">
                <a:latin typeface="Times New Roman" pitchFamily="18" charset="0"/>
                <a:cs typeface="Times New Roman" pitchFamily="18" charset="0"/>
              </a:rPr>
              <a:t> скрепляются под прямым углом так, чтобы </a:t>
            </a:r>
            <a:r>
              <a:rPr lang="en-US" sz="1600" dirty="0" err="1" smtClean="0">
                <a:latin typeface="Times New Roman" pitchFamily="18" charset="0"/>
                <a:cs typeface="Times New Roman" pitchFamily="18" charset="0"/>
              </a:rPr>
              <a:t>ab</a:t>
            </a:r>
            <a:r>
              <a:rPr lang="ru-RU" sz="1600" dirty="0" smtClean="0">
                <a:latin typeface="Times New Roman" pitchFamily="18" charset="0"/>
                <a:cs typeface="Times New Roman" pitchFamily="18" charset="0"/>
              </a:rPr>
              <a:t> </a:t>
            </a:r>
          </a:p>
          <a:p>
            <a:r>
              <a:rPr lang="ru-RU" sz="1600" dirty="0" smtClean="0">
                <a:latin typeface="Times New Roman" pitchFamily="18" charset="0"/>
                <a:cs typeface="Times New Roman" pitchFamily="18" charset="0"/>
              </a:rPr>
              <a:t>равнялось  </a:t>
            </a:r>
            <a:r>
              <a:rPr lang="en-US" sz="1600" dirty="0" err="1" smtClean="0">
                <a:latin typeface="Times New Roman" pitchFamily="18" charset="0"/>
                <a:cs typeface="Times New Roman" pitchFamily="18" charset="0"/>
              </a:rPr>
              <a:t>bc</a:t>
            </a:r>
            <a:r>
              <a:rPr lang="ru-RU" sz="1600" dirty="0" smtClean="0">
                <a:latin typeface="Times New Roman" pitchFamily="18" charset="0"/>
                <a:cs typeface="Times New Roman" pitchFamily="18" charset="0"/>
              </a:rPr>
              <a:t>, а   </a:t>
            </a:r>
            <a:r>
              <a:rPr lang="en-US" sz="1600" dirty="0" err="1" smtClean="0">
                <a:latin typeface="Times New Roman" pitchFamily="18" charset="0"/>
                <a:cs typeface="Times New Roman" pitchFamily="18" charset="0"/>
              </a:rPr>
              <a:t>bd</a:t>
            </a:r>
            <a:r>
              <a:rPr lang="ru-RU" sz="1600" dirty="0" smtClean="0">
                <a:latin typeface="Times New Roman" pitchFamily="18" charset="0"/>
                <a:cs typeface="Times New Roman" pitchFamily="18" charset="0"/>
              </a:rPr>
              <a:t> составляло половину </a:t>
            </a:r>
            <a:r>
              <a:rPr lang="en-US" sz="1600" dirty="0" err="1" smtClean="0">
                <a:latin typeface="Times New Roman" pitchFamily="18" charset="0"/>
                <a:cs typeface="Times New Roman" pitchFamily="18" charset="0"/>
              </a:rPr>
              <a:t>ab</a:t>
            </a: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par>
                                <p:cTn id="10" presetID="29" presetClass="entr" presetSubtype="0" fill="hold" nodeType="withEffect">
                                  <p:stCondLst>
                                    <p:cond delay="0"/>
                                  </p:stCondLst>
                                  <p:childTnLst>
                                    <p:set>
                                      <p:cBhvr>
                                        <p:cTn id="11" dur="1" fill="hold">
                                          <p:stCondLst>
                                            <p:cond delay="0"/>
                                          </p:stCondLst>
                                        </p:cTn>
                                        <p:tgtEl>
                                          <p:spTgt spid="27651"/>
                                        </p:tgtEl>
                                        <p:attrNameLst>
                                          <p:attrName>style.visibility</p:attrName>
                                        </p:attrNameLst>
                                      </p:cBhvr>
                                      <p:to>
                                        <p:strVal val="visible"/>
                                      </p:to>
                                    </p:set>
                                    <p:anim calcmode="lin" valueType="num">
                                      <p:cBhvr>
                                        <p:cTn id="12" dur="1000" fill="hold"/>
                                        <p:tgtEl>
                                          <p:spTgt spid="27651"/>
                                        </p:tgtEl>
                                        <p:attrNameLst>
                                          <p:attrName>ppt_x</p:attrName>
                                        </p:attrNameLst>
                                      </p:cBhvr>
                                      <p:tavLst>
                                        <p:tav tm="0">
                                          <p:val>
                                            <p:strVal val="#ppt_x-.2"/>
                                          </p:val>
                                        </p:tav>
                                        <p:tav tm="100000">
                                          <p:val>
                                            <p:strVal val="#ppt_x"/>
                                          </p:val>
                                        </p:tav>
                                      </p:tavLst>
                                    </p:anim>
                                    <p:anim calcmode="lin" valueType="num">
                                      <p:cBhvr>
                                        <p:cTn id="13" dur="1000" fill="hold"/>
                                        <p:tgtEl>
                                          <p:spTgt spid="27651"/>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7651"/>
                                        </p:tgtEl>
                                      </p:cBhvr>
                                    </p:animEffect>
                                  </p:childTnLst>
                                </p:cTn>
                              </p:par>
                              <p:par>
                                <p:cTn id="15" presetID="29" presetClass="entr" presetSubtype="0" fill="hold"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p:cTn id="17"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8"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4">
                                            <p:txEl>
                                              <p:pRg st="0" end="0"/>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 calcmode="lin" valueType="num">
                                      <p:cBhvr>
                                        <p:cTn id="22"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23"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5">
                                            <p:txEl>
                                              <p:pRg st="0" end="0"/>
                                            </p:txEl>
                                          </p:spTgt>
                                        </p:tgtEl>
                                      </p:cBhvr>
                                    </p:animEffect>
                                  </p:childTnLst>
                                </p:cTn>
                              </p:par>
                              <p:par>
                                <p:cTn id="25" presetID="29" presetClass="entr" presetSubtype="0" fill="hold"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 calcmode="lin" valueType="num">
                                      <p:cBhvr>
                                        <p:cTn id="27"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28"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5">
                                            <p:txEl>
                                              <p:pRg st="1" end="1"/>
                                            </p:txEl>
                                          </p:spTgt>
                                        </p:tgtEl>
                                      </p:cBhvr>
                                    </p:animEffect>
                                  </p:childTnLst>
                                </p:cTn>
                              </p:par>
                              <p:par>
                                <p:cTn id="30" presetID="29" presetClass="entr" presetSubtype="0" fill="hold"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 calcmode="lin" valueType="num">
                                      <p:cBhvr>
                                        <p:cTn id="32"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33"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5">
                                            <p:txEl>
                                              <p:pRg st="2" end="2"/>
                                            </p:txEl>
                                          </p:spTgt>
                                        </p:tgtEl>
                                      </p:cBhvr>
                                    </p:animEffect>
                                  </p:childTnLst>
                                </p:cTn>
                              </p:par>
                              <p:par>
                                <p:cTn id="35" presetID="29" presetClass="entr" presetSubtype="0" fill="hold" nodeType="withEffect">
                                  <p:stCondLst>
                                    <p:cond delay="0"/>
                                  </p:stCondLst>
                                  <p:childTnLst>
                                    <p:set>
                                      <p:cBhvr>
                                        <p:cTn id="36" dur="1" fill="hold">
                                          <p:stCondLst>
                                            <p:cond delay="0"/>
                                          </p:stCondLst>
                                        </p:cTn>
                                        <p:tgtEl>
                                          <p:spTgt spid="5">
                                            <p:txEl>
                                              <p:pRg st="3" end="3"/>
                                            </p:txEl>
                                          </p:spTgt>
                                        </p:tgtEl>
                                        <p:attrNameLst>
                                          <p:attrName>style.visibility</p:attrName>
                                        </p:attrNameLst>
                                      </p:cBhvr>
                                      <p:to>
                                        <p:strVal val="visible"/>
                                      </p:to>
                                    </p:set>
                                    <p:anim calcmode="lin" valueType="num">
                                      <p:cBhvr>
                                        <p:cTn id="37" dur="1000" fill="hold"/>
                                        <p:tgtEl>
                                          <p:spTgt spid="5">
                                            <p:txEl>
                                              <p:pRg st="3" end="3"/>
                                            </p:txEl>
                                          </p:spTgt>
                                        </p:tgtEl>
                                        <p:attrNameLst>
                                          <p:attrName>ppt_x</p:attrName>
                                        </p:attrNameLst>
                                      </p:cBhvr>
                                      <p:tavLst>
                                        <p:tav tm="0">
                                          <p:val>
                                            <p:strVal val="#ppt_x-.2"/>
                                          </p:val>
                                        </p:tav>
                                        <p:tav tm="100000">
                                          <p:val>
                                            <p:strVal val="#ppt_x"/>
                                          </p:val>
                                        </p:tav>
                                      </p:tavLst>
                                    </p:anim>
                                    <p:anim calcmode="lin" valueType="num">
                                      <p:cBhvr>
                                        <p:cTn id="38" dur="1000" fill="hold"/>
                                        <p:tgtEl>
                                          <p:spTgt spid="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5">
                                            <p:txEl>
                                              <p:pRg st="3" end="3"/>
                                            </p:txEl>
                                          </p:spTgt>
                                        </p:tgtEl>
                                      </p:cBhvr>
                                    </p:animEffect>
                                  </p:childTnLst>
                                </p:cTn>
                              </p:par>
                              <p:par>
                                <p:cTn id="40" presetID="29" presetClass="entr" presetSubtype="0" fill="hold" nodeType="with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 calcmode="lin" valueType="num">
                                      <p:cBhvr>
                                        <p:cTn id="42"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43"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1" i="1" dirty="0" smtClean="0">
                <a:latin typeface="Times New Roman" pitchFamily="18" charset="0"/>
                <a:cs typeface="Times New Roman" pitchFamily="18" charset="0"/>
              </a:rPr>
              <a:t>Высотомер лесорубов</a:t>
            </a:r>
            <a:r>
              <a:rPr lang="ru-RU" dirty="0" smtClean="0"/>
              <a:t/>
            </a:r>
            <a:br>
              <a:rPr lang="ru-RU" dirty="0" smtClean="0"/>
            </a:br>
            <a:endParaRPr lang="ru-RU" dirty="0"/>
          </a:p>
        </p:txBody>
      </p:sp>
      <p:pic>
        <p:nvPicPr>
          <p:cNvPr id="19458" name="Picture 2"/>
          <p:cNvPicPr>
            <a:picLocks noGrp="1" noChangeAspect="1" noChangeArrowheads="1"/>
          </p:cNvPicPr>
          <p:nvPr>
            <p:ph sz="half" idx="1"/>
          </p:nvPr>
        </p:nvPicPr>
        <p:blipFill>
          <a:blip r:embed="rId3"/>
          <a:stretch>
            <a:fillRect/>
          </a:stretch>
        </p:blipFill>
        <p:spPr bwMode="auto">
          <a:xfrm>
            <a:off x="214282" y="428604"/>
            <a:ext cx="2466531" cy="1857388"/>
          </a:xfrm>
          <a:prstGeom prst="rect">
            <a:avLst/>
          </a:prstGeom>
          <a:solidFill>
            <a:srgbClr val="FFFFFF">
              <a:shade val="85000"/>
            </a:srgbClr>
          </a:solidFill>
          <a:ln w="88900" cap="sq">
            <a:solidFill>
              <a:schemeClr val="accent1">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86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867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357290" y="6215082"/>
            <a:ext cx="361950" cy="400050"/>
          </a:xfrm>
          <a:prstGeom prst="rect">
            <a:avLst/>
          </a:prstGeom>
          <a:noFill/>
        </p:spPr>
      </p:pic>
      <p:sp>
        <p:nvSpPr>
          <p:cNvPr id="7" name="Прямоугольник 6"/>
          <p:cNvSpPr/>
          <p:nvPr/>
        </p:nvSpPr>
        <p:spPr>
          <a:xfrm>
            <a:off x="285720" y="2571744"/>
            <a:ext cx="3786214" cy="4031873"/>
          </a:xfrm>
          <a:prstGeom prst="rect">
            <a:avLst/>
          </a:prstGeom>
        </p:spPr>
        <p:txBody>
          <a:bodyPr wrap="square">
            <a:spAutoFit/>
          </a:bodyPr>
          <a:lstStyle/>
          <a:p>
            <a:r>
              <a:rPr lang="ru-RU" sz="1600" dirty="0" smtClean="0">
                <a:latin typeface="Times New Roman" pitchFamily="18" charset="0"/>
                <a:cs typeface="Times New Roman" pitchFamily="18" charset="0"/>
              </a:rPr>
              <a:t>Сущность прибора видна на рисунке. Картонный или деревянный прямоугольник </a:t>
            </a:r>
            <a:r>
              <a:rPr lang="en-US" sz="1600" dirty="0" err="1" smtClean="0">
                <a:latin typeface="Times New Roman" pitchFamily="18" charset="0"/>
                <a:cs typeface="Times New Roman" pitchFamily="18" charset="0"/>
              </a:rPr>
              <a:t>abcd</a:t>
            </a:r>
            <a:r>
              <a:rPr lang="ru-RU" sz="1600" dirty="0" smtClean="0">
                <a:latin typeface="Times New Roman" pitchFamily="18" charset="0"/>
                <a:cs typeface="Times New Roman" pitchFamily="18" charset="0"/>
              </a:rPr>
              <a:t> держат в руках так, чтобы, глядя вдоль края </a:t>
            </a:r>
            <a:r>
              <a:rPr lang="en-US" sz="1600" dirty="0" err="1" smtClean="0">
                <a:latin typeface="Times New Roman" pitchFamily="18" charset="0"/>
                <a:cs typeface="Times New Roman" pitchFamily="18" charset="0"/>
              </a:rPr>
              <a:t>ab</a:t>
            </a:r>
            <a:r>
              <a:rPr lang="ru-RU" sz="1600" dirty="0" smtClean="0">
                <a:latin typeface="Times New Roman" pitchFamily="18" charset="0"/>
                <a:cs typeface="Times New Roman" pitchFamily="18" charset="0"/>
              </a:rPr>
              <a:t>, видеть на одной линии  с ним </a:t>
            </a:r>
            <a:r>
              <a:rPr lang="ru-RU" sz="1600" dirty="0" err="1" smtClean="0">
                <a:latin typeface="Times New Roman" pitchFamily="18" charset="0"/>
                <a:cs typeface="Times New Roman" pitchFamily="18" charset="0"/>
              </a:rPr>
              <a:t>вершиеу</a:t>
            </a:r>
            <a:r>
              <a:rPr lang="ru-RU" sz="1600" dirty="0" smtClean="0">
                <a:latin typeface="Times New Roman" pitchFamily="18" charset="0"/>
                <a:cs typeface="Times New Roman" pitchFamily="18" charset="0"/>
              </a:rPr>
              <a:t> В дерева. В точке </a:t>
            </a:r>
            <a:r>
              <a:rPr lang="en-US" sz="1600" dirty="0" smtClean="0">
                <a:latin typeface="Times New Roman" pitchFamily="18" charset="0"/>
                <a:cs typeface="Times New Roman" pitchFamily="18" charset="0"/>
              </a:rPr>
              <a:t>b</a:t>
            </a:r>
            <a:r>
              <a:rPr lang="ru-RU" sz="1600" dirty="0" smtClean="0">
                <a:latin typeface="Times New Roman" pitchFamily="18" charset="0"/>
                <a:cs typeface="Times New Roman" pitchFamily="18" charset="0"/>
              </a:rPr>
              <a:t> привешен на нити грузик </a:t>
            </a:r>
            <a:r>
              <a:rPr lang="en-US" sz="1600" dirty="0" smtClean="0">
                <a:latin typeface="Times New Roman" pitchFamily="18" charset="0"/>
                <a:cs typeface="Times New Roman" pitchFamily="18" charset="0"/>
              </a:rPr>
              <a:t>q</a:t>
            </a:r>
            <a:r>
              <a:rPr lang="ru-RU" sz="1600" dirty="0" smtClean="0">
                <a:latin typeface="Times New Roman" pitchFamily="18" charset="0"/>
                <a:cs typeface="Times New Roman" pitchFamily="18" charset="0"/>
              </a:rPr>
              <a:t>. Замечают точку </a:t>
            </a:r>
            <a:r>
              <a:rPr lang="en-US" sz="1600" dirty="0" smtClean="0">
                <a:latin typeface="Times New Roman" pitchFamily="18" charset="0"/>
                <a:cs typeface="Times New Roman" pitchFamily="18" charset="0"/>
              </a:rPr>
              <a:t>n</a:t>
            </a:r>
            <a:r>
              <a:rPr lang="ru-RU" sz="1600" dirty="0" smtClean="0">
                <a:latin typeface="Times New Roman" pitchFamily="18" charset="0"/>
                <a:cs typeface="Times New Roman" pitchFamily="18" charset="0"/>
              </a:rPr>
              <a:t>, в которой нить пересекает линию </a:t>
            </a:r>
            <a:r>
              <a:rPr lang="en-US" sz="1600" dirty="0" smtClean="0">
                <a:latin typeface="Times New Roman" pitchFamily="18" charset="0"/>
                <a:cs typeface="Times New Roman" pitchFamily="18" charset="0"/>
              </a:rPr>
              <a:t>dc</a:t>
            </a:r>
            <a:r>
              <a:rPr lang="ru-RU" sz="1600" dirty="0" smtClean="0">
                <a:latin typeface="Times New Roman" pitchFamily="18" charset="0"/>
                <a:cs typeface="Times New Roman" pitchFamily="18" charset="0"/>
              </a:rPr>
              <a:t>. Треугольники </a:t>
            </a:r>
            <a:r>
              <a:rPr lang="en-US" sz="1600" dirty="0" err="1" smtClean="0">
                <a:latin typeface="Times New Roman" pitchFamily="18" charset="0"/>
                <a:cs typeface="Times New Roman" pitchFamily="18" charset="0"/>
              </a:rPr>
              <a:t>bBC</a:t>
            </a:r>
            <a:r>
              <a:rPr lang="ru-RU" sz="1600" dirty="0" smtClean="0">
                <a:latin typeface="Times New Roman" pitchFamily="18" charset="0"/>
                <a:cs typeface="Times New Roman" pitchFamily="18" charset="0"/>
              </a:rPr>
              <a:t>  и </a:t>
            </a:r>
            <a:r>
              <a:rPr lang="en-US" sz="1600" dirty="0" err="1" smtClean="0">
                <a:latin typeface="Times New Roman" pitchFamily="18" charset="0"/>
                <a:cs typeface="Times New Roman" pitchFamily="18" charset="0"/>
              </a:rPr>
              <a:t>bnc</a:t>
            </a:r>
            <a:r>
              <a:rPr lang="ru-RU" sz="1600" dirty="0" smtClean="0">
                <a:latin typeface="Times New Roman" pitchFamily="18" charset="0"/>
                <a:cs typeface="Times New Roman" pitchFamily="18" charset="0"/>
              </a:rPr>
              <a:t> подобны, так как оба прямоугольные и имеют равные острые углы </a:t>
            </a:r>
            <a:r>
              <a:rPr lang="en-US" sz="1600" dirty="0" err="1" smtClean="0">
                <a:latin typeface="Times New Roman" pitchFamily="18" charset="0"/>
                <a:cs typeface="Times New Roman" pitchFamily="18" charset="0"/>
              </a:rPr>
              <a:t>bBC</a:t>
            </a:r>
            <a:r>
              <a:rPr lang="ru-RU" sz="1600" dirty="0" smtClean="0">
                <a:latin typeface="Times New Roman" pitchFamily="18" charset="0"/>
                <a:cs typeface="Times New Roman" pitchFamily="18" charset="0"/>
              </a:rPr>
              <a:t>  и </a:t>
            </a:r>
            <a:r>
              <a:rPr lang="en-US" sz="1600" dirty="0" err="1" smtClean="0">
                <a:latin typeface="Times New Roman" pitchFamily="18" charset="0"/>
                <a:cs typeface="Times New Roman" pitchFamily="18" charset="0"/>
              </a:rPr>
              <a:t>bnc</a:t>
            </a:r>
            <a:r>
              <a:rPr lang="ru-RU" sz="1600" dirty="0" smtClean="0">
                <a:latin typeface="Times New Roman" pitchFamily="18" charset="0"/>
                <a:cs typeface="Times New Roman" pitchFamily="18" charset="0"/>
              </a:rPr>
              <a:t> (с соответственно параллельными сторонами). Значит, мы в праве записать пропорцию  ВС : </a:t>
            </a:r>
            <a:r>
              <a:rPr lang="en-US" sz="1600" dirty="0" err="1" smtClean="0">
                <a:latin typeface="Times New Roman" pitchFamily="18" charset="0"/>
                <a:cs typeface="Times New Roman" pitchFamily="18" charset="0"/>
              </a:rPr>
              <a:t>nc</a:t>
            </a:r>
            <a:r>
              <a:rPr lang="ru-RU" sz="1600" dirty="0" smtClean="0">
                <a:latin typeface="Times New Roman" pitchFamily="18" charset="0"/>
                <a:cs typeface="Times New Roman" pitchFamily="18" charset="0"/>
              </a:rPr>
              <a:t> = </a:t>
            </a:r>
            <a:r>
              <a:rPr lang="en-US" sz="1600" dirty="0" err="1" smtClean="0">
                <a:latin typeface="Times New Roman" pitchFamily="18" charset="0"/>
                <a:cs typeface="Times New Roman" pitchFamily="18" charset="0"/>
              </a:rPr>
              <a:t>bC</a:t>
            </a:r>
            <a:r>
              <a:rPr lang="ru-RU"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bc</a:t>
            </a:r>
            <a:r>
              <a:rPr lang="ru-RU" sz="1600" dirty="0" smtClean="0">
                <a:latin typeface="Times New Roman" pitchFamily="18" charset="0"/>
                <a:cs typeface="Times New Roman" pitchFamily="18" charset="0"/>
              </a:rPr>
              <a:t>;   </a:t>
            </a:r>
          </a:p>
          <a:p>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BC</a:t>
            </a:r>
            <a:r>
              <a:rPr lang="ru-RU" sz="1600" dirty="0" smtClean="0">
                <a:latin typeface="Times New Roman" pitchFamily="18" charset="0"/>
                <a:cs typeface="Times New Roman" pitchFamily="18" charset="0"/>
              </a:rPr>
              <a:t> = </a:t>
            </a:r>
            <a:r>
              <a:rPr lang="en-US" sz="1600" dirty="0" err="1" smtClean="0">
                <a:latin typeface="Times New Roman" pitchFamily="18" charset="0"/>
                <a:cs typeface="Times New Roman" pitchFamily="18" charset="0"/>
              </a:rPr>
              <a:t>bC</a:t>
            </a:r>
            <a:endParaRPr lang="ru-RU" sz="1600" dirty="0">
              <a:latin typeface="Times New Roman" pitchFamily="18" charset="0"/>
              <a:cs typeface="Times New Roman" pitchFamily="18" charset="0"/>
            </a:endParaRPr>
          </a:p>
        </p:txBody>
      </p:sp>
      <p:graphicFrame>
        <p:nvGraphicFramePr>
          <p:cNvPr id="33793" name="Object 1"/>
          <p:cNvGraphicFramePr>
            <a:graphicFrameLocks noChangeAspect="1"/>
          </p:cNvGraphicFramePr>
          <p:nvPr>
            <p:ph sz="half" idx="2"/>
          </p:nvPr>
        </p:nvGraphicFramePr>
        <p:xfrm>
          <a:off x="5143504" y="4271548"/>
          <a:ext cx="3162304" cy="2057823"/>
        </p:xfrm>
        <a:graphic>
          <a:graphicData uri="http://schemas.openxmlformats.org/presentationml/2006/ole">
            <p:oleObj spid="_x0000_s33793" name="Точечный рисунок" r:id="rId5" imgW="2591162" imgH="1685714" progId="PBrush">
              <p:embed/>
            </p:oleObj>
          </a:graphicData>
        </a:graphic>
      </p:graphicFrame>
      <p:sp>
        <p:nvSpPr>
          <p:cNvPr id="12" name="Прямоугольник 11"/>
          <p:cNvSpPr/>
          <p:nvPr/>
        </p:nvSpPr>
        <p:spPr>
          <a:xfrm>
            <a:off x="4286248" y="2214554"/>
            <a:ext cx="4572000" cy="1754326"/>
          </a:xfrm>
          <a:prstGeom prst="rect">
            <a:avLst/>
          </a:prstGeom>
        </p:spPr>
        <p:txBody>
          <a:bodyPr>
            <a:spAutoFit/>
          </a:bodyPr>
          <a:lstStyle/>
          <a:p>
            <a:pPr>
              <a:defRPr/>
            </a:pPr>
            <a:r>
              <a:rPr lang="ru-RU" b="1" i="1" dirty="0" smtClean="0"/>
              <a:t>Для определения высоты предмета можно </a:t>
            </a:r>
          </a:p>
          <a:p>
            <a:pPr>
              <a:defRPr/>
            </a:pPr>
            <a:r>
              <a:rPr lang="ru-RU" b="1" i="1" dirty="0" err="1" smtClean="0"/>
              <a:t>спользовать</a:t>
            </a:r>
            <a:r>
              <a:rPr lang="ru-RU" b="1" i="1" dirty="0" smtClean="0"/>
              <a:t> зеркало так, как показано на рисунке. </a:t>
            </a:r>
          </a:p>
          <a:p>
            <a:pPr>
              <a:defRPr/>
            </a:pPr>
            <a:r>
              <a:rPr lang="ru-RU" b="1" i="1" dirty="0" smtClean="0"/>
              <a:t>Луч света, отражаясь от зеркала,</a:t>
            </a:r>
          </a:p>
          <a:p>
            <a:pPr>
              <a:defRPr/>
            </a:pPr>
            <a:r>
              <a:rPr lang="ru-RU" b="1" i="1" dirty="0" smtClean="0"/>
              <a:t> попадает на глаз человека.</a:t>
            </a: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par>
                                <p:cTn id="10" presetID="29" presetClass="entr" presetSubtype="0" fill="hold" nodeType="withEffect">
                                  <p:stCondLst>
                                    <p:cond delay="0"/>
                                  </p:stCondLst>
                                  <p:childTnLst>
                                    <p:set>
                                      <p:cBhvr>
                                        <p:cTn id="11" dur="1" fill="hold">
                                          <p:stCondLst>
                                            <p:cond delay="0"/>
                                          </p:stCondLst>
                                        </p:cTn>
                                        <p:tgtEl>
                                          <p:spTgt spid="19458"/>
                                        </p:tgtEl>
                                        <p:attrNameLst>
                                          <p:attrName>style.visibility</p:attrName>
                                        </p:attrNameLst>
                                      </p:cBhvr>
                                      <p:to>
                                        <p:strVal val="visible"/>
                                      </p:to>
                                    </p:set>
                                    <p:anim calcmode="lin" valueType="num">
                                      <p:cBhvr>
                                        <p:cTn id="12" dur="1000" fill="hold"/>
                                        <p:tgtEl>
                                          <p:spTgt spid="19458"/>
                                        </p:tgtEl>
                                        <p:attrNameLst>
                                          <p:attrName>ppt_x</p:attrName>
                                        </p:attrNameLst>
                                      </p:cBhvr>
                                      <p:tavLst>
                                        <p:tav tm="0">
                                          <p:val>
                                            <p:strVal val="#ppt_x-.2"/>
                                          </p:val>
                                        </p:tav>
                                        <p:tav tm="100000">
                                          <p:val>
                                            <p:strVal val="#ppt_x"/>
                                          </p:val>
                                        </p:tav>
                                      </p:tavLst>
                                    </p:anim>
                                    <p:anim calcmode="lin" valueType="num">
                                      <p:cBhvr>
                                        <p:cTn id="13" dur="1000" fill="hold"/>
                                        <p:tgtEl>
                                          <p:spTgt spid="19458"/>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9458"/>
                                        </p:tgtEl>
                                      </p:cBhvr>
                                    </p:animEffect>
                                  </p:childTnLst>
                                </p:cTn>
                              </p:par>
                              <p:par>
                                <p:cTn id="15" presetID="29" presetClass="entr" presetSubtype="0" fill="hold" nodeType="withEffect">
                                  <p:stCondLst>
                                    <p:cond delay="0"/>
                                  </p:stCondLst>
                                  <p:childTnLst>
                                    <p:set>
                                      <p:cBhvr>
                                        <p:cTn id="16" dur="1" fill="hold">
                                          <p:stCondLst>
                                            <p:cond delay="0"/>
                                          </p:stCondLst>
                                        </p:cTn>
                                        <p:tgtEl>
                                          <p:spTgt spid="33793"/>
                                        </p:tgtEl>
                                        <p:attrNameLst>
                                          <p:attrName>style.visibility</p:attrName>
                                        </p:attrNameLst>
                                      </p:cBhvr>
                                      <p:to>
                                        <p:strVal val="visible"/>
                                      </p:to>
                                    </p:set>
                                    <p:anim calcmode="lin" valueType="num">
                                      <p:cBhvr>
                                        <p:cTn id="17" dur="1000" fill="hold"/>
                                        <p:tgtEl>
                                          <p:spTgt spid="33793"/>
                                        </p:tgtEl>
                                        <p:attrNameLst>
                                          <p:attrName>ppt_x</p:attrName>
                                        </p:attrNameLst>
                                      </p:cBhvr>
                                      <p:tavLst>
                                        <p:tav tm="0">
                                          <p:val>
                                            <p:strVal val="#ppt_x-.2"/>
                                          </p:val>
                                        </p:tav>
                                        <p:tav tm="100000">
                                          <p:val>
                                            <p:strVal val="#ppt_x"/>
                                          </p:val>
                                        </p:tav>
                                      </p:tavLst>
                                    </p:anim>
                                    <p:anim calcmode="lin" valueType="num">
                                      <p:cBhvr>
                                        <p:cTn id="18" dur="1000" fill="hold"/>
                                        <p:tgtEl>
                                          <p:spTgt spid="33793"/>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3793"/>
                                        </p:tgtEl>
                                      </p:cBhvr>
                                    </p:animEffect>
                                  </p:childTnLst>
                                </p:cTn>
                              </p:par>
                              <p:par>
                                <p:cTn id="20" presetID="29" presetClass="entr" presetSubtype="0" fill="hold" nodeType="with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 calcmode="lin" valueType="num">
                                      <p:cBhvr>
                                        <p:cTn id="22" dur="1000" fill="hold"/>
                                        <p:tgtEl>
                                          <p:spTgt spid="12">
                                            <p:txEl>
                                              <p:pRg st="0" end="0"/>
                                            </p:txEl>
                                          </p:spTgt>
                                        </p:tgtEl>
                                        <p:attrNameLst>
                                          <p:attrName>ppt_x</p:attrName>
                                        </p:attrNameLst>
                                      </p:cBhvr>
                                      <p:tavLst>
                                        <p:tav tm="0">
                                          <p:val>
                                            <p:strVal val="#ppt_x-.2"/>
                                          </p:val>
                                        </p:tav>
                                        <p:tav tm="100000">
                                          <p:val>
                                            <p:strVal val="#ppt_x"/>
                                          </p:val>
                                        </p:tav>
                                      </p:tavLst>
                                    </p:anim>
                                    <p:anim calcmode="lin" valueType="num">
                                      <p:cBhvr>
                                        <p:cTn id="23" dur="1000" fill="hold"/>
                                        <p:tgtEl>
                                          <p:spTgt spid="1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2">
                                            <p:txEl>
                                              <p:pRg st="0" end="0"/>
                                            </p:txEl>
                                          </p:spTgt>
                                        </p:tgtEl>
                                      </p:cBhvr>
                                    </p:animEffect>
                                  </p:childTnLst>
                                </p:cTn>
                              </p:par>
                              <p:par>
                                <p:cTn id="25" presetID="29" presetClass="entr" presetSubtype="0" fill="hold" nodeType="with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anim calcmode="lin" valueType="num">
                                      <p:cBhvr>
                                        <p:cTn id="27" dur="1000" fill="hold"/>
                                        <p:tgtEl>
                                          <p:spTgt spid="12">
                                            <p:txEl>
                                              <p:pRg st="1" end="1"/>
                                            </p:txEl>
                                          </p:spTgt>
                                        </p:tgtEl>
                                        <p:attrNameLst>
                                          <p:attrName>ppt_x</p:attrName>
                                        </p:attrNameLst>
                                      </p:cBhvr>
                                      <p:tavLst>
                                        <p:tav tm="0">
                                          <p:val>
                                            <p:strVal val="#ppt_x-.2"/>
                                          </p:val>
                                        </p:tav>
                                        <p:tav tm="100000">
                                          <p:val>
                                            <p:strVal val="#ppt_x"/>
                                          </p:val>
                                        </p:tav>
                                      </p:tavLst>
                                    </p:anim>
                                    <p:anim calcmode="lin" valueType="num">
                                      <p:cBhvr>
                                        <p:cTn id="28" dur="1000" fill="hold"/>
                                        <p:tgtEl>
                                          <p:spTgt spid="1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12">
                                            <p:txEl>
                                              <p:pRg st="1" end="1"/>
                                            </p:txEl>
                                          </p:spTgt>
                                        </p:tgtEl>
                                      </p:cBhvr>
                                    </p:animEffect>
                                  </p:childTnLst>
                                </p:cTn>
                              </p:par>
                              <p:par>
                                <p:cTn id="30" presetID="29" presetClass="entr" presetSubtype="0" fill="hold" nodeType="withEffect">
                                  <p:stCondLst>
                                    <p:cond delay="0"/>
                                  </p:stCondLst>
                                  <p:childTnLst>
                                    <p:set>
                                      <p:cBhvr>
                                        <p:cTn id="31" dur="1" fill="hold">
                                          <p:stCondLst>
                                            <p:cond delay="0"/>
                                          </p:stCondLst>
                                        </p:cTn>
                                        <p:tgtEl>
                                          <p:spTgt spid="12">
                                            <p:txEl>
                                              <p:pRg st="2" end="2"/>
                                            </p:txEl>
                                          </p:spTgt>
                                        </p:tgtEl>
                                        <p:attrNameLst>
                                          <p:attrName>style.visibility</p:attrName>
                                        </p:attrNameLst>
                                      </p:cBhvr>
                                      <p:to>
                                        <p:strVal val="visible"/>
                                      </p:to>
                                    </p:set>
                                    <p:anim calcmode="lin" valueType="num">
                                      <p:cBhvr>
                                        <p:cTn id="32" dur="1000" fill="hold"/>
                                        <p:tgtEl>
                                          <p:spTgt spid="12">
                                            <p:txEl>
                                              <p:pRg st="2" end="2"/>
                                            </p:txEl>
                                          </p:spTgt>
                                        </p:tgtEl>
                                        <p:attrNameLst>
                                          <p:attrName>ppt_x</p:attrName>
                                        </p:attrNameLst>
                                      </p:cBhvr>
                                      <p:tavLst>
                                        <p:tav tm="0">
                                          <p:val>
                                            <p:strVal val="#ppt_x-.2"/>
                                          </p:val>
                                        </p:tav>
                                        <p:tav tm="100000">
                                          <p:val>
                                            <p:strVal val="#ppt_x"/>
                                          </p:val>
                                        </p:tav>
                                      </p:tavLst>
                                    </p:anim>
                                    <p:anim calcmode="lin" valueType="num">
                                      <p:cBhvr>
                                        <p:cTn id="33" dur="1000" fill="hold"/>
                                        <p:tgtEl>
                                          <p:spTgt spid="1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12">
                                            <p:txEl>
                                              <p:pRg st="2" end="2"/>
                                            </p:txEl>
                                          </p:spTgt>
                                        </p:tgtEl>
                                      </p:cBhvr>
                                    </p:animEffect>
                                  </p:childTnLst>
                                </p:cTn>
                              </p:par>
                              <p:par>
                                <p:cTn id="35" presetID="29" presetClass="entr" presetSubtype="0" fill="hold" nodeType="withEffect">
                                  <p:stCondLst>
                                    <p:cond delay="0"/>
                                  </p:stCondLst>
                                  <p:childTnLst>
                                    <p:set>
                                      <p:cBhvr>
                                        <p:cTn id="36" dur="1" fill="hold">
                                          <p:stCondLst>
                                            <p:cond delay="0"/>
                                          </p:stCondLst>
                                        </p:cTn>
                                        <p:tgtEl>
                                          <p:spTgt spid="12">
                                            <p:txEl>
                                              <p:pRg st="3" end="3"/>
                                            </p:txEl>
                                          </p:spTgt>
                                        </p:tgtEl>
                                        <p:attrNameLst>
                                          <p:attrName>style.visibility</p:attrName>
                                        </p:attrNameLst>
                                      </p:cBhvr>
                                      <p:to>
                                        <p:strVal val="visible"/>
                                      </p:to>
                                    </p:set>
                                    <p:anim calcmode="lin" valueType="num">
                                      <p:cBhvr>
                                        <p:cTn id="37" dur="1000" fill="hold"/>
                                        <p:tgtEl>
                                          <p:spTgt spid="12">
                                            <p:txEl>
                                              <p:pRg st="3" end="3"/>
                                            </p:txEl>
                                          </p:spTgt>
                                        </p:tgtEl>
                                        <p:attrNameLst>
                                          <p:attrName>ppt_x</p:attrName>
                                        </p:attrNameLst>
                                      </p:cBhvr>
                                      <p:tavLst>
                                        <p:tav tm="0">
                                          <p:val>
                                            <p:strVal val="#ppt_x-.2"/>
                                          </p:val>
                                        </p:tav>
                                        <p:tav tm="100000">
                                          <p:val>
                                            <p:strVal val="#ppt_x"/>
                                          </p:val>
                                        </p:tav>
                                      </p:tavLst>
                                    </p:anim>
                                    <p:anim calcmode="lin" valueType="num">
                                      <p:cBhvr>
                                        <p:cTn id="38" dur="1000" fill="hold"/>
                                        <p:tgtEl>
                                          <p:spTgt spid="12">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12">
                                            <p:txEl>
                                              <p:pRg st="3" end="3"/>
                                            </p:txEl>
                                          </p:spTgt>
                                        </p:tgtEl>
                                      </p:cBhvr>
                                    </p:animEffect>
                                  </p:childTnLst>
                                </p:cTn>
                              </p:par>
                              <p:par>
                                <p:cTn id="40" presetID="29" presetClass="entr" presetSubtype="0" fill="hold"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 calcmode="lin" valueType="num">
                                      <p:cBhvr>
                                        <p:cTn id="42"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43"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7">
                                            <p:txEl>
                                              <p:pRg st="0" end="0"/>
                                            </p:txEl>
                                          </p:spTgt>
                                        </p:tgtEl>
                                      </p:cBhvr>
                                    </p:animEffect>
                                  </p:childTnLst>
                                </p:cTn>
                              </p:par>
                              <p:par>
                                <p:cTn id="45" presetID="29" presetClass="entr" presetSubtype="0" fill="hold" nodeType="withEffect">
                                  <p:stCondLst>
                                    <p:cond delay="0"/>
                                  </p:stCondLst>
                                  <p:childTnLst>
                                    <p:set>
                                      <p:cBhvr>
                                        <p:cTn id="46" dur="1" fill="hold">
                                          <p:stCondLst>
                                            <p:cond delay="0"/>
                                          </p:stCondLst>
                                        </p:cTn>
                                        <p:tgtEl>
                                          <p:spTgt spid="7">
                                            <p:txEl>
                                              <p:pRg st="2" end="2"/>
                                            </p:txEl>
                                          </p:spTgt>
                                        </p:tgtEl>
                                        <p:attrNameLst>
                                          <p:attrName>style.visibility</p:attrName>
                                        </p:attrNameLst>
                                      </p:cBhvr>
                                      <p:to>
                                        <p:strVal val="visible"/>
                                      </p:to>
                                    </p:set>
                                    <p:anim calcmode="lin" valueType="num">
                                      <p:cBhvr>
                                        <p:cTn id="47" dur="1000" fill="hold"/>
                                        <p:tgtEl>
                                          <p:spTgt spid="7">
                                            <p:txEl>
                                              <p:pRg st="2" end="2"/>
                                            </p:txEl>
                                          </p:spTgt>
                                        </p:tgtEl>
                                        <p:attrNameLst>
                                          <p:attrName>ppt_x</p:attrName>
                                        </p:attrNameLst>
                                      </p:cBhvr>
                                      <p:tavLst>
                                        <p:tav tm="0">
                                          <p:val>
                                            <p:strVal val="#ppt_x-.2"/>
                                          </p:val>
                                        </p:tav>
                                        <p:tav tm="100000">
                                          <p:val>
                                            <p:strVal val="#ppt_x"/>
                                          </p:val>
                                        </p:tav>
                                      </p:tavLst>
                                    </p:anim>
                                    <p:anim calcmode="lin" valueType="num">
                                      <p:cBhvr>
                                        <p:cTn id="48" dur="1000" fill="hold"/>
                                        <p:tgtEl>
                                          <p:spTgt spid="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49" dur="1000"/>
                                        <p:tgtEl>
                                          <p:spTgt spid="7">
                                            <p:txEl>
                                              <p:pRg st="2" end="2"/>
                                            </p:txEl>
                                          </p:spTgt>
                                        </p:tgtEl>
                                      </p:cBhvr>
                                    </p:animEffect>
                                  </p:childTnLst>
                                </p:cTn>
                              </p:par>
                              <p:par>
                                <p:cTn id="50" presetID="29" presetClass="entr" presetSubtype="0" fill="hold" nodeType="withEffect">
                                  <p:stCondLst>
                                    <p:cond delay="0"/>
                                  </p:stCondLst>
                                  <p:childTnLst>
                                    <p:set>
                                      <p:cBhvr>
                                        <p:cTn id="51" dur="1" fill="hold">
                                          <p:stCondLst>
                                            <p:cond delay="0"/>
                                          </p:stCondLst>
                                        </p:cTn>
                                        <p:tgtEl>
                                          <p:spTgt spid="28677"/>
                                        </p:tgtEl>
                                        <p:attrNameLst>
                                          <p:attrName>style.visibility</p:attrName>
                                        </p:attrNameLst>
                                      </p:cBhvr>
                                      <p:to>
                                        <p:strVal val="visible"/>
                                      </p:to>
                                    </p:set>
                                    <p:anim calcmode="lin" valueType="num">
                                      <p:cBhvr>
                                        <p:cTn id="52" dur="1000" fill="hold"/>
                                        <p:tgtEl>
                                          <p:spTgt spid="28677"/>
                                        </p:tgtEl>
                                        <p:attrNameLst>
                                          <p:attrName>ppt_x</p:attrName>
                                        </p:attrNameLst>
                                      </p:cBhvr>
                                      <p:tavLst>
                                        <p:tav tm="0">
                                          <p:val>
                                            <p:strVal val="#ppt_x-.2"/>
                                          </p:val>
                                        </p:tav>
                                        <p:tav tm="100000">
                                          <p:val>
                                            <p:strVal val="#ppt_x"/>
                                          </p:val>
                                        </p:tav>
                                      </p:tavLst>
                                    </p:anim>
                                    <p:anim calcmode="lin" valueType="num">
                                      <p:cBhvr>
                                        <p:cTn id="53" dur="1000" fill="hold"/>
                                        <p:tgtEl>
                                          <p:spTgt spid="28677"/>
                                        </p:tgtEl>
                                        <p:attrNameLst>
                                          <p:attrName>ppt_y</p:attrName>
                                        </p:attrNameLst>
                                      </p:cBhvr>
                                      <p:tavLst>
                                        <p:tav tm="0">
                                          <p:val>
                                            <p:strVal val="#ppt_y"/>
                                          </p:val>
                                        </p:tav>
                                        <p:tav tm="100000">
                                          <p:val>
                                            <p:strVal val="#ppt_y"/>
                                          </p:val>
                                        </p:tav>
                                      </p:tavLst>
                                    </p:anim>
                                    <p:animEffect transition="in" filter="wipe(right)" prLst="gradientSize: 0.1">
                                      <p:cBhvr>
                                        <p:cTn id="54" dur="1000"/>
                                        <p:tgtEl>
                                          <p:spTgt spid="28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r"/>
            <a:r>
              <a:rPr lang="ru-RU" b="1" i="1" dirty="0" smtClean="0"/>
              <a:t>При помощи зеркала</a:t>
            </a:r>
            <a:r>
              <a:rPr lang="ru-RU" dirty="0" smtClean="0"/>
              <a:t/>
            </a:r>
            <a:br>
              <a:rPr lang="ru-RU" dirty="0" smtClean="0"/>
            </a:br>
            <a:endParaRPr lang="ru-RU" dirty="0"/>
          </a:p>
        </p:txBody>
      </p:sp>
      <p:pic>
        <p:nvPicPr>
          <p:cNvPr id="18434" name="Picture 2"/>
          <p:cNvPicPr>
            <a:picLocks noGrp="1" noChangeAspect="1" noChangeArrowheads="1"/>
          </p:cNvPicPr>
          <p:nvPr>
            <p:ph sz="half" idx="1"/>
          </p:nvPr>
        </p:nvPicPr>
        <p:blipFill>
          <a:blip r:embed="rId3"/>
          <a:stretch>
            <a:fillRect/>
          </a:stretch>
        </p:blipFill>
        <p:spPr bwMode="auto">
          <a:xfrm>
            <a:off x="214282" y="214290"/>
            <a:ext cx="3162322" cy="2428892"/>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35" name="Picture 3"/>
          <p:cNvPicPr>
            <a:picLocks noGrp="1" noChangeAspect="1" noChangeArrowheads="1"/>
          </p:cNvPicPr>
          <p:nvPr>
            <p:ph sz="half" idx="2"/>
          </p:nvPr>
        </p:nvPicPr>
        <p:blipFill>
          <a:blip r:embed="rId4">
            <a:duotone>
              <a:prstClr val="black"/>
              <a:schemeClr val="accent5">
                <a:tint val="45000"/>
                <a:satMod val="400000"/>
              </a:schemeClr>
            </a:duotone>
          </a:blip>
          <a:stretch>
            <a:fillRect/>
          </a:stretch>
        </p:blipFill>
        <p:spPr bwMode="auto">
          <a:xfrm>
            <a:off x="6024573" y="2071678"/>
            <a:ext cx="2919437" cy="4121559"/>
          </a:xfrm>
          <a:prstGeom prst="rect">
            <a:avLst/>
          </a:prstGeom>
          <a:solidFill>
            <a:srgbClr val="FFFFFF">
              <a:shade val="85000"/>
            </a:srgbClr>
          </a:solidFill>
          <a:ln w="88900"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Прямоугольник 4"/>
          <p:cNvSpPr/>
          <p:nvPr/>
        </p:nvSpPr>
        <p:spPr>
          <a:xfrm>
            <a:off x="142844" y="2714620"/>
            <a:ext cx="6072214" cy="3970318"/>
          </a:xfrm>
          <a:prstGeom prst="rect">
            <a:avLst/>
          </a:prstGeom>
        </p:spPr>
        <p:txBody>
          <a:bodyPr wrap="square">
            <a:spAutoFit/>
          </a:bodyPr>
          <a:lstStyle/>
          <a:p>
            <a:pPr>
              <a:defRPr/>
            </a:pPr>
            <a:r>
              <a:rPr lang="ru-RU" dirty="0" smtClean="0"/>
              <a:t>В точке </a:t>
            </a:r>
            <a:r>
              <a:rPr lang="ru-RU" b="1" dirty="0" smtClean="0"/>
              <a:t>С </a:t>
            </a:r>
            <a:r>
              <a:rPr lang="ru-RU" dirty="0" smtClean="0"/>
              <a:t>кладут горизонтально зеркальце</a:t>
            </a:r>
          </a:p>
          <a:p>
            <a:pPr>
              <a:defRPr/>
            </a:pPr>
            <a:r>
              <a:rPr lang="ru-RU" dirty="0" smtClean="0"/>
              <a:t> и отходят от него назад в такую точку </a:t>
            </a:r>
            <a:r>
              <a:rPr lang="en-US" b="1" dirty="0" smtClean="0"/>
              <a:t>D</a:t>
            </a:r>
            <a:r>
              <a:rPr lang="ru-RU" dirty="0" smtClean="0"/>
              <a:t>, </a:t>
            </a:r>
          </a:p>
          <a:p>
            <a:pPr>
              <a:defRPr/>
            </a:pPr>
            <a:r>
              <a:rPr lang="ru-RU" dirty="0" smtClean="0"/>
              <a:t>стоя в которой наблюдатель видит в зеркале </a:t>
            </a:r>
          </a:p>
          <a:p>
            <a:pPr>
              <a:defRPr/>
            </a:pPr>
            <a:r>
              <a:rPr lang="ru-RU" dirty="0" smtClean="0"/>
              <a:t>верхушку </a:t>
            </a:r>
            <a:r>
              <a:rPr lang="ru-RU" b="1" dirty="0" smtClean="0"/>
              <a:t>А</a:t>
            </a:r>
            <a:r>
              <a:rPr lang="ru-RU" dirty="0" smtClean="0"/>
              <a:t> дерева. Тогда дерево </a:t>
            </a:r>
            <a:r>
              <a:rPr lang="ru-RU" b="1" dirty="0" smtClean="0"/>
              <a:t>АВ</a:t>
            </a:r>
            <a:r>
              <a:rPr lang="ru-RU" dirty="0" smtClean="0"/>
              <a:t> во столько </a:t>
            </a:r>
          </a:p>
          <a:p>
            <a:pPr>
              <a:defRPr/>
            </a:pPr>
            <a:r>
              <a:rPr lang="ru-RU" dirty="0" smtClean="0"/>
              <a:t>раз выше роста наблюдателя </a:t>
            </a:r>
            <a:r>
              <a:rPr lang="ru-RU" b="1" dirty="0" smtClean="0"/>
              <a:t>Е</a:t>
            </a:r>
            <a:r>
              <a:rPr lang="en-US" b="1" dirty="0" smtClean="0"/>
              <a:t>D</a:t>
            </a:r>
            <a:r>
              <a:rPr lang="ru-RU" b="1" dirty="0" smtClean="0"/>
              <a:t>,</a:t>
            </a:r>
            <a:r>
              <a:rPr lang="ru-RU" dirty="0" smtClean="0"/>
              <a:t> во сколько раз </a:t>
            </a:r>
          </a:p>
          <a:p>
            <a:pPr>
              <a:defRPr/>
            </a:pPr>
            <a:r>
              <a:rPr lang="ru-RU" dirty="0" smtClean="0"/>
              <a:t>расстояние ВС от зеркала до дерева больше до</a:t>
            </a:r>
          </a:p>
          <a:p>
            <a:pPr>
              <a:defRPr/>
            </a:pPr>
            <a:r>
              <a:rPr lang="ru-RU" dirty="0" smtClean="0"/>
              <a:t> наблюдателя. Способ основан на законе отражения </a:t>
            </a:r>
          </a:p>
          <a:p>
            <a:pPr>
              <a:defRPr/>
            </a:pPr>
            <a:r>
              <a:rPr lang="ru-RU" dirty="0" smtClean="0"/>
              <a:t>света. Вершина </a:t>
            </a:r>
            <a:r>
              <a:rPr lang="ru-RU" b="1" dirty="0" smtClean="0"/>
              <a:t>А</a:t>
            </a:r>
            <a:r>
              <a:rPr lang="ru-RU" dirty="0" smtClean="0"/>
              <a:t> отражается в точке </a:t>
            </a:r>
            <a:r>
              <a:rPr lang="ru-RU" b="1" dirty="0" smtClean="0"/>
              <a:t>А</a:t>
            </a:r>
            <a:r>
              <a:rPr lang="ru-RU" b="1" baseline="30000" dirty="0" smtClean="0"/>
              <a:t>1</a:t>
            </a:r>
            <a:r>
              <a:rPr lang="ru-RU" dirty="0" smtClean="0"/>
              <a:t> так, что </a:t>
            </a:r>
            <a:r>
              <a:rPr lang="ru-RU" b="1" dirty="0" smtClean="0"/>
              <a:t>АВ = А</a:t>
            </a:r>
            <a:r>
              <a:rPr lang="ru-RU" b="1" baseline="30000" dirty="0" smtClean="0"/>
              <a:t>1</a:t>
            </a:r>
            <a:r>
              <a:rPr lang="ru-RU" b="1" dirty="0" smtClean="0"/>
              <a:t>В.</a:t>
            </a:r>
          </a:p>
          <a:p>
            <a:pPr>
              <a:defRPr/>
            </a:pPr>
            <a:r>
              <a:rPr lang="ru-RU" dirty="0" smtClean="0"/>
              <a:t> Из подобия  треугольников </a:t>
            </a:r>
            <a:r>
              <a:rPr lang="ru-RU" b="1" dirty="0" smtClean="0"/>
              <a:t>ВСА</a:t>
            </a:r>
            <a:r>
              <a:rPr lang="ru-RU" b="1" baseline="30000" dirty="0" smtClean="0"/>
              <a:t>1</a:t>
            </a:r>
            <a:r>
              <a:rPr lang="ru-RU" dirty="0" smtClean="0"/>
              <a:t> и </a:t>
            </a:r>
            <a:r>
              <a:rPr lang="ru-RU" b="1" dirty="0" smtClean="0"/>
              <a:t>СЕ</a:t>
            </a:r>
            <a:r>
              <a:rPr lang="en-US" b="1" dirty="0" smtClean="0"/>
              <a:t>D</a:t>
            </a:r>
            <a:r>
              <a:rPr lang="ru-RU" b="1" dirty="0" smtClean="0"/>
              <a:t> </a:t>
            </a:r>
            <a:r>
              <a:rPr lang="ru-RU" dirty="0" smtClean="0"/>
              <a:t>следует, </a:t>
            </a:r>
          </a:p>
          <a:p>
            <a:pPr>
              <a:defRPr/>
            </a:pPr>
            <a:r>
              <a:rPr lang="ru-RU" dirty="0" smtClean="0"/>
              <a:t>что </a:t>
            </a:r>
            <a:r>
              <a:rPr lang="ru-RU" b="1" dirty="0" smtClean="0"/>
              <a:t>А</a:t>
            </a:r>
            <a:r>
              <a:rPr lang="ru-RU" b="1" baseline="30000" dirty="0" smtClean="0"/>
              <a:t>1</a:t>
            </a:r>
            <a:r>
              <a:rPr lang="ru-RU" b="1" dirty="0" smtClean="0"/>
              <a:t>В : Е</a:t>
            </a:r>
            <a:r>
              <a:rPr lang="en-US" b="1" dirty="0" smtClean="0"/>
              <a:t>D</a:t>
            </a:r>
            <a:r>
              <a:rPr lang="ru-RU" b="1" dirty="0" smtClean="0"/>
              <a:t> = ВС : С</a:t>
            </a:r>
            <a:r>
              <a:rPr lang="en-US" b="1" dirty="0" smtClean="0"/>
              <a:t>D</a:t>
            </a:r>
            <a:r>
              <a:rPr lang="ru-RU" b="1" dirty="0" smtClean="0"/>
              <a:t>. </a:t>
            </a:r>
            <a:r>
              <a:rPr lang="ru-RU" dirty="0" smtClean="0"/>
              <a:t>В этой пропорции остается </a:t>
            </a:r>
          </a:p>
          <a:p>
            <a:pPr>
              <a:defRPr/>
            </a:pPr>
            <a:r>
              <a:rPr lang="ru-RU" dirty="0" smtClean="0"/>
              <a:t>лишь заменить </a:t>
            </a:r>
            <a:r>
              <a:rPr lang="ru-RU" b="1" dirty="0" smtClean="0"/>
              <a:t>А</a:t>
            </a:r>
            <a:r>
              <a:rPr lang="ru-RU" b="1" baseline="30000" dirty="0" smtClean="0"/>
              <a:t>1</a:t>
            </a:r>
            <a:r>
              <a:rPr lang="ru-RU" b="1" dirty="0" smtClean="0"/>
              <a:t>В </a:t>
            </a:r>
            <a:r>
              <a:rPr lang="ru-RU" dirty="0" smtClean="0"/>
              <a:t>равным ему </a:t>
            </a:r>
            <a:r>
              <a:rPr lang="ru-RU" b="1" dirty="0" smtClean="0"/>
              <a:t>АВ, </a:t>
            </a:r>
            <a:r>
              <a:rPr lang="ru-RU" dirty="0" smtClean="0"/>
              <a:t>чтобы обосновать</a:t>
            </a:r>
          </a:p>
          <a:p>
            <a:pPr>
              <a:defRPr/>
            </a:pPr>
            <a:r>
              <a:rPr lang="ru-RU" dirty="0" smtClean="0"/>
              <a:t> указанное в задаче соотношение. Этот способ можно</a:t>
            </a:r>
          </a:p>
          <a:p>
            <a:pPr>
              <a:defRPr/>
            </a:pPr>
            <a:r>
              <a:rPr lang="ru-RU" dirty="0" smtClean="0"/>
              <a:t> применять на всякую погоду, но не в густом насаждении,</a:t>
            </a:r>
          </a:p>
          <a:p>
            <a:pPr>
              <a:defRPr/>
            </a:pPr>
            <a:r>
              <a:rPr lang="ru-RU" dirty="0" smtClean="0"/>
              <a:t> а к одиноко стоящему дереву.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8434"/>
                                        </p:tgtEl>
                                        <p:attrNameLst>
                                          <p:attrName>style.visibility</p:attrName>
                                        </p:attrNameLst>
                                      </p:cBhvr>
                                      <p:to>
                                        <p:strVal val="visible"/>
                                      </p:to>
                                    </p:set>
                                    <p:anim calcmode="lin" valueType="num">
                                      <p:cBhvr>
                                        <p:cTn id="13" dur="1000" fill="hold"/>
                                        <p:tgtEl>
                                          <p:spTgt spid="18434"/>
                                        </p:tgtEl>
                                        <p:attrNameLst>
                                          <p:attrName>ppt_x</p:attrName>
                                        </p:attrNameLst>
                                      </p:cBhvr>
                                      <p:tavLst>
                                        <p:tav tm="0">
                                          <p:val>
                                            <p:strVal val="#ppt_x-.2"/>
                                          </p:val>
                                        </p:tav>
                                        <p:tav tm="100000">
                                          <p:val>
                                            <p:strVal val="#ppt_x"/>
                                          </p:val>
                                        </p:tav>
                                      </p:tavLst>
                                    </p:anim>
                                    <p:anim calcmode="lin" valueType="num">
                                      <p:cBhvr>
                                        <p:cTn id="14" dur="1000" fill="hold"/>
                                        <p:tgtEl>
                                          <p:spTgt spid="18434"/>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8434"/>
                                        </p:tgtEl>
                                      </p:cBhvr>
                                    </p:animEffect>
                                  </p:childTnLst>
                                </p:cTn>
                              </p:par>
                              <p:par>
                                <p:cTn id="16" presetID="29" presetClass="entr" presetSubtype="0" fill="hold" nodeType="withEffect">
                                  <p:stCondLst>
                                    <p:cond delay="0"/>
                                  </p:stCondLst>
                                  <p:childTnLst>
                                    <p:set>
                                      <p:cBhvr>
                                        <p:cTn id="17" dur="1" fill="hold">
                                          <p:stCondLst>
                                            <p:cond delay="0"/>
                                          </p:stCondLst>
                                        </p:cTn>
                                        <p:tgtEl>
                                          <p:spTgt spid="18435"/>
                                        </p:tgtEl>
                                        <p:attrNameLst>
                                          <p:attrName>style.visibility</p:attrName>
                                        </p:attrNameLst>
                                      </p:cBhvr>
                                      <p:to>
                                        <p:strVal val="visible"/>
                                      </p:to>
                                    </p:set>
                                    <p:anim calcmode="lin" valueType="num">
                                      <p:cBhvr>
                                        <p:cTn id="18" dur="1000" fill="hold"/>
                                        <p:tgtEl>
                                          <p:spTgt spid="18435"/>
                                        </p:tgtEl>
                                        <p:attrNameLst>
                                          <p:attrName>ppt_x</p:attrName>
                                        </p:attrNameLst>
                                      </p:cBhvr>
                                      <p:tavLst>
                                        <p:tav tm="0">
                                          <p:val>
                                            <p:strVal val="#ppt_x-.2"/>
                                          </p:val>
                                        </p:tav>
                                        <p:tav tm="100000">
                                          <p:val>
                                            <p:strVal val="#ppt_x"/>
                                          </p:val>
                                        </p:tav>
                                      </p:tavLst>
                                    </p:anim>
                                    <p:anim calcmode="lin" valueType="num">
                                      <p:cBhvr>
                                        <p:cTn id="19" dur="1000" fill="hold"/>
                                        <p:tgtEl>
                                          <p:spTgt spid="18435"/>
                                        </p:tgtEl>
                                        <p:attrNameLst>
                                          <p:attrName>ppt_y</p:attrName>
                                        </p:attrNameLst>
                                      </p:cBhvr>
                                      <p:tavLst>
                                        <p:tav tm="0">
                                          <p:val>
                                            <p:strVal val="#ppt_y"/>
                                          </p:val>
                                        </p:tav>
                                        <p:tav tm="100000">
                                          <p:val>
                                            <p:strVal val="#ppt_y"/>
                                          </p:val>
                                        </p:tav>
                                      </p:tavLst>
                                    </p:anim>
                                    <p:animEffect transition="in" filter="wipe(right)" prLst="gradientSize: 0.1">
                                      <p:cBhvr>
                                        <p:cTn id="20" dur="1000"/>
                                        <p:tgtEl>
                                          <p:spTgt spid="18435"/>
                                        </p:tgtEl>
                                      </p:cBhvr>
                                    </p:animEffect>
                                  </p:childTnLst>
                                </p:cTn>
                              </p:par>
                              <p:par>
                                <p:cTn id="21" presetID="29" presetClass="entr" presetSubtype="0" fill="hold"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p:cTn id="23"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24"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5">
                                            <p:txEl>
                                              <p:pRg st="0" end="0"/>
                                            </p:txEl>
                                          </p:spTgt>
                                        </p:tgtEl>
                                      </p:cBhvr>
                                    </p:animEffect>
                                  </p:childTnLst>
                                </p:cTn>
                              </p:par>
                              <p:par>
                                <p:cTn id="26" presetID="29" presetClass="entr" presetSubtype="0" fill="hold" nodeType="with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 calcmode="lin" valueType="num">
                                      <p:cBhvr>
                                        <p:cTn id="28"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29"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xEl>
                                              <p:pRg st="1" end="1"/>
                                            </p:txEl>
                                          </p:spTgt>
                                        </p:tgtEl>
                                      </p:cBhvr>
                                    </p:animEffect>
                                  </p:childTnLst>
                                </p:cTn>
                              </p:par>
                              <p:par>
                                <p:cTn id="31" presetID="29" presetClass="entr" presetSubtype="0" fill="hold"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 calcmode="lin" valueType="num">
                                      <p:cBhvr>
                                        <p:cTn id="33"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34"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5">
                                            <p:txEl>
                                              <p:pRg st="2" end="2"/>
                                            </p:txEl>
                                          </p:spTgt>
                                        </p:tgtEl>
                                      </p:cBhvr>
                                    </p:animEffect>
                                  </p:childTnLst>
                                </p:cTn>
                              </p:par>
                              <p:par>
                                <p:cTn id="36" presetID="29" presetClass="entr" presetSubtype="0" fill="hold"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 calcmode="lin" valueType="num">
                                      <p:cBhvr>
                                        <p:cTn id="38" dur="1000" fill="hold"/>
                                        <p:tgtEl>
                                          <p:spTgt spid="5">
                                            <p:txEl>
                                              <p:pRg st="3" end="3"/>
                                            </p:txEl>
                                          </p:spTgt>
                                        </p:tgtEl>
                                        <p:attrNameLst>
                                          <p:attrName>ppt_x</p:attrName>
                                        </p:attrNameLst>
                                      </p:cBhvr>
                                      <p:tavLst>
                                        <p:tav tm="0">
                                          <p:val>
                                            <p:strVal val="#ppt_x-.2"/>
                                          </p:val>
                                        </p:tav>
                                        <p:tav tm="100000">
                                          <p:val>
                                            <p:strVal val="#ppt_x"/>
                                          </p:val>
                                        </p:tav>
                                      </p:tavLst>
                                    </p:anim>
                                    <p:anim calcmode="lin" valueType="num">
                                      <p:cBhvr>
                                        <p:cTn id="39" dur="1000" fill="hold"/>
                                        <p:tgtEl>
                                          <p:spTgt spid="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
                                            <p:txEl>
                                              <p:pRg st="3" end="3"/>
                                            </p:txEl>
                                          </p:spTgt>
                                        </p:tgtEl>
                                      </p:cBhvr>
                                    </p:animEffect>
                                  </p:childTnLst>
                                </p:cTn>
                              </p:par>
                              <p:par>
                                <p:cTn id="41" presetID="29" presetClass="entr" presetSubtype="0" fill="hold" nodeType="withEffect">
                                  <p:stCondLst>
                                    <p:cond delay="0"/>
                                  </p:stCondLst>
                                  <p:childTnLst>
                                    <p:set>
                                      <p:cBhvr>
                                        <p:cTn id="42" dur="1" fill="hold">
                                          <p:stCondLst>
                                            <p:cond delay="0"/>
                                          </p:stCondLst>
                                        </p:cTn>
                                        <p:tgtEl>
                                          <p:spTgt spid="5">
                                            <p:txEl>
                                              <p:pRg st="4" end="4"/>
                                            </p:txEl>
                                          </p:spTgt>
                                        </p:tgtEl>
                                        <p:attrNameLst>
                                          <p:attrName>style.visibility</p:attrName>
                                        </p:attrNameLst>
                                      </p:cBhvr>
                                      <p:to>
                                        <p:strVal val="visible"/>
                                      </p:to>
                                    </p:set>
                                    <p:anim calcmode="lin" valueType="num">
                                      <p:cBhvr>
                                        <p:cTn id="43"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
                                            <p:txEl>
                                              <p:pRg st="4" end="4"/>
                                            </p:txEl>
                                          </p:spTgt>
                                        </p:tgtEl>
                                      </p:cBhvr>
                                    </p:animEffect>
                                  </p:childTnLst>
                                </p:cTn>
                              </p:par>
                              <p:par>
                                <p:cTn id="46" presetID="29" presetClass="entr" presetSubtype="0" fill="hold" nodeType="withEffect">
                                  <p:stCondLst>
                                    <p:cond delay="0"/>
                                  </p:stCondLst>
                                  <p:childTnLst>
                                    <p:set>
                                      <p:cBhvr>
                                        <p:cTn id="47" dur="1" fill="hold">
                                          <p:stCondLst>
                                            <p:cond delay="0"/>
                                          </p:stCondLst>
                                        </p:cTn>
                                        <p:tgtEl>
                                          <p:spTgt spid="5">
                                            <p:txEl>
                                              <p:pRg st="5" end="5"/>
                                            </p:txEl>
                                          </p:spTgt>
                                        </p:tgtEl>
                                        <p:attrNameLst>
                                          <p:attrName>style.visibility</p:attrName>
                                        </p:attrNameLst>
                                      </p:cBhvr>
                                      <p:to>
                                        <p:strVal val="visible"/>
                                      </p:to>
                                    </p:set>
                                    <p:anim calcmode="lin" valueType="num">
                                      <p:cBhvr>
                                        <p:cTn id="48" dur="1000" fill="hold"/>
                                        <p:tgtEl>
                                          <p:spTgt spid="5">
                                            <p:txEl>
                                              <p:pRg st="5" end="5"/>
                                            </p:txEl>
                                          </p:spTgt>
                                        </p:tgtEl>
                                        <p:attrNameLst>
                                          <p:attrName>ppt_x</p:attrName>
                                        </p:attrNameLst>
                                      </p:cBhvr>
                                      <p:tavLst>
                                        <p:tav tm="0">
                                          <p:val>
                                            <p:strVal val="#ppt_x-.2"/>
                                          </p:val>
                                        </p:tav>
                                        <p:tav tm="100000">
                                          <p:val>
                                            <p:strVal val="#ppt_x"/>
                                          </p:val>
                                        </p:tav>
                                      </p:tavLst>
                                    </p:anim>
                                    <p:anim calcmode="lin" valueType="num">
                                      <p:cBhvr>
                                        <p:cTn id="49" dur="1000" fill="hold"/>
                                        <p:tgtEl>
                                          <p:spTgt spid="5">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
                                            <p:txEl>
                                              <p:pRg st="5" end="5"/>
                                            </p:txEl>
                                          </p:spTgt>
                                        </p:tgtEl>
                                      </p:cBhvr>
                                    </p:animEffect>
                                  </p:childTnLst>
                                </p:cTn>
                              </p:par>
                              <p:par>
                                <p:cTn id="51" presetID="29" presetClass="entr" presetSubtype="0" fill="hold" nodeType="withEffect">
                                  <p:stCondLst>
                                    <p:cond delay="0"/>
                                  </p:stCondLst>
                                  <p:childTnLst>
                                    <p:set>
                                      <p:cBhvr>
                                        <p:cTn id="52" dur="1" fill="hold">
                                          <p:stCondLst>
                                            <p:cond delay="0"/>
                                          </p:stCondLst>
                                        </p:cTn>
                                        <p:tgtEl>
                                          <p:spTgt spid="5">
                                            <p:txEl>
                                              <p:pRg st="6" end="6"/>
                                            </p:txEl>
                                          </p:spTgt>
                                        </p:tgtEl>
                                        <p:attrNameLst>
                                          <p:attrName>style.visibility</p:attrName>
                                        </p:attrNameLst>
                                      </p:cBhvr>
                                      <p:to>
                                        <p:strVal val="visible"/>
                                      </p:to>
                                    </p:set>
                                    <p:anim calcmode="lin" valueType="num">
                                      <p:cBhvr>
                                        <p:cTn id="53" dur="1000" fill="hold"/>
                                        <p:tgtEl>
                                          <p:spTgt spid="5">
                                            <p:txEl>
                                              <p:pRg st="6" end="6"/>
                                            </p:txEl>
                                          </p:spTgt>
                                        </p:tgtEl>
                                        <p:attrNameLst>
                                          <p:attrName>ppt_x</p:attrName>
                                        </p:attrNameLst>
                                      </p:cBhvr>
                                      <p:tavLst>
                                        <p:tav tm="0">
                                          <p:val>
                                            <p:strVal val="#ppt_x-.2"/>
                                          </p:val>
                                        </p:tav>
                                        <p:tav tm="100000">
                                          <p:val>
                                            <p:strVal val="#ppt_x"/>
                                          </p:val>
                                        </p:tav>
                                      </p:tavLst>
                                    </p:anim>
                                    <p:anim calcmode="lin" valueType="num">
                                      <p:cBhvr>
                                        <p:cTn id="54" dur="1000" fill="hold"/>
                                        <p:tgtEl>
                                          <p:spTgt spid="5">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
                                            <p:txEl>
                                              <p:pRg st="6" end="6"/>
                                            </p:txEl>
                                          </p:spTgt>
                                        </p:tgtEl>
                                      </p:cBhvr>
                                    </p:animEffect>
                                  </p:childTnLst>
                                </p:cTn>
                              </p:par>
                              <p:par>
                                <p:cTn id="56" presetID="29" presetClass="entr" presetSubtype="0" fill="hold" nodeType="withEffect">
                                  <p:stCondLst>
                                    <p:cond delay="0"/>
                                  </p:stCondLst>
                                  <p:childTnLst>
                                    <p:set>
                                      <p:cBhvr>
                                        <p:cTn id="57" dur="1" fill="hold">
                                          <p:stCondLst>
                                            <p:cond delay="0"/>
                                          </p:stCondLst>
                                        </p:cTn>
                                        <p:tgtEl>
                                          <p:spTgt spid="5">
                                            <p:txEl>
                                              <p:pRg st="7" end="7"/>
                                            </p:txEl>
                                          </p:spTgt>
                                        </p:tgtEl>
                                        <p:attrNameLst>
                                          <p:attrName>style.visibility</p:attrName>
                                        </p:attrNameLst>
                                      </p:cBhvr>
                                      <p:to>
                                        <p:strVal val="visible"/>
                                      </p:to>
                                    </p:set>
                                    <p:anim calcmode="lin" valueType="num">
                                      <p:cBhvr>
                                        <p:cTn id="58" dur="1000" fill="hold"/>
                                        <p:tgtEl>
                                          <p:spTgt spid="5">
                                            <p:txEl>
                                              <p:pRg st="7" end="7"/>
                                            </p:txEl>
                                          </p:spTgt>
                                        </p:tgtEl>
                                        <p:attrNameLst>
                                          <p:attrName>ppt_x</p:attrName>
                                        </p:attrNameLst>
                                      </p:cBhvr>
                                      <p:tavLst>
                                        <p:tav tm="0">
                                          <p:val>
                                            <p:strVal val="#ppt_x-.2"/>
                                          </p:val>
                                        </p:tav>
                                        <p:tav tm="100000">
                                          <p:val>
                                            <p:strVal val="#ppt_x"/>
                                          </p:val>
                                        </p:tav>
                                      </p:tavLst>
                                    </p:anim>
                                    <p:anim calcmode="lin" valueType="num">
                                      <p:cBhvr>
                                        <p:cTn id="59" dur="1000" fill="hold"/>
                                        <p:tgtEl>
                                          <p:spTgt spid="5">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
                                            <p:txEl>
                                              <p:pRg st="7" end="7"/>
                                            </p:txEl>
                                          </p:spTgt>
                                        </p:tgtEl>
                                      </p:cBhvr>
                                    </p:animEffect>
                                  </p:childTnLst>
                                </p:cTn>
                              </p:par>
                              <p:par>
                                <p:cTn id="61" presetID="29" presetClass="entr" presetSubtype="0" fill="hold" nodeType="withEffect">
                                  <p:stCondLst>
                                    <p:cond delay="0"/>
                                  </p:stCondLst>
                                  <p:childTnLst>
                                    <p:set>
                                      <p:cBhvr>
                                        <p:cTn id="62" dur="1" fill="hold">
                                          <p:stCondLst>
                                            <p:cond delay="0"/>
                                          </p:stCondLst>
                                        </p:cTn>
                                        <p:tgtEl>
                                          <p:spTgt spid="5">
                                            <p:txEl>
                                              <p:pRg st="8" end="8"/>
                                            </p:txEl>
                                          </p:spTgt>
                                        </p:tgtEl>
                                        <p:attrNameLst>
                                          <p:attrName>style.visibility</p:attrName>
                                        </p:attrNameLst>
                                      </p:cBhvr>
                                      <p:to>
                                        <p:strVal val="visible"/>
                                      </p:to>
                                    </p:set>
                                    <p:anim calcmode="lin" valueType="num">
                                      <p:cBhvr>
                                        <p:cTn id="63" dur="1000" fill="hold"/>
                                        <p:tgtEl>
                                          <p:spTgt spid="5">
                                            <p:txEl>
                                              <p:pRg st="8" end="8"/>
                                            </p:txEl>
                                          </p:spTgt>
                                        </p:tgtEl>
                                        <p:attrNameLst>
                                          <p:attrName>ppt_x</p:attrName>
                                        </p:attrNameLst>
                                      </p:cBhvr>
                                      <p:tavLst>
                                        <p:tav tm="0">
                                          <p:val>
                                            <p:strVal val="#ppt_x-.2"/>
                                          </p:val>
                                        </p:tav>
                                        <p:tav tm="100000">
                                          <p:val>
                                            <p:strVal val="#ppt_x"/>
                                          </p:val>
                                        </p:tav>
                                      </p:tavLst>
                                    </p:anim>
                                    <p:anim calcmode="lin" valueType="num">
                                      <p:cBhvr>
                                        <p:cTn id="64" dur="1000" fill="hold"/>
                                        <p:tgtEl>
                                          <p:spTgt spid="5">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
                                            <p:txEl>
                                              <p:pRg st="8" end="8"/>
                                            </p:txEl>
                                          </p:spTgt>
                                        </p:tgtEl>
                                      </p:cBhvr>
                                    </p:animEffect>
                                  </p:childTnLst>
                                </p:cTn>
                              </p:par>
                              <p:par>
                                <p:cTn id="66" presetID="29" presetClass="entr" presetSubtype="0" fill="hold" nodeType="withEffect">
                                  <p:stCondLst>
                                    <p:cond delay="0"/>
                                  </p:stCondLst>
                                  <p:childTnLst>
                                    <p:set>
                                      <p:cBhvr>
                                        <p:cTn id="67" dur="1" fill="hold">
                                          <p:stCondLst>
                                            <p:cond delay="0"/>
                                          </p:stCondLst>
                                        </p:cTn>
                                        <p:tgtEl>
                                          <p:spTgt spid="5">
                                            <p:txEl>
                                              <p:pRg st="9" end="9"/>
                                            </p:txEl>
                                          </p:spTgt>
                                        </p:tgtEl>
                                        <p:attrNameLst>
                                          <p:attrName>style.visibility</p:attrName>
                                        </p:attrNameLst>
                                      </p:cBhvr>
                                      <p:to>
                                        <p:strVal val="visible"/>
                                      </p:to>
                                    </p:set>
                                    <p:anim calcmode="lin" valueType="num">
                                      <p:cBhvr>
                                        <p:cTn id="68" dur="1000" fill="hold"/>
                                        <p:tgtEl>
                                          <p:spTgt spid="5">
                                            <p:txEl>
                                              <p:pRg st="9" end="9"/>
                                            </p:txEl>
                                          </p:spTgt>
                                        </p:tgtEl>
                                        <p:attrNameLst>
                                          <p:attrName>ppt_x</p:attrName>
                                        </p:attrNameLst>
                                      </p:cBhvr>
                                      <p:tavLst>
                                        <p:tav tm="0">
                                          <p:val>
                                            <p:strVal val="#ppt_x-.2"/>
                                          </p:val>
                                        </p:tav>
                                        <p:tav tm="100000">
                                          <p:val>
                                            <p:strVal val="#ppt_x"/>
                                          </p:val>
                                        </p:tav>
                                      </p:tavLst>
                                    </p:anim>
                                    <p:anim calcmode="lin" valueType="num">
                                      <p:cBhvr>
                                        <p:cTn id="69" dur="1000" fill="hold"/>
                                        <p:tgtEl>
                                          <p:spTgt spid="5">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
                                            <p:txEl>
                                              <p:pRg st="9" end="9"/>
                                            </p:txEl>
                                          </p:spTgt>
                                        </p:tgtEl>
                                      </p:cBhvr>
                                    </p:animEffect>
                                  </p:childTnLst>
                                </p:cTn>
                              </p:par>
                              <p:par>
                                <p:cTn id="71" presetID="29" presetClass="entr" presetSubtype="0" fill="hold" nodeType="withEffect">
                                  <p:stCondLst>
                                    <p:cond delay="0"/>
                                  </p:stCondLst>
                                  <p:childTnLst>
                                    <p:set>
                                      <p:cBhvr>
                                        <p:cTn id="72" dur="1" fill="hold">
                                          <p:stCondLst>
                                            <p:cond delay="0"/>
                                          </p:stCondLst>
                                        </p:cTn>
                                        <p:tgtEl>
                                          <p:spTgt spid="5">
                                            <p:txEl>
                                              <p:pRg st="10" end="10"/>
                                            </p:txEl>
                                          </p:spTgt>
                                        </p:tgtEl>
                                        <p:attrNameLst>
                                          <p:attrName>style.visibility</p:attrName>
                                        </p:attrNameLst>
                                      </p:cBhvr>
                                      <p:to>
                                        <p:strVal val="visible"/>
                                      </p:to>
                                    </p:set>
                                    <p:anim calcmode="lin" valueType="num">
                                      <p:cBhvr>
                                        <p:cTn id="73" dur="1000" fill="hold"/>
                                        <p:tgtEl>
                                          <p:spTgt spid="5">
                                            <p:txEl>
                                              <p:pRg st="10" end="10"/>
                                            </p:txEl>
                                          </p:spTgt>
                                        </p:tgtEl>
                                        <p:attrNameLst>
                                          <p:attrName>ppt_x</p:attrName>
                                        </p:attrNameLst>
                                      </p:cBhvr>
                                      <p:tavLst>
                                        <p:tav tm="0">
                                          <p:val>
                                            <p:strVal val="#ppt_x-.2"/>
                                          </p:val>
                                        </p:tav>
                                        <p:tav tm="100000">
                                          <p:val>
                                            <p:strVal val="#ppt_x"/>
                                          </p:val>
                                        </p:tav>
                                      </p:tavLst>
                                    </p:anim>
                                    <p:anim calcmode="lin" valueType="num">
                                      <p:cBhvr>
                                        <p:cTn id="74" dur="1000" fill="hold"/>
                                        <p:tgtEl>
                                          <p:spTgt spid="5">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
                                            <p:txEl>
                                              <p:pRg st="10" end="10"/>
                                            </p:txEl>
                                          </p:spTgt>
                                        </p:tgtEl>
                                      </p:cBhvr>
                                    </p:animEffect>
                                  </p:childTnLst>
                                </p:cTn>
                              </p:par>
                              <p:par>
                                <p:cTn id="76" presetID="29" presetClass="entr" presetSubtype="0" fill="hold" nodeType="withEffect">
                                  <p:stCondLst>
                                    <p:cond delay="0"/>
                                  </p:stCondLst>
                                  <p:childTnLst>
                                    <p:set>
                                      <p:cBhvr>
                                        <p:cTn id="77" dur="1" fill="hold">
                                          <p:stCondLst>
                                            <p:cond delay="0"/>
                                          </p:stCondLst>
                                        </p:cTn>
                                        <p:tgtEl>
                                          <p:spTgt spid="5">
                                            <p:txEl>
                                              <p:pRg st="11" end="11"/>
                                            </p:txEl>
                                          </p:spTgt>
                                        </p:tgtEl>
                                        <p:attrNameLst>
                                          <p:attrName>style.visibility</p:attrName>
                                        </p:attrNameLst>
                                      </p:cBhvr>
                                      <p:to>
                                        <p:strVal val="visible"/>
                                      </p:to>
                                    </p:set>
                                    <p:anim calcmode="lin" valueType="num">
                                      <p:cBhvr>
                                        <p:cTn id="78" dur="1000" fill="hold"/>
                                        <p:tgtEl>
                                          <p:spTgt spid="5">
                                            <p:txEl>
                                              <p:pRg st="11" end="11"/>
                                            </p:txEl>
                                          </p:spTgt>
                                        </p:tgtEl>
                                        <p:attrNameLst>
                                          <p:attrName>ppt_x</p:attrName>
                                        </p:attrNameLst>
                                      </p:cBhvr>
                                      <p:tavLst>
                                        <p:tav tm="0">
                                          <p:val>
                                            <p:strVal val="#ppt_x-.2"/>
                                          </p:val>
                                        </p:tav>
                                        <p:tav tm="100000">
                                          <p:val>
                                            <p:strVal val="#ppt_x"/>
                                          </p:val>
                                        </p:tav>
                                      </p:tavLst>
                                    </p:anim>
                                    <p:anim calcmode="lin" valueType="num">
                                      <p:cBhvr>
                                        <p:cTn id="79" dur="1000" fill="hold"/>
                                        <p:tgtEl>
                                          <p:spTgt spid="5">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
                                            <p:txEl>
                                              <p:pRg st="11" end="11"/>
                                            </p:txEl>
                                          </p:spTgt>
                                        </p:tgtEl>
                                      </p:cBhvr>
                                    </p:animEffect>
                                  </p:childTnLst>
                                </p:cTn>
                              </p:par>
                              <p:par>
                                <p:cTn id="81" presetID="29" presetClass="entr" presetSubtype="0" fill="hold" nodeType="withEffect">
                                  <p:stCondLst>
                                    <p:cond delay="0"/>
                                  </p:stCondLst>
                                  <p:childTnLst>
                                    <p:set>
                                      <p:cBhvr>
                                        <p:cTn id="82" dur="1" fill="hold">
                                          <p:stCondLst>
                                            <p:cond delay="0"/>
                                          </p:stCondLst>
                                        </p:cTn>
                                        <p:tgtEl>
                                          <p:spTgt spid="5">
                                            <p:txEl>
                                              <p:pRg st="12" end="12"/>
                                            </p:txEl>
                                          </p:spTgt>
                                        </p:tgtEl>
                                        <p:attrNameLst>
                                          <p:attrName>style.visibility</p:attrName>
                                        </p:attrNameLst>
                                      </p:cBhvr>
                                      <p:to>
                                        <p:strVal val="visible"/>
                                      </p:to>
                                    </p:set>
                                    <p:anim calcmode="lin" valueType="num">
                                      <p:cBhvr>
                                        <p:cTn id="83" dur="1000" fill="hold"/>
                                        <p:tgtEl>
                                          <p:spTgt spid="5">
                                            <p:txEl>
                                              <p:pRg st="12" end="12"/>
                                            </p:txEl>
                                          </p:spTgt>
                                        </p:tgtEl>
                                        <p:attrNameLst>
                                          <p:attrName>ppt_x</p:attrName>
                                        </p:attrNameLst>
                                      </p:cBhvr>
                                      <p:tavLst>
                                        <p:tav tm="0">
                                          <p:val>
                                            <p:strVal val="#ppt_x-.2"/>
                                          </p:val>
                                        </p:tav>
                                        <p:tav tm="100000">
                                          <p:val>
                                            <p:strVal val="#ppt_x"/>
                                          </p:val>
                                        </p:tav>
                                      </p:tavLst>
                                    </p:anim>
                                    <p:anim calcmode="lin" valueType="num">
                                      <p:cBhvr>
                                        <p:cTn id="84" dur="1000" fill="hold"/>
                                        <p:tgtEl>
                                          <p:spTgt spid="5">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85" dur="1000"/>
                                        <p:tgtEl>
                                          <p:spTgt spid="5">
                                            <p:txEl>
                                              <p:pRg st="12" end="12"/>
                                            </p:txEl>
                                          </p:spTgt>
                                        </p:tgtEl>
                                      </p:cBhvr>
                                    </p:animEffect>
                                  </p:childTnLst>
                                </p:cTn>
                              </p:par>
                              <p:par>
                                <p:cTn id="86" presetID="29" presetClass="entr" presetSubtype="0" fill="hold" nodeType="withEffect">
                                  <p:stCondLst>
                                    <p:cond delay="0"/>
                                  </p:stCondLst>
                                  <p:childTnLst>
                                    <p:set>
                                      <p:cBhvr>
                                        <p:cTn id="87" dur="1" fill="hold">
                                          <p:stCondLst>
                                            <p:cond delay="0"/>
                                          </p:stCondLst>
                                        </p:cTn>
                                        <p:tgtEl>
                                          <p:spTgt spid="5">
                                            <p:txEl>
                                              <p:pRg st="13" end="13"/>
                                            </p:txEl>
                                          </p:spTgt>
                                        </p:tgtEl>
                                        <p:attrNameLst>
                                          <p:attrName>style.visibility</p:attrName>
                                        </p:attrNameLst>
                                      </p:cBhvr>
                                      <p:to>
                                        <p:strVal val="visible"/>
                                      </p:to>
                                    </p:set>
                                    <p:anim calcmode="lin" valueType="num">
                                      <p:cBhvr>
                                        <p:cTn id="88" dur="1000" fill="hold"/>
                                        <p:tgtEl>
                                          <p:spTgt spid="5">
                                            <p:txEl>
                                              <p:pRg st="13" end="13"/>
                                            </p:txEl>
                                          </p:spTgt>
                                        </p:tgtEl>
                                        <p:attrNameLst>
                                          <p:attrName>ppt_x</p:attrName>
                                        </p:attrNameLst>
                                      </p:cBhvr>
                                      <p:tavLst>
                                        <p:tav tm="0">
                                          <p:val>
                                            <p:strVal val="#ppt_x-.2"/>
                                          </p:val>
                                        </p:tav>
                                        <p:tav tm="100000">
                                          <p:val>
                                            <p:strVal val="#ppt_x"/>
                                          </p:val>
                                        </p:tav>
                                      </p:tavLst>
                                    </p:anim>
                                    <p:anim calcmode="lin" valueType="num">
                                      <p:cBhvr>
                                        <p:cTn id="89" dur="1000" fill="hold"/>
                                        <p:tgtEl>
                                          <p:spTgt spid="5">
                                            <p:txEl>
                                              <p:pRg st="13" end="13"/>
                                            </p:txEl>
                                          </p:spTgt>
                                        </p:tgtEl>
                                        <p:attrNameLst>
                                          <p:attrName>ppt_y</p:attrName>
                                        </p:attrNameLst>
                                      </p:cBhvr>
                                      <p:tavLst>
                                        <p:tav tm="0">
                                          <p:val>
                                            <p:strVal val="#ppt_y"/>
                                          </p:val>
                                        </p:tav>
                                        <p:tav tm="100000">
                                          <p:val>
                                            <p:strVal val="#ppt_y"/>
                                          </p:val>
                                        </p:tav>
                                      </p:tavLst>
                                    </p:anim>
                                    <p:animEffect transition="in" filter="wipe(right)" prLst="gradientSize: 0.1">
                                      <p:cBhvr>
                                        <p:cTn id="90" dur="10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Стар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2166</TotalTime>
  <Words>2673</Words>
  <PresentationFormat>Экран (4:3)</PresentationFormat>
  <Paragraphs>204</Paragraphs>
  <Slides>21</Slides>
  <Notes>7</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21</vt:i4>
      </vt:variant>
    </vt:vector>
  </HeadingPairs>
  <TitlesOfParts>
    <vt:vector size="23" baseType="lpstr">
      <vt:lpstr>Старая</vt:lpstr>
      <vt:lpstr>Точечный рисунок</vt:lpstr>
      <vt:lpstr>  Природа говорит языком математики: буквы этого языка – круги, треугольники  и иные математические фигуры.                                                                                                               Галилей. </vt:lpstr>
      <vt:lpstr>Слайд 2</vt:lpstr>
      <vt:lpstr>В нашем учебнике геометрии описан способ для нахождения высоты предмета. </vt:lpstr>
      <vt:lpstr>При изучении научных материалов можно  убедиться, что подобие треугольников можно применять не только на уроках геометрии, но и на практике при измерении расстояний и высоты предметов. </vt:lpstr>
      <vt:lpstr>По способу Жюля Верна. </vt:lpstr>
      <vt:lpstr>Как поступил сержант. </vt:lpstr>
      <vt:lpstr>Не приближаясь к дереву. </vt:lpstr>
      <vt:lpstr>Высотомер лесорубов </vt:lpstr>
      <vt:lpstr>При помощи зеркала </vt:lpstr>
      <vt:lpstr>Две сосны  </vt:lpstr>
      <vt:lpstr>Объем и вес тела на корню. </vt:lpstr>
      <vt:lpstr>Геометрия листьев. </vt:lpstr>
      <vt:lpstr>Шестиногие  богатыри </vt:lpstr>
      <vt:lpstr>  Геометрия у реки. Не переплывая реки, измерить её ширину.  </vt:lpstr>
      <vt:lpstr>При помощи козырька </vt:lpstr>
      <vt:lpstr>Глубина пруда. </vt:lpstr>
      <vt:lpstr>  Скорость течения. Меж селеньем и рощей нагорной Вьется светлою лентой река А.Фет. </vt:lpstr>
      <vt:lpstr>Пешеход на другом берегу. </vt:lpstr>
      <vt:lpstr>Геометрия в открытом поле. Посох Якова.</vt:lpstr>
      <vt:lpstr>Искусство мерить шагами. </vt:lpstr>
      <vt:lpstr>Вывод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 ИСТОРИИ ЗАМЕЧАТЕЛЬНЫХ ТОЧЕК ТРЕУГОЛЬНИКА </dc:title>
  <cp:lastModifiedBy>Arz</cp:lastModifiedBy>
  <cp:revision>201</cp:revision>
  <dcterms:modified xsi:type="dcterms:W3CDTF">2009-01-28T17:53:30Z</dcterms:modified>
</cp:coreProperties>
</file>