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7" r:id="rId2"/>
    <p:sldId id="294" r:id="rId3"/>
    <p:sldId id="295" r:id="rId4"/>
    <p:sldId id="296" r:id="rId5"/>
    <p:sldId id="285" r:id="rId6"/>
    <p:sldId id="286" r:id="rId7"/>
    <p:sldId id="287" r:id="rId8"/>
    <p:sldId id="288" r:id="rId9"/>
    <p:sldId id="289" r:id="rId10"/>
    <p:sldId id="290" r:id="rId11"/>
    <p:sldId id="292" r:id="rId12"/>
    <p:sldId id="297" r:id="rId13"/>
    <p:sldId id="293" r:id="rId14"/>
    <p:sldId id="278" r:id="rId15"/>
    <p:sldId id="279" r:id="rId16"/>
    <p:sldId id="280" r:id="rId17"/>
    <p:sldId id="281" r:id="rId18"/>
    <p:sldId id="282" r:id="rId19"/>
    <p:sldId id="273" r:id="rId20"/>
    <p:sldId id="276" r:id="rId21"/>
    <p:sldId id="277" r:id="rId22"/>
    <p:sldId id="283" r:id="rId23"/>
    <p:sldId id="284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24156D-A0FB-4794-B841-30F2A4ABF772}" type="datetimeFigureOut">
              <a:rPr lang="ru-RU" smtClean="0"/>
              <a:pPr/>
              <a:t>08.12.2008</a:t>
            </a:fld>
            <a:endParaRPr lang="ru-RU" dirty="0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0E51D509-B139-4C6E-A955-35A3355F2A7E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24156D-A0FB-4794-B841-30F2A4ABF772}" type="datetimeFigureOut">
              <a:rPr lang="ru-RU" smtClean="0"/>
              <a:pPr/>
              <a:t>08.12.2008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51D509-B139-4C6E-A955-35A3355F2A7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24156D-A0FB-4794-B841-30F2A4ABF772}" type="datetimeFigureOut">
              <a:rPr lang="ru-RU" smtClean="0"/>
              <a:pPr/>
              <a:t>08.12.2008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51D509-B139-4C6E-A955-35A3355F2A7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24156D-A0FB-4794-B841-30F2A4ABF772}" type="datetimeFigureOut">
              <a:rPr lang="ru-RU" smtClean="0"/>
              <a:pPr/>
              <a:t>08.12.2008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51D509-B139-4C6E-A955-35A3355F2A7E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24156D-A0FB-4794-B841-30F2A4ABF772}" type="datetimeFigureOut">
              <a:rPr lang="ru-RU" smtClean="0"/>
              <a:pPr/>
              <a:t>08.12.2008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0E51D509-B139-4C6E-A955-35A3355F2A7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24156D-A0FB-4794-B841-30F2A4ABF772}" type="datetimeFigureOut">
              <a:rPr lang="ru-RU" smtClean="0"/>
              <a:pPr/>
              <a:t>08.12.2008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51D509-B139-4C6E-A955-35A3355F2A7E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24156D-A0FB-4794-B841-30F2A4ABF772}" type="datetimeFigureOut">
              <a:rPr lang="ru-RU" smtClean="0"/>
              <a:pPr/>
              <a:t>08.12.2008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51D509-B139-4C6E-A955-35A3355F2A7E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24156D-A0FB-4794-B841-30F2A4ABF772}" type="datetimeFigureOut">
              <a:rPr lang="ru-RU" smtClean="0"/>
              <a:pPr/>
              <a:t>08.12.2008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51D509-B139-4C6E-A955-35A3355F2A7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24156D-A0FB-4794-B841-30F2A4ABF772}" type="datetimeFigureOut">
              <a:rPr lang="ru-RU" smtClean="0"/>
              <a:pPr/>
              <a:t>08.12.2008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51D509-B139-4C6E-A955-35A3355F2A7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24156D-A0FB-4794-B841-30F2A4ABF772}" type="datetimeFigureOut">
              <a:rPr lang="ru-RU" smtClean="0"/>
              <a:pPr/>
              <a:t>08.12.2008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51D509-B139-4C6E-A955-35A3355F2A7E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24156D-A0FB-4794-B841-30F2A4ABF772}" type="datetimeFigureOut">
              <a:rPr lang="ru-RU" smtClean="0"/>
              <a:pPr/>
              <a:t>08.12.2008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0E51D509-B139-4C6E-A955-35A3355F2A7E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9124156D-A0FB-4794-B841-30F2A4ABF772}" type="datetimeFigureOut">
              <a:rPr lang="ru-RU" smtClean="0"/>
              <a:pPr/>
              <a:t>08.12.2008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0E51D509-B139-4C6E-A955-35A3355F2A7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png"/><Relationship Id="rId3" Type="http://schemas.openxmlformats.org/officeDocument/2006/relationships/image" Target="../media/image30.png"/><Relationship Id="rId7" Type="http://schemas.openxmlformats.org/officeDocument/2006/relationships/image" Target="../media/image34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10" Type="http://schemas.openxmlformats.org/officeDocument/2006/relationships/image" Target="../media/image37.png"/><Relationship Id="rId4" Type="http://schemas.openxmlformats.org/officeDocument/2006/relationships/image" Target="../media/image31.png"/><Relationship Id="rId9" Type="http://schemas.openxmlformats.org/officeDocument/2006/relationships/image" Target="../media/image36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png"/><Relationship Id="rId3" Type="http://schemas.openxmlformats.org/officeDocument/2006/relationships/image" Target="../media/image39.png"/><Relationship Id="rId7" Type="http://schemas.openxmlformats.org/officeDocument/2006/relationships/image" Target="../media/image43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2.png"/><Relationship Id="rId5" Type="http://schemas.openxmlformats.org/officeDocument/2006/relationships/image" Target="../media/image41.png"/><Relationship Id="rId4" Type="http://schemas.openxmlformats.org/officeDocument/2006/relationships/image" Target="../media/image40.png"/><Relationship Id="rId9" Type="http://schemas.openxmlformats.org/officeDocument/2006/relationships/image" Target="../media/image45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2.png"/><Relationship Id="rId3" Type="http://schemas.openxmlformats.org/officeDocument/2006/relationships/image" Target="../media/image47.png"/><Relationship Id="rId7" Type="http://schemas.openxmlformats.org/officeDocument/2006/relationships/image" Target="../media/image51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0.png"/><Relationship Id="rId11" Type="http://schemas.openxmlformats.org/officeDocument/2006/relationships/image" Target="../media/image55.png"/><Relationship Id="rId5" Type="http://schemas.openxmlformats.org/officeDocument/2006/relationships/image" Target="../media/image49.png"/><Relationship Id="rId10" Type="http://schemas.openxmlformats.org/officeDocument/2006/relationships/image" Target="../media/image54.png"/><Relationship Id="rId4" Type="http://schemas.openxmlformats.org/officeDocument/2006/relationships/image" Target="../media/image48.png"/><Relationship Id="rId9" Type="http://schemas.openxmlformats.org/officeDocument/2006/relationships/image" Target="../media/image53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62.png"/><Relationship Id="rId3" Type="http://schemas.openxmlformats.org/officeDocument/2006/relationships/image" Target="../media/image57.png"/><Relationship Id="rId7" Type="http://schemas.openxmlformats.org/officeDocument/2006/relationships/image" Target="../media/image61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0.png"/><Relationship Id="rId11" Type="http://schemas.openxmlformats.org/officeDocument/2006/relationships/image" Target="../media/image65.png"/><Relationship Id="rId5" Type="http://schemas.openxmlformats.org/officeDocument/2006/relationships/image" Target="../media/image59.png"/><Relationship Id="rId10" Type="http://schemas.openxmlformats.org/officeDocument/2006/relationships/image" Target="../media/image64.png"/><Relationship Id="rId4" Type="http://schemas.openxmlformats.org/officeDocument/2006/relationships/image" Target="../media/image58.png"/><Relationship Id="rId9" Type="http://schemas.openxmlformats.org/officeDocument/2006/relationships/image" Target="../media/image6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8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3.png"/><Relationship Id="rId5" Type="http://schemas.openxmlformats.org/officeDocument/2006/relationships/image" Target="../media/image72.png"/><Relationship Id="rId4" Type="http://schemas.openxmlformats.org/officeDocument/2006/relationships/image" Target="../media/image71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6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png"/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9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1500174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ru-RU" sz="4400" dirty="0" smtClean="0"/>
              <a:t>Применение симметрии при решении алгебраических задач</a:t>
            </a:r>
            <a:endParaRPr lang="ru-RU" sz="44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072134" y="3214686"/>
            <a:ext cx="3071866" cy="2697163"/>
          </a:xfrm>
        </p:spPr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ru-RU" b="1" dirty="0"/>
              <a:t> </a:t>
            </a:r>
            <a:endParaRPr lang="ru-RU" sz="2900" dirty="0"/>
          </a:p>
          <a:p>
            <a:pPr>
              <a:buNone/>
            </a:pPr>
            <a:r>
              <a:rPr lang="ru-RU" sz="3600" dirty="0" smtClean="0"/>
              <a:t>Учениц </a:t>
            </a:r>
            <a:r>
              <a:rPr lang="ru-RU" sz="3600" dirty="0"/>
              <a:t>10И класса:</a:t>
            </a:r>
          </a:p>
          <a:p>
            <a:pPr>
              <a:buNone/>
            </a:pPr>
            <a:r>
              <a:rPr lang="ru-RU" sz="3600" dirty="0" smtClean="0"/>
              <a:t>Коротковой Анастасии</a:t>
            </a:r>
            <a:endParaRPr lang="ru-RU" sz="3600" dirty="0"/>
          </a:p>
          <a:p>
            <a:pPr>
              <a:buNone/>
            </a:pPr>
            <a:r>
              <a:rPr lang="ru-RU" sz="3600" dirty="0" smtClean="0"/>
              <a:t>Журавлёвой Дарьи</a:t>
            </a:r>
            <a:endParaRPr lang="ru-RU" sz="3600" dirty="0"/>
          </a:p>
          <a:p>
            <a:pPr>
              <a:buNone/>
            </a:pPr>
            <a:r>
              <a:rPr lang="ru-RU" sz="3600" dirty="0"/>
              <a:t>Руководитель:</a:t>
            </a:r>
          </a:p>
          <a:p>
            <a:pPr>
              <a:buNone/>
            </a:pPr>
            <a:r>
              <a:rPr lang="ru-RU" sz="3600" dirty="0"/>
              <a:t>учитель высшей категории</a:t>
            </a:r>
          </a:p>
          <a:p>
            <a:pPr>
              <a:buNone/>
            </a:pPr>
            <a:r>
              <a:rPr lang="ru-RU" sz="3600" dirty="0"/>
              <a:t>Тимофеева М. Н.</a:t>
            </a:r>
          </a:p>
          <a:p>
            <a:pPr>
              <a:buNone/>
            </a:pPr>
            <a:r>
              <a:rPr lang="ru-RU" b="1" dirty="0"/>
              <a:t> 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3929058" y="6143644"/>
            <a:ext cx="22860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2008 год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000364" y="500042"/>
            <a:ext cx="26432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latin typeface="Calibri" pitchFamily="34" charset="0"/>
              </a:rPr>
              <a:t>y=</a:t>
            </a:r>
            <a:r>
              <a:rPr lang="ru-RU" sz="2400" dirty="0" smtClean="0"/>
              <a:t> </a:t>
            </a:r>
            <a:r>
              <a:rPr lang="en-US" sz="2400" dirty="0" err="1" smtClean="0">
                <a:latin typeface="Calibri" pitchFamily="34" charset="0"/>
              </a:rPr>
              <a:t>sgn</a:t>
            </a:r>
            <a:r>
              <a:rPr lang="en-US" sz="2400" dirty="0" smtClean="0">
                <a:latin typeface="Calibri" pitchFamily="34" charset="0"/>
              </a:rPr>
              <a:t> x</a:t>
            </a:r>
            <a:endParaRPr lang="ru-RU" sz="2400" dirty="0"/>
          </a:p>
        </p:txBody>
      </p:sp>
      <p:pic>
        <p:nvPicPr>
          <p:cNvPr id="4" name="Рисунок 3" descr="11.bmp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83776" y="1675697"/>
            <a:ext cx="5331429" cy="382500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.bmp"/>
          <p:cNvPicPr/>
          <p:nvPr/>
        </p:nvPicPr>
        <p:blipFill>
          <a:blip r:embed="rId2"/>
          <a:stretch>
            <a:fillRect/>
          </a:stretch>
        </p:blipFill>
        <p:spPr>
          <a:xfrm>
            <a:off x="2285984" y="928670"/>
            <a:ext cx="5286412" cy="5286412"/>
          </a:xfrm>
          <a:prstGeom prst="rect">
            <a:avLst/>
          </a:prstGeom>
        </p:spPr>
      </p:pic>
      <p:pic>
        <p:nvPicPr>
          <p:cNvPr id="3" name="Picture 4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286380" y="5500702"/>
            <a:ext cx="3428572" cy="87619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285720" y="1071546"/>
            <a:ext cx="685804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Пример: </a:t>
            </a:r>
            <a:r>
              <a:rPr lang="ru-RU" sz="2400" dirty="0" smtClean="0"/>
              <a:t>дана система уравнений</a:t>
            </a:r>
          </a:p>
          <a:p>
            <a:r>
              <a:rPr lang="ru-RU" sz="2400" b="1" dirty="0" smtClean="0"/>
              <a:t>Найти </a:t>
            </a:r>
            <a:r>
              <a:rPr lang="ru-RU" sz="2400" dirty="0" smtClean="0"/>
              <a:t>количество решений в зависимости от параметра а</a:t>
            </a:r>
            <a:endParaRPr lang="ru-RU" sz="24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714348" y="285728"/>
            <a:ext cx="71438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/>
              <a:t>Решение систем нелинейных уравнений с параметром графически</a:t>
            </a:r>
            <a:endParaRPr lang="ru-RU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14348" y="928670"/>
            <a:ext cx="7572428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Ответ: </a:t>
            </a:r>
          </a:p>
          <a:p>
            <a:endParaRPr lang="ru-RU" dirty="0" smtClean="0"/>
          </a:p>
          <a:p>
            <a:r>
              <a:rPr lang="ru-RU" dirty="0" smtClean="0"/>
              <a:t>0</a:t>
            </a:r>
            <a:r>
              <a:rPr lang="en-US" dirty="0" smtClean="0"/>
              <a:t>&lt;</a:t>
            </a:r>
            <a:r>
              <a:rPr lang="ru-RU" dirty="0" smtClean="0"/>
              <a:t>а</a:t>
            </a:r>
            <a:r>
              <a:rPr lang="en-US" dirty="0" smtClean="0"/>
              <a:t>&lt;        </a:t>
            </a:r>
            <a:r>
              <a:rPr lang="ru-RU" dirty="0" smtClean="0"/>
              <a:t>или а</a:t>
            </a:r>
            <a:r>
              <a:rPr lang="en-US" dirty="0" smtClean="0"/>
              <a:t>&gt;1,</a:t>
            </a:r>
            <a:r>
              <a:rPr lang="ru-RU" dirty="0" smtClean="0"/>
              <a:t>то нет решений;</a:t>
            </a:r>
          </a:p>
          <a:p>
            <a:endParaRPr lang="ru-RU" dirty="0" smtClean="0"/>
          </a:p>
          <a:p>
            <a:r>
              <a:rPr lang="ru-RU" dirty="0" smtClean="0"/>
              <a:t>если </a:t>
            </a:r>
            <a:r>
              <a:rPr lang="ru-RU" dirty="0" err="1" smtClean="0"/>
              <a:t>а=</a:t>
            </a:r>
            <a:r>
              <a:rPr lang="ru-RU" dirty="0" smtClean="0"/>
              <a:t>        или а=1, то решений 4;</a:t>
            </a:r>
          </a:p>
          <a:p>
            <a:endParaRPr lang="ru-RU" dirty="0" smtClean="0"/>
          </a:p>
          <a:p>
            <a:r>
              <a:rPr lang="ru-RU" dirty="0" smtClean="0"/>
              <a:t>если         </a:t>
            </a:r>
            <a:r>
              <a:rPr lang="en-US" dirty="0" smtClean="0"/>
              <a:t>&lt;a&lt;1, </a:t>
            </a:r>
            <a:r>
              <a:rPr lang="ru-RU" dirty="0" smtClean="0"/>
              <a:t>то решений восемь.</a:t>
            </a:r>
            <a:endParaRPr lang="ru-RU" dirty="0"/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25" name="Picture 1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643042" y="1928802"/>
            <a:ext cx="235744" cy="523876"/>
          </a:xfrm>
          <a:prstGeom prst="rect">
            <a:avLst/>
          </a:prstGeom>
          <a:noFill/>
        </p:spPr>
      </p:pic>
      <p:pic>
        <p:nvPicPr>
          <p:cNvPr id="5" name="Picture 1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428728" y="1357298"/>
            <a:ext cx="235744" cy="523876"/>
          </a:xfrm>
          <a:prstGeom prst="rect">
            <a:avLst/>
          </a:prstGeom>
          <a:noFill/>
        </p:spPr>
      </p:pic>
      <p:pic>
        <p:nvPicPr>
          <p:cNvPr id="6" name="Picture 1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407298" y="2500306"/>
            <a:ext cx="235744" cy="5238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Безымянный.bmp"/>
          <p:cNvPicPr/>
          <p:nvPr/>
        </p:nvPicPr>
        <p:blipFill>
          <a:blip r:embed="rId2"/>
          <a:stretch>
            <a:fillRect/>
          </a:stretch>
        </p:blipFill>
        <p:spPr>
          <a:xfrm>
            <a:off x="571472" y="285728"/>
            <a:ext cx="7429552" cy="5950857"/>
          </a:xfrm>
          <a:prstGeom prst="rect">
            <a:avLst/>
          </a:prstGeom>
        </p:spPr>
      </p:pic>
      <p:pic>
        <p:nvPicPr>
          <p:cNvPr id="3" name="Picture 6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714876" y="2000240"/>
            <a:ext cx="3085714" cy="895238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3286116" y="214290"/>
            <a:ext cx="521497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Пример:</a:t>
            </a:r>
            <a:r>
              <a:rPr lang="ru-RU" sz="2400" dirty="0" smtClean="0"/>
              <a:t> система уравнений имеет два решения</a:t>
            </a:r>
          </a:p>
          <a:p>
            <a:r>
              <a:rPr lang="ru-RU" sz="2400" b="1" dirty="0" smtClean="0"/>
              <a:t>Найти</a:t>
            </a:r>
            <a:r>
              <a:rPr lang="ru-RU" sz="2400" dirty="0" smtClean="0"/>
              <a:t> значение параметра а</a:t>
            </a:r>
            <a:endParaRPr lang="ru-RU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428596" y="5643578"/>
            <a:ext cx="23574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Ответ: а=2,5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500034" y="2786058"/>
            <a:ext cx="8286808" cy="2357454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Уравнение вида                               …                            </a:t>
            </a:r>
          </a:p>
          <a:p>
            <a:pPr>
              <a:buNone/>
            </a:pPr>
            <a:r>
              <a:rPr lang="ru-RU" dirty="0" smtClean="0"/>
              <a:t>Где      ,…,       - некоторые числа ,              ,  </a:t>
            </a:r>
          </a:p>
          <a:p>
            <a:pPr>
              <a:buNone/>
            </a:pPr>
            <a:r>
              <a:rPr lang="en-US" dirty="0" smtClean="0"/>
              <a:t>x</a:t>
            </a:r>
            <a:r>
              <a:rPr lang="ru-RU" dirty="0" smtClean="0"/>
              <a:t>- переменная, называется уравнением </a:t>
            </a:r>
            <a:r>
              <a:rPr lang="en-US" dirty="0" smtClean="0"/>
              <a:t>n</a:t>
            </a:r>
            <a:r>
              <a:rPr lang="ru-RU" dirty="0" smtClean="0"/>
              <a:t>- степени от одной переменной </a:t>
            </a:r>
            <a:r>
              <a:rPr lang="en-US" dirty="0" smtClean="0"/>
              <a:t>x</a:t>
            </a:r>
            <a:r>
              <a:rPr lang="ru-RU" dirty="0" smtClean="0"/>
              <a:t>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  <p:sp>
        <p:nvSpPr>
          <p:cNvPr id="1741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 dirty="0"/>
          </a:p>
        </p:txBody>
      </p:sp>
      <p:pic>
        <p:nvPicPr>
          <p:cNvPr id="17409" name="Picture 1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071802" y="2786058"/>
            <a:ext cx="2143141" cy="428628"/>
          </a:xfrm>
          <a:prstGeom prst="rect">
            <a:avLst/>
          </a:prstGeom>
          <a:noFill/>
        </p:spPr>
      </p:pic>
      <p:sp>
        <p:nvSpPr>
          <p:cNvPr id="1741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 dirty="0"/>
          </a:p>
        </p:txBody>
      </p:sp>
      <p:pic>
        <p:nvPicPr>
          <p:cNvPr id="17411" name="Picture 3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429256" y="2786058"/>
            <a:ext cx="2428892" cy="428628"/>
          </a:xfrm>
          <a:prstGeom prst="rect">
            <a:avLst/>
          </a:prstGeom>
          <a:noFill/>
        </p:spPr>
      </p:pic>
      <p:sp>
        <p:nvSpPr>
          <p:cNvPr id="17414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 dirty="0"/>
          </a:p>
        </p:txBody>
      </p:sp>
      <p:pic>
        <p:nvPicPr>
          <p:cNvPr id="17413" name="Picture 5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142976" y="3214686"/>
            <a:ext cx="357190" cy="413588"/>
          </a:xfrm>
          <a:prstGeom prst="rect">
            <a:avLst/>
          </a:prstGeom>
          <a:noFill/>
        </p:spPr>
      </p:pic>
      <p:sp>
        <p:nvSpPr>
          <p:cNvPr id="17416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 dirty="0"/>
          </a:p>
        </p:txBody>
      </p:sp>
      <p:pic>
        <p:nvPicPr>
          <p:cNvPr id="17415" name="Picture 7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928794" y="3214686"/>
            <a:ext cx="389662" cy="428628"/>
          </a:xfrm>
          <a:prstGeom prst="rect">
            <a:avLst/>
          </a:prstGeom>
          <a:noFill/>
        </p:spPr>
      </p:pic>
      <p:sp>
        <p:nvSpPr>
          <p:cNvPr id="17418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571472" y="214290"/>
            <a:ext cx="750099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/>
              <a:t>Решение некоторых уравнений аналитическими методами, основанных на симметрии </a:t>
            </a:r>
            <a:endParaRPr lang="ru-RU" sz="2800" b="1" dirty="0"/>
          </a:p>
        </p:txBody>
      </p:sp>
      <p:sp>
        <p:nvSpPr>
          <p:cNvPr id="921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 dirty="0"/>
          </a:p>
        </p:txBody>
      </p:sp>
      <p:pic>
        <p:nvPicPr>
          <p:cNvPr id="9217" name="Picture 1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357818" y="3357562"/>
            <a:ext cx="857257" cy="40821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9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43108" y="2643182"/>
            <a:ext cx="4734388" cy="428628"/>
          </a:xfrm>
          <a:prstGeom prst="rect">
            <a:avLst/>
          </a:prstGeom>
          <a:noFill/>
        </p:spPr>
      </p:pic>
      <p:sp>
        <p:nvSpPr>
          <p:cNvPr id="1638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 dirty="0"/>
          </a:p>
        </p:txBody>
      </p:sp>
      <p:pic>
        <p:nvPicPr>
          <p:cNvPr id="16385" name="Picture 1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43108" y="3571876"/>
            <a:ext cx="4734399" cy="428628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2000232" y="4286256"/>
            <a:ext cx="59293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/>
              <a:t>где а≠</a:t>
            </a:r>
            <a:r>
              <a:rPr lang="ru-RU" sz="2400" b="1" i="1" dirty="0"/>
              <a:t>0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428728" y="571480"/>
            <a:ext cx="635798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/>
              <a:t>Симметрическое(возвратное) уравнение четвёртой степени</a:t>
            </a:r>
            <a:endParaRPr lang="ru-RU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 dirty="0"/>
          </a:p>
        </p:txBody>
      </p:sp>
      <p:pic>
        <p:nvPicPr>
          <p:cNvPr id="24577" name="Picture 1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285984" y="1285860"/>
            <a:ext cx="4643470" cy="436566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1428728" y="1857364"/>
            <a:ext cx="621510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/>
              <a:t>x</a:t>
            </a:r>
            <a:r>
              <a:rPr lang="ru-RU" sz="2400" dirty="0"/>
              <a:t>=0 не является корнем </a:t>
            </a:r>
            <a:r>
              <a:rPr lang="ru-RU" sz="2400" dirty="0" smtClean="0"/>
              <a:t>уравнения, значит разделим обе части уравнения на </a:t>
            </a:r>
            <a:endParaRPr lang="ru-RU" sz="2400" dirty="0"/>
          </a:p>
        </p:txBody>
      </p:sp>
      <p:sp>
        <p:nvSpPr>
          <p:cNvPr id="24580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 dirty="0"/>
          </a:p>
        </p:txBody>
      </p:sp>
      <p:sp>
        <p:nvSpPr>
          <p:cNvPr id="24582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 dirty="0"/>
          </a:p>
        </p:txBody>
      </p:sp>
      <p:pic>
        <p:nvPicPr>
          <p:cNvPr id="24581" name="Picture 5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43108" y="2786058"/>
            <a:ext cx="3000396" cy="586124"/>
          </a:xfrm>
          <a:prstGeom prst="rect">
            <a:avLst/>
          </a:prstGeom>
          <a:noFill/>
        </p:spPr>
      </p:pic>
      <p:sp>
        <p:nvSpPr>
          <p:cNvPr id="24584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 dirty="0"/>
          </a:p>
        </p:txBody>
      </p:sp>
      <p:pic>
        <p:nvPicPr>
          <p:cNvPr id="24583" name="Picture 7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43108" y="3571876"/>
            <a:ext cx="3286148" cy="554134"/>
          </a:xfrm>
          <a:prstGeom prst="rect">
            <a:avLst/>
          </a:prstGeom>
          <a:noFill/>
        </p:spPr>
      </p:pic>
      <p:sp>
        <p:nvSpPr>
          <p:cNvPr id="18" name="TextBox 17"/>
          <p:cNvSpPr txBox="1"/>
          <p:nvPr/>
        </p:nvSpPr>
        <p:spPr>
          <a:xfrm>
            <a:off x="1428728" y="4429132"/>
            <a:ext cx="450059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Пусть</a:t>
            </a:r>
            <a:endParaRPr lang="ru-RU" sz="2400" dirty="0"/>
          </a:p>
        </p:txBody>
      </p:sp>
      <p:sp>
        <p:nvSpPr>
          <p:cNvPr id="24591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 dirty="0"/>
          </a:p>
        </p:txBody>
      </p:sp>
      <p:pic>
        <p:nvPicPr>
          <p:cNvPr id="24590" name="Picture 14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500298" y="4357694"/>
            <a:ext cx="1071570" cy="576999"/>
          </a:xfrm>
          <a:prstGeom prst="rect">
            <a:avLst/>
          </a:prstGeom>
          <a:noFill/>
        </p:spPr>
      </p:pic>
      <p:sp>
        <p:nvSpPr>
          <p:cNvPr id="24593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 dirty="0"/>
          </a:p>
        </p:txBody>
      </p:sp>
      <p:pic>
        <p:nvPicPr>
          <p:cNvPr id="24592" name="Picture 16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143372" y="4357694"/>
            <a:ext cx="1877799" cy="571504"/>
          </a:xfrm>
          <a:prstGeom prst="rect">
            <a:avLst/>
          </a:prstGeom>
          <a:noFill/>
        </p:spPr>
      </p:pic>
      <p:sp>
        <p:nvSpPr>
          <p:cNvPr id="23" name="TextBox 22"/>
          <p:cNvSpPr txBox="1"/>
          <p:nvPr/>
        </p:nvSpPr>
        <p:spPr>
          <a:xfrm>
            <a:off x="3786182" y="4572008"/>
            <a:ext cx="2857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,</a:t>
            </a:r>
            <a:endParaRPr lang="ru-RU" dirty="0"/>
          </a:p>
        </p:txBody>
      </p:sp>
      <p:sp>
        <p:nvSpPr>
          <p:cNvPr id="24" name="TextBox 23"/>
          <p:cNvSpPr txBox="1"/>
          <p:nvPr/>
        </p:nvSpPr>
        <p:spPr>
          <a:xfrm>
            <a:off x="1428728" y="5000636"/>
            <a:ext cx="21431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получим</a:t>
            </a:r>
            <a:endParaRPr lang="ru-RU" sz="2400" dirty="0"/>
          </a:p>
        </p:txBody>
      </p:sp>
      <p:sp>
        <p:nvSpPr>
          <p:cNvPr id="24595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 dirty="0"/>
          </a:p>
        </p:txBody>
      </p:sp>
      <p:pic>
        <p:nvPicPr>
          <p:cNvPr id="24594" name="Picture 18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071802" y="5072075"/>
            <a:ext cx="2643206" cy="307674"/>
          </a:xfrm>
          <a:prstGeom prst="rect">
            <a:avLst/>
          </a:prstGeom>
          <a:noFill/>
        </p:spPr>
      </p:pic>
      <p:sp>
        <p:nvSpPr>
          <p:cNvPr id="24597" name="Rectangle 2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 dirty="0"/>
          </a:p>
        </p:txBody>
      </p:sp>
      <p:pic>
        <p:nvPicPr>
          <p:cNvPr id="24596" name="Picture 20"/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714479" y="5572140"/>
            <a:ext cx="785819" cy="539518"/>
          </a:xfrm>
          <a:prstGeom prst="rect">
            <a:avLst/>
          </a:prstGeom>
          <a:noFill/>
        </p:spPr>
      </p:pic>
      <p:sp>
        <p:nvSpPr>
          <p:cNvPr id="24598" name="Rectangle 22"/>
          <p:cNvSpPr>
            <a:spLocks noChangeArrowheads="1"/>
          </p:cNvSpPr>
          <p:nvPr/>
        </p:nvSpPr>
        <p:spPr bwMode="auto">
          <a:xfrm>
            <a:off x="0" y="8953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1357290" y="6143644"/>
            <a:ext cx="65008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Возвращаясь к уравнению замены, получим</a:t>
            </a:r>
            <a:endParaRPr lang="ru-RU" sz="2400" dirty="0"/>
          </a:p>
        </p:txBody>
      </p:sp>
      <p:sp>
        <p:nvSpPr>
          <p:cNvPr id="24600" name="Rectangle 2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 dirty="0"/>
          </a:p>
        </p:txBody>
      </p:sp>
      <p:pic>
        <p:nvPicPr>
          <p:cNvPr id="24599" name="Picture 23"/>
          <p:cNvPicPr>
            <a:picLocks noChangeAspect="1" noChangeArrowheads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643834" y="5857892"/>
            <a:ext cx="1071570" cy="714380"/>
          </a:xfrm>
          <a:prstGeom prst="rect">
            <a:avLst/>
          </a:prstGeom>
          <a:noFill/>
        </p:spPr>
      </p:pic>
      <p:sp>
        <p:nvSpPr>
          <p:cNvPr id="717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 dirty="0"/>
          </a:p>
        </p:txBody>
      </p:sp>
      <p:pic>
        <p:nvPicPr>
          <p:cNvPr id="7169" name="Picture 1"/>
          <p:cNvPicPr>
            <a:picLocks noChangeAspect="1" noChangeArrowheads="1"/>
          </p:cNvPicPr>
          <p:nvPr/>
        </p:nvPicPr>
        <p:blipFill>
          <a:blip r:embed="rId1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286512" y="2285992"/>
            <a:ext cx="857256" cy="349252"/>
          </a:xfrm>
          <a:prstGeom prst="rect">
            <a:avLst/>
          </a:prstGeom>
          <a:noFill/>
        </p:spPr>
      </p:pic>
      <p:sp>
        <p:nvSpPr>
          <p:cNvPr id="7171" name="Rectangle 3"/>
          <p:cNvSpPr>
            <a:spLocks noChangeArrowheads="1"/>
          </p:cNvSpPr>
          <p:nvPr/>
        </p:nvSpPr>
        <p:spPr bwMode="auto">
          <a:xfrm>
            <a:off x="0" y="2095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,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2000232" y="214290"/>
            <a:ext cx="521497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Решение симметрических уравнений высших степеней</a:t>
            </a:r>
            <a:endParaRPr lang="ru-RU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 dirty="0"/>
          </a:p>
        </p:txBody>
      </p:sp>
      <p:pic>
        <p:nvPicPr>
          <p:cNvPr id="23553" name="Picture 1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000232" y="357167"/>
            <a:ext cx="4000528" cy="324766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2071670" y="714356"/>
            <a:ext cx="400052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Где  </a:t>
            </a:r>
            <a:r>
              <a:rPr lang="en-US" sz="2400" dirty="0"/>
              <a:t>a</a:t>
            </a:r>
            <a:r>
              <a:rPr lang="ru-RU" sz="2400" dirty="0"/>
              <a:t>&lt; </a:t>
            </a:r>
            <a:r>
              <a:rPr lang="en-US" sz="2400" dirty="0"/>
              <a:t>b</a:t>
            </a:r>
            <a:r>
              <a:rPr lang="ru-RU" sz="2400" dirty="0"/>
              <a:t>&lt; </a:t>
            </a:r>
            <a:r>
              <a:rPr lang="en-US" sz="2400" dirty="0"/>
              <a:t>c</a:t>
            </a:r>
            <a:r>
              <a:rPr lang="ru-RU" sz="2400" dirty="0"/>
              <a:t>&lt; </a:t>
            </a:r>
            <a:r>
              <a:rPr lang="en-US" sz="2400" dirty="0"/>
              <a:t>d</a:t>
            </a:r>
            <a:r>
              <a:rPr lang="ru-RU" sz="2400" dirty="0"/>
              <a:t>, </a:t>
            </a:r>
            <a:r>
              <a:rPr lang="ru-RU" sz="2400" dirty="0" smtClean="0"/>
              <a:t> </a:t>
            </a:r>
            <a:r>
              <a:rPr lang="en-US" sz="2400" dirty="0" smtClean="0"/>
              <a:t>b</a:t>
            </a:r>
            <a:r>
              <a:rPr lang="ru-RU" sz="2400" dirty="0"/>
              <a:t>-</a:t>
            </a:r>
            <a:r>
              <a:rPr lang="en-US" sz="2400" dirty="0"/>
              <a:t>a</a:t>
            </a:r>
            <a:r>
              <a:rPr lang="ru-RU" sz="2400" dirty="0"/>
              <a:t>=</a:t>
            </a:r>
            <a:r>
              <a:rPr lang="en-US" sz="2400" dirty="0"/>
              <a:t>d</a:t>
            </a:r>
            <a:r>
              <a:rPr lang="ru-RU" sz="2400" dirty="0"/>
              <a:t>-с</a:t>
            </a:r>
          </a:p>
        </p:txBody>
      </p:sp>
      <p:sp>
        <p:nvSpPr>
          <p:cNvPr id="23556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 dirty="0"/>
          </a:p>
        </p:txBody>
      </p:sp>
      <p:pic>
        <p:nvPicPr>
          <p:cNvPr id="23555" name="Picture 3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71538" y="1214421"/>
            <a:ext cx="7171430" cy="614286"/>
          </a:xfrm>
          <a:prstGeom prst="rect">
            <a:avLst/>
          </a:prstGeom>
          <a:noFill/>
        </p:spPr>
      </p:pic>
      <p:sp>
        <p:nvSpPr>
          <p:cNvPr id="23557" name="Rectangle 5"/>
          <p:cNvSpPr>
            <a:spLocks noChangeArrowheads="1"/>
          </p:cNvSpPr>
          <p:nvPr/>
        </p:nvSpPr>
        <p:spPr bwMode="auto">
          <a:xfrm>
            <a:off x="0" y="8667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000100" y="1928802"/>
            <a:ext cx="728667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Решить уравнение  </a:t>
            </a:r>
            <a:r>
              <a:rPr lang="ru-RU" sz="2400" b="1" dirty="0" smtClean="0"/>
              <a:t>(1-12</a:t>
            </a:r>
            <a:r>
              <a:rPr lang="en-US" sz="2400" b="1" dirty="0" smtClean="0"/>
              <a:t>x</a:t>
            </a:r>
            <a:r>
              <a:rPr lang="ru-RU" sz="2400" b="1" dirty="0" smtClean="0"/>
              <a:t>)(1-6</a:t>
            </a:r>
            <a:r>
              <a:rPr lang="en-US" sz="2400" b="1" dirty="0" smtClean="0"/>
              <a:t>x</a:t>
            </a:r>
            <a:r>
              <a:rPr lang="ru-RU" sz="2400" b="1" dirty="0" smtClean="0"/>
              <a:t>)(1-4</a:t>
            </a:r>
            <a:r>
              <a:rPr lang="en-US" sz="2400" b="1" dirty="0" smtClean="0"/>
              <a:t>x</a:t>
            </a:r>
            <a:r>
              <a:rPr lang="ru-RU" sz="2400" b="1" dirty="0" smtClean="0"/>
              <a:t>)(1-3</a:t>
            </a:r>
            <a:r>
              <a:rPr lang="en-US" sz="2400" b="1" dirty="0" smtClean="0"/>
              <a:t>x</a:t>
            </a:r>
            <a:r>
              <a:rPr lang="ru-RU" sz="2400" b="1" dirty="0" smtClean="0"/>
              <a:t>)=</a:t>
            </a:r>
            <a:r>
              <a:rPr lang="ru-RU" sz="2400" b="1" dirty="0"/>
              <a:t>5</a:t>
            </a:r>
          </a:p>
        </p:txBody>
      </p:sp>
      <p:sp>
        <p:nvSpPr>
          <p:cNvPr id="23559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 dirty="0"/>
          </a:p>
        </p:txBody>
      </p:sp>
      <p:sp>
        <p:nvSpPr>
          <p:cNvPr id="23561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 dirty="0"/>
          </a:p>
        </p:txBody>
      </p:sp>
      <p:sp>
        <p:nvSpPr>
          <p:cNvPr id="23563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 dirty="0"/>
          </a:p>
        </p:txBody>
      </p:sp>
      <p:pic>
        <p:nvPicPr>
          <p:cNvPr id="23562" name="Picture 10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00100" y="3857628"/>
            <a:ext cx="1257143" cy="600000"/>
          </a:xfrm>
          <a:prstGeom prst="rect">
            <a:avLst/>
          </a:prstGeom>
          <a:noFill/>
        </p:spPr>
      </p:pic>
      <p:sp>
        <p:nvSpPr>
          <p:cNvPr id="23565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 dirty="0"/>
          </a:p>
        </p:txBody>
      </p:sp>
      <p:sp>
        <p:nvSpPr>
          <p:cNvPr id="23567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 dirty="0"/>
          </a:p>
        </p:txBody>
      </p:sp>
      <p:pic>
        <p:nvPicPr>
          <p:cNvPr id="23566" name="Picture 14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00100" y="4643446"/>
            <a:ext cx="5042858" cy="614286"/>
          </a:xfrm>
          <a:prstGeom prst="rect">
            <a:avLst/>
          </a:prstGeom>
          <a:noFill/>
        </p:spPr>
      </p:pic>
      <p:pic>
        <p:nvPicPr>
          <p:cNvPr id="23569" name="Picture 17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786578" y="5643578"/>
            <a:ext cx="516198" cy="500066"/>
          </a:xfrm>
          <a:prstGeom prst="rect">
            <a:avLst/>
          </a:prstGeom>
          <a:noFill/>
        </p:spPr>
      </p:pic>
      <p:pic>
        <p:nvPicPr>
          <p:cNvPr id="23568" name="Picture 16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786710" y="5643578"/>
            <a:ext cx="129049" cy="500066"/>
          </a:xfrm>
          <a:prstGeom prst="rect">
            <a:avLst/>
          </a:prstGeom>
          <a:noFill/>
        </p:spPr>
      </p:pic>
      <p:sp>
        <p:nvSpPr>
          <p:cNvPr id="23570" name="Rectangle 18"/>
          <p:cNvSpPr>
            <a:spLocks noChangeArrowheads="1"/>
          </p:cNvSpPr>
          <p:nvPr/>
        </p:nvSpPr>
        <p:spPr bwMode="auto">
          <a:xfrm>
            <a:off x="928662" y="5715016"/>
            <a:ext cx="600079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Соответствующие корни исходного уравнения равны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3571" name="Rectangle 19"/>
          <p:cNvSpPr>
            <a:spLocks noChangeArrowheads="1"/>
          </p:cNvSpPr>
          <p:nvPr/>
        </p:nvSpPr>
        <p:spPr bwMode="auto">
          <a:xfrm>
            <a:off x="7358082" y="5857892"/>
            <a:ext cx="285720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и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3572" name="Rectangle 20"/>
          <p:cNvSpPr>
            <a:spLocks noChangeArrowheads="1"/>
          </p:cNvSpPr>
          <p:nvPr/>
        </p:nvSpPr>
        <p:spPr bwMode="auto">
          <a:xfrm>
            <a:off x="0" y="5905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.</a:t>
            </a: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14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 dirty="0"/>
          </a:p>
        </p:txBody>
      </p:sp>
      <p:pic>
        <p:nvPicPr>
          <p:cNvPr id="6145" name="Picture 1"/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072330" y="4429132"/>
            <a:ext cx="1104900" cy="1009650"/>
          </a:xfrm>
          <a:prstGeom prst="rect">
            <a:avLst/>
          </a:prstGeom>
          <a:noFill/>
        </p:spPr>
      </p:pic>
      <p:sp>
        <p:nvSpPr>
          <p:cNvPr id="409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4097" name="Picture 1"/>
          <p:cNvPicPr>
            <a:picLocks noChangeAspect="1" noChangeArrowheads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71538" y="3071810"/>
            <a:ext cx="7168809" cy="642943"/>
          </a:xfrm>
          <a:prstGeom prst="rect">
            <a:avLst/>
          </a:prstGeom>
          <a:noFill/>
        </p:spPr>
      </p:pic>
      <p:sp>
        <p:nvSpPr>
          <p:cNvPr id="4099" name="Rectangle 3"/>
          <p:cNvSpPr>
            <a:spLocks noChangeArrowheads="1"/>
          </p:cNvSpPr>
          <p:nvPr/>
        </p:nvSpPr>
        <p:spPr bwMode="auto">
          <a:xfrm>
            <a:off x="0" y="3810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1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.</a:t>
            </a:r>
            <a:r>
              <a:rPr kumimoji="0" lang="ru-RU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071538" y="2500306"/>
            <a:ext cx="70009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(12</a:t>
            </a:r>
            <a:r>
              <a:rPr lang="en-US" sz="2400" dirty="0" smtClean="0"/>
              <a:t>x-1</a:t>
            </a:r>
            <a:r>
              <a:rPr lang="ru-RU" sz="2400" dirty="0" smtClean="0"/>
              <a:t>)</a:t>
            </a:r>
            <a:r>
              <a:rPr lang="en-US" sz="2400" dirty="0" smtClean="0"/>
              <a:t>(6x-1)(4x-1)(3x-1)=5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 dirty="0"/>
          </a:p>
        </p:txBody>
      </p:sp>
      <p:pic>
        <p:nvPicPr>
          <p:cNvPr id="22529" name="Picture 1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000232" y="571480"/>
            <a:ext cx="4357718" cy="329449"/>
          </a:xfrm>
          <a:prstGeom prst="rect">
            <a:avLst/>
          </a:prstGeom>
          <a:noFill/>
        </p:spPr>
      </p:pic>
      <p:sp>
        <p:nvSpPr>
          <p:cNvPr id="22531" name="Rectangle 3"/>
          <p:cNvSpPr>
            <a:spLocks noChangeArrowheads="1"/>
          </p:cNvSpPr>
          <p:nvPr/>
        </p:nvSpPr>
        <p:spPr bwMode="auto">
          <a:xfrm>
            <a:off x="0" y="2095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,</a:t>
            </a: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2533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 dirty="0"/>
          </a:p>
        </p:txBody>
      </p:sp>
      <p:pic>
        <p:nvPicPr>
          <p:cNvPr id="22532" name="Picture 4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071670" y="1071546"/>
            <a:ext cx="1071570" cy="517725"/>
          </a:xfrm>
          <a:prstGeom prst="rect">
            <a:avLst/>
          </a:prstGeom>
          <a:noFill/>
        </p:spPr>
      </p:pic>
      <p:sp>
        <p:nvSpPr>
          <p:cNvPr id="22534" name="Rectangle 6"/>
          <p:cNvSpPr>
            <a:spLocks noChangeArrowheads="1"/>
          </p:cNvSpPr>
          <p:nvPr/>
        </p:nvSpPr>
        <p:spPr bwMode="auto">
          <a:xfrm>
            <a:off x="714348" y="1643050"/>
            <a:ext cx="238161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Решить уравнение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2536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 dirty="0"/>
          </a:p>
        </p:txBody>
      </p:sp>
      <p:pic>
        <p:nvPicPr>
          <p:cNvPr id="22535" name="Picture 7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928926" y="1643050"/>
            <a:ext cx="3883629" cy="285752"/>
          </a:xfrm>
          <a:prstGeom prst="rect">
            <a:avLst/>
          </a:prstGeom>
          <a:noFill/>
        </p:spPr>
      </p:pic>
      <p:sp>
        <p:nvSpPr>
          <p:cNvPr id="22538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 dirty="0"/>
          </a:p>
        </p:txBody>
      </p:sp>
      <p:pic>
        <p:nvPicPr>
          <p:cNvPr id="22537" name="Picture 9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857488" y="2071678"/>
            <a:ext cx="4117427" cy="285752"/>
          </a:xfrm>
          <a:prstGeom prst="rect">
            <a:avLst/>
          </a:prstGeom>
          <a:noFill/>
        </p:spPr>
      </p:pic>
      <p:sp>
        <p:nvSpPr>
          <p:cNvPr id="22540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 dirty="0"/>
          </a:p>
        </p:txBody>
      </p:sp>
      <p:pic>
        <p:nvPicPr>
          <p:cNvPr id="22539" name="Picture 11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857488" y="2500306"/>
            <a:ext cx="2714644" cy="463213"/>
          </a:xfrm>
          <a:prstGeom prst="rect">
            <a:avLst/>
          </a:prstGeom>
          <a:noFill/>
        </p:spPr>
      </p:pic>
      <p:sp>
        <p:nvSpPr>
          <p:cNvPr id="22542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 dirty="0"/>
          </a:p>
        </p:txBody>
      </p:sp>
      <p:pic>
        <p:nvPicPr>
          <p:cNvPr id="22541" name="Picture 13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643570" y="2571744"/>
            <a:ext cx="142876" cy="314327"/>
          </a:xfrm>
          <a:prstGeom prst="rect">
            <a:avLst/>
          </a:prstGeom>
          <a:noFill/>
        </p:spPr>
      </p:pic>
      <p:sp>
        <p:nvSpPr>
          <p:cNvPr id="22544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 dirty="0"/>
          </a:p>
        </p:txBody>
      </p:sp>
      <p:pic>
        <p:nvPicPr>
          <p:cNvPr id="22543" name="Picture 15"/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928926" y="3000372"/>
            <a:ext cx="1071570" cy="511431"/>
          </a:xfrm>
          <a:prstGeom prst="rect">
            <a:avLst/>
          </a:prstGeom>
          <a:noFill/>
        </p:spPr>
      </p:pic>
      <p:sp>
        <p:nvSpPr>
          <p:cNvPr id="22546" name="Rectangle 1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 dirty="0"/>
          </a:p>
        </p:txBody>
      </p:sp>
      <p:pic>
        <p:nvPicPr>
          <p:cNvPr id="22545" name="Picture 17"/>
          <p:cNvPicPr>
            <a:picLocks noChangeAspect="1" noChangeArrowheads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857488" y="3571876"/>
            <a:ext cx="2000264" cy="254369"/>
          </a:xfrm>
          <a:prstGeom prst="rect">
            <a:avLst/>
          </a:prstGeom>
          <a:noFill/>
        </p:spPr>
      </p:pic>
      <p:sp>
        <p:nvSpPr>
          <p:cNvPr id="22549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 dirty="0"/>
          </a:p>
        </p:txBody>
      </p:sp>
      <p:sp>
        <p:nvSpPr>
          <p:cNvPr id="22550" name="Rectangle 22"/>
          <p:cNvSpPr>
            <a:spLocks noChangeArrowheads="1"/>
          </p:cNvSpPr>
          <p:nvPr/>
        </p:nvSpPr>
        <p:spPr bwMode="auto">
          <a:xfrm>
            <a:off x="0" y="2095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,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2551" name="Rectangle 23"/>
          <p:cNvSpPr>
            <a:spLocks noChangeArrowheads="1"/>
          </p:cNvSpPr>
          <p:nvPr/>
        </p:nvSpPr>
        <p:spPr bwMode="auto">
          <a:xfrm>
            <a:off x="0" y="4191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.</a:t>
            </a: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2553" name="Rectangle 2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 dirty="0"/>
          </a:p>
        </p:txBody>
      </p:sp>
      <p:pic>
        <p:nvPicPr>
          <p:cNvPr id="22552" name="Picture 24"/>
          <p:cNvPicPr>
            <a:picLocks noChangeAspect="1" noChangeArrowheads="1"/>
          </p:cNvPicPr>
          <p:nvPr/>
        </p:nvPicPr>
        <p:blipFill>
          <a:blip r:embed="rId1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143372" y="4572008"/>
            <a:ext cx="1571636" cy="1779647"/>
          </a:xfrm>
          <a:prstGeom prst="rect">
            <a:avLst/>
          </a:prstGeom>
          <a:noFill/>
        </p:spPr>
      </p:pic>
      <p:sp>
        <p:nvSpPr>
          <p:cNvPr id="27" name="Прямоугольник 26"/>
          <p:cNvSpPr/>
          <p:nvPr/>
        </p:nvSpPr>
        <p:spPr>
          <a:xfrm>
            <a:off x="6357950" y="500042"/>
            <a:ext cx="157389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/>
              <a:t>, где </a:t>
            </a:r>
            <a:r>
              <a:rPr lang="en-US" sz="2400" dirty="0" smtClean="0"/>
              <a:t>ab</a:t>
            </a:r>
            <a:r>
              <a:rPr lang="ru-RU" sz="2400" dirty="0" smtClean="0"/>
              <a:t>= </a:t>
            </a:r>
            <a:r>
              <a:rPr lang="en-US" sz="2400" dirty="0" smtClean="0"/>
              <a:t>cd</a:t>
            </a:r>
            <a:endParaRPr lang="ru-RU" sz="2400" dirty="0"/>
          </a:p>
        </p:txBody>
      </p:sp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3073" name="Picture 1"/>
          <p:cNvPicPr>
            <a:picLocks noChangeAspect="1" noChangeArrowheads="1"/>
          </p:cNvPicPr>
          <p:nvPr/>
        </p:nvPicPr>
        <p:blipFill>
          <a:blip r:embed="rId1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928926" y="4000504"/>
            <a:ext cx="879237" cy="5715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69" name="Picture 1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71538" y="1785926"/>
            <a:ext cx="1272489" cy="428628"/>
          </a:xfrm>
          <a:prstGeom prst="rect">
            <a:avLst/>
          </a:prstGeom>
          <a:noFill/>
        </p:spPr>
      </p:pic>
      <p:sp>
        <p:nvSpPr>
          <p:cNvPr id="32771" name="Rectangle 3"/>
          <p:cNvSpPr>
            <a:spLocks noChangeArrowheads="1"/>
          </p:cNvSpPr>
          <p:nvPr/>
        </p:nvSpPr>
        <p:spPr bwMode="auto">
          <a:xfrm>
            <a:off x="857224" y="928670"/>
            <a:ext cx="243804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Уравнение вида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2772" name="Rectangle 4"/>
          <p:cNvSpPr>
            <a:spLocks noChangeArrowheads="1"/>
          </p:cNvSpPr>
          <p:nvPr/>
        </p:nvSpPr>
        <p:spPr bwMode="auto">
          <a:xfrm>
            <a:off x="642910" y="1357298"/>
            <a:ext cx="828677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dirty="0" smtClean="0">
                <a:latin typeface="Arial" pitchFamily="34" charset="0"/>
                <a:ea typeface="Times New Roman" pitchFamily="18" charset="0"/>
              </a:rPr>
              <a:t>м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ожно решить, используя </a:t>
            </a:r>
            <a:r>
              <a:rPr kumimoji="0" lang="ru-RU" b="1" i="1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метод симметризации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, т.е. делая замену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2773" name="Rectangle 5"/>
          <p:cNvSpPr>
            <a:spLocks noChangeArrowheads="1"/>
          </p:cNvSpPr>
          <p:nvPr/>
        </p:nvSpPr>
        <p:spPr bwMode="auto">
          <a:xfrm>
            <a:off x="0" y="9715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2775" name="Rectangle 7"/>
          <p:cNvSpPr>
            <a:spLocks noChangeArrowheads="1"/>
          </p:cNvSpPr>
          <p:nvPr/>
        </p:nvSpPr>
        <p:spPr bwMode="auto">
          <a:xfrm>
            <a:off x="857224" y="2357430"/>
            <a:ext cx="114297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Решить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32774" name="Picture 6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000232" y="2357430"/>
            <a:ext cx="2610739" cy="285752"/>
          </a:xfrm>
          <a:prstGeom prst="rect">
            <a:avLst/>
          </a:prstGeom>
          <a:noFill/>
        </p:spPr>
      </p:pic>
      <p:sp>
        <p:nvSpPr>
          <p:cNvPr id="32777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 dirty="0"/>
          </a:p>
        </p:txBody>
      </p:sp>
      <p:pic>
        <p:nvPicPr>
          <p:cNvPr id="32776" name="Picture 8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928794" y="2786058"/>
            <a:ext cx="2286016" cy="455036"/>
          </a:xfrm>
          <a:prstGeom prst="rect">
            <a:avLst/>
          </a:prstGeom>
          <a:noFill/>
        </p:spPr>
      </p:pic>
      <p:sp>
        <p:nvSpPr>
          <p:cNvPr id="13" name="Прямоугольник 12"/>
          <p:cNvSpPr/>
          <p:nvPr/>
        </p:nvSpPr>
        <p:spPr>
          <a:xfrm>
            <a:off x="1928794" y="3357562"/>
            <a:ext cx="97161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x</a:t>
            </a:r>
            <a:r>
              <a:rPr lang="ru-RU" dirty="0"/>
              <a:t>=</a:t>
            </a:r>
            <a:r>
              <a:rPr lang="en-US" dirty="0"/>
              <a:t>y</a:t>
            </a:r>
            <a:r>
              <a:rPr lang="ru-RU" dirty="0"/>
              <a:t>+3</a:t>
            </a:r>
          </a:p>
        </p:txBody>
      </p:sp>
      <p:sp>
        <p:nvSpPr>
          <p:cNvPr id="32779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 dirty="0"/>
          </a:p>
        </p:txBody>
      </p:sp>
      <p:pic>
        <p:nvPicPr>
          <p:cNvPr id="32778" name="Picture 10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785918" y="3786190"/>
            <a:ext cx="2623723" cy="285752"/>
          </a:xfrm>
          <a:prstGeom prst="rect">
            <a:avLst/>
          </a:prstGeom>
          <a:noFill/>
        </p:spPr>
      </p:pic>
      <p:pic>
        <p:nvPicPr>
          <p:cNvPr id="32782" name="Picture 14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857356" y="4214818"/>
            <a:ext cx="2500330" cy="246670"/>
          </a:xfrm>
          <a:prstGeom prst="rect">
            <a:avLst/>
          </a:prstGeom>
          <a:noFill/>
        </p:spPr>
      </p:pic>
      <p:pic>
        <p:nvPicPr>
          <p:cNvPr id="32781" name="Picture 13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072198" y="4143380"/>
            <a:ext cx="675414" cy="285752"/>
          </a:xfrm>
          <a:prstGeom prst="rect">
            <a:avLst/>
          </a:prstGeom>
          <a:noFill/>
        </p:spPr>
      </p:pic>
      <p:pic>
        <p:nvPicPr>
          <p:cNvPr id="32780" name="Picture 12"/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928926" y="4572008"/>
            <a:ext cx="2662689" cy="285752"/>
          </a:xfrm>
          <a:prstGeom prst="rect">
            <a:avLst/>
          </a:prstGeom>
          <a:noFill/>
        </p:spPr>
      </p:pic>
      <p:sp>
        <p:nvSpPr>
          <p:cNvPr id="32783" name="Rectangle 1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 dirty="0"/>
          </a:p>
        </p:txBody>
      </p:sp>
      <p:sp>
        <p:nvSpPr>
          <p:cNvPr id="32784" name="Rectangle 16"/>
          <p:cNvSpPr>
            <a:spLocks noChangeArrowheads="1"/>
          </p:cNvSpPr>
          <p:nvPr/>
        </p:nvSpPr>
        <p:spPr bwMode="auto">
          <a:xfrm>
            <a:off x="4429124" y="4143380"/>
            <a:ext cx="164304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, тогда, пусть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2785" name="Rectangle 17"/>
          <p:cNvSpPr>
            <a:spLocks noChangeArrowheads="1"/>
          </p:cNvSpPr>
          <p:nvPr/>
        </p:nvSpPr>
        <p:spPr bwMode="auto">
          <a:xfrm>
            <a:off x="6786578" y="4143380"/>
            <a:ext cx="164304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, получим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2786" name="Rectangle 18"/>
          <p:cNvSpPr>
            <a:spLocks noChangeArrowheads="1"/>
          </p:cNvSpPr>
          <p:nvPr/>
        </p:nvSpPr>
        <p:spPr bwMode="auto">
          <a:xfrm>
            <a:off x="0" y="10858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2788" name="Rectangle 2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 dirty="0"/>
          </a:p>
        </p:txBody>
      </p:sp>
      <p:sp>
        <p:nvSpPr>
          <p:cNvPr id="32790" name="Rectangle 2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 dirty="0"/>
          </a:p>
        </p:txBody>
      </p:sp>
      <p:sp>
        <p:nvSpPr>
          <p:cNvPr id="32792" name="Rectangle 2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 dirty="0"/>
          </a:p>
        </p:txBody>
      </p:sp>
      <p:pic>
        <p:nvPicPr>
          <p:cNvPr id="32791" name="Picture 23"/>
          <p:cNvPicPr>
            <a:picLocks noChangeAspect="1" noChangeArrowheads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00430" y="5500702"/>
            <a:ext cx="785818" cy="645074"/>
          </a:xfrm>
          <a:prstGeom prst="rect">
            <a:avLst/>
          </a:prstGeom>
          <a:noFill/>
        </p:spPr>
      </p:pic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5121" name="Picture 1"/>
          <p:cNvPicPr>
            <a:picLocks noChangeAspect="1" noChangeArrowheads="1"/>
          </p:cNvPicPr>
          <p:nvPr/>
        </p:nvPicPr>
        <p:blipFill>
          <a:blip r:embed="rId1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428992" y="1000108"/>
            <a:ext cx="2786083" cy="357190"/>
          </a:xfrm>
          <a:prstGeom prst="rect">
            <a:avLst/>
          </a:prstGeom>
          <a:noFill/>
        </p:spPr>
      </p:pic>
      <p:sp>
        <p:nvSpPr>
          <p:cNvPr id="29" name="TextBox 28"/>
          <p:cNvSpPr txBox="1"/>
          <p:nvPr/>
        </p:nvSpPr>
        <p:spPr>
          <a:xfrm>
            <a:off x="6215074" y="928670"/>
            <a:ext cx="17859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,</a:t>
            </a:r>
            <a:r>
              <a:rPr lang="ru-RU" sz="2000" dirty="0" smtClean="0"/>
              <a:t>где </a:t>
            </a:r>
            <a:r>
              <a:rPr lang="en-US" sz="2000" dirty="0" smtClean="0"/>
              <a:t>n&gt;2</a:t>
            </a:r>
            <a:r>
              <a:rPr lang="ru-RU" sz="2000" dirty="0" smtClean="0"/>
              <a:t>, </a:t>
            </a:r>
            <a:endParaRPr lang="ru-RU" sz="2000" dirty="0"/>
          </a:p>
        </p:txBody>
      </p:sp>
      <p:sp>
        <p:nvSpPr>
          <p:cNvPr id="5124" name="Rectangle 4"/>
          <p:cNvSpPr>
            <a:spLocks noChangeArrowheads="1"/>
          </p:cNvSpPr>
          <p:nvPr/>
        </p:nvSpPr>
        <p:spPr bwMode="auto">
          <a:xfrm>
            <a:off x="7286644" y="928670"/>
            <a:ext cx="78581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n Є</a:t>
            </a: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N</a:t>
            </a:r>
            <a:endParaRPr kumimoji="0" lang="en-US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5126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1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857356" y="5000636"/>
            <a:ext cx="4883047" cy="28495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571472" y="642918"/>
            <a:ext cx="7929618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800" b="1" dirty="0" smtClean="0"/>
              <a:t>Цель работы</a:t>
            </a:r>
            <a:r>
              <a:rPr lang="ru-RU" sz="2800" dirty="0" smtClean="0"/>
              <a:t>: </a:t>
            </a:r>
            <a:r>
              <a:rPr lang="ru-RU" sz="2800" dirty="0"/>
              <a:t>глубже изучить </a:t>
            </a:r>
            <a:r>
              <a:rPr lang="ru-RU" sz="2800" dirty="0" smtClean="0"/>
              <a:t>понятие «симметрия» и ее практическое применение. </a:t>
            </a:r>
            <a:endParaRPr lang="ru-RU" sz="2800" dirty="0"/>
          </a:p>
          <a:p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500034" y="2000240"/>
            <a:ext cx="7858180" cy="38164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Задачи</a:t>
            </a:r>
            <a:r>
              <a:rPr lang="ru-RU" sz="2800" dirty="0"/>
              <a:t>:</a:t>
            </a:r>
          </a:p>
          <a:p>
            <a:r>
              <a:rPr lang="ru-RU" sz="2800" dirty="0"/>
              <a:t>• изучить </a:t>
            </a:r>
            <a:r>
              <a:rPr lang="ru-RU" sz="2800" dirty="0" smtClean="0"/>
              <a:t>виды симметрии, преобразования</a:t>
            </a:r>
            <a:r>
              <a:rPr lang="ru-RU" sz="2800" dirty="0"/>
              <a:t>;</a:t>
            </a:r>
          </a:p>
          <a:p>
            <a:r>
              <a:rPr lang="ru-RU" sz="2800" dirty="0"/>
              <a:t>• изучить понятие «функция», способы задания функции, свойства функции;</a:t>
            </a:r>
          </a:p>
          <a:p>
            <a:r>
              <a:rPr lang="ru-RU" sz="2800" dirty="0"/>
              <a:t>• изучить методы решения уравнений высших степеней;</a:t>
            </a:r>
          </a:p>
          <a:p>
            <a:r>
              <a:rPr lang="ru-RU" sz="2800" dirty="0"/>
              <a:t>• показать практическое применение данных вопросов.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857224" y="1500174"/>
            <a:ext cx="7772400" cy="928694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	</a:t>
            </a:r>
            <a:r>
              <a:rPr lang="ru-RU" b="1" dirty="0" smtClean="0"/>
              <a:t>Пример</a:t>
            </a:r>
            <a:r>
              <a:rPr lang="ru-RU" dirty="0" smtClean="0"/>
              <a:t>: может ли уравнение                                иметь три корня   (№6.221,математика-11).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 dirty="0"/>
          </a:p>
        </p:txBody>
      </p:sp>
      <p:pic>
        <p:nvPicPr>
          <p:cNvPr id="1025" name="Picture 1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643570" y="1571612"/>
            <a:ext cx="2574286" cy="356191"/>
          </a:xfrm>
          <a:prstGeom prst="rect">
            <a:avLst/>
          </a:prstGeom>
          <a:noFill/>
        </p:spPr>
      </p:pic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0" y="2095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214413" y="2643182"/>
            <a:ext cx="3117295" cy="357190"/>
          </a:xfrm>
          <a:prstGeom prst="rect">
            <a:avLst/>
          </a:prstGeom>
          <a:noFill/>
        </p:spPr>
      </p:pic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0" y="2095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.</a:t>
            </a: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214414" y="3071810"/>
            <a:ext cx="242889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D(y)=R</a:t>
            </a:r>
            <a:endParaRPr lang="ru-RU" sz="2000" dirty="0"/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 dirty="0"/>
          </a:p>
        </p:txBody>
      </p:sp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214414" y="3643314"/>
            <a:ext cx="4757121" cy="357190"/>
          </a:xfrm>
          <a:prstGeom prst="rect">
            <a:avLst/>
          </a:prstGeom>
          <a:noFill/>
        </p:spPr>
      </p:pic>
      <p:sp>
        <p:nvSpPr>
          <p:cNvPr id="1034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 dirty="0"/>
          </a:p>
        </p:txBody>
      </p:sp>
      <p:sp>
        <p:nvSpPr>
          <p:cNvPr id="15" name="TextBox 14"/>
          <p:cNvSpPr txBox="1"/>
          <p:nvPr/>
        </p:nvSpPr>
        <p:spPr>
          <a:xfrm>
            <a:off x="1142976" y="4214818"/>
            <a:ext cx="53578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X=0</a:t>
            </a:r>
            <a:r>
              <a:rPr lang="ru-RU" sz="2400" dirty="0" smtClean="0"/>
              <a:t> не является корнем уравнения</a:t>
            </a:r>
            <a:endParaRPr lang="ru-RU" sz="2400" dirty="0"/>
          </a:p>
        </p:txBody>
      </p:sp>
      <p:sp>
        <p:nvSpPr>
          <p:cNvPr id="16" name="TextBox 15"/>
          <p:cNvSpPr txBox="1"/>
          <p:nvPr/>
        </p:nvSpPr>
        <p:spPr>
          <a:xfrm>
            <a:off x="857224" y="5357826"/>
            <a:ext cx="735811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Ответ</a:t>
            </a:r>
            <a:r>
              <a:rPr lang="ru-RU" sz="2400" dirty="0" smtClean="0"/>
              <a:t>: данное уравнение не может иметь три корня</a:t>
            </a:r>
            <a:r>
              <a:rPr lang="ru-RU" dirty="0" smtClean="0"/>
              <a:t>.</a:t>
            </a:r>
          </a:p>
          <a:p>
            <a:endParaRPr lang="ru-RU" dirty="0"/>
          </a:p>
        </p:txBody>
      </p:sp>
      <p:sp>
        <p:nvSpPr>
          <p:cNvPr id="17" name="TextBox 16"/>
          <p:cNvSpPr txBox="1"/>
          <p:nvPr/>
        </p:nvSpPr>
        <p:spPr>
          <a:xfrm>
            <a:off x="2285984" y="428604"/>
            <a:ext cx="521497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Уравнения с параметром</a:t>
            </a:r>
            <a:endParaRPr lang="ru-RU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928794" y="428604"/>
            <a:ext cx="600079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Использование свойств четности при решении уравнений</a:t>
            </a:r>
            <a:endParaRPr lang="ru-RU" sz="24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928662" y="1643050"/>
            <a:ext cx="7358114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Пример</a:t>
            </a:r>
            <a:r>
              <a:rPr lang="ru-RU" sz="2400" dirty="0" smtClean="0"/>
              <a:t> (ЕГЭ 2008): дана функция </a:t>
            </a:r>
            <a:r>
              <a:rPr lang="en-US" sz="2400" dirty="0" smtClean="0"/>
              <a:t>g(x)=2,3+f(x-9)</a:t>
            </a:r>
            <a:endParaRPr lang="ru-RU" sz="2400" dirty="0" smtClean="0"/>
          </a:p>
          <a:p>
            <a:r>
              <a:rPr lang="ru-RU" sz="2400" dirty="0" smtClean="0"/>
              <a:t>и нечетная функция</a:t>
            </a:r>
            <a:r>
              <a:rPr lang="en-US" sz="2400" dirty="0" smtClean="0"/>
              <a:t> f(x)</a:t>
            </a:r>
            <a:r>
              <a:rPr lang="ru-RU" sz="2400" dirty="0" smtClean="0"/>
              <a:t> , найти значение выражения </a:t>
            </a:r>
            <a:r>
              <a:rPr lang="en-US" sz="2400" dirty="0" smtClean="0"/>
              <a:t>g(6)+g(8)+g(10)+g(12)</a:t>
            </a:r>
            <a:r>
              <a:rPr lang="ru-RU" sz="2400" dirty="0" smtClean="0"/>
              <a:t>.</a:t>
            </a:r>
            <a:endParaRPr lang="en-US" sz="2400" dirty="0" smtClean="0"/>
          </a:p>
          <a:p>
            <a:r>
              <a:rPr lang="ru-RU" sz="2400" b="1" dirty="0" smtClean="0"/>
              <a:t>Решение:</a:t>
            </a:r>
          </a:p>
          <a:p>
            <a:endParaRPr lang="ru-RU" sz="2000" dirty="0"/>
          </a:p>
        </p:txBody>
      </p:sp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71538" y="3286124"/>
            <a:ext cx="2271429" cy="314286"/>
          </a:xfrm>
          <a:prstGeom prst="rect">
            <a:avLst/>
          </a:prstGeom>
          <a:noFill/>
        </p:spPr>
      </p:pic>
      <p:pic>
        <p:nvPicPr>
          <p:cNvPr id="26625" name="Picture 1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209550"/>
            <a:ext cx="38100" cy="209550"/>
          </a:xfrm>
          <a:prstGeom prst="rect">
            <a:avLst/>
          </a:prstGeom>
          <a:noFill/>
        </p:spPr>
      </p:pic>
      <p:sp>
        <p:nvSpPr>
          <p:cNvPr id="26627" name="Rectangle 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 dirty="0"/>
          </a:p>
        </p:txBody>
      </p:sp>
      <p:sp>
        <p:nvSpPr>
          <p:cNvPr id="26628" name="Rectangle 4"/>
          <p:cNvSpPr>
            <a:spLocks noChangeArrowheads="1"/>
          </p:cNvSpPr>
          <p:nvPr/>
        </p:nvSpPr>
        <p:spPr bwMode="auto">
          <a:xfrm>
            <a:off x="0" y="2095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,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6629" name="Rectangle 5"/>
          <p:cNvSpPr>
            <a:spLocks noChangeArrowheads="1"/>
          </p:cNvSpPr>
          <p:nvPr/>
        </p:nvSpPr>
        <p:spPr bwMode="auto">
          <a:xfrm>
            <a:off x="0" y="4191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6631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 dirty="0"/>
          </a:p>
        </p:txBody>
      </p:sp>
      <p:pic>
        <p:nvPicPr>
          <p:cNvPr id="26630" name="Picture 6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71538" y="3714752"/>
            <a:ext cx="2328572" cy="314286"/>
          </a:xfrm>
          <a:prstGeom prst="rect">
            <a:avLst/>
          </a:prstGeom>
          <a:noFill/>
        </p:spPr>
      </p:pic>
      <p:sp>
        <p:nvSpPr>
          <p:cNvPr id="26632" name="Rectangle 8"/>
          <p:cNvSpPr>
            <a:spLocks noChangeArrowheads="1"/>
          </p:cNvSpPr>
          <p:nvPr/>
        </p:nvSpPr>
        <p:spPr bwMode="auto">
          <a:xfrm>
            <a:off x="0" y="2095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,</a:t>
            </a: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6634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 dirty="0"/>
          </a:p>
        </p:txBody>
      </p:sp>
      <p:pic>
        <p:nvPicPr>
          <p:cNvPr id="26633" name="Picture 9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71538" y="4143380"/>
            <a:ext cx="2285715" cy="314286"/>
          </a:xfrm>
          <a:prstGeom prst="rect">
            <a:avLst/>
          </a:prstGeom>
          <a:noFill/>
        </p:spPr>
      </p:pic>
      <p:sp>
        <p:nvSpPr>
          <p:cNvPr id="26636" name="Rectangle 1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 dirty="0"/>
          </a:p>
        </p:txBody>
      </p:sp>
      <p:pic>
        <p:nvPicPr>
          <p:cNvPr id="26635" name="Picture 11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71538" y="4572008"/>
            <a:ext cx="2285715" cy="314286"/>
          </a:xfrm>
          <a:prstGeom prst="rect">
            <a:avLst/>
          </a:prstGeom>
          <a:noFill/>
        </p:spPr>
      </p:pic>
      <p:sp>
        <p:nvSpPr>
          <p:cNvPr id="26637" name="Rectangle 13"/>
          <p:cNvSpPr>
            <a:spLocks noChangeArrowheads="1"/>
          </p:cNvSpPr>
          <p:nvPr/>
        </p:nvSpPr>
        <p:spPr bwMode="auto">
          <a:xfrm>
            <a:off x="0" y="6667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6639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 dirty="0"/>
          </a:p>
        </p:txBody>
      </p:sp>
      <p:sp>
        <p:nvSpPr>
          <p:cNvPr id="26640" name="Rectangle 16"/>
          <p:cNvSpPr>
            <a:spLocks noChangeArrowheads="1"/>
          </p:cNvSpPr>
          <p:nvPr/>
        </p:nvSpPr>
        <p:spPr bwMode="auto">
          <a:xfrm>
            <a:off x="0" y="2095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,</a:t>
            </a: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6644" name="Rectangle 2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 dirty="0"/>
          </a:p>
        </p:txBody>
      </p:sp>
      <p:sp>
        <p:nvSpPr>
          <p:cNvPr id="26645" name="Rectangle 21"/>
          <p:cNvSpPr>
            <a:spLocks noChangeArrowheads="1"/>
          </p:cNvSpPr>
          <p:nvPr/>
        </p:nvSpPr>
        <p:spPr bwMode="auto">
          <a:xfrm>
            <a:off x="0" y="2095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,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6647" name="Rectangle 23"/>
          <p:cNvSpPr>
            <a:spLocks noChangeArrowheads="1"/>
          </p:cNvSpPr>
          <p:nvPr/>
        </p:nvSpPr>
        <p:spPr bwMode="auto">
          <a:xfrm>
            <a:off x="0" y="6286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4929190" y="3571876"/>
            <a:ext cx="17145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f(-1)=-f(1)</a:t>
            </a:r>
            <a:endParaRPr lang="ru-RU" sz="2400" dirty="0"/>
          </a:p>
        </p:txBody>
      </p:sp>
      <p:sp>
        <p:nvSpPr>
          <p:cNvPr id="30" name="TextBox 29"/>
          <p:cNvSpPr txBox="1"/>
          <p:nvPr/>
        </p:nvSpPr>
        <p:spPr>
          <a:xfrm>
            <a:off x="4929190" y="3143248"/>
            <a:ext cx="21431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f(-x)=-f(x)</a:t>
            </a:r>
            <a:endParaRPr lang="ru-RU" sz="2400" dirty="0"/>
          </a:p>
        </p:txBody>
      </p:sp>
      <p:sp>
        <p:nvSpPr>
          <p:cNvPr id="31" name="TextBox 30"/>
          <p:cNvSpPr txBox="1"/>
          <p:nvPr/>
        </p:nvSpPr>
        <p:spPr>
          <a:xfrm>
            <a:off x="4929190" y="4000504"/>
            <a:ext cx="18573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f(-3)=-f(3)</a:t>
            </a:r>
            <a:endParaRPr lang="ru-RU" sz="2400" dirty="0"/>
          </a:p>
        </p:txBody>
      </p:sp>
      <p:sp>
        <p:nvSpPr>
          <p:cNvPr id="26650" name="Rectangle 2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 dirty="0"/>
          </a:p>
        </p:txBody>
      </p:sp>
      <p:sp>
        <p:nvSpPr>
          <p:cNvPr id="26652" name="Rectangle 28"/>
          <p:cNvSpPr>
            <a:spLocks noChangeArrowheads="1"/>
          </p:cNvSpPr>
          <p:nvPr/>
        </p:nvSpPr>
        <p:spPr bwMode="auto">
          <a:xfrm>
            <a:off x="0" y="4191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1000100" y="5643578"/>
            <a:ext cx="507209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Ответ</a:t>
            </a:r>
            <a:r>
              <a:rPr lang="ru-RU" sz="2400" dirty="0" smtClean="0"/>
              <a:t>: </a:t>
            </a:r>
            <a:r>
              <a:rPr lang="en-US" sz="2400" dirty="0" smtClean="0"/>
              <a:t>g(6)+g(8)+g(10)+g(12)=9,2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928662" y="357166"/>
            <a:ext cx="7772400" cy="169544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	</a:t>
            </a:r>
            <a:r>
              <a:rPr lang="ru-RU" sz="2200" b="1" dirty="0" smtClean="0"/>
              <a:t>Пример</a:t>
            </a:r>
            <a:r>
              <a:rPr lang="ru-RU" sz="2200" dirty="0" smtClean="0"/>
              <a:t>(Межрегиональная заочная математическая олимпиада 2008)</a:t>
            </a:r>
            <a:r>
              <a:rPr lang="ru-RU" sz="2200" b="1" dirty="0" smtClean="0"/>
              <a:t>:</a:t>
            </a:r>
            <a:r>
              <a:rPr lang="ru-RU" sz="2200" dirty="0" smtClean="0"/>
              <a:t> представьте произвольную функцию </a:t>
            </a:r>
            <a:r>
              <a:rPr lang="en-US" sz="2200" dirty="0" smtClean="0"/>
              <a:t>f(x)</a:t>
            </a:r>
            <a:r>
              <a:rPr lang="ru-RU" sz="2200" dirty="0" smtClean="0"/>
              <a:t>, определенную на всей действительной оси, в виде суммы четной и нечетной функций.</a:t>
            </a:r>
            <a:endParaRPr lang="ru-RU" sz="2200" dirty="0"/>
          </a:p>
        </p:txBody>
      </p:sp>
      <p:sp>
        <p:nvSpPr>
          <p:cNvPr id="4" name="TextBox 3"/>
          <p:cNvSpPr txBox="1"/>
          <p:nvPr/>
        </p:nvSpPr>
        <p:spPr>
          <a:xfrm>
            <a:off x="1214414" y="1785926"/>
            <a:ext cx="642942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Решение</a:t>
            </a:r>
            <a:r>
              <a:rPr lang="ru-RU" sz="2400" dirty="0" smtClean="0"/>
              <a:t>: </a:t>
            </a:r>
            <a:r>
              <a:rPr lang="en-US" sz="2400" dirty="0" smtClean="0"/>
              <a:t>y=f(x)</a:t>
            </a:r>
            <a:r>
              <a:rPr lang="ru-RU" sz="2400" dirty="0" smtClean="0"/>
              <a:t>, </a:t>
            </a:r>
            <a:r>
              <a:rPr lang="en-US" sz="2400" dirty="0" smtClean="0"/>
              <a:t>D(y)=R</a:t>
            </a:r>
            <a:endParaRPr lang="ru-RU" sz="2400" dirty="0" smtClean="0"/>
          </a:p>
          <a:p>
            <a:pPr algn="ctr"/>
            <a:r>
              <a:rPr lang="en-US" sz="2400" dirty="0" smtClean="0"/>
              <a:t>f(x)=g(x)+h(x)</a:t>
            </a:r>
            <a:r>
              <a:rPr lang="ru-RU" sz="2400" dirty="0" smtClean="0"/>
              <a:t>, где </a:t>
            </a:r>
            <a:r>
              <a:rPr lang="en-US" sz="2400" dirty="0" smtClean="0"/>
              <a:t>g(x)</a:t>
            </a:r>
            <a:r>
              <a:rPr lang="ru-RU" sz="2400" dirty="0" smtClean="0"/>
              <a:t>- четная функция,</a:t>
            </a:r>
          </a:p>
          <a:p>
            <a:pPr algn="ctr"/>
            <a:r>
              <a:rPr lang="en-US" sz="2400" dirty="0" smtClean="0"/>
              <a:t>h(x)</a:t>
            </a:r>
            <a:r>
              <a:rPr lang="ru-RU" sz="2400" dirty="0" smtClean="0"/>
              <a:t>- нечетная функция</a:t>
            </a:r>
          </a:p>
          <a:p>
            <a:r>
              <a:rPr lang="en-US" sz="2400" dirty="0" smtClean="0"/>
              <a:t>f(</a:t>
            </a:r>
            <a:r>
              <a:rPr lang="ru-RU" sz="2400" dirty="0" smtClean="0"/>
              <a:t>-</a:t>
            </a:r>
            <a:r>
              <a:rPr lang="en-US" sz="2400" dirty="0" smtClean="0"/>
              <a:t>x)</a:t>
            </a:r>
            <a:r>
              <a:rPr lang="ru-RU" sz="2400" dirty="0" smtClean="0"/>
              <a:t>=</a:t>
            </a:r>
            <a:r>
              <a:rPr lang="en-US" sz="2400" dirty="0" smtClean="0"/>
              <a:t> g(</a:t>
            </a:r>
            <a:r>
              <a:rPr lang="ru-RU" sz="2400" dirty="0" smtClean="0"/>
              <a:t>-</a:t>
            </a:r>
            <a:r>
              <a:rPr lang="en-US" sz="2400" dirty="0" smtClean="0"/>
              <a:t>x)+h(</a:t>
            </a:r>
            <a:r>
              <a:rPr lang="ru-RU" sz="2400" dirty="0" smtClean="0"/>
              <a:t>-</a:t>
            </a:r>
            <a:r>
              <a:rPr lang="en-US" sz="2400" dirty="0" smtClean="0"/>
              <a:t>x)</a:t>
            </a:r>
            <a:r>
              <a:rPr lang="ru-RU" sz="2400" dirty="0" smtClean="0"/>
              <a:t>, </a:t>
            </a:r>
          </a:p>
          <a:p>
            <a:r>
              <a:rPr lang="en-US" sz="2400" dirty="0" smtClean="0"/>
              <a:t>f(</a:t>
            </a:r>
            <a:r>
              <a:rPr lang="ru-RU" sz="2400" dirty="0" smtClean="0"/>
              <a:t>-</a:t>
            </a:r>
            <a:r>
              <a:rPr lang="en-US" sz="2400" dirty="0" smtClean="0"/>
              <a:t>x)</a:t>
            </a:r>
            <a:r>
              <a:rPr lang="ru-RU" sz="2400" dirty="0" smtClean="0"/>
              <a:t>=</a:t>
            </a:r>
            <a:r>
              <a:rPr lang="en-US" sz="2400" dirty="0" smtClean="0"/>
              <a:t> g(x)</a:t>
            </a:r>
            <a:r>
              <a:rPr lang="ru-RU" sz="2400" dirty="0" smtClean="0"/>
              <a:t>-</a:t>
            </a:r>
            <a:r>
              <a:rPr lang="en-US" sz="2400" dirty="0" smtClean="0"/>
              <a:t>h(x)</a:t>
            </a:r>
            <a:r>
              <a:rPr lang="ru-RU" sz="2400" dirty="0" smtClean="0"/>
              <a:t>, составим систему уравнений</a:t>
            </a:r>
            <a:endParaRPr lang="ru-RU" sz="2400" dirty="0"/>
          </a:p>
        </p:txBody>
      </p:sp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 dirty="0"/>
          </a:p>
        </p:txBody>
      </p:sp>
      <p:pic>
        <p:nvPicPr>
          <p:cNvPr id="3073" name="Picture 1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285852" y="3857628"/>
            <a:ext cx="2282857" cy="615239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1285852" y="4429132"/>
            <a:ext cx="30003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Получим,</a:t>
            </a:r>
            <a:endParaRPr lang="ru-RU" sz="2400" dirty="0"/>
          </a:p>
        </p:txBody>
      </p:sp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357290" y="4929198"/>
            <a:ext cx="2000264" cy="1014023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1214414" y="5929330"/>
            <a:ext cx="35719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Ответ</a:t>
            </a:r>
            <a:r>
              <a:rPr lang="ru-RU" sz="2400" dirty="0" smtClean="0"/>
              <a:t>:</a:t>
            </a:r>
            <a:endParaRPr lang="ru-RU" sz="2400" dirty="0"/>
          </a:p>
        </p:txBody>
      </p:sp>
      <p:sp>
        <p:nvSpPr>
          <p:cNvPr id="3078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 dirty="0"/>
          </a:p>
        </p:txBody>
      </p:sp>
      <p:sp>
        <p:nvSpPr>
          <p:cNvPr id="3079" name="Rectangle 7"/>
          <p:cNvSpPr>
            <a:spLocks noChangeArrowheads="1"/>
          </p:cNvSpPr>
          <p:nvPr/>
        </p:nvSpPr>
        <p:spPr bwMode="auto">
          <a:xfrm>
            <a:off x="0" y="8096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 dirty="0"/>
          </a:p>
        </p:txBody>
      </p:sp>
      <p:pic>
        <p:nvPicPr>
          <p:cNvPr id="2049" name="Picture 1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285984" y="5857892"/>
            <a:ext cx="3853334" cy="599048"/>
          </a:xfrm>
          <a:prstGeom prst="rect">
            <a:avLst/>
          </a:prstGeom>
          <a:noFill/>
        </p:spPr>
      </p:pic>
      <p:sp>
        <p:nvSpPr>
          <p:cNvPr id="2051" name="Rectangle 3"/>
          <p:cNvSpPr>
            <a:spLocks noChangeArrowheads="1"/>
          </p:cNvSpPr>
          <p:nvPr/>
        </p:nvSpPr>
        <p:spPr bwMode="auto">
          <a:xfrm>
            <a:off x="0" y="8096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714348" y="500042"/>
            <a:ext cx="7772400" cy="1571636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2000" dirty="0" smtClean="0"/>
              <a:t>	</a:t>
            </a:r>
            <a:r>
              <a:rPr lang="ru-RU" sz="2000" b="1" dirty="0" smtClean="0"/>
              <a:t>Пример(ЕГЭ 2008)</a:t>
            </a:r>
            <a:r>
              <a:rPr lang="ru-RU" sz="2000" dirty="0" smtClean="0"/>
              <a:t>: нечетная функция </a:t>
            </a:r>
            <a:r>
              <a:rPr lang="en-US" sz="2000" dirty="0" smtClean="0"/>
              <a:t>y=f(x) </a:t>
            </a:r>
            <a:r>
              <a:rPr lang="ru-RU" sz="2000" dirty="0" smtClean="0"/>
              <a:t>определена на всей числовой прямой. Для всякого неотрицательного значения переменной </a:t>
            </a:r>
            <a:r>
              <a:rPr lang="en-US" sz="2000" dirty="0" smtClean="0"/>
              <a:t>x</a:t>
            </a:r>
            <a:r>
              <a:rPr lang="ru-RU" sz="2000" dirty="0" smtClean="0"/>
              <a:t> значение этой функции совпадает со значением функции </a:t>
            </a:r>
            <a:r>
              <a:rPr lang="en-US" sz="2000" dirty="0" smtClean="0"/>
              <a:t>g(x)=x(2x+1)(2x-1)</a:t>
            </a:r>
            <a:r>
              <a:rPr lang="ru-RU" sz="2000" dirty="0" smtClean="0"/>
              <a:t>. Найдите значение функции </a:t>
            </a:r>
            <a:endParaRPr lang="ru-RU" sz="2000" dirty="0"/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 dirty="0"/>
          </a:p>
        </p:txBody>
      </p:sp>
      <p:pic>
        <p:nvPicPr>
          <p:cNvPr id="2049" name="Picture 1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85800" y="1857364"/>
            <a:ext cx="1928826" cy="584493"/>
          </a:xfrm>
          <a:prstGeom prst="rect">
            <a:avLst/>
          </a:prstGeom>
          <a:noFill/>
        </p:spPr>
      </p:pic>
      <p:sp>
        <p:nvSpPr>
          <p:cNvPr id="2051" name="Rectangle 3"/>
          <p:cNvSpPr>
            <a:spLocks noChangeArrowheads="1"/>
          </p:cNvSpPr>
          <p:nvPr/>
        </p:nvSpPr>
        <p:spPr bwMode="auto">
          <a:xfrm>
            <a:off x="0" y="838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086064" y="1857364"/>
            <a:ext cx="32861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, при </a:t>
            </a:r>
            <a:r>
              <a:rPr lang="en-US" sz="2000" dirty="0" smtClean="0"/>
              <a:t>x=-3</a:t>
            </a:r>
            <a:endParaRPr lang="ru-RU" sz="2000" dirty="0"/>
          </a:p>
        </p:txBody>
      </p:sp>
      <p:sp>
        <p:nvSpPr>
          <p:cNvPr id="8" name="TextBox 7"/>
          <p:cNvSpPr txBox="1"/>
          <p:nvPr/>
        </p:nvSpPr>
        <p:spPr>
          <a:xfrm>
            <a:off x="1014362" y="2571744"/>
            <a:ext cx="450059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Решение</a:t>
            </a:r>
            <a:r>
              <a:rPr lang="ru-RU" sz="2000" dirty="0" smtClean="0"/>
              <a:t>:</a:t>
            </a:r>
            <a:endParaRPr lang="ru-RU" sz="2000" dirty="0"/>
          </a:p>
        </p:txBody>
      </p:sp>
      <p:sp>
        <p:nvSpPr>
          <p:cNvPr id="2053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 dirty="0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371684" y="2571744"/>
            <a:ext cx="1220749" cy="500066"/>
          </a:xfrm>
          <a:prstGeom prst="rect">
            <a:avLst/>
          </a:prstGeom>
          <a:noFill/>
        </p:spPr>
      </p:pic>
      <p:sp>
        <p:nvSpPr>
          <p:cNvPr id="2054" name="Rectangle 6"/>
          <p:cNvSpPr>
            <a:spLocks noChangeArrowheads="1"/>
          </p:cNvSpPr>
          <p:nvPr/>
        </p:nvSpPr>
        <p:spPr bwMode="auto">
          <a:xfrm>
            <a:off x="0" y="7810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300246" y="3214686"/>
            <a:ext cx="2000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f(3)=g(3)</a:t>
            </a:r>
            <a:endParaRPr lang="ru-RU" dirty="0"/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 dirty="0"/>
          </a:p>
        </p:txBody>
      </p:sp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157238" y="3714752"/>
            <a:ext cx="2357454" cy="571504"/>
          </a:xfrm>
          <a:prstGeom prst="rect">
            <a:avLst/>
          </a:prstGeom>
          <a:noFill/>
        </p:spPr>
      </p:pic>
      <p:sp>
        <p:nvSpPr>
          <p:cNvPr id="2057" name="Rectangle 9"/>
          <p:cNvSpPr>
            <a:spLocks noChangeArrowheads="1"/>
          </p:cNvSpPr>
          <p:nvPr/>
        </p:nvSpPr>
        <p:spPr bwMode="auto">
          <a:xfrm>
            <a:off x="0" y="838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085800" y="4357694"/>
            <a:ext cx="32861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g(-3)=-105, g(3)=105</a:t>
            </a:r>
          </a:p>
          <a:p>
            <a:r>
              <a:rPr lang="en-US" sz="2000" dirty="0" smtClean="0"/>
              <a:t>h(-3)=1,5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1085800" y="5072074"/>
            <a:ext cx="45720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Ответ</a:t>
            </a:r>
            <a:r>
              <a:rPr lang="ru-RU" sz="2000" dirty="0" smtClean="0"/>
              <a:t>: 1,5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500034" y="1928802"/>
            <a:ext cx="821537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</a:rPr>
              <a:t>Симметрия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</a:rPr>
              <a:t> – движение, преобразование плоскости или пространства, при котором сохраняется расстояние между точками.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00034" y="285728"/>
            <a:ext cx="8143932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dirty="0" smtClean="0"/>
              <a:t>       Существуют </a:t>
            </a:r>
            <a:r>
              <a:rPr lang="ru-RU" sz="2400" b="1" dirty="0"/>
              <a:t>преобразования</a:t>
            </a:r>
            <a:r>
              <a:rPr lang="ru-RU" sz="2400" dirty="0"/>
              <a:t>, которые сохраняют расстояния между точками (</a:t>
            </a:r>
            <a:r>
              <a:rPr lang="ru-RU" sz="2400" b="1" dirty="0"/>
              <a:t>движение</a:t>
            </a:r>
            <a:r>
              <a:rPr lang="ru-RU" sz="2400" dirty="0"/>
              <a:t>) и преобразования, которые изменяют расстояния между точками в некоторое число раз (</a:t>
            </a:r>
            <a:r>
              <a:rPr lang="ru-RU" sz="2400" b="1" dirty="0"/>
              <a:t>гомотетия – подобие</a:t>
            </a:r>
            <a:r>
              <a:rPr lang="ru-RU" sz="2400" dirty="0"/>
              <a:t> ).</a:t>
            </a:r>
          </a:p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642910" y="3143248"/>
            <a:ext cx="800105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b="1" dirty="0" smtClean="0"/>
              <a:t>       </a:t>
            </a:r>
            <a:r>
              <a:rPr lang="ru-RU" sz="2400" b="1" dirty="0" smtClean="0"/>
              <a:t>Функцией</a:t>
            </a:r>
            <a:r>
              <a:rPr lang="ru-RU" sz="2400" dirty="0" smtClean="0"/>
              <a:t> </a:t>
            </a:r>
            <a:r>
              <a:rPr lang="ru-RU" sz="2400" dirty="0"/>
              <a:t>называют такую зависимость переменной у от переменной </a:t>
            </a:r>
            <a:r>
              <a:rPr lang="ru-RU" sz="2400" dirty="0" err="1"/>
              <a:t>х</a:t>
            </a:r>
            <a:r>
              <a:rPr lang="ru-RU" sz="2400" dirty="0"/>
              <a:t>, при которой каждому значению переменной </a:t>
            </a:r>
            <a:r>
              <a:rPr lang="ru-RU" sz="2400" dirty="0" err="1"/>
              <a:t>х</a:t>
            </a:r>
            <a:r>
              <a:rPr lang="ru-RU" sz="2400" dirty="0"/>
              <a:t> из множества Х соответствует единственное значение переменной у из множества </a:t>
            </a:r>
            <a:r>
              <a:rPr lang="en-US" sz="2400" dirty="0"/>
              <a:t>Y</a:t>
            </a:r>
            <a:r>
              <a:rPr lang="ru-RU" sz="2400" dirty="0" smtClean="0"/>
              <a:t>.</a:t>
            </a:r>
            <a:endParaRPr lang="ru-RU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642910" y="4714884"/>
            <a:ext cx="785818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b="1" dirty="0"/>
              <a:t> </a:t>
            </a:r>
            <a:r>
              <a:rPr lang="ru-RU" b="1" dirty="0" smtClean="0"/>
              <a:t>     </a:t>
            </a:r>
            <a:r>
              <a:rPr lang="ru-RU" sz="2400" b="1" dirty="0" smtClean="0"/>
              <a:t>Графиком </a:t>
            </a:r>
            <a:r>
              <a:rPr lang="ru-RU" sz="2400" b="1" dirty="0"/>
              <a:t>функции</a:t>
            </a:r>
            <a:r>
              <a:rPr lang="ru-RU" sz="2400" dirty="0"/>
              <a:t> называют множество всех точек координатной плоскости, абсциссы которых равны значениям аргумента, а ординаты – соответствующим значениям функции. </a:t>
            </a:r>
          </a:p>
          <a:p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85786" y="428604"/>
            <a:ext cx="7358114" cy="4062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buNone/>
            </a:pPr>
            <a:r>
              <a:rPr lang="ru-RU" sz="2400" b="1" dirty="0" smtClean="0"/>
              <a:t>Чётность функции</a:t>
            </a:r>
            <a:r>
              <a:rPr lang="ru-RU" sz="2400" dirty="0" smtClean="0"/>
              <a:t>.</a:t>
            </a:r>
          </a:p>
          <a:p>
            <a:pPr algn="just">
              <a:buNone/>
            </a:pPr>
            <a:r>
              <a:rPr lang="ru-RU" sz="2000" dirty="0" smtClean="0"/>
              <a:t>	</a:t>
            </a:r>
            <a:r>
              <a:rPr lang="ru-RU" sz="2400" dirty="0" smtClean="0"/>
              <a:t>Функция </a:t>
            </a:r>
            <a:r>
              <a:rPr lang="ru-RU" sz="2400" dirty="0" err="1" smtClean="0"/>
              <a:t>у=</a:t>
            </a:r>
            <a:r>
              <a:rPr lang="en-US" sz="2400" dirty="0" smtClean="0"/>
              <a:t>f</a:t>
            </a:r>
            <a:r>
              <a:rPr lang="ru-RU" sz="2400" dirty="0" smtClean="0"/>
              <a:t>(</a:t>
            </a:r>
            <a:r>
              <a:rPr lang="ru-RU" sz="2400" dirty="0" err="1" smtClean="0"/>
              <a:t>х</a:t>
            </a:r>
            <a:r>
              <a:rPr lang="ru-RU" sz="2400" dirty="0" smtClean="0"/>
              <a:t>) может быть чётной или нечётной, если её область определения симметрична относительно 0;</a:t>
            </a:r>
          </a:p>
          <a:p>
            <a:pPr algn="just">
              <a:buNone/>
            </a:pPr>
            <a:r>
              <a:rPr lang="ru-RU" sz="2400" b="1" dirty="0" smtClean="0"/>
              <a:t>Чётная </a:t>
            </a:r>
            <a:r>
              <a:rPr lang="ru-RU" sz="2400" dirty="0" smtClean="0"/>
              <a:t>функция: </a:t>
            </a:r>
            <a:r>
              <a:rPr lang="en-US" sz="2400" dirty="0" smtClean="0"/>
              <a:t>f</a:t>
            </a:r>
            <a:r>
              <a:rPr lang="ru-RU" sz="2400" dirty="0" smtClean="0"/>
              <a:t>(</a:t>
            </a:r>
            <a:r>
              <a:rPr lang="ru-RU" sz="2400" dirty="0" err="1" smtClean="0"/>
              <a:t>х</a:t>
            </a:r>
            <a:r>
              <a:rPr lang="ru-RU" sz="2400" dirty="0" smtClean="0"/>
              <a:t>)=</a:t>
            </a:r>
            <a:r>
              <a:rPr lang="en-US" sz="2400" dirty="0" smtClean="0"/>
              <a:t>f</a:t>
            </a:r>
            <a:r>
              <a:rPr lang="ru-RU" sz="2400" dirty="0" smtClean="0"/>
              <a:t>(-</a:t>
            </a:r>
            <a:r>
              <a:rPr lang="ru-RU" sz="2400" dirty="0" err="1" smtClean="0"/>
              <a:t>х</a:t>
            </a:r>
            <a:r>
              <a:rPr lang="ru-RU" sz="2400" dirty="0" smtClean="0"/>
              <a:t>) для любых </a:t>
            </a:r>
            <a:r>
              <a:rPr lang="ru-RU" sz="2400" dirty="0" err="1" smtClean="0"/>
              <a:t>х</a:t>
            </a:r>
            <a:r>
              <a:rPr lang="ru-RU" sz="2400" dirty="0" smtClean="0"/>
              <a:t> из </a:t>
            </a:r>
            <a:r>
              <a:rPr lang="en-US" sz="2400" dirty="0" smtClean="0"/>
              <a:t>D</a:t>
            </a:r>
            <a:r>
              <a:rPr lang="ru-RU" sz="2400" dirty="0" smtClean="0"/>
              <a:t>(у);</a:t>
            </a:r>
          </a:p>
          <a:p>
            <a:pPr algn="just">
              <a:buNone/>
            </a:pPr>
            <a:r>
              <a:rPr lang="ru-RU" sz="2400" b="1" dirty="0" smtClean="0"/>
              <a:t>Нечётная </a:t>
            </a:r>
            <a:r>
              <a:rPr lang="ru-RU" sz="2400" dirty="0" smtClean="0"/>
              <a:t>функция: -</a:t>
            </a:r>
            <a:r>
              <a:rPr lang="en-US" sz="2400" dirty="0" smtClean="0"/>
              <a:t>f</a:t>
            </a:r>
            <a:r>
              <a:rPr lang="ru-RU" sz="2400" dirty="0" smtClean="0"/>
              <a:t>(</a:t>
            </a:r>
            <a:r>
              <a:rPr lang="ru-RU" sz="2400" dirty="0" err="1" smtClean="0"/>
              <a:t>х</a:t>
            </a:r>
            <a:r>
              <a:rPr lang="ru-RU" sz="2400" dirty="0" smtClean="0"/>
              <a:t>)=</a:t>
            </a:r>
            <a:r>
              <a:rPr lang="en-US" sz="2400" dirty="0" smtClean="0"/>
              <a:t>f</a:t>
            </a:r>
            <a:r>
              <a:rPr lang="ru-RU" sz="2400" dirty="0" smtClean="0"/>
              <a:t>(-</a:t>
            </a:r>
            <a:r>
              <a:rPr lang="ru-RU" sz="2400" dirty="0" err="1" smtClean="0"/>
              <a:t>х</a:t>
            </a:r>
            <a:r>
              <a:rPr lang="ru-RU" sz="2400" dirty="0" smtClean="0"/>
              <a:t>) для любых </a:t>
            </a:r>
            <a:r>
              <a:rPr lang="ru-RU" sz="2400" dirty="0" err="1" smtClean="0"/>
              <a:t>х</a:t>
            </a:r>
            <a:r>
              <a:rPr lang="ru-RU" sz="2400" dirty="0" smtClean="0"/>
              <a:t> из </a:t>
            </a:r>
            <a:r>
              <a:rPr lang="en-US" sz="2400" dirty="0" smtClean="0"/>
              <a:t>D</a:t>
            </a:r>
            <a:r>
              <a:rPr lang="ru-RU" sz="2400" dirty="0" smtClean="0"/>
              <a:t>(у);</a:t>
            </a:r>
          </a:p>
          <a:p>
            <a:pPr algn="just">
              <a:buNone/>
            </a:pPr>
            <a:r>
              <a:rPr lang="ru-RU" sz="2400" dirty="0" smtClean="0"/>
              <a:t>	Если не выполняется ни одно из соотношений, то функцию называют </a:t>
            </a:r>
            <a:r>
              <a:rPr lang="ru-RU" sz="2400" b="1" dirty="0" smtClean="0"/>
              <a:t>ни чётной, ни нечётной.</a:t>
            </a:r>
            <a:endParaRPr lang="ru-RU" sz="2400" dirty="0" smtClean="0"/>
          </a:p>
          <a:p>
            <a:pPr>
              <a:buNone/>
            </a:pPr>
            <a:endParaRPr lang="ru-RU" sz="2400" dirty="0" smtClean="0"/>
          </a:p>
          <a:p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857224" y="3786190"/>
            <a:ext cx="7572428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2400" b="1" dirty="0" smtClean="0"/>
              <a:t>Монотонность функции</a:t>
            </a:r>
            <a:r>
              <a:rPr lang="ru-RU" sz="2400" dirty="0" smtClean="0"/>
              <a:t>.</a:t>
            </a:r>
          </a:p>
          <a:p>
            <a:pPr algn="just"/>
            <a:r>
              <a:rPr lang="ru-RU" sz="2400" dirty="0" smtClean="0"/>
              <a:t>Функция </a:t>
            </a:r>
            <a:r>
              <a:rPr lang="ru-RU" sz="2400" dirty="0" err="1" smtClean="0"/>
              <a:t>у=</a:t>
            </a:r>
            <a:r>
              <a:rPr lang="en-US" sz="2400" dirty="0" smtClean="0"/>
              <a:t>f</a:t>
            </a:r>
            <a:r>
              <a:rPr lang="ru-RU" sz="2400" dirty="0" smtClean="0"/>
              <a:t>(</a:t>
            </a:r>
            <a:r>
              <a:rPr lang="ru-RU" sz="2400" dirty="0" err="1" smtClean="0"/>
              <a:t>х</a:t>
            </a:r>
            <a:r>
              <a:rPr lang="ru-RU" sz="2400" dirty="0" smtClean="0"/>
              <a:t>) </a:t>
            </a:r>
            <a:r>
              <a:rPr lang="ru-RU" sz="2400" b="1" dirty="0" smtClean="0"/>
              <a:t>монотонно возрастает</a:t>
            </a:r>
            <a:r>
              <a:rPr lang="ru-RU" sz="2400" dirty="0" smtClean="0"/>
              <a:t> на промежутке </a:t>
            </a:r>
            <a:r>
              <a:rPr lang="en-US" sz="2400" dirty="0" smtClean="0"/>
              <a:t>I</a:t>
            </a:r>
            <a:r>
              <a:rPr lang="ru-RU" sz="2400" dirty="0" smtClean="0"/>
              <a:t>, если для любых х</a:t>
            </a:r>
            <a:r>
              <a:rPr lang="ru-RU" sz="2400" baseline="-25000" dirty="0" smtClean="0"/>
              <a:t>1</a:t>
            </a:r>
            <a:r>
              <a:rPr lang="ru-RU" sz="2400" dirty="0" smtClean="0"/>
              <a:t> и х</a:t>
            </a:r>
            <a:r>
              <a:rPr lang="ru-RU" sz="2400" baseline="-25000" dirty="0" smtClean="0"/>
              <a:t>2</a:t>
            </a:r>
            <a:r>
              <a:rPr lang="ru-RU" sz="2400" dirty="0" smtClean="0"/>
              <a:t> из </a:t>
            </a:r>
            <a:r>
              <a:rPr lang="en-US" sz="2400" dirty="0" smtClean="0"/>
              <a:t>I</a:t>
            </a:r>
            <a:r>
              <a:rPr lang="ru-RU" sz="2400" dirty="0" smtClean="0"/>
              <a:t> таких, что х</a:t>
            </a:r>
            <a:r>
              <a:rPr lang="ru-RU" sz="2400" baseline="-25000" dirty="0" smtClean="0"/>
              <a:t>1</a:t>
            </a:r>
            <a:r>
              <a:rPr lang="ru-RU" sz="2400" dirty="0" smtClean="0"/>
              <a:t>&lt;х</a:t>
            </a:r>
            <a:r>
              <a:rPr lang="ru-RU" sz="2400" baseline="-25000" dirty="0" smtClean="0"/>
              <a:t>2</a:t>
            </a:r>
            <a:r>
              <a:rPr lang="ru-RU" sz="2400" dirty="0" smtClean="0"/>
              <a:t>, выполняется неравенство </a:t>
            </a:r>
            <a:r>
              <a:rPr lang="en-US" sz="2400" dirty="0" smtClean="0"/>
              <a:t>f</a:t>
            </a:r>
            <a:r>
              <a:rPr lang="ru-RU" sz="2400" dirty="0" smtClean="0"/>
              <a:t>(х</a:t>
            </a:r>
            <a:r>
              <a:rPr lang="ru-RU" sz="2400" baseline="-25000" dirty="0" smtClean="0"/>
              <a:t>1</a:t>
            </a:r>
            <a:r>
              <a:rPr lang="ru-RU" sz="2400" dirty="0" smtClean="0"/>
              <a:t>)&lt;</a:t>
            </a:r>
            <a:r>
              <a:rPr lang="en-US" sz="2400" dirty="0" smtClean="0"/>
              <a:t>f</a:t>
            </a:r>
            <a:r>
              <a:rPr lang="ru-RU" sz="2400" dirty="0" smtClean="0"/>
              <a:t>(х</a:t>
            </a:r>
            <a:r>
              <a:rPr lang="ru-RU" sz="2400" baseline="-25000" dirty="0" smtClean="0"/>
              <a:t>2</a:t>
            </a:r>
            <a:r>
              <a:rPr lang="ru-RU" sz="2400" dirty="0" smtClean="0"/>
              <a:t>);</a:t>
            </a:r>
          </a:p>
          <a:p>
            <a:pPr algn="just"/>
            <a:r>
              <a:rPr lang="ru-RU" sz="2400" dirty="0" smtClean="0"/>
              <a:t>Функция </a:t>
            </a:r>
            <a:r>
              <a:rPr lang="ru-RU" sz="2400" dirty="0" err="1" smtClean="0"/>
              <a:t>у=</a:t>
            </a:r>
            <a:r>
              <a:rPr lang="en-US" sz="2400" dirty="0" smtClean="0"/>
              <a:t>f</a:t>
            </a:r>
            <a:r>
              <a:rPr lang="ru-RU" sz="2400" dirty="0" smtClean="0"/>
              <a:t>(</a:t>
            </a:r>
            <a:r>
              <a:rPr lang="ru-RU" sz="2400" dirty="0" err="1" smtClean="0"/>
              <a:t>х</a:t>
            </a:r>
            <a:r>
              <a:rPr lang="ru-RU" sz="2400" dirty="0" smtClean="0"/>
              <a:t>) </a:t>
            </a:r>
            <a:r>
              <a:rPr lang="ru-RU" sz="2400" b="1" dirty="0" smtClean="0"/>
              <a:t>монотонно убывает</a:t>
            </a:r>
            <a:r>
              <a:rPr lang="ru-RU" sz="2400" dirty="0" smtClean="0"/>
              <a:t> на промежутке </a:t>
            </a:r>
            <a:r>
              <a:rPr lang="en-US" sz="2400" dirty="0" smtClean="0"/>
              <a:t>I</a:t>
            </a:r>
            <a:r>
              <a:rPr lang="ru-RU" sz="2400" dirty="0" smtClean="0"/>
              <a:t>, если для любых х</a:t>
            </a:r>
            <a:r>
              <a:rPr lang="ru-RU" sz="2400" baseline="-25000" dirty="0" smtClean="0"/>
              <a:t>1</a:t>
            </a:r>
            <a:r>
              <a:rPr lang="ru-RU" sz="2400" dirty="0" smtClean="0"/>
              <a:t> и х</a:t>
            </a:r>
            <a:r>
              <a:rPr lang="ru-RU" sz="2400" baseline="-25000" dirty="0" smtClean="0"/>
              <a:t>2</a:t>
            </a:r>
            <a:r>
              <a:rPr lang="ru-RU" sz="2400" dirty="0" smtClean="0"/>
              <a:t> из </a:t>
            </a:r>
            <a:r>
              <a:rPr lang="en-US" sz="2400" dirty="0" smtClean="0"/>
              <a:t>I</a:t>
            </a:r>
            <a:r>
              <a:rPr lang="ru-RU" sz="2400" dirty="0" smtClean="0"/>
              <a:t> таких, что х</a:t>
            </a:r>
            <a:r>
              <a:rPr lang="ru-RU" sz="2400" baseline="-25000" dirty="0" smtClean="0"/>
              <a:t>1</a:t>
            </a:r>
            <a:r>
              <a:rPr lang="ru-RU" sz="2400" dirty="0" smtClean="0"/>
              <a:t>&lt;х</a:t>
            </a:r>
            <a:r>
              <a:rPr lang="ru-RU" sz="2400" baseline="-25000" dirty="0" smtClean="0"/>
              <a:t>2</a:t>
            </a:r>
            <a:r>
              <a:rPr lang="ru-RU" sz="2400" dirty="0" smtClean="0"/>
              <a:t>, выполняется неравенство </a:t>
            </a:r>
            <a:r>
              <a:rPr lang="en-US" sz="2400" dirty="0" smtClean="0"/>
              <a:t>f</a:t>
            </a:r>
            <a:r>
              <a:rPr lang="ru-RU" sz="2400" dirty="0" smtClean="0"/>
              <a:t>(х</a:t>
            </a:r>
            <a:r>
              <a:rPr lang="ru-RU" sz="2400" baseline="-25000" dirty="0" smtClean="0"/>
              <a:t>1</a:t>
            </a:r>
            <a:r>
              <a:rPr lang="ru-RU" sz="2400" dirty="0" smtClean="0"/>
              <a:t>)&gt;</a:t>
            </a:r>
            <a:r>
              <a:rPr lang="en-US" sz="2400" dirty="0" smtClean="0"/>
              <a:t>f</a:t>
            </a:r>
            <a:r>
              <a:rPr lang="ru-RU" sz="2400" dirty="0" smtClean="0"/>
              <a:t>(х</a:t>
            </a:r>
            <a:r>
              <a:rPr lang="ru-RU" sz="2400" baseline="-25000" dirty="0" smtClean="0"/>
              <a:t>2</a:t>
            </a:r>
            <a:r>
              <a:rPr lang="ru-RU" sz="2400" dirty="0" smtClean="0"/>
              <a:t>).</a:t>
            </a:r>
          </a:p>
          <a:p>
            <a:pPr algn="just"/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857224" y="928670"/>
            <a:ext cx="27860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у=х</a:t>
            </a:r>
            <a:r>
              <a:rPr lang="ru-RU" sz="2400" baseline="30000" dirty="0" smtClean="0"/>
              <a:t>2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715008" y="1000108"/>
            <a:ext cx="21431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у=х</a:t>
            </a:r>
            <a:r>
              <a:rPr lang="ru-RU" sz="2400" baseline="30000" dirty="0" smtClean="0"/>
              <a:t>3</a:t>
            </a:r>
            <a:endParaRPr lang="ru-RU" sz="2400" dirty="0"/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5" name="TextBox 14"/>
          <p:cNvSpPr txBox="1"/>
          <p:nvPr/>
        </p:nvSpPr>
        <p:spPr>
          <a:xfrm>
            <a:off x="3143240" y="428604"/>
            <a:ext cx="321471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Графики функций</a:t>
            </a:r>
            <a:endParaRPr lang="ru-RU" sz="2400" b="1" dirty="0"/>
          </a:p>
        </p:txBody>
      </p:sp>
      <p:pic>
        <p:nvPicPr>
          <p:cNvPr id="18" name="Рисунок 17" descr="1.bmp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844" y="1714488"/>
            <a:ext cx="4248116" cy="3114675"/>
          </a:xfrm>
          <a:prstGeom prst="rect">
            <a:avLst/>
          </a:prstGeom>
        </p:spPr>
      </p:pic>
      <p:pic>
        <p:nvPicPr>
          <p:cNvPr id="20" name="Рисунок 19" descr="2.bmp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00562" y="1714488"/>
            <a:ext cx="4391024" cy="42767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428860" y="571480"/>
            <a:ext cx="137143" cy="548572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785786" y="571480"/>
            <a:ext cx="29289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err="1" smtClean="0"/>
              <a:t>у=</a:t>
            </a:r>
            <a:endParaRPr lang="ru-RU" sz="2400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929454" y="500042"/>
            <a:ext cx="274285" cy="594286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5429256" y="571480"/>
            <a:ext cx="25717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err="1" smtClean="0"/>
              <a:t>у=</a:t>
            </a:r>
            <a:endParaRPr lang="ru-RU" sz="2400" dirty="0"/>
          </a:p>
        </p:txBody>
      </p:sp>
      <p:pic>
        <p:nvPicPr>
          <p:cNvPr id="6" name="Рисунок 5" descr="3.bmp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2844" y="1214422"/>
            <a:ext cx="4357718" cy="4314825"/>
          </a:xfrm>
          <a:prstGeom prst="rect">
            <a:avLst/>
          </a:prstGeom>
        </p:spPr>
      </p:pic>
      <p:pic>
        <p:nvPicPr>
          <p:cNvPr id="7" name="Рисунок 6" descr="4.bmp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43438" y="1214422"/>
            <a:ext cx="4319586" cy="42576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857224" y="214290"/>
            <a:ext cx="28575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/>
              <a:t>у=|1-х|+|1+х|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000628" y="285728"/>
            <a:ext cx="32861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/>
              <a:t>у=|1-х|-|1+х</a:t>
            </a:r>
            <a:r>
              <a:rPr lang="ru-RU" sz="2400" dirty="0" smtClean="0"/>
              <a:t>|</a:t>
            </a:r>
            <a:endParaRPr lang="ru-RU" sz="2400" dirty="0"/>
          </a:p>
        </p:txBody>
      </p:sp>
      <p:pic>
        <p:nvPicPr>
          <p:cNvPr id="10" name="Рисунок 9" descr="5.bmp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282" y="1142984"/>
            <a:ext cx="4071966" cy="4276725"/>
          </a:xfrm>
          <a:prstGeom prst="rect">
            <a:avLst/>
          </a:prstGeom>
        </p:spPr>
      </p:pic>
      <p:pic>
        <p:nvPicPr>
          <p:cNvPr id="11" name="Рисунок 10" descr="6.bmp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00562" y="1142984"/>
            <a:ext cx="4248148" cy="42767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57224" y="428604"/>
            <a:ext cx="27860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err="1"/>
              <a:t>у=</a:t>
            </a:r>
            <a:r>
              <a:rPr lang="ru-RU" sz="2400" dirty="0"/>
              <a:t> |х</a:t>
            </a:r>
            <a:r>
              <a:rPr lang="ru-RU" sz="2400" baseline="30000" dirty="0"/>
              <a:t>2</a:t>
            </a:r>
            <a:r>
              <a:rPr lang="ru-RU" sz="2400" dirty="0"/>
              <a:t>-5|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429256" y="428604"/>
            <a:ext cx="29289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/>
              <a:t>у=(5-|х|)(|</a:t>
            </a:r>
            <a:r>
              <a:rPr lang="ru-RU" sz="2400" dirty="0" smtClean="0"/>
              <a:t>х|+1)</a:t>
            </a:r>
            <a:endParaRPr lang="ru-RU" sz="2400" dirty="0"/>
          </a:p>
        </p:txBody>
      </p:sp>
      <p:pic>
        <p:nvPicPr>
          <p:cNvPr id="4" name="Рисунок 3" descr="7.bmp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720" y="1357298"/>
            <a:ext cx="4533900" cy="4286250"/>
          </a:xfrm>
          <a:prstGeom prst="rect">
            <a:avLst/>
          </a:prstGeom>
        </p:spPr>
      </p:pic>
      <p:pic>
        <p:nvPicPr>
          <p:cNvPr id="5" name="Рисунок 4" descr="8.bmp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00628" y="928670"/>
            <a:ext cx="3890958" cy="44005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500034" y="214290"/>
            <a:ext cx="29289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err="1"/>
              <a:t>у</a:t>
            </a:r>
            <a:r>
              <a:rPr lang="ru-RU" sz="2400" dirty="0" err="1" smtClean="0"/>
              <a:t>=</a:t>
            </a:r>
            <a:endParaRPr lang="ru-RU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4643438" y="357166"/>
            <a:ext cx="335758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err="1"/>
              <a:t>у</a:t>
            </a:r>
            <a:r>
              <a:rPr lang="ru-RU" sz="2400" dirty="0" err="1" smtClean="0"/>
              <a:t>=</a:t>
            </a:r>
            <a:endParaRPr lang="ru-RU" sz="2400" dirty="0"/>
          </a:p>
        </p:txBody>
      </p:sp>
      <p:sp>
        <p:nvSpPr>
          <p:cNvPr id="1945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9457" name="Picture 1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43108" y="285728"/>
            <a:ext cx="720000" cy="331428"/>
          </a:xfrm>
          <a:prstGeom prst="rect">
            <a:avLst/>
          </a:prstGeom>
          <a:noFill/>
        </p:spPr>
      </p:pic>
      <p:sp>
        <p:nvSpPr>
          <p:cNvPr id="19460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9459" name="Picture 3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572264" y="214290"/>
            <a:ext cx="720000" cy="662857"/>
          </a:xfrm>
          <a:prstGeom prst="rect">
            <a:avLst/>
          </a:prstGeom>
          <a:noFill/>
        </p:spPr>
      </p:pic>
      <p:pic>
        <p:nvPicPr>
          <p:cNvPr id="12" name="Рисунок 11" descr="9.bmp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2844" y="1428736"/>
            <a:ext cx="4214842" cy="4152900"/>
          </a:xfrm>
          <a:prstGeom prst="rect">
            <a:avLst/>
          </a:prstGeom>
        </p:spPr>
      </p:pic>
      <p:pic>
        <p:nvPicPr>
          <p:cNvPr id="13" name="Рисунок 12" descr="10.bmp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43438" y="1000108"/>
            <a:ext cx="4319586" cy="52006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раведливость">
  <a:themeElements>
    <a:clrScheme name="Справедливость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423</TotalTime>
  <Words>707</Words>
  <Application>Microsoft Office PowerPoint</Application>
  <PresentationFormat>Экран (4:3)</PresentationFormat>
  <Paragraphs>126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Справедливость</vt:lpstr>
      <vt:lpstr>Применение симметрии при решении алгебраических задач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Применение симметрии при решении алгебраических задач</dc:title>
  <dc:creator>Skiv</dc:creator>
  <cp:lastModifiedBy>Дмитрий </cp:lastModifiedBy>
  <cp:revision>48</cp:revision>
  <dcterms:created xsi:type="dcterms:W3CDTF">2008-10-23T16:56:41Z</dcterms:created>
  <dcterms:modified xsi:type="dcterms:W3CDTF">2008-12-08T13:36:04Z</dcterms:modified>
</cp:coreProperties>
</file>