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theme/themeOverride7.xml" ContentType="application/vnd.openxmlformats-officedocument.themeOverride+xml"/>
  <Override PartName="/ppt/theme/themeOverride12.xml" ContentType="application/vnd.openxmlformats-officedocument.themeOverr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Override5.xml" ContentType="application/vnd.openxmlformats-officedocument.themeOverride+xml"/>
  <Override PartName="/ppt/theme/themeOverride10.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theme/themeOverride17.xml" ContentType="application/vnd.openxmlformats-officedocument.themeOverride+xml"/>
  <Override PartName="/ppt/theme/themeOverride18.xml" ContentType="application/vnd.openxmlformats-officedocument.themeOverride+xml"/>
  <Override PartName="/ppt/diagrams/layout1.xml" ContentType="application/vnd.openxmlformats-officedocument.drawingml.diagramLayout+xml"/>
  <Override PartName="/ppt/theme/themeOverride15.xml" ContentType="application/vnd.openxmlformats-officedocument.themeOverride+xml"/>
  <Override PartName="/ppt/theme/themeOverride16.xml" ContentType="application/vnd.openxmlformats-officedocument.themeOverr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theme/themeOverride9.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Override8.xml" ContentType="application/vnd.openxmlformats-officedocument.themeOverride+xml"/>
  <Override PartName="/ppt/theme/themeOverride11.xml" ContentType="application/vnd.openxmlformats-officedocument.themeOverr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84" r:id="rId3"/>
    <p:sldId id="270" r:id="rId4"/>
    <p:sldId id="287" r:id="rId5"/>
    <p:sldId id="291" r:id="rId6"/>
    <p:sldId id="292" r:id="rId7"/>
    <p:sldId id="293" r:id="rId8"/>
    <p:sldId id="286" r:id="rId9"/>
    <p:sldId id="277" r:id="rId10"/>
    <p:sldId id="285" r:id="rId11"/>
    <p:sldId id="295" r:id="rId12"/>
    <p:sldId id="296" r:id="rId13"/>
    <p:sldId id="272" r:id="rId14"/>
    <p:sldId id="257" r:id="rId15"/>
    <p:sldId id="262" r:id="rId16"/>
    <p:sldId id="261" r:id="rId17"/>
    <p:sldId id="260" r:id="rId18"/>
    <p:sldId id="265" r:id="rId19"/>
    <p:sldId id="266" r:id="rId20"/>
    <p:sldId id="267" r:id="rId21"/>
    <p:sldId id="268" r:id="rId22"/>
    <p:sldId id="278" r:id="rId23"/>
    <p:sldId id="279" r:id="rId24"/>
    <p:sldId id="282" r:id="rId25"/>
    <p:sldId id="289" r:id="rId26"/>
    <p:sldId id="280" r:id="rId27"/>
    <p:sldId id="288" r:id="rId28"/>
    <p:sldId id="281" r:id="rId29"/>
    <p:sldId id="297" r:id="rId30"/>
    <p:sldId id="271" r:id="rId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248" autoAdjust="0"/>
    <p:restoredTop sz="94658" autoAdjust="0"/>
  </p:normalViewPr>
  <p:slideViewPr>
    <p:cSldViewPr>
      <p:cViewPr>
        <p:scale>
          <a:sx n="73" d="100"/>
          <a:sy n="73" d="100"/>
        </p:scale>
        <p:origin x="-96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30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slide" Target="../slides/slide22.xml"/><Relationship Id="rId2" Type="http://schemas.openxmlformats.org/officeDocument/2006/relationships/slide" Target="../slides/slide13.xml"/><Relationship Id="rId1" Type="http://schemas.openxmlformats.org/officeDocument/2006/relationships/slide" Target="../slides/slide3.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gif"/></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DD117F-A7AE-49BC-AC3C-10A855F9326D}"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ru-RU"/>
        </a:p>
      </dgm:t>
    </dgm:pt>
    <dgm:pt modelId="{BEB57D85-06E1-4A0E-9F66-106A58612501}">
      <dgm:prSet/>
      <dgm:spPr>
        <a:solidFill>
          <a:schemeClr val="accent1">
            <a:hueOff val="0"/>
            <a:satOff val="0"/>
            <a:lumOff val="0"/>
            <a:alpha val="46000"/>
          </a:schemeClr>
        </a:solidFill>
      </dgm:spPr>
      <dgm:t>
        <a:bodyPr/>
        <a:lstStyle/>
        <a:p>
          <a:pPr rtl="0"/>
          <a:r>
            <a:rPr lang="ru-RU" dirty="0" smtClean="0">
              <a:hlinkClick xmlns:r="http://schemas.openxmlformats.org/officeDocument/2006/relationships" r:id="rId1" action="ppaction://hlinksldjump"/>
            </a:rPr>
            <a:t>Многогранники</a:t>
          </a:r>
          <a:endParaRPr lang="ru-RU" dirty="0"/>
        </a:p>
      </dgm:t>
    </dgm:pt>
    <dgm:pt modelId="{A4CDB531-1409-4F80-8049-7A8C565712A7}" type="parTrans" cxnId="{D71638E6-30C1-4ADE-B0C2-F627AC31E8C8}">
      <dgm:prSet/>
      <dgm:spPr/>
      <dgm:t>
        <a:bodyPr/>
        <a:lstStyle/>
        <a:p>
          <a:endParaRPr lang="ru-RU"/>
        </a:p>
      </dgm:t>
    </dgm:pt>
    <dgm:pt modelId="{2E9E2C5F-6D28-4B59-8B8A-908791C071DC}" type="sibTrans" cxnId="{D71638E6-30C1-4ADE-B0C2-F627AC31E8C8}">
      <dgm:prSet/>
      <dgm:spPr/>
      <dgm:t>
        <a:bodyPr/>
        <a:lstStyle/>
        <a:p>
          <a:endParaRPr lang="ru-RU"/>
        </a:p>
      </dgm:t>
    </dgm:pt>
    <dgm:pt modelId="{69D303FB-99DF-4C5C-B6AA-D38ED5311870}">
      <dgm:prSet custT="1"/>
      <dgm:spPr>
        <a:solidFill>
          <a:schemeClr val="accent1">
            <a:hueOff val="0"/>
            <a:satOff val="0"/>
            <a:lumOff val="0"/>
            <a:alpha val="46000"/>
          </a:schemeClr>
        </a:solidFill>
      </dgm:spPr>
      <dgm:t>
        <a:bodyPr/>
        <a:lstStyle/>
        <a:p>
          <a:pPr rtl="0"/>
          <a:r>
            <a:rPr lang="ru-RU" sz="3200" dirty="0" smtClean="0">
              <a:hlinkClick xmlns:r="http://schemas.openxmlformats.org/officeDocument/2006/relationships" r:id="rId2" action="ppaction://hlinksldjump"/>
            </a:rPr>
            <a:t>Звездчатые многогранники</a:t>
          </a:r>
          <a:endParaRPr lang="ru-RU" sz="3200" dirty="0"/>
        </a:p>
      </dgm:t>
    </dgm:pt>
    <dgm:pt modelId="{E534ED21-BEA2-48BD-8700-FA922E33FDBA}" type="parTrans" cxnId="{7AE5630F-4355-4BAC-BDFB-CEC0C4E53D2B}">
      <dgm:prSet/>
      <dgm:spPr/>
      <dgm:t>
        <a:bodyPr/>
        <a:lstStyle/>
        <a:p>
          <a:endParaRPr lang="ru-RU"/>
        </a:p>
      </dgm:t>
    </dgm:pt>
    <dgm:pt modelId="{30992859-B298-4FC5-BDDA-58925E2843C2}" type="sibTrans" cxnId="{7AE5630F-4355-4BAC-BDFB-CEC0C4E53D2B}">
      <dgm:prSet/>
      <dgm:spPr/>
      <dgm:t>
        <a:bodyPr/>
        <a:lstStyle/>
        <a:p>
          <a:endParaRPr lang="ru-RU"/>
        </a:p>
      </dgm:t>
    </dgm:pt>
    <dgm:pt modelId="{3DAFEBF9-1187-487F-AD97-790D9BFEF2F0}">
      <dgm:prSet custT="1"/>
      <dgm:spPr>
        <a:solidFill>
          <a:schemeClr val="accent1">
            <a:hueOff val="0"/>
            <a:satOff val="0"/>
            <a:lumOff val="0"/>
            <a:alpha val="46000"/>
          </a:schemeClr>
        </a:soli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dist="50800" sx="1000" sy="1000" algn="ctr" rotWithShape="0">
            <a:srgbClr val="000000"/>
          </a:outerShdw>
        </a:effectLst>
      </dgm:spPr>
      <dgm:t>
        <a:bodyPr/>
        <a:lstStyle/>
        <a:p>
          <a:pPr rtl="0"/>
          <a:r>
            <a:rPr lang="ru-RU" sz="2800" dirty="0" smtClean="0">
              <a:hlinkClick xmlns:r="http://schemas.openxmlformats.org/officeDocument/2006/relationships" r:id="rId3" action="ppaction://hlinksldjump"/>
            </a:rPr>
            <a:t>Это интересно: Лист Мёбиуса</a:t>
          </a:r>
          <a:endParaRPr lang="ru-RU" sz="2800" dirty="0"/>
        </a:p>
      </dgm:t>
    </dgm:pt>
    <dgm:pt modelId="{5BBB8F9D-C985-4427-8903-061A6197F7C7}" type="parTrans" cxnId="{5E508B4B-98B2-4CEE-9928-BA45FFCF6FF3}">
      <dgm:prSet/>
      <dgm:spPr/>
      <dgm:t>
        <a:bodyPr/>
        <a:lstStyle/>
        <a:p>
          <a:endParaRPr lang="ru-RU"/>
        </a:p>
      </dgm:t>
    </dgm:pt>
    <dgm:pt modelId="{7630D596-A859-4593-819A-92EAF7E52FEE}" type="sibTrans" cxnId="{5E508B4B-98B2-4CEE-9928-BA45FFCF6FF3}">
      <dgm:prSet/>
      <dgm:spPr/>
      <dgm:t>
        <a:bodyPr/>
        <a:lstStyle/>
        <a:p>
          <a:endParaRPr lang="ru-RU"/>
        </a:p>
      </dgm:t>
    </dgm:pt>
    <dgm:pt modelId="{A69256B0-7B32-4838-AC70-F18A6B4428CE}" type="pres">
      <dgm:prSet presAssocID="{10DD117F-A7AE-49BC-AC3C-10A855F9326D}" presName="linear" presStyleCnt="0">
        <dgm:presLayoutVars>
          <dgm:dir/>
          <dgm:resizeHandles val="exact"/>
        </dgm:presLayoutVars>
      </dgm:prSet>
      <dgm:spPr/>
      <dgm:t>
        <a:bodyPr/>
        <a:lstStyle/>
        <a:p>
          <a:endParaRPr lang="ru-RU"/>
        </a:p>
      </dgm:t>
    </dgm:pt>
    <dgm:pt modelId="{833F5189-8FC5-49DD-A86D-D149736A697F}" type="pres">
      <dgm:prSet presAssocID="{BEB57D85-06E1-4A0E-9F66-106A58612501}" presName="comp" presStyleCnt="0"/>
      <dgm:spPr/>
    </dgm:pt>
    <dgm:pt modelId="{1D85B502-960F-4122-8332-9B5D66D393E8}" type="pres">
      <dgm:prSet presAssocID="{BEB57D85-06E1-4A0E-9F66-106A58612501}" presName="box" presStyleLbl="node1" presStyleIdx="0" presStyleCnt="3"/>
      <dgm:spPr/>
      <dgm:t>
        <a:bodyPr/>
        <a:lstStyle/>
        <a:p>
          <a:endParaRPr lang="ru-RU"/>
        </a:p>
      </dgm:t>
    </dgm:pt>
    <dgm:pt modelId="{F13923E0-60D8-4C26-A850-7473F31FC56E}" type="pres">
      <dgm:prSet presAssocID="{BEB57D85-06E1-4A0E-9F66-106A58612501}" presName="img" presStyleLbl="fgImgPlace1" presStyleIdx="0" presStyleCnt="3" custScaleX="98825" custScaleY="148770"/>
      <dgm:spPr>
        <a:blipFill rotWithShape="0">
          <a:blip xmlns:r="http://schemas.openxmlformats.org/officeDocument/2006/relationships" r:embed="rId4"/>
          <a:stretch>
            <a:fillRect/>
          </a:stretch>
        </a:blipFill>
      </dgm:spPr>
    </dgm:pt>
    <dgm:pt modelId="{1E6694B0-6CB0-4F00-BD3F-DF0CDB9979F7}" type="pres">
      <dgm:prSet presAssocID="{BEB57D85-06E1-4A0E-9F66-106A58612501}" presName="text" presStyleLbl="node1" presStyleIdx="0" presStyleCnt="3">
        <dgm:presLayoutVars>
          <dgm:bulletEnabled val="1"/>
        </dgm:presLayoutVars>
      </dgm:prSet>
      <dgm:spPr/>
      <dgm:t>
        <a:bodyPr/>
        <a:lstStyle/>
        <a:p>
          <a:endParaRPr lang="ru-RU"/>
        </a:p>
      </dgm:t>
    </dgm:pt>
    <dgm:pt modelId="{33EA9D59-6F4B-4C01-9257-571F4EA2A962}" type="pres">
      <dgm:prSet presAssocID="{2E9E2C5F-6D28-4B59-8B8A-908791C071DC}" presName="spacer" presStyleCnt="0"/>
      <dgm:spPr/>
    </dgm:pt>
    <dgm:pt modelId="{381FFE92-1DB0-413B-A0A0-FDC6707101F4}" type="pres">
      <dgm:prSet presAssocID="{69D303FB-99DF-4C5C-B6AA-D38ED5311870}" presName="comp" presStyleCnt="0"/>
      <dgm:spPr/>
    </dgm:pt>
    <dgm:pt modelId="{3BCADA7A-DA5A-4FA9-A875-44D7A163090B}" type="pres">
      <dgm:prSet presAssocID="{69D303FB-99DF-4C5C-B6AA-D38ED5311870}" presName="box" presStyleLbl="node1" presStyleIdx="1" presStyleCnt="3"/>
      <dgm:spPr/>
      <dgm:t>
        <a:bodyPr/>
        <a:lstStyle/>
        <a:p>
          <a:endParaRPr lang="ru-RU"/>
        </a:p>
      </dgm:t>
    </dgm:pt>
    <dgm:pt modelId="{8736191D-D20A-49FD-B134-AE47D9898C82}" type="pres">
      <dgm:prSet presAssocID="{69D303FB-99DF-4C5C-B6AA-D38ED5311870}" presName="img" presStyleLbl="fgImgPlace1" presStyleIdx="1" presStyleCnt="3" custScaleX="79189" custScaleY="109060"/>
      <dgm:spPr>
        <a:blipFill rotWithShape="0">
          <a:blip xmlns:r="http://schemas.openxmlformats.org/officeDocument/2006/relationships" r:embed="rId5"/>
          <a:stretch>
            <a:fillRect/>
          </a:stretch>
        </a:blipFill>
      </dgm:spPr>
    </dgm:pt>
    <dgm:pt modelId="{6CACBCFC-DEF4-4B5E-B00A-1BA5433CFBF2}" type="pres">
      <dgm:prSet presAssocID="{69D303FB-99DF-4C5C-B6AA-D38ED5311870}" presName="text" presStyleLbl="node1" presStyleIdx="1" presStyleCnt="3">
        <dgm:presLayoutVars>
          <dgm:bulletEnabled val="1"/>
        </dgm:presLayoutVars>
      </dgm:prSet>
      <dgm:spPr/>
      <dgm:t>
        <a:bodyPr/>
        <a:lstStyle/>
        <a:p>
          <a:endParaRPr lang="ru-RU"/>
        </a:p>
      </dgm:t>
    </dgm:pt>
    <dgm:pt modelId="{6192F841-B4DD-41ED-8A6B-BA5A09682A4F}" type="pres">
      <dgm:prSet presAssocID="{30992859-B298-4FC5-BDDA-58925E2843C2}" presName="spacer" presStyleCnt="0"/>
      <dgm:spPr/>
    </dgm:pt>
    <dgm:pt modelId="{E09C3354-8E99-4A25-8327-FD7ABD55325E}" type="pres">
      <dgm:prSet presAssocID="{3DAFEBF9-1187-487F-AD97-790D9BFEF2F0}" presName="comp" presStyleCnt="0"/>
      <dgm:spPr/>
    </dgm:pt>
    <dgm:pt modelId="{4D13598B-9467-49B7-A88E-F12D51473EF5}" type="pres">
      <dgm:prSet presAssocID="{3DAFEBF9-1187-487F-AD97-790D9BFEF2F0}" presName="box" presStyleLbl="node1" presStyleIdx="2" presStyleCnt="3"/>
      <dgm:spPr/>
      <dgm:t>
        <a:bodyPr/>
        <a:lstStyle/>
        <a:p>
          <a:endParaRPr lang="ru-RU"/>
        </a:p>
      </dgm:t>
    </dgm:pt>
    <dgm:pt modelId="{47530ADD-26BB-4DCB-9858-71C29FFE70E6}" type="pres">
      <dgm:prSet presAssocID="{3DAFEBF9-1187-487F-AD97-790D9BFEF2F0}" presName="img" presStyleLbl="fgImgPlace1" presStyleIdx="2" presStyleCnt="3" custScaleX="79485" custScaleY="106615"/>
      <dgm:spPr>
        <a:blipFill rotWithShape="0">
          <a:blip xmlns:r="http://schemas.openxmlformats.org/officeDocument/2006/relationships" r:embed="rId6"/>
          <a:stretch>
            <a:fillRect/>
          </a:stretch>
        </a:blipFill>
      </dgm:spPr>
    </dgm:pt>
    <dgm:pt modelId="{4CE81767-0ECC-4EA4-983F-2BF9FFEB2892}" type="pres">
      <dgm:prSet presAssocID="{3DAFEBF9-1187-487F-AD97-790D9BFEF2F0}" presName="text" presStyleLbl="node1" presStyleIdx="2" presStyleCnt="3">
        <dgm:presLayoutVars>
          <dgm:bulletEnabled val="1"/>
        </dgm:presLayoutVars>
      </dgm:prSet>
      <dgm:spPr/>
      <dgm:t>
        <a:bodyPr/>
        <a:lstStyle/>
        <a:p>
          <a:endParaRPr lang="ru-RU"/>
        </a:p>
      </dgm:t>
    </dgm:pt>
  </dgm:ptLst>
  <dgm:cxnLst>
    <dgm:cxn modelId="{5E508B4B-98B2-4CEE-9928-BA45FFCF6FF3}" srcId="{10DD117F-A7AE-49BC-AC3C-10A855F9326D}" destId="{3DAFEBF9-1187-487F-AD97-790D9BFEF2F0}" srcOrd="2" destOrd="0" parTransId="{5BBB8F9D-C985-4427-8903-061A6197F7C7}" sibTransId="{7630D596-A859-4593-819A-92EAF7E52FEE}"/>
    <dgm:cxn modelId="{6257874E-F662-42F3-A7F7-A087EF0BC8E1}" type="presOf" srcId="{69D303FB-99DF-4C5C-B6AA-D38ED5311870}" destId="{6CACBCFC-DEF4-4B5E-B00A-1BA5433CFBF2}" srcOrd="1" destOrd="0" presId="urn:microsoft.com/office/officeart/2005/8/layout/vList4"/>
    <dgm:cxn modelId="{A41FFDAB-A405-4351-B580-7AA80A9C04EC}" type="presOf" srcId="{69D303FB-99DF-4C5C-B6AA-D38ED5311870}" destId="{3BCADA7A-DA5A-4FA9-A875-44D7A163090B}" srcOrd="0" destOrd="0" presId="urn:microsoft.com/office/officeart/2005/8/layout/vList4"/>
    <dgm:cxn modelId="{C719AAF5-4C58-4AD0-98FC-69723474ED2A}" type="presOf" srcId="{BEB57D85-06E1-4A0E-9F66-106A58612501}" destId="{1D85B502-960F-4122-8332-9B5D66D393E8}" srcOrd="0" destOrd="0" presId="urn:microsoft.com/office/officeart/2005/8/layout/vList4"/>
    <dgm:cxn modelId="{C438EB53-62E6-4B49-9FD6-59FB68F4F094}" type="presOf" srcId="{3DAFEBF9-1187-487F-AD97-790D9BFEF2F0}" destId="{4D13598B-9467-49B7-A88E-F12D51473EF5}" srcOrd="0" destOrd="0" presId="urn:microsoft.com/office/officeart/2005/8/layout/vList4"/>
    <dgm:cxn modelId="{D71638E6-30C1-4ADE-B0C2-F627AC31E8C8}" srcId="{10DD117F-A7AE-49BC-AC3C-10A855F9326D}" destId="{BEB57D85-06E1-4A0E-9F66-106A58612501}" srcOrd="0" destOrd="0" parTransId="{A4CDB531-1409-4F80-8049-7A8C565712A7}" sibTransId="{2E9E2C5F-6D28-4B59-8B8A-908791C071DC}"/>
    <dgm:cxn modelId="{7AE5630F-4355-4BAC-BDFB-CEC0C4E53D2B}" srcId="{10DD117F-A7AE-49BC-AC3C-10A855F9326D}" destId="{69D303FB-99DF-4C5C-B6AA-D38ED5311870}" srcOrd="1" destOrd="0" parTransId="{E534ED21-BEA2-48BD-8700-FA922E33FDBA}" sibTransId="{30992859-B298-4FC5-BDDA-58925E2843C2}"/>
    <dgm:cxn modelId="{E84C6043-AC43-460E-94DD-7DBE905CD1DF}" type="presOf" srcId="{3DAFEBF9-1187-487F-AD97-790D9BFEF2F0}" destId="{4CE81767-0ECC-4EA4-983F-2BF9FFEB2892}" srcOrd="1" destOrd="0" presId="urn:microsoft.com/office/officeart/2005/8/layout/vList4"/>
    <dgm:cxn modelId="{8DC47C1D-9FFA-4F38-B1EA-A41E734627D2}" type="presOf" srcId="{10DD117F-A7AE-49BC-AC3C-10A855F9326D}" destId="{A69256B0-7B32-4838-AC70-F18A6B4428CE}" srcOrd="0" destOrd="0" presId="urn:microsoft.com/office/officeart/2005/8/layout/vList4"/>
    <dgm:cxn modelId="{A514E1FA-E312-4AD2-B1D7-9437A3D28554}" type="presOf" srcId="{BEB57D85-06E1-4A0E-9F66-106A58612501}" destId="{1E6694B0-6CB0-4F00-BD3F-DF0CDB9979F7}" srcOrd="1" destOrd="0" presId="urn:microsoft.com/office/officeart/2005/8/layout/vList4"/>
    <dgm:cxn modelId="{17AE30A8-DACF-4D90-9647-572400787EE9}" type="presParOf" srcId="{A69256B0-7B32-4838-AC70-F18A6B4428CE}" destId="{833F5189-8FC5-49DD-A86D-D149736A697F}" srcOrd="0" destOrd="0" presId="urn:microsoft.com/office/officeart/2005/8/layout/vList4"/>
    <dgm:cxn modelId="{1EE9D585-41D3-418F-8F55-001A97F6CA36}" type="presParOf" srcId="{833F5189-8FC5-49DD-A86D-D149736A697F}" destId="{1D85B502-960F-4122-8332-9B5D66D393E8}" srcOrd="0" destOrd="0" presId="urn:microsoft.com/office/officeart/2005/8/layout/vList4"/>
    <dgm:cxn modelId="{24CDEADC-5FD0-46B1-BBE4-8D432DCE0BEA}" type="presParOf" srcId="{833F5189-8FC5-49DD-A86D-D149736A697F}" destId="{F13923E0-60D8-4C26-A850-7473F31FC56E}" srcOrd="1" destOrd="0" presId="urn:microsoft.com/office/officeart/2005/8/layout/vList4"/>
    <dgm:cxn modelId="{FE3BA9EC-C623-4D8E-910D-6654EC0D74DF}" type="presParOf" srcId="{833F5189-8FC5-49DD-A86D-D149736A697F}" destId="{1E6694B0-6CB0-4F00-BD3F-DF0CDB9979F7}" srcOrd="2" destOrd="0" presId="urn:microsoft.com/office/officeart/2005/8/layout/vList4"/>
    <dgm:cxn modelId="{A0F5A1BC-305A-4DE4-919A-8FE8694A578F}" type="presParOf" srcId="{A69256B0-7B32-4838-AC70-F18A6B4428CE}" destId="{33EA9D59-6F4B-4C01-9257-571F4EA2A962}" srcOrd="1" destOrd="0" presId="urn:microsoft.com/office/officeart/2005/8/layout/vList4"/>
    <dgm:cxn modelId="{05433943-818F-4DA4-B8FF-DAA090238C19}" type="presParOf" srcId="{A69256B0-7B32-4838-AC70-F18A6B4428CE}" destId="{381FFE92-1DB0-413B-A0A0-FDC6707101F4}" srcOrd="2" destOrd="0" presId="urn:microsoft.com/office/officeart/2005/8/layout/vList4"/>
    <dgm:cxn modelId="{2A360D8E-E391-4039-AC72-A896FD5B0266}" type="presParOf" srcId="{381FFE92-1DB0-413B-A0A0-FDC6707101F4}" destId="{3BCADA7A-DA5A-4FA9-A875-44D7A163090B}" srcOrd="0" destOrd="0" presId="urn:microsoft.com/office/officeart/2005/8/layout/vList4"/>
    <dgm:cxn modelId="{0B8F9906-548E-4967-AF7E-194FBBA63A69}" type="presParOf" srcId="{381FFE92-1DB0-413B-A0A0-FDC6707101F4}" destId="{8736191D-D20A-49FD-B134-AE47D9898C82}" srcOrd="1" destOrd="0" presId="urn:microsoft.com/office/officeart/2005/8/layout/vList4"/>
    <dgm:cxn modelId="{5E364416-EC6A-4674-936E-8A6F09F9D3D9}" type="presParOf" srcId="{381FFE92-1DB0-413B-A0A0-FDC6707101F4}" destId="{6CACBCFC-DEF4-4B5E-B00A-1BA5433CFBF2}" srcOrd="2" destOrd="0" presId="urn:microsoft.com/office/officeart/2005/8/layout/vList4"/>
    <dgm:cxn modelId="{12B658B3-2BF1-43D4-BAAE-498E291CF7DA}" type="presParOf" srcId="{A69256B0-7B32-4838-AC70-F18A6B4428CE}" destId="{6192F841-B4DD-41ED-8A6B-BA5A09682A4F}" srcOrd="3" destOrd="0" presId="urn:microsoft.com/office/officeart/2005/8/layout/vList4"/>
    <dgm:cxn modelId="{5951E060-4A0C-4BB7-B43B-89348D56731A}" type="presParOf" srcId="{A69256B0-7B32-4838-AC70-F18A6B4428CE}" destId="{E09C3354-8E99-4A25-8327-FD7ABD55325E}" srcOrd="4" destOrd="0" presId="urn:microsoft.com/office/officeart/2005/8/layout/vList4"/>
    <dgm:cxn modelId="{E63D4C68-B9E3-488D-970A-1C1309A4FC70}" type="presParOf" srcId="{E09C3354-8E99-4A25-8327-FD7ABD55325E}" destId="{4D13598B-9467-49B7-A88E-F12D51473EF5}" srcOrd="0" destOrd="0" presId="urn:microsoft.com/office/officeart/2005/8/layout/vList4"/>
    <dgm:cxn modelId="{1467BE75-2153-4282-9FCF-863CC2A530FA}" type="presParOf" srcId="{E09C3354-8E99-4A25-8327-FD7ABD55325E}" destId="{47530ADD-26BB-4DCB-9858-71C29FFE70E6}" srcOrd="1" destOrd="0" presId="urn:microsoft.com/office/officeart/2005/8/layout/vList4"/>
    <dgm:cxn modelId="{7D974197-0EF6-44BC-8F1E-97F15B746517}" type="presParOf" srcId="{E09C3354-8E99-4A25-8327-FD7ABD55325E}" destId="{4CE81767-0ECC-4EA4-983F-2BF9FFEB2892}" srcOrd="2" destOrd="0" presId="urn:microsoft.com/office/officeart/2005/8/layout/vList4"/>
  </dgm:cxnLst>
  <dgm:bg/>
  <dgm:whole/>
</dgm:dataModel>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2337339D-C215-4DDB-83BF-98A305BB8CEE}" type="datetimeFigureOut">
              <a:rPr lang="ru-RU" smtClean="0"/>
              <a:pPr/>
              <a:t>26.01.2009</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FE196006-C2EB-4EBB-B9B1-C04506D66D6B}"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337339D-C215-4DDB-83BF-98A305BB8CEE}" type="datetimeFigureOut">
              <a:rPr lang="ru-RU" smtClean="0"/>
              <a:pPr/>
              <a:t>26.01.2009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196006-C2EB-4EBB-B9B1-C04506D66D6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337339D-C215-4DDB-83BF-98A305BB8CEE}" type="datetimeFigureOut">
              <a:rPr lang="ru-RU" smtClean="0"/>
              <a:pPr/>
              <a:t>26.01.2009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196006-C2EB-4EBB-B9B1-C04506D66D6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337339D-C215-4DDB-83BF-98A305BB8CEE}" type="datetimeFigureOut">
              <a:rPr lang="ru-RU" smtClean="0"/>
              <a:pPr/>
              <a:t>26.01.2009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196006-C2EB-4EBB-B9B1-C04506D66D6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2337339D-C215-4DDB-83BF-98A305BB8CEE}" type="datetimeFigureOut">
              <a:rPr lang="ru-RU" smtClean="0"/>
              <a:pPr/>
              <a:t>26.01.2009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196006-C2EB-4EBB-B9B1-C04506D66D6B}"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2337339D-C215-4DDB-83BF-98A305BB8CEE}" type="datetimeFigureOut">
              <a:rPr lang="ru-RU" smtClean="0"/>
              <a:pPr/>
              <a:t>26.01.2009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196006-C2EB-4EBB-B9B1-C04506D66D6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2337339D-C215-4DDB-83BF-98A305BB8CEE}" type="datetimeFigureOut">
              <a:rPr lang="ru-RU" smtClean="0"/>
              <a:pPr/>
              <a:t>26.01.2009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E196006-C2EB-4EBB-B9B1-C04506D66D6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2337339D-C215-4DDB-83BF-98A305BB8CEE}" type="datetimeFigureOut">
              <a:rPr lang="ru-RU" smtClean="0"/>
              <a:pPr/>
              <a:t>26.01.2009</a:t>
            </a:fld>
            <a:endParaRPr lang="ru-RU"/>
          </a:p>
        </p:txBody>
      </p:sp>
      <p:sp>
        <p:nvSpPr>
          <p:cNvPr id="8" name="Номер слайда 7"/>
          <p:cNvSpPr>
            <a:spLocks noGrp="1"/>
          </p:cNvSpPr>
          <p:nvPr>
            <p:ph type="sldNum" sz="quarter" idx="11"/>
          </p:nvPr>
        </p:nvSpPr>
        <p:spPr/>
        <p:txBody>
          <a:bodyPr/>
          <a:lstStyle/>
          <a:p>
            <a:fld id="{FE196006-C2EB-4EBB-B9B1-C04506D66D6B}"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337339D-C215-4DDB-83BF-98A305BB8CEE}" type="datetimeFigureOut">
              <a:rPr lang="ru-RU" smtClean="0"/>
              <a:pPr/>
              <a:t>26.01.2009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E196006-C2EB-4EBB-B9B1-C04506D66D6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2337339D-C215-4DDB-83BF-98A305BB8CEE}" type="datetimeFigureOut">
              <a:rPr lang="ru-RU" smtClean="0"/>
              <a:pPr/>
              <a:t>26.01.2009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FE196006-C2EB-4EBB-B9B1-C04506D66D6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2337339D-C215-4DDB-83BF-98A305BB8CEE}" type="datetimeFigureOut">
              <a:rPr lang="ru-RU" smtClean="0"/>
              <a:pPr/>
              <a:t>26.01.2009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196006-C2EB-4EBB-B9B1-C04506D66D6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2337339D-C215-4DDB-83BF-98A305BB8CEE}" type="datetimeFigureOut">
              <a:rPr lang="ru-RU" smtClean="0"/>
              <a:pPr/>
              <a:t>26.01.2009</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FE196006-C2EB-4EBB-B9B1-C04506D66D6B}"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Layout" Target="../slideLayouts/slideLayout9.xml"/><Relationship Id="rId1" Type="http://schemas.openxmlformats.org/officeDocument/2006/relationships/themeOverride" Target="../theme/themeOverride2.xml"/></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slideLayout" Target="../slideLayouts/slideLayout9.xml"/><Relationship Id="rId1" Type="http://schemas.openxmlformats.org/officeDocument/2006/relationships/themeOverride" Target="../theme/themeOverride3.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9.xml"/><Relationship Id="rId1" Type="http://schemas.openxmlformats.org/officeDocument/2006/relationships/themeOverride" Target="../theme/themeOverride4.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slideLayout" Target="../slideLayouts/slideLayout9.xml"/><Relationship Id="rId1" Type="http://schemas.openxmlformats.org/officeDocument/2006/relationships/themeOverride" Target="../theme/themeOverride5.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6.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slideLayout" Target="../slideLayouts/slideLayout9.xml"/><Relationship Id="rId1" Type="http://schemas.openxmlformats.org/officeDocument/2006/relationships/themeOverride" Target="../theme/themeOverride7.xml"/><Relationship Id="rId5" Type="http://schemas.openxmlformats.org/officeDocument/2006/relationships/image" Target="../media/image33.jpeg"/><Relationship Id="rId4" Type="http://schemas.openxmlformats.org/officeDocument/2006/relationships/image" Target="../media/image32.jpe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slideLayout" Target="../slideLayouts/slideLayout9.xml"/><Relationship Id="rId1" Type="http://schemas.openxmlformats.org/officeDocument/2006/relationships/themeOverride" Target="../theme/themeOverride8.xml"/></Relationships>
</file>

<file path=ppt/slides/_rels/slide21.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slideLayout" Target="../slideLayouts/slideLayout9.xml"/><Relationship Id="rId1" Type="http://schemas.openxmlformats.org/officeDocument/2006/relationships/themeOverride" Target="../theme/themeOverride9.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0.xml"/></Relationships>
</file>

<file path=ppt/slides/_rels/slide2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slideLayout" Target="../slideLayouts/slideLayout9.xml"/><Relationship Id="rId1" Type="http://schemas.openxmlformats.org/officeDocument/2006/relationships/themeOverride" Target="../theme/themeOverride11.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slideLayout" Target="../slideLayouts/slideLayout2.xml"/><Relationship Id="rId1" Type="http://schemas.openxmlformats.org/officeDocument/2006/relationships/themeOverride" Target="../theme/themeOverride12.xml"/></Relationships>
</file>

<file path=ppt/slides/_rels/slide2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Layout" Target="../slideLayouts/slideLayout2.xml"/><Relationship Id="rId1" Type="http://schemas.openxmlformats.org/officeDocument/2006/relationships/themeOverride" Target="../theme/themeOverride14.xml"/></Relationships>
</file>

<file path=ppt/slides/_rels/slide27.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Layout" Target="../slideLayouts/slideLayout2.xml"/><Relationship Id="rId1" Type="http://schemas.openxmlformats.org/officeDocument/2006/relationships/themeOverride" Target="../theme/themeOverride15.xml"/><Relationship Id="rId4" Type="http://schemas.openxmlformats.org/officeDocument/2006/relationships/image" Target="../media/image40.jpeg"/></Relationships>
</file>

<file path=ppt/slides/_rels/slide28.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Layout" Target="../slideLayouts/slideLayout2.xml"/><Relationship Id="rId1" Type="http://schemas.openxmlformats.org/officeDocument/2006/relationships/themeOverride" Target="../theme/themeOverride16.xml"/><Relationship Id="rId5" Type="http://schemas.openxmlformats.org/officeDocument/2006/relationships/image" Target="../media/image41.jpeg"/><Relationship Id="rId4" Type="http://schemas.openxmlformats.org/officeDocument/2006/relationships/slide" Target="slide23.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8.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2.xml"/><Relationship Id="rId4" Type="http://schemas.openxmlformats.org/officeDocument/2006/relationships/image" Target="../media/image1.gif"/></Relationships>
</file>

<file path=ppt/slides/_rels/slide6.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gif"/><Relationship Id="rId1" Type="http://schemas.openxmlformats.org/officeDocument/2006/relationships/slideLayout" Target="../slideLayouts/slideLayout2.xml"/><Relationship Id="rId5" Type="http://schemas.openxmlformats.org/officeDocument/2006/relationships/image" Target="../media/image13.gif"/><Relationship Id="rId4" Type="http://schemas.openxmlformats.org/officeDocument/2006/relationships/image" Target="../media/image12.gif"/></Relationships>
</file>

<file path=ppt/slides/_rels/slide7.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 Target="slide10.xml"/><Relationship Id="rId1" Type="http://schemas.openxmlformats.org/officeDocument/2006/relationships/slideLayout" Target="../slideLayouts/slideLayout2.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2857496"/>
            <a:ext cx="6480048" cy="2301240"/>
          </a:xfrm>
        </p:spPr>
        <p:txBody>
          <a:bodyPr/>
          <a:lstStyle/>
          <a:p>
            <a:r>
              <a:rPr lang="ru-RU" dirty="0" smtClean="0"/>
              <a:t>Многогранники</a:t>
            </a:r>
            <a:endParaRPr lang="ru-RU" dirty="0"/>
          </a:p>
        </p:txBody>
      </p:sp>
      <p:sp>
        <p:nvSpPr>
          <p:cNvPr id="5" name="Управляющая кнопка: возврат 4">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8" name="Управляющая кнопка: домой 7">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9" name="Управляющая кнопка: далее 8">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Tree>
  </p:cSld>
  <p:clrMapOvr>
    <a:masterClrMapping/>
  </p:clrMapOvr>
  <p:transition>
    <p:cover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Кристаллы</a:t>
            </a:r>
            <a:endParaRPr lang="ru-RU"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endParaRPr>
          </a:p>
        </p:txBody>
      </p:sp>
      <p:pic>
        <p:nvPicPr>
          <p:cNvPr id="4" name="Содержимое 3" descr="kristal3.jpg"/>
          <p:cNvPicPr>
            <a:picLocks noGrp="1" noChangeAspect="1"/>
          </p:cNvPicPr>
          <p:nvPr>
            <p:ph idx="1"/>
          </p:nvPr>
        </p:nvPicPr>
        <p:blipFill>
          <a:blip r:embed="rId2"/>
          <a:stretch>
            <a:fillRect/>
          </a:stretch>
        </p:blipFill>
        <p:spPr>
          <a:xfrm>
            <a:off x="3786182" y="285728"/>
            <a:ext cx="4739225" cy="3554419"/>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5" name="Рисунок 4" descr="kristal4.jpg"/>
          <p:cNvPicPr>
            <a:picLocks noChangeAspect="1"/>
          </p:cNvPicPr>
          <p:nvPr/>
        </p:nvPicPr>
        <p:blipFill>
          <a:blip r:embed="rId3"/>
          <a:stretch>
            <a:fillRect/>
          </a:stretch>
        </p:blipFill>
        <p:spPr>
          <a:xfrm>
            <a:off x="714348" y="3643314"/>
            <a:ext cx="2540000" cy="19939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Рисунок 5" descr="kristal5.png"/>
          <p:cNvPicPr>
            <a:picLocks noChangeAspect="1"/>
          </p:cNvPicPr>
          <p:nvPr/>
        </p:nvPicPr>
        <p:blipFill>
          <a:blip r:embed="rId4"/>
          <a:stretch>
            <a:fillRect/>
          </a:stretch>
        </p:blipFill>
        <p:spPr>
          <a:xfrm>
            <a:off x="214282" y="1571612"/>
            <a:ext cx="1905000" cy="138112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7" name="Рисунок 6" descr="kristal6.jpg"/>
          <p:cNvPicPr>
            <a:picLocks noChangeAspect="1"/>
          </p:cNvPicPr>
          <p:nvPr/>
        </p:nvPicPr>
        <p:blipFill>
          <a:blip r:embed="rId5"/>
          <a:stretch>
            <a:fillRect/>
          </a:stretch>
        </p:blipFill>
        <p:spPr>
          <a:xfrm>
            <a:off x="3714744" y="4286256"/>
            <a:ext cx="2900362" cy="214312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Управляющая кнопка: домой 7">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9" name="Управляющая кнопка: далее 8">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0" name="Управляющая кнопка: назад 9">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1" name="Управляющая кнопка: возврат 10">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pic>
        <p:nvPicPr>
          <p:cNvPr id="12" name="Рисунок 11" descr="18.jpg"/>
          <p:cNvPicPr>
            <a:picLocks noChangeAspect="1"/>
          </p:cNvPicPr>
          <p:nvPr/>
        </p:nvPicPr>
        <p:blipFill>
          <a:blip r:embed="rId6"/>
          <a:stretch>
            <a:fillRect/>
          </a:stretch>
        </p:blipFill>
        <p:spPr>
          <a:xfrm>
            <a:off x="7072330" y="4071942"/>
            <a:ext cx="1625600" cy="15621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14290"/>
            <a:ext cx="8472518" cy="785818"/>
          </a:xfrm>
        </p:spPr>
        <p:txBody>
          <a:bodyPr>
            <a:normAutofit/>
          </a:bodyPr>
          <a:lstStyle/>
          <a:p>
            <a:r>
              <a:rPr lang="ru-RU"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Классификация ювелирных камней</a:t>
            </a:r>
            <a:endParaRPr lang="ru-RU"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endParaRPr>
          </a:p>
        </p:txBody>
      </p:sp>
      <p:sp>
        <p:nvSpPr>
          <p:cNvPr id="8" name="Управляющая кнопка: домой 7">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9" name="Управляющая кнопка: далее 8">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0" name="Управляющая кнопка: назад 9">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1" name="Управляющая кнопка: возврат 10">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2" name="Содержимое 11"/>
          <p:cNvSpPr>
            <a:spLocks noGrp="1"/>
          </p:cNvSpPr>
          <p:nvPr>
            <p:ph idx="1"/>
          </p:nvPr>
        </p:nvSpPr>
        <p:spPr>
          <a:xfrm>
            <a:off x="428596" y="1214422"/>
            <a:ext cx="7429552" cy="4572032"/>
          </a:xfrm>
        </p:spPr>
        <p:txBody>
          <a:bodyPr>
            <a:normAutofit fontScale="55000" lnSpcReduction="20000"/>
          </a:bodyPr>
          <a:lstStyle/>
          <a:p>
            <a:pPr>
              <a:buNone/>
            </a:pPr>
            <a:r>
              <a:rPr lang="ru-RU" dirty="0" smtClean="0"/>
              <a:t>Ювелирные камни классифицируются по ряду признаков. </a:t>
            </a:r>
          </a:p>
          <a:p>
            <a:pPr>
              <a:buNone/>
            </a:pPr>
            <a:r>
              <a:rPr lang="ru-RU" dirty="0" smtClean="0"/>
              <a:t>К ним относятся такие как твердость, прозрачность, окраска,</a:t>
            </a:r>
          </a:p>
          <a:p>
            <a:pPr>
              <a:buNone/>
            </a:pPr>
            <a:r>
              <a:rPr lang="ru-RU" dirty="0" smtClean="0"/>
              <a:t>блеск, частота распространения в природе, долговечность и </a:t>
            </a:r>
          </a:p>
          <a:p>
            <a:pPr>
              <a:buNone/>
            </a:pPr>
            <a:r>
              <a:rPr lang="ru-RU" dirty="0" smtClean="0"/>
              <a:t>рыночной стоимости. </a:t>
            </a:r>
            <a:br>
              <a:rPr lang="ru-RU" dirty="0" smtClean="0"/>
            </a:br>
            <a:endParaRPr lang="ru-RU" dirty="0" smtClean="0"/>
          </a:p>
          <a:p>
            <a:pPr>
              <a:buNone/>
            </a:pPr>
            <a:r>
              <a:rPr lang="ru-RU" dirty="0" smtClean="0"/>
              <a:t>Сама классификация ювелирных камней неоднократно составлялись </a:t>
            </a:r>
          </a:p>
          <a:p>
            <a:pPr>
              <a:buNone/>
            </a:pPr>
            <a:r>
              <a:rPr lang="ru-RU" dirty="0" smtClean="0"/>
              <a:t>на протяжении последних двух столетий минералогами разных стран. </a:t>
            </a:r>
          </a:p>
          <a:p>
            <a:pPr>
              <a:buNone/>
            </a:pPr>
            <a:r>
              <a:rPr lang="ru-RU" dirty="0" smtClean="0"/>
              <a:t>По мере открытия новых месторождений, изменения приоритетов и </a:t>
            </a:r>
          </a:p>
          <a:p>
            <a:pPr>
              <a:buNone/>
            </a:pPr>
            <a:r>
              <a:rPr lang="ru-RU" dirty="0" smtClean="0"/>
              <a:t>рыночной конъюнктуры классификации уточнялись, </a:t>
            </a:r>
          </a:p>
          <a:p>
            <a:pPr>
              <a:buNone/>
            </a:pPr>
            <a:r>
              <a:rPr lang="ru-RU" dirty="0" smtClean="0"/>
              <a:t>пересматривались, создавались новые. </a:t>
            </a:r>
          </a:p>
          <a:p>
            <a:pPr>
              <a:buNone/>
            </a:pPr>
            <a:endParaRPr lang="ru-RU" dirty="0" smtClean="0"/>
          </a:p>
          <a:p>
            <a:pPr>
              <a:buNone/>
            </a:pPr>
            <a:r>
              <a:rPr lang="ru-RU" dirty="0" smtClean="0"/>
              <a:t>Некоторые камни в разное время помещали в разные разряды и </a:t>
            </a:r>
          </a:p>
          <a:p>
            <a:pPr>
              <a:buNone/>
            </a:pPr>
            <a:r>
              <a:rPr lang="ru-RU" dirty="0" smtClean="0"/>
              <a:t>относили то к драгоценным, то к полудрагоценным, другие занимали  </a:t>
            </a:r>
          </a:p>
          <a:p>
            <a:pPr>
              <a:buNone/>
            </a:pPr>
            <a:r>
              <a:rPr lang="ru-RU" dirty="0" smtClean="0"/>
              <a:t>постоянное место во всех классификациях. Существует также </a:t>
            </a:r>
          </a:p>
          <a:p>
            <a:pPr>
              <a:buNone/>
            </a:pPr>
            <a:r>
              <a:rPr lang="ru-RU" dirty="0" smtClean="0"/>
              <a:t>неопределенность и в терминологии: такие понятия, как «самоцветы», </a:t>
            </a:r>
          </a:p>
          <a:p>
            <a:pPr>
              <a:buNone/>
            </a:pPr>
            <a:r>
              <a:rPr lang="ru-RU" dirty="0" smtClean="0"/>
              <a:t>«цветные камни», «драгоценные камни» разные ученые трактуют </a:t>
            </a:r>
          </a:p>
          <a:p>
            <a:pPr>
              <a:buNone/>
            </a:pPr>
            <a:r>
              <a:rPr lang="ru-RU" dirty="0" smtClean="0"/>
              <a:t>неодинаково.</a:t>
            </a:r>
            <a:endParaRPr lang="ru-RU" dirty="0"/>
          </a:p>
        </p:txBody>
      </p:sp>
      <p:pic>
        <p:nvPicPr>
          <p:cNvPr id="13" name="Рисунок 12" descr="1.jpg"/>
          <p:cNvPicPr>
            <a:picLocks noChangeAspect="1"/>
          </p:cNvPicPr>
          <p:nvPr/>
        </p:nvPicPr>
        <p:blipFill>
          <a:blip r:embed="rId2"/>
          <a:stretch>
            <a:fillRect/>
          </a:stretch>
        </p:blipFill>
        <p:spPr>
          <a:xfrm>
            <a:off x="7215206" y="1000108"/>
            <a:ext cx="1454470" cy="14908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Рисунок 13" descr="4.jpg"/>
          <p:cNvPicPr>
            <a:picLocks noChangeAspect="1"/>
          </p:cNvPicPr>
          <p:nvPr/>
        </p:nvPicPr>
        <p:blipFill>
          <a:blip r:embed="rId3"/>
          <a:stretch>
            <a:fillRect/>
          </a:stretch>
        </p:blipFill>
        <p:spPr>
          <a:xfrm>
            <a:off x="7643834" y="3214686"/>
            <a:ext cx="1357322" cy="167403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14290"/>
            <a:ext cx="8472518" cy="785818"/>
          </a:xfrm>
        </p:spPr>
        <p:txBody>
          <a:bodyPr>
            <a:normAutofit/>
          </a:bodyPr>
          <a:lstStyle/>
          <a:p>
            <a:r>
              <a:rPr lang="ru-RU"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rPr>
              <a:t>Классификация ювелирных камней</a:t>
            </a:r>
            <a:endParaRPr lang="ru-RU"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Black" pitchFamily="34" charset="0"/>
            </a:endParaRPr>
          </a:p>
        </p:txBody>
      </p:sp>
      <p:sp>
        <p:nvSpPr>
          <p:cNvPr id="8" name="Управляющая кнопка: домой 7">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9" name="Управляющая кнопка: далее 8">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0" name="Управляющая кнопка: назад 9">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1" name="Управляющая кнопка: возврат 10">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2" name="Содержимое 11"/>
          <p:cNvSpPr>
            <a:spLocks noGrp="1"/>
          </p:cNvSpPr>
          <p:nvPr>
            <p:ph idx="1"/>
          </p:nvPr>
        </p:nvSpPr>
        <p:spPr>
          <a:xfrm>
            <a:off x="428596" y="1214422"/>
            <a:ext cx="7429552" cy="4857784"/>
          </a:xfrm>
        </p:spPr>
        <p:txBody>
          <a:bodyPr>
            <a:noAutofit/>
          </a:bodyPr>
          <a:lstStyle/>
          <a:p>
            <a:pPr>
              <a:buNone/>
            </a:pPr>
            <a:r>
              <a:rPr lang="ru-RU" sz="1400" b="1" dirty="0" smtClean="0"/>
              <a:t>Первая группа - ювелирные (драгоценные) камни</a:t>
            </a:r>
            <a:r>
              <a:rPr lang="ru-RU" sz="1400" dirty="0" smtClean="0"/>
              <a:t/>
            </a:r>
            <a:br>
              <a:rPr lang="ru-RU" sz="1400" dirty="0" smtClean="0"/>
            </a:br>
            <a:endParaRPr lang="ru-RU" sz="1400" dirty="0" smtClean="0"/>
          </a:p>
          <a:p>
            <a:pPr>
              <a:buNone/>
            </a:pPr>
            <a:r>
              <a:rPr lang="ru-RU" sz="1400" dirty="0" smtClean="0"/>
              <a:t>I порядок: алмаз, изумруд, синий сапфир, рубин. </a:t>
            </a:r>
          </a:p>
          <a:p>
            <a:pPr>
              <a:buNone/>
            </a:pPr>
            <a:r>
              <a:rPr lang="ru-RU" sz="1400" dirty="0" smtClean="0"/>
              <a:t>II порядок: александрит, благородный жадеит, оранжевый, желтый и фиолетовый</a:t>
            </a:r>
          </a:p>
          <a:p>
            <a:pPr>
              <a:buNone/>
            </a:pPr>
            <a:r>
              <a:rPr lang="ru-RU" sz="1400" dirty="0" smtClean="0"/>
              <a:t>сапфир, благородный черный опал. </a:t>
            </a:r>
          </a:p>
          <a:p>
            <a:pPr>
              <a:buNone/>
            </a:pPr>
            <a:r>
              <a:rPr lang="ru-RU" sz="1400" dirty="0" smtClean="0"/>
              <a:t>III порядок: демантоид (хризолит), благородная шпинель, благородный белый и</a:t>
            </a:r>
          </a:p>
          <a:p>
            <a:pPr>
              <a:buNone/>
            </a:pPr>
            <a:r>
              <a:rPr lang="ru-RU" sz="1400" dirty="0" smtClean="0"/>
              <a:t>огненный опал, аквамарин, топаз, лунный камень, </a:t>
            </a:r>
            <a:r>
              <a:rPr lang="ru-RU" sz="1400" dirty="0" err="1" smtClean="0"/>
              <a:t>родолит</a:t>
            </a:r>
            <a:r>
              <a:rPr lang="ru-RU" sz="1400" dirty="0" smtClean="0"/>
              <a:t>, красный турмалин. </a:t>
            </a:r>
          </a:p>
          <a:p>
            <a:pPr>
              <a:buNone/>
            </a:pPr>
            <a:r>
              <a:rPr lang="ru-RU" sz="1400" dirty="0" smtClean="0"/>
              <a:t>IV порядок: синий, зеленый, розовый и полихромный турмалин, циркон (гиацинт), </a:t>
            </a:r>
          </a:p>
          <a:p>
            <a:pPr>
              <a:buNone/>
            </a:pPr>
            <a:r>
              <a:rPr lang="ru-RU" sz="1400" dirty="0" smtClean="0"/>
              <a:t>берилл, бирюза, аметист, хризопраз, гранат, цитрин, благородный сподумен. </a:t>
            </a:r>
            <a:br>
              <a:rPr lang="ru-RU" sz="1400" dirty="0" smtClean="0"/>
            </a:br>
            <a:endParaRPr lang="ru-RU" sz="1400" dirty="0" smtClean="0"/>
          </a:p>
          <a:p>
            <a:pPr>
              <a:buNone/>
            </a:pPr>
            <a:r>
              <a:rPr lang="ru-RU" sz="1400" b="1" dirty="0" smtClean="0"/>
              <a:t>Вторая группа - ювелирно-поделочные камни</a:t>
            </a:r>
            <a:endParaRPr lang="ru-RU" sz="1400" dirty="0" smtClean="0"/>
          </a:p>
          <a:p>
            <a:pPr>
              <a:buNone/>
            </a:pPr>
            <a:r>
              <a:rPr lang="ru-RU" sz="1400" dirty="0" smtClean="0"/>
              <a:t>I порядок: раухтопаз, гематит-кровавик, янтарь, горный хрусталь, жадеит, нефрит, </a:t>
            </a:r>
          </a:p>
          <a:p>
            <a:pPr>
              <a:buNone/>
            </a:pPr>
            <a:r>
              <a:rPr lang="ru-RU" sz="1400" dirty="0" smtClean="0"/>
              <a:t>лазурит, малахит, авантюрин. </a:t>
            </a:r>
          </a:p>
          <a:p>
            <a:pPr>
              <a:buNone/>
            </a:pPr>
            <a:r>
              <a:rPr lang="ru-RU" sz="1400" dirty="0" smtClean="0"/>
              <a:t>II порядок: агат, цветной халцедон, гелиотроп, розовый кварц, </a:t>
            </a:r>
            <a:r>
              <a:rPr lang="ru-RU" sz="1400" dirty="0" err="1" smtClean="0"/>
              <a:t>иризирующий</a:t>
            </a:r>
            <a:r>
              <a:rPr lang="ru-RU" sz="1400" dirty="0" smtClean="0"/>
              <a:t> обсидиан, </a:t>
            </a:r>
          </a:p>
          <a:p>
            <a:pPr>
              <a:buNone/>
            </a:pPr>
            <a:r>
              <a:rPr lang="ru-RU" sz="1400" dirty="0" smtClean="0"/>
              <a:t>обыкновенный опал, лабрадор и другие непрозрачные </a:t>
            </a:r>
            <a:r>
              <a:rPr lang="ru-RU" sz="1400" dirty="0" err="1" smtClean="0"/>
              <a:t>иризирующие</a:t>
            </a:r>
            <a:r>
              <a:rPr lang="ru-RU" sz="1400" dirty="0" smtClean="0"/>
              <a:t> шпаты. </a:t>
            </a:r>
          </a:p>
          <a:p>
            <a:pPr>
              <a:buNone/>
            </a:pPr>
            <a:endParaRPr lang="ru-RU" sz="1400" dirty="0" smtClean="0"/>
          </a:p>
          <a:p>
            <a:pPr>
              <a:buNone/>
            </a:pPr>
            <a:r>
              <a:rPr lang="ru-RU" sz="1400" dirty="0" smtClean="0"/>
              <a:t>Третья группа - поделочные камни </a:t>
            </a:r>
          </a:p>
          <a:p>
            <a:pPr>
              <a:buNone/>
            </a:pPr>
            <a:r>
              <a:rPr lang="ru-RU" sz="1400" dirty="0" smtClean="0"/>
              <a:t>Яшмы, гранит, окаменелое дерево, мраморный оникс, обсидиан, гагат, селенит, </a:t>
            </a:r>
          </a:p>
          <a:p>
            <a:pPr>
              <a:buNone/>
            </a:pPr>
            <a:r>
              <a:rPr lang="ru-RU" sz="1400" dirty="0" smtClean="0"/>
              <a:t>флюорит, цветной мрамор и др.</a:t>
            </a:r>
            <a:endParaRPr lang="ru-RU" sz="1400" dirty="0"/>
          </a:p>
        </p:txBody>
      </p:sp>
      <p:pic>
        <p:nvPicPr>
          <p:cNvPr id="13" name="Рисунок 12" descr="7.jpg"/>
          <p:cNvPicPr>
            <a:picLocks noChangeAspect="1"/>
          </p:cNvPicPr>
          <p:nvPr/>
        </p:nvPicPr>
        <p:blipFill>
          <a:blip r:embed="rId2"/>
          <a:stretch>
            <a:fillRect/>
          </a:stretch>
        </p:blipFill>
        <p:spPr>
          <a:xfrm>
            <a:off x="7643834" y="857232"/>
            <a:ext cx="1097280" cy="14081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4" name="Рисунок 13" descr="8.jpg"/>
          <p:cNvPicPr>
            <a:picLocks noChangeAspect="1"/>
          </p:cNvPicPr>
          <p:nvPr/>
        </p:nvPicPr>
        <p:blipFill>
          <a:blip r:embed="rId3"/>
          <a:stretch>
            <a:fillRect/>
          </a:stretch>
        </p:blipFill>
        <p:spPr>
          <a:xfrm>
            <a:off x="7572396" y="2571744"/>
            <a:ext cx="1097280" cy="103327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5" name="Рисунок 14" descr="17.jpg"/>
          <p:cNvPicPr>
            <a:picLocks noChangeAspect="1"/>
          </p:cNvPicPr>
          <p:nvPr/>
        </p:nvPicPr>
        <p:blipFill>
          <a:blip r:embed="rId4"/>
          <a:stretch>
            <a:fillRect/>
          </a:stretch>
        </p:blipFill>
        <p:spPr>
          <a:xfrm>
            <a:off x="7286644" y="4786322"/>
            <a:ext cx="1727200" cy="1295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2071678"/>
            <a:ext cx="6480048" cy="2301240"/>
          </a:xfrm>
        </p:spPr>
        <p:txBody>
          <a:bodyPr>
            <a:normAutofit/>
          </a:bodyPr>
          <a:lstStyle/>
          <a:p>
            <a:r>
              <a:rPr lang="ru-RU" sz="4400" dirty="0" smtClean="0"/>
              <a:t>Звездчатые многогранники</a:t>
            </a:r>
            <a:endParaRPr lang="ru-RU" sz="4400" dirty="0"/>
          </a:p>
        </p:txBody>
      </p:sp>
      <p:sp>
        <p:nvSpPr>
          <p:cNvPr id="5" name="Управляющая кнопка: возврат 4">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9" name="Управляющая кнопка: домой 8">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0" name="Управляющая кнопка: далее 9">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1" name="Управляющая кнопка: назад 10">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928662" y="500042"/>
            <a:ext cx="6500858" cy="610866"/>
          </a:xfrm>
        </p:spPr>
        <p:txBody>
          <a:bodyPr>
            <a:noAutofit/>
          </a:bodyPr>
          <a:lstStyle/>
          <a:p>
            <a:r>
              <a:rPr lang="ru-RU" sz="40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rPr>
              <a:t>Звездчатые многогранники</a:t>
            </a:r>
            <a:endParaRPr lang="ru-RU" sz="40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endParaRPr>
          </a:p>
        </p:txBody>
      </p:sp>
      <p:pic>
        <p:nvPicPr>
          <p:cNvPr id="7" name="Рисунок 6" descr="z_mnogogr.jpg"/>
          <p:cNvPicPr>
            <a:picLocks noGrp="1" noChangeAspect="1"/>
          </p:cNvPicPr>
          <p:nvPr>
            <p:ph type="pic" idx="1"/>
          </p:nvPr>
        </p:nvPicPr>
        <p:blipFill>
          <a:blip r:embed="rId3"/>
          <a:srcRect l="2465" r="2465"/>
          <a:stretch>
            <a:fillRect/>
          </a:stretch>
        </p:blipFill>
        <p:spPr>
          <a:xfrm>
            <a:off x="285720" y="2000240"/>
            <a:ext cx="2720554" cy="2720554"/>
          </a:xfrm>
        </p:spPr>
      </p:pic>
      <p:sp>
        <p:nvSpPr>
          <p:cNvPr id="6" name="Текст 5"/>
          <p:cNvSpPr>
            <a:spLocks noGrp="1"/>
          </p:cNvSpPr>
          <p:nvPr>
            <p:ph type="body" sz="half" idx="2"/>
          </p:nvPr>
        </p:nvSpPr>
        <p:spPr>
          <a:xfrm>
            <a:off x="3286116" y="1643050"/>
            <a:ext cx="5643602" cy="4929221"/>
          </a:xfrm>
        </p:spPr>
        <p:txBody>
          <a:bodyPr>
            <a:normAutofit lnSpcReduction="10000"/>
          </a:bodyPr>
          <a:lstStyle/>
          <a:p>
            <a:pPr fontAlgn="t"/>
            <a:r>
              <a:rPr lang="ru-RU" sz="1600" dirty="0" smtClean="0"/>
              <a:t>Как Вы уже могли убедиться, мир наш исполнен симметрии. С древнейших времен с ней связаны наши представления о красоте. Наверное, этим объясняется непреходящий интерес человека к удивительным символам симметрии, привлекавшим внимание множества выдающихся мыслителей, от Платона и Евклида до Эйлера и Коши.</a:t>
            </a:r>
          </a:p>
          <a:p>
            <a:pPr fontAlgn="t"/>
            <a:r>
              <a:rPr lang="ru-RU" sz="1600" dirty="0" smtClean="0"/>
              <a:t>Впрочем, многогранники отнюдь не только объект научных исследований. Их формы – завершенные и причудливые, широко используются в декоративном искусстве.</a:t>
            </a:r>
          </a:p>
          <a:p>
            <a:pPr fontAlgn="t"/>
            <a:r>
              <a:rPr lang="ru-RU" sz="1600" dirty="0" smtClean="0"/>
              <a:t>Звездчатые многогранники очень декоративны, что позволяет широко применять их в ювелирной промышленности при изготовлении всевозможных украшений. Применяются они и в архитектуре. Многие формы звездчатых многогранников подсказывает сама природа. Снежинки - это звездчатые многогранники. С древности люди пытались описать все возможные типы снежинок, составляли специальные атласы. Сейчас известно несколько тысяч различных типов снежинок.</a:t>
            </a:r>
          </a:p>
          <a:p>
            <a:endParaRPr lang="ru-RU" dirty="0"/>
          </a:p>
        </p:txBody>
      </p:sp>
      <p:sp>
        <p:nvSpPr>
          <p:cNvPr id="8" name="Управляющая кнопка: возврат 7">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2" name="Управляющая кнопка: домой 11">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3" name="Управляющая кнопка: далее 12">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4" name="Управляющая кнопка: назад 13">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Tree>
  </p:cSld>
  <p:clrMapOvr>
    <a:masterClrMapping/>
  </p:clrMapOvr>
  <p:transition>
    <p:plu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928926" y="357166"/>
            <a:ext cx="5214974" cy="1000132"/>
          </a:xfrm>
        </p:spPr>
        <p:txBody>
          <a:bodyPr>
            <a:normAutofit/>
          </a:bodyPr>
          <a:lstStyle/>
          <a:p>
            <a:r>
              <a:rPr lang="ru-RU" sz="32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Звёздчатый октаэдр</a:t>
            </a:r>
            <a:endParaRPr lang="ru-RU" sz="32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7" name="Рисунок 6" descr="z_oktaedr.jpg"/>
          <p:cNvPicPr>
            <a:picLocks noGrp="1" noChangeAspect="1"/>
          </p:cNvPicPr>
          <p:nvPr>
            <p:ph type="pic" idx="1"/>
          </p:nvPr>
        </p:nvPicPr>
        <p:blipFill>
          <a:blip r:embed="rId3"/>
          <a:srcRect t="4667" b="4667"/>
          <a:stretch>
            <a:fillRect/>
          </a:stretch>
        </p:blipFill>
        <p:spPr>
          <a:xfrm>
            <a:off x="428596" y="1643050"/>
            <a:ext cx="3357586" cy="3357586"/>
          </a:xfrm>
        </p:spPr>
      </p:pic>
      <p:sp>
        <p:nvSpPr>
          <p:cNvPr id="6" name="Текст 5"/>
          <p:cNvSpPr>
            <a:spLocks noGrp="1"/>
          </p:cNvSpPr>
          <p:nvPr>
            <p:ph type="body" sz="half" idx="2"/>
          </p:nvPr>
        </p:nvSpPr>
        <p:spPr>
          <a:xfrm>
            <a:off x="4000496" y="1428736"/>
            <a:ext cx="4610104" cy="4233511"/>
          </a:xfrm>
        </p:spPr>
        <p:txBody>
          <a:bodyPr/>
          <a:lstStyle/>
          <a:p>
            <a:r>
              <a:rPr lang="ru-RU" sz="1800" dirty="0" smtClean="0"/>
              <a:t>Был открыт Леонардо Да Винчи, затем спустя почти 100 лет </a:t>
            </a:r>
            <a:r>
              <a:rPr lang="ru-RU" sz="1800" dirty="0" err="1" smtClean="0"/>
              <a:t>переоткрыт</a:t>
            </a:r>
            <a:r>
              <a:rPr lang="ru-RU" sz="1800" dirty="0" smtClean="0"/>
              <a:t> И.Кеплером, и назван им "</a:t>
            </a:r>
            <a:r>
              <a:rPr lang="ru-RU" sz="1800" dirty="0" err="1" smtClean="0"/>
              <a:t>Stella</a:t>
            </a:r>
            <a:r>
              <a:rPr lang="ru-RU" sz="1800" dirty="0" smtClean="0"/>
              <a:t> </a:t>
            </a:r>
            <a:r>
              <a:rPr lang="ru-RU" sz="1800" dirty="0" err="1" smtClean="0"/>
              <a:t>octangula</a:t>
            </a:r>
            <a:r>
              <a:rPr lang="ru-RU" sz="1800" dirty="0" smtClean="0"/>
              <a:t>" – звезда восьмиугольная. Отсюда октаэдр имеет и второе название "</a:t>
            </a:r>
            <a:r>
              <a:rPr lang="ru-RU" sz="1800" dirty="0" err="1" smtClean="0"/>
              <a:t>stella</a:t>
            </a:r>
            <a:r>
              <a:rPr lang="ru-RU" sz="1800" dirty="0" smtClean="0"/>
              <a:t> </a:t>
            </a:r>
            <a:r>
              <a:rPr lang="ru-RU" sz="1800" dirty="0" err="1" smtClean="0"/>
              <a:t>octangula</a:t>
            </a:r>
            <a:r>
              <a:rPr lang="ru-RU" sz="1800" dirty="0" smtClean="0"/>
              <a:t> Кеплера".</a:t>
            </a:r>
          </a:p>
          <a:p>
            <a:r>
              <a:rPr lang="ru-RU" sz="1800" dirty="0" smtClean="0"/>
              <a:t>У октаэдра есть только одна звездчатая форма. Её можно рассматривать как соединение двух тетраэдров.</a:t>
            </a:r>
          </a:p>
          <a:p>
            <a:endParaRPr lang="ru-RU" dirty="0"/>
          </a:p>
        </p:txBody>
      </p:sp>
      <p:sp>
        <p:nvSpPr>
          <p:cNvPr id="8" name="Управляющая кнопка: возврат 7">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2" name="Управляющая кнопка: домой 11">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3" name="Управляющая кнопка: далее 12">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4" name="Управляющая кнопка: назад 13">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14348" y="428604"/>
            <a:ext cx="7429552" cy="857256"/>
          </a:xfrm>
        </p:spPr>
        <p:txBody>
          <a:bodyPr>
            <a:noAutofit/>
          </a:bodyPr>
          <a:lstStyle/>
          <a:p>
            <a:r>
              <a:rPr lang="ru-RU" sz="40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rPr>
              <a:t>Большой звёздчатый додекаэдр</a:t>
            </a:r>
            <a:endParaRPr lang="ru-RU" sz="40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endParaRPr>
          </a:p>
        </p:txBody>
      </p:sp>
      <p:pic>
        <p:nvPicPr>
          <p:cNvPr id="7" name="Рисунок 6" descr="z_dodekaedr.jpg"/>
          <p:cNvPicPr>
            <a:picLocks noGrp="1" noChangeAspect="1"/>
          </p:cNvPicPr>
          <p:nvPr>
            <p:ph type="pic" idx="1"/>
          </p:nvPr>
        </p:nvPicPr>
        <p:blipFill>
          <a:blip r:embed="rId3"/>
          <a:srcRect t="784" b="784"/>
          <a:stretch>
            <a:fillRect/>
          </a:stretch>
        </p:blipFill>
        <p:spPr>
          <a:xfrm>
            <a:off x="642910" y="1785926"/>
            <a:ext cx="2786063" cy="2686050"/>
          </a:xfrm>
        </p:spPr>
      </p:pic>
      <p:sp>
        <p:nvSpPr>
          <p:cNvPr id="6" name="Текст 5"/>
          <p:cNvSpPr>
            <a:spLocks noGrp="1"/>
          </p:cNvSpPr>
          <p:nvPr>
            <p:ph type="body" sz="half" idx="2"/>
          </p:nvPr>
        </p:nvSpPr>
        <p:spPr>
          <a:xfrm>
            <a:off x="3857620" y="1571612"/>
            <a:ext cx="4752980" cy="4090635"/>
          </a:xfrm>
        </p:spPr>
        <p:txBody>
          <a:bodyPr/>
          <a:lstStyle/>
          <a:p>
            <a:r>
              <a:rPr lang="ru-RU" sz="1800" dirty="0" smtClean="0"/>
              <a:t>Большой звездчатый додекаэдр принадлежит к семейству тел </a:t>
            </a:r>
            <a:r>
              <a:rPr lang="ru-RU" sz="1800" dirty="0" err="1" smtClean="0"/>
              <a:t>Кеплера-Пуансо</a:t>
            </a:r>
            <a:r>
              <a:rPr lang="ru-RU" sz="1800" dirty="0" smtClean="0"/>
              <a:t>, то есть правильных невыпуклых многогранников. Грани большого звездчатого додекаэдра – пентаграммы, как и у малого звездчатого додекаэдра. У каждой вершины соединяются три грани. Вершины большого звездчатого додекаэдра совпадают с вершинами описанного додекаэдра.</a:t>
            </a:r>
          </a:p>
          <a:p>
            <a:r>
              <a:rPr lang="ru-RU" sz="1800" dirty="0" smtClean="0"/>
              <a:t>Большой звездчатый додекаэдр был впервые описан Кеплером в 1619 г. Это последняя звездчатая форма правильного додекаэдра.</a:t>
            </a:r>
          </a:p>
          <a:p>
            <a:endParaRPr lang="ru-RU" dirty="0"/>
          </a:p>
        </p:txBody>
      </p:sp>
      <p:sp>
        <p:nvSpPr>
          <p:cNvPr id="8" name="Управляющая кнопка: возврат 7">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2" name="Управляющая кнопка: домой 11">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3" name="Управляющая кнопка: далее 12">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4" name="Управляющая кнопка: назад 13">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Tree>
  </p:cSld>
  <p:clrMapOvr>
    <a:masterClrMapping/>
  </p:clrMapOvr>
  <p:transition>
    <p:plu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643174" y="500042"/>
            <a:ext cx="5753112" cy="1102153"/>
          </a:xfrm>
        </p:spPr>
        <p:txBody>
          <a:bodyPr>
            <a:normAutofit/>
          </a:bodyPr>
          <a:lstStyle/>
          <a:p>
            <a:r>
              <a:rPr lang="ru-RU" sz="40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Звёздчатый икосаэдр</a:t>
            </a:r>
            <a:endParaRPr lang="ru-RU" sz="40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7" name="Рисунок 6" descr="z_ikosaedr.jpg"/>
          <p:cNvPicPr>
            <a:picLocks noGrp="1" noChangeAspect="1"/>
          </p:cNvPicPr>
          <p:nvPr>
            <p:ph type="pic" idx="1"/>
          </p:nvPr>
        </p:nvPicPr>
        <p:blipFill>
          <a:blip r:embed="rId3"/>
          <a:srcRect t="2062" b="2062"/>
          <a:stretch>
            <a:fillRect/>
          </a:stretch>
        </p:blipFill>
        <p:spPr>
          <a:xfrm>
            <a:off x="571472" y="1714488"/>
            <a:ext cx="3186106" cy="3186106"/>
          </a:xfrm>
        </p:spPr>
      </p:pic>
      <p:sp>
        <p:nvSpPr>
          <p:cNvPr id="6" name="Текст 5"/>
          <p:cNvSpPr>
            <a:spLocks noGrp="1"/>
          </p:cNvSpPr>
          <p:nvPr>
            <p:ph type="body" sz="half" idx="2"/>
          </p:nvPr>
        </p:nvSpPr>
        <p:spPr>
          <a:xfrm>
            <a:off x="4000496" y="1714488"/>
            <a:ext cx="4610104" cy="3947759"/>
          </a:xfrm>
        </p:spPr>
        <p:txBody>
          <a:bodyPr>
            <a:noAutofit/>
          </a:bodyPr>
          <a:lstStyle/>
          <a:p>
            <a:r>
              <a:rPr lang="ru-RU" sz="1800" dirty="0" smtClean="0"/>
              <a:t>Икосаэдр имеет двадцать граней. Если каждую из них продолжить неограниченно, то тело будет окружено великим многообразием отсеков – частей пространства, ограниченных плоскостями граней. Все звездчатые формы икосаэдра можно получить добавлением к исходному телу таких отсеков. Не считая самого икосаэдра, продолжения его граней отделяют от пространства 20+30+60+20+60+120+ 12+30+60+60 отсеков десяти различных форм и размеров. Большой икосаэдр (см. рис) состоит из всех этих кусков, за исключением последних шестидесяти. </a:t>
            </a:r>
            <a:endParaRPr lang="ru-RU" sz="1800" dirty="0"/>
          </a:p>
        </p:txBody>
      </p:sp>
      <p:sp>
        <p:nvSpPr>
          <p:cNvPr id="8" name="Управляющая кнопка: возврат 7">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2" name="Управляющая кнопка: домой 11">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3" name="Управляющая кнопка: далее 12">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4" name="Управляющая кнопка: назад 13">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Tree>
  </p:cSld>
  <p:clrMapOvr>
    <a:masterClrMapping/>
  </p:clrMapOvr>
  <p:transition>
    <p:plus/>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071546"/>
            <a:ext cx="8715436" cy="5072098"/>
          </a:xfrm>
        </p:spPr>
        <p:txBody>
          <a:bodyPr>
            <a:noAutofit/>
          </a:bodyPr>
          <a:lstStyle/>
          <a:p>
            <a:r>
              <a:rPr lang="ru-RU" sz="1800" dirty="0" smtClean="0"/>
              <a:t>Среди звездчатых форм икосаэдра встречаются некоторые соединения </a:t>
            </a:r>
            <a:r>
              <a:rPr lang="ru-RU" sz="1800" dirty="0" err="1" smtClean="0"/>
              <a:t>платоновых</a:t>
            </a:r>
            <a:r>
              <a:rPr lang="ru-RU" sz="1800" dirty="0" smtClean="0"/>
              <a:t> тел. Среди них: соединения пяти октаэдров, </a:t>
            </a:r>
            <a:r>
              <a:rPr lang="ru-RU" sz="1800" dirty="0" err="1" smtClean="0"/>
              <a:t>энантиоморфные</a:t>
            </a:r>
            <a:r>
              <a:rPr lang="ru-RU" sz="1800" dirty="0" smtClean="0"/>
              <a:t> формы соединения пяти тетраэдров и соединения десяти тетраэдров. Если бы Платон смог видеть эти формы, они привели бы его в восхищение. </a:t>
            </a:r>
            <a:br>
              <a:rPr lang="ru-RU" sz="1800" dirty="0" smtClean="0"/>
            </a:br>
            <a:r>
              <a:rPr lang="ru-RU" sz="1800" dirty="0" smtClean="0"/>
              <a:t/>
            </a:r>
            <a:br>
              <a:rPr lang="ru-RU" sz="1800" dirty="0" smtClean="0"/>
            </a:br>
            <a:r>
              <a:rPr lang="ru-RU" sz="1800" dirty="0" smtClean="0"/>
              <a:t>В 1900 году </a:t>
            </a:r>
            <a:r>
              <a:rPr lang="ru-RU" sz="1800" dirty="0" err="1" smtClean="0"/>
              <a:t>Брюкнер</a:t>
            </a:r>
            <a:r>
              <a:rPr lang="ru-RU" sz="1800" dirty="0" smtClean="0"/>
              <a:t> опубликовал классическую работу о многогранниках, озаглавленную "</a:t>
            </a:r>
            <a:r>
              <a:rPr lang="ru-RU" sz="1800" dirty="0" err="1" smtClean="0"/>
              <a:t>Vielecke</a:t>
            </a:r>
            <a:r>
              <a:rPr lang="ru-RU" sz="1800" dirty="0" smtClean="0"/>
              <a:t> </a:t>
            </a:r>
            <a:r>
              <a:rPr lang="ru-RU" sz="1800" dirty="0" err="1" smtClean="0"/>
              <a:t>und</a:t>
            </a:r>
            <a:r>
              <a:rPr lang="ru-RU" sz="1800" dirty="0" smtClean="0"/>
              <a:t> </a:t>
            </a:r>
            <a:r>
              <a:rPr lang="ru-RU" sz="1800" dirty="0" err="1" smtClean="0"/>
              <a:t>Vielflache</a:t>
            </a:r>
            <a:r>
              <a:rPr lang="ru-RU" sz="1800" dirty="0" smtClean="0"/>
              <a:t>", в которой были представлены некоторые новые звездчатые формы икосаэдра. Открытием еще несколько форм мы обязаны Уиллеру(1924). В 1938 году систематическое и полное исследование вопроса провел Кокстер совместно с </a:t>
            </a:r>
            <a:r>
              <a:rPr lang="ru-RU" sz="1800" dirty="0" err="1" smtClean="0"/>
              <a:t>Дювалем</a:t>
            </a:r>
            <a:r>
              <a:rPr lang="ru-RU" sz="1800" dirty="0" smtClean="0"/>
              <a:t>, </a:t>
            </a:r>
            <a:r>
              <a:rPr lang="ru-RU" sz="1800" dirty="0" err="1" smtClean="0"/>
              <a:t>Флэзером</a:t>
            </a:r>
            <a:r>
              <a:rPr lang="ru-RU" sz="1800" dirty="0" smtClean="0"/>
              <a:t>, Петри. Для различения исходных форм и выделения характерных форм они применили правила ограничения, установленные Дж. Миллером. Кокстер доказал, что существует всего 59 звездчатых форм икосаэдра, из которых 32 обладают полной, а 27 неполной </a:t>
            </a:r>
            <a:r>
              <a:rPr lang="ru-RU" sz="1800" dirty="0" err="1" smtClean="0"/>
              <a:t>икосаэдральной</a:t>
            </a:r>
            <a:r>
              <a:rPr lang="ru-RU" sz="1800" dirty="0" smtClean="0"/>
              <a:t> симметрией (последнее обстоятельство дает возможность строить </a:t>
            </a:r>
            <a:r>
              <a:rPr lang="ru-RU" sz="1800" dirty="0" err="1" smtClean="0"/>
              <a:t>энантиоморфные</a:t>
            </a:r>
            <a:r>
              <a:rPr lang="ru-RU" sz="1800" dirty="0" smtClean="0"/>
              <a:t> им аналоги, которые имеют красивый и необычный вид). Мы представим некоторые виды икосаэдров: </a:t>
            </a:r>
            <a:endParaRPr lang="ru-RU" sz="1800" dirty="0"/>
          </a:p>
        </p:txBody>
      </p:sp>
      <p:sp>
        <p:nvSpPr>
          <p:cNvPr id="3" name="Заголовок 3"/>
          <p:cNvSpPr txBox="1">
            <a:spLocks/>
          </p:cNvSpPr>
          <p:nvPr/>
        </p:nvSpPr>
        <p:spPr>
          <a:xfrm>
            <a:off x="285720" y="0"/>
            <a:ext cx="6967558" cy="1173591"/>
          </a:xfrm>
          <a:prstGeom prst="rect">
            <a:avLst/>
          </a:prstGeom>
        </p:spPr>
        <p:txBody>
          <a:bodyPr vert="horz" lIns="45720" rIns="4572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sz="4000" b="0" i="0" u="none" strike="noStrike" kern="1200" cap="none" spc="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Звёздчатый икосаэдр</a:t>
            </a:r>
            <a:endParaRPr kumimoji="0" lang="ru-RU" sz="4000" b="0" i="0" u="none" strike="noStrike" kern="1200" cap="none" spc="0" normalizeH="0" baseline="0" noProof="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endParaRPr>
          </a:p>
        </p:txBody>
      </p:sp>
      <p:sp>
        <p:nvSpPr>
          <p:cNvPr id="4" name="Управляющая кнопка: возврат 3">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8" name="Управляющая кнопка: домой 7">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9" name="Управляющая кнопка: далее 8">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0" name="Управляющая кнопка: назад 9">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Tree>
  </p:cSld>
  <p:clrMapOvr>
    <a:masterClrMapping/>
  </p:clrMapOvr>
  <p:transition>
    <p:wheel spokes="3"/>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928926" y="285728"/>
            <a:ext cx="3000396" cy="2143140"/>
          </a:xfrm>
        </p:spPr>
        <p:txBody>
          <a:bodyPr/>
          <a:lstStyle/>
          <a:p>
            <a:r>
              <a:rPr lang="ru-RU" sz="18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Первая звёздчатая форма икосаэдра.</a:t>
            </a:r>
          </a:p>
          <a:p>
            <a:r>
              <a:rPr lang="ru-RU" sz="1400" dirty="0" smtClean="0"/>
              <a:t>Эту модель делают из 20 частей, каждая часть представляет собой невысокую треугольную пирамиду без основания. </a:t>
            </a:r>
          </a:p>
          <a:p>
            <a:endParaRPr lang="ru-RU" dirty="0"/>
          </a:p>
        </p:txBody>
      </p:sp>
      <p:pic>
        <p:nvPicPr>
          <p:cNvPr id="5" name="Рисунок 4" descr="z_ik_1.jpg"/>
          <p:cNvPicPr>
            <a:picLocks noChangeAspect="1"/>
          </p:cNvPicPr>
          <p:nvPr/>
        </p:nvPicPr>
        <p:blipFill>
          <a:blip r:embed="rId3"/>
          <a:stretch>
            <a:fillRect/>
          </a:stretch>
        </p:blipFill>
        <p:spPr>
          <a:xfrm>
            <a:off x="500034" y="285727"/>
            <a:ext cx="1785950" cy="1737681"/>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1025" name="Rectangle 1"/>
          <p:cNvSpPr>
            <a:spLocks noChangeArrowheads="1"/>
          </p:cNvSpPr>
          <p:nvPr/>
        </p:nvSpPr>
        <p:spPr bwMode="auto">
          <a:xfrm>
            <a:off x="4429124" y="2143116"/>
            <a:ext cx="3071834"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2000" b="1" i="0" u="none" strike="noStrike" normalizeH="0" baseline="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Вторая звёздчатая форма икосаэдра.</a:t>
            </a:r>
            <a:endParaRPr lang="ru-RU" sz="20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На этой очень красивой модели заметны пятигранные высокие пики, выступающие из впадин модели соединения десяти тетраэдров.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 name="Рисунок 7" descr="z_ik_2.jpg"/>
          <p:cNvPicPr>
            <a:picLocks noChangeAspect="1"/>
          </p:cNvPicPr>
          <p:nvPr/>
        </p:nvPicPr>
        <p:blipFill>
          <a:blip r:embed="rId4"/>
          <a:stretch>
            <a:fillRect/>
          </a:stretch>
        </p:blipFill>
        <p:spPr>
          <a:xfrm>
            <a:off x="2428861" y="2214554"/>
            <a:ext cx="1614694" cy="1571636"/>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9" name="Рисунок 8" descr="z_ik_3.jpg"/>
          <p:cNvPicPr>
            <a:picLocks noChangeAspect="1"/>
          </p:cNvPicPr>
          <p:nvPr/>
        </p:nvPicPr>
        <p:blipFill>
          <a:blip r:embed="rId5"/>
          <a:stretch>
            <a:fillRect/>
          </a:stretch>
        </p:blipFill>
        <p:spPr>
          <a:xfrm>
            <a:off x="642910" y="4071942"/>
            <a:ext cx="1734356" cy="1643074"/>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1026" name="Rectangle 2"/>
          <p:cNvSpPr>
            <a:spLocks noChangeArrowheads="1"/>
          </p:cNvSpPr>
          <p:nvPr/>
        </p:nvSpPr>
        <p:spPr bwMode="auto">
          <a:xfrm>
            <a:off x="2643174" y="4214818"/>
            <a:ext cx="4143404" cy="14465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2000" b="1" i="0" u="none" strike="noStrike" normalizeH="0" baseline="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rPr>
              <a:t>Шестая звёздчатая форма икосаэдра.</a:t>
            </a:r>
          </a:p>
          <a:p>
            <a:pPr marL="0" marR="0" lvl="0" indent="19050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Показанная на рисунке модель является ещё одной звёздчатой формой икосаэдра. На ней легко обнаружить 12 длинных пиков. </a:t>
            </a:r>
          </a:p>
        </p:txBody>
      </p:sp>
      <p:sp>
        <p:nvSpPr>
          <p:cNvPr id="11" name="Управляющая кнопка: возврат 10">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5" name="Управляющая кнопка: домой 14">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6" name="Управляющая кнопка: далее 15">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7" name="Управляющая кнопка: назад 16">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Tree>
  </p:cSld>
  <p:clrMapOvr>
    <a:masterClrMapping/>
  </p:clrMapOvr>
  <p:transition>
    <p:wheel spokes="3"/>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ru-RU" sz="36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rPr>
              <a:t>Содержание презентации</a:t>
            </a:r>
            <a:endParaRPr lang="ru-RU"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endParaRPr>
          </a:p>
        </p:txBody>
      </p:sp>
      <p:graphicFrame>
        <p:nvGraphicFramePr>
          <p:cNvPr id="11" name="Содержимое 10"/>
          <p:cNvGraphicFramePr>
            <a:graphicFrameLocks noGrp="1"/>
          </p:cNvGraphicFramePr>
          <p:nvPr>
            <p:ph idx="1"/>
          </p:nvPr>
        </p:nvGraphicFramePr>
        <p:xfrm>
          <a:off x="457200" y="1600200"/>
          <a:ext cx="7467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Управляющая кнопка: возврат 3">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8" name="Управляющая кнопка: домой 7">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9" name="Управляющая кнопка: далее 8">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0" name="Управляющая кнопка: назад 9">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0166" y="571480"/>
            <a:ext cx="6681806" cy="959277"/>
          </a:xfrm>
        </p:spPr>
        <p:txBody>
          <a:bodyPr>
            <a:normAutofit/>
          </a:bodyPr>
          <a:lstStyle/>
          <a:p>
            <a:r>
              <a:rPr lang="ru-RU" sz="40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Звёздчатый </a:t>
            </a:r>
            <a:r>
              <a:rPr lang="ru-RU" sz="400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кубооктаэдр</a:t>
            </a:r>
            <a:endParaRPr lang="ru-RU" sz="40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5" name="Рисунок 4" descr="z_kubooktaedr.jpg"/>
          <p:cNvPicPr>
            <a:picLocks noGrp="1" noChangeAspect="1"/>
          </p:cNvPicPr>
          <p:nvPr>
            <p:ph type="pic" idx="1"/>
          </p:nvPr>
        </p:nvPicPr>
        <p:blipFill>
          <a:blip r:embed="rId3"/>
          <a:srcRect t="1408" b="1408"/>
          <a:stretch>
            <a:fillRect/>
          </a:stretch>
        </p:blipFill>
        <p:spPr>
          <a:xfrm>
            <a:off x="642910" y="1714488"/>
            <a:ext cx="3286148" cy="3286148"/>
          </a:xfrm>
        </p:spPr>
      </p:pic>
      <p:sp>
        <p:nvSpPr>
          <p:cNvPr id="4" name="Текст 3"/>
          <p:cNvSpPr>
            <a:spLocks noGrp="1"/>
          </p:cNvSpPr>
          <p:nvPr>
            <p:ph type="body" sz="half" idx="2"/>
          </p:nvPr>
        </p:nvSpPr>
        <p:spPr>
          <a:xfrm>
            <a:off x="4429124" y="1928802"/>
            <a:ext cx="4181476" cy="3733445"/>
          </a:xfrm>
        </p:spPr>
        <p:txBody>
          <a:bodyPr/>
          <a:lstStyle/>
          <a:p>
            <a:r>
              <a:rPr lang="ru-RU" sz="1800" dirty="0" err="1" smtClean="0"/>
              <a:t>Кубооктаэдр</a:t>
            </a:r>
            <a:r>
              <a:rPr lang="ru-RU" sz="1800" dirty="0" smtClean="0"/>
              <a:t> – полуправильный многогранник. Он строится так: в кубе проводятся отсекающие плоскости через середину ребер, выходящих из одной вершины. В результате получится полуправильный многогранник - </a:t>
            </a:r>
            <a:r>
              <a:rPr lang="ru-RU" sz="1800" dirty="0" err="1" smtClean="0"/>
              <a:t>кубооктаэдр</a:t>
            </a:r>
            <a:r>
              <a:rPr lang="ru-RU" sz="1800" dirty="0" smtClean="0"/>
              <a:t>. Его гранями являются шесть квадратов, как у куба, и восемь правильных треугольников, как у октаэдра. Отсюда и его название. </a:t>
            </a:r>
          </a:p>
          <a:p>
            <a:r>
              <a:rPr lang="ru-RU" sz="1800" dirty="0" smtClean="0"/>
              <a:t>Полуправильные многогранники называются также телами Архимеда.</a:t>
            </a:r>
          </a:p>
          <a:p>
            <a:endParaRPr lang="ru-RU" dirty="0"/>
          </a:p>
        </p:txBody>
      </p:sp>
      <p:sp>
        <p:nvSpPr>
          <p:cNvPr id="6" name="Управляющая кнопка: возврат 5">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0" name="Управляющая кнопка: домой 9">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1" name="Управляющая кнопка: далее 10">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2" name="Управляющая кнопка: назад 11">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Tree>
  </p:cSld>
  <p:clrMapOvr>
    <a:masterClrMapping/>
  </p:clrMapOvr>
  <p:transition>
    <p:plus/>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571480"/>
            <a:ext cx="7358114" cy="1000132"/>
          </a:xfrm>
        </p:spPr>
        <p:txBody>
          <a:bodyPr>
            <a:normAutofit/>
          </a:bodyPr>
          <a:lstStyle/>
          <a:p>
            <a:r>
              <a:rPr lang="ru-RU" sz="40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rPr>
              <a:t>Звёздчатый </a:t>
            </a:r>
            <a:r>
              <a:rPr lang="ru-RU" sz="400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rPr>
              <a:t>икосододекаэдр</a:t>
            </a:r>
            <a:endParaRPr lang="ru-RU" sz="40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endParaRPr>
          </a:p>
        </p:txBody>
      </p:sp>
      <p:pic>
        <p:nvPicPr>
          <p:cNvPr id="5" name="Рисунок 4" descr="z_iksododekaedr.gif"/>
          <p:cNvPicPr>
            <a:picLocks noGrp="1" noChangeAspect="1"/>
          </p:cNvPicPr>
          <p:nvPr>
            <p:ph type="pic" idx="1"/>
          </p:nvPr>
        </p:nvPicPr>
        <p:blipFill>
          <a:blip r:embed="rId3"/>
          <a:srcRect l="5000" r="5000"/>
          <a:stretch>
            <a:fillRect/>
          </a:stretch>
        </p:blipFill>
        <p:spPr>
          <a:xfrm>
            <a:off x="357158" y="2000240"/>
            <a:ext cx="3143272" cy="3143272"/>
          </a:xfrm>
        </p:spPr>
      </p:pic>
      <p:sp>
        <p:nvSpPr>
          <p:cNvPr id="4" name="Текст 3"/>
          <p:cNvSpPr>
            <a:spLocks noGrp="1"/>
          </p:cNvSpPr>
          <p:nvPr>
            <p:ph type="body" sz="half" idx="2"/>
          </p:nvPr>
        </p:nvSpPr>
        <p:spPr>
          <a:xfrm>
            <a:off x="3857620" y="1857364"/>
            <a:ext cx="4752980" cy="4071966"/>
          </a:xfrm>
        </p:spPr>
        <p:txBody>
          <a:bodyPr>
            <a:noAutofit/>
          </a:bodyPr>
          <a:lstStyle/>
          <a:p>
            <a:r>
              <a:rPr lang="ru-RU" sz="1800" dirty="0" err="1" smtClean="0"/>
              <a:t>Икосододекаэдр</a:t>
            </a:r>
            <a:r>
              <a:rPr lang="ru-RU" sz="1800" dirty="0" smtClean="0"/>
              <a:t> имеет 32 грани, из которых 12 являются правильными пятиугольными гранями, а остальные 20 – правильные треугольники. Казалось бы, столь большое число граней потребует сложнейших исследований. Что касается вопроса о том, могут ли получившиеся многогранники оказаться правильными, то на него давно получен ответ. Великий математик Коши ещё в 1811 году доказал, что список правильных многогранников исчерпывается пятью </a:t>
            </a:r>
            <a:r>
              <a:rPr lang="ru-RU" sz="1800" dirty="0" err="1" smtClean="0"/>
              <a:t>платоновыми</a:t>
            </a:r>
            <a:r>
              <a:rPr lang="ru-RU" sz="1800" dirty="0" smtClean="0"/>
              <a:t> телами вкупе с четырьмя многогранниками Кеплера - </a:t>
            </a:r>
            <a:r>
              <a:rPr lang="ru-RU" sz="1800" dirty="0" err="1" smtClean="0"/>
              <a:t>Пуансо</a:t>
            </a:r>
            <a:r>
              <a:rPr lang="ru-RU" sz="1800" dirty="0" smtClean="0"/>
              <a:t>. </a:t>
            </a:r>
            <a:endParaRPr lang="ru-RU" sz="1800" dirty="0"/>
          </a:p>
        </p:txBody>
      </p:sp>
      <p:sp>
        <p:nvSpPr>
          <p:cNvPr id="6" name="Управляющая кнопка: возврат 5">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0" name="Управляющая кнопка: домой 9">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1" name="Управляющая кнопка: далее 10">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2" name="Управляющая кнопка: назад 11">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Tree>
  </p:cSld>
  <p:clrMapOvr>
    <a:masterClrMapping/>
  </p:clrMapOvr>
  <p:transition>
    <p:plus/>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2428868"/>
            <a:ext cx="6480048" cy="2301240"/>
          </a:xfrm>
        </p:spPr>
        <p:txBody>
          <a:bodyPr/>
          <a:lstStyle/>
          <a:p>
            <a:r>
              <a:rPr lang="ru-RU" dirty="0" smtClean="0"/>
              <a:t>Лист Мёбиуса</a:t>
            </a:r>
            <a:endParaRPr lang="ru-RU" dirty="0"/>
          </a:p>
        </p:txBody>
      </p:sp>
      <p:sp>
        <p:nvSpPr>
          <p:cNvPr id="4" name="Управляющая кнопка: возврат 3">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8" name="Управляющая кнопка: домой 7">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9" name="Управляющая кнопка: далее 8">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0" name="Управляющая кнопка: назад 9">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57356" y="285728"/>
            <a:ext cx="5038732" cy="1253808"/>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sz="44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Лист Мёбиуса</a:t>
            </a:r>
            <a:r>
              <a:rPr lang="ru-RU"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ru-RU"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ru-RU"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Текст 3"/>
          <p:cNvSpPr>
            <a:spLocks noGrp="1"/>
          </p:cNvSpPr>
          <p:nvPr>
            <p:ph type="body" sz="half" idx="2"/>
          </p:nvPr>
        </p:nvSpPr>
        <p:spPr>
          <a:xfrm>
            <a:off x="3428992" y="2000240"/>
            <a:ext cx="5181608" cy="3662007"/>
          </a:xfrm>
        </p:spPr>
        <p:txBody>
          <a:bodyPr/>
          <a:lstStyle/>
          <a:p>
            <a:r>
              <a:rPr lang="ru-RU" b="1" dirty="0" smtClean="0"/>
              <a:t>Лист Мёбиуса</a:t>
            </a:r>
            <a:r>
              <a:rPr lang="ru-RU" dirty="0" smtClean="0"/>
              <a:t>, </a:t>
            </a:r>
            <a:r>
              <a:rPr lang="ru-RU" b="1" dirty="0" smtClean="0"/>
              <a:t>лента Мёбиуса</a:t>
            </a:r>
            <a:r>
              <a:rPr lang="ru-RU" dirty="0" smtClean="0"/>
              <a:t> — топологический объект, простейшая односторонняя поверхность с краем. Попасть из одной точки этой поверхности в любую другую можно, не пересекая края. </a:t>
            </a:r>
            <a:r>
              <a:rPr lang="ru-RU" b="1" dirty="0" smtClean="0"/>
              <a:t>Лента Мёбиуса</a:t>
            </a:r>
            <a:r>
              <a:rPr lang="ru-RU" dirty="0" smtClean="0"/>
              <a:t> была обнаружена независимо немецкими математиками </a:t>
            </a:r>
            <a:r>
              <a:rPr lang="ru-RU" dirty="0" smtClean="0">
                <a:hlinkClick r:id="" action="ppaction://noaction"/>
              </a:rPr>
              <a:t>Августом Фердинандом Мёбиусом</a:t>
            </a:r>
            <a:r>
              <a:rPr lang="ru-RU" dirty="0" smtClean="0"/>
              <a:t> и </a:t>
            </a:r>
            <a:r>
              <a:rPr lang="ru-RU" dirty="0" smtClean="0">
                <a:hlinkClick r:id="" action="ppaction://noaction"/>
              </a:rPr>
              <a:t>Иоганном Бенедиктом Листингом</a:t>
            </a:r>
            <a:r>
              <a:rPr lang="ru-RU" dirty="0" smtClean="0"/>
              <a:t> в 1858 году. Модель ленты Мёбиуса может легко быть сделана. Для этого надо взять достаточно вытянутую бумажную полоску и соединить концы полоски, предварительно перевернув один из них. В евклидовом пространстве существуют два типа полос Мёбиуса в зависимости от направления закручивания: правые и левые.</a:t>
            </a:r>
          </a:p>
          <a:p>
            <a:r>
              <a:rPr lang="ru-RU" dirty="0" smtClean="0"/>
              <a:t>Лист Мёбиуса иногда называют прародителем символа бесконечности , так как находясь на поверхности ленты Мёбиуса, можно было бы идти по ней вечно. Это не соответствует действительности, так как символ использовался для обозначения бесконечности в течение двух столетий до открытия ленты Мёбиуса. </a:t>
            </a:r>
          </a:p>
          <a:p>
            <a:endParaRPr lang="ru-RU" dirty="0"/>
          </a:p>
        </p:txBody>
      </p:sp>
      <p:pic>
        <p:nvPicPr>
          <p:cNvPr id="13" name="Рисунок 12" descr="mob_11.jpg"/>
          <p:cNvPicPr>
            <a:picLocks noChangeAspect="1"/>
          </p:cNvPicPr>
          <p:nvPr/>
        </p:nvPicPr>
        <p:blipFill>
          <a:blip r:embed="rId3"/>
          <a:stretch>
            <a:fillRect/>
          </a:stretch>
        </p:blipFill>
        <p:spPr>
          <a:xfrm>
            <a:off x="214282" y="1285860"/>
            <a:ext cx="2413000" cy="1828800"/>
          </a:xfrm>
          <a:prstGeom prst="rect">
            <a:avLst/>
          </a:prstGeom>
        </p:spPr>
      </p:pic>
      <p:pic>
        <p:nvPicPr>
          <p:cNvPr id="14" name="Рисунок 13" descr="mob_2.png"/>
          <p:cNvPicPr>
            <a:picLocks noChangeAspect="1"/>
          </p:cNvPicPr>
          <p:nvPr/>
        </p:nvPicPr>
        <p:blipFill>
          <a:blip r:embed="rId4"/>
          <a:stretch>
            <a:fillRect/>
          </a:stretch>
        </p:blipFill>
        <p:spPr>
          <a:xfrm>
            <a:off x="714348" y="4071942"/>
            <a:ext cx="2571768" cy="202883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5" name="Управляющая кнопка: возврат 14">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0" name="Управляющая кнопка: домой 9">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1" name="Управляющая кнопка: далее 10">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2" name="Управляющая кнопка: назад 11">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Tree>
  </p:cSld>
  <p:clrMapOvr>
    <a:masterClrMapping/>
  </p:clrMapOvr>
  <p:transition>
    <p:pull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Свойства</a:t>
            </a:r>
            <a:b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ru-RU"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6" name="Содержимое 5"/>
          <p:cNvSpPr>
            <a:spLocks noGrp="1"/>
          </p:cNvSpPr>
          <p:nvPr>
            <p:ph idx="1"/>
          </p:nvPr>
        </p:nvSpPr>
        <p:spPr>
          <a:xfrm>
            <a:off x="142844" y="857232"/>
            <a:ext cx="6858048" cy="5643602"/>
          </a:xfrm>
        </p:spPr>
        <p:txBody>
          <a:bodyPr>
            <a:normAutofit fontScale="85000" lnSpcReduction="20000"/>
          </a:bodyPr>
          <a:lstStyle/>
          <a:p>
            <a:r>
              <a:rPr lang="ru-RU" dirty="0" smtClean="0">
                <a:latin typeface="Times New Roman" pitchFamily="18" charset="0"/>
                <a:cs typeface="Times New Roman" pitchFamily="18" charset="0"/>
              </a:rPr>
              <a:t>Лента Мёбиуса обладает любопытными свойствами. Если попробовать разрезать ленту вдоль по линии, равноудалённой от краёв, вместо двух  лент Мёбиуса получится одна длинная двухсторонняя (вдвое больше      закрученная, чем лента Мёбиуса) лента, которую фокусники называют «афганская лента». </a:t>
            </a:r>
          </a:p>
          <a:p>
            <a:r>
              <a:rPr lang="ru-RU" dirty="0" smtClean="0">
                <a:latin typeface="Times New Roman" pitchFamily="18" charset="0"/>
                <a:cs typeface="Times New Roman" pitchFamily="18" charset="0"/>
              </a:rPr>
              <a:t>Если теперь эту ленту разрезать вдоль  посередине, получаются две ленты </a:t>
            </a:r>
            <a:r>
              <a:rPr lang="ru-RU" dirty="0" err="1" smtClean="0">
                <a:latin typeface="Times New Roman" pitchFamily="18" charset="0"/>
                <a:cs typeface="Times New Roman" pitchFamily="18" charset="0"/>
              </a:rPr>
              <a:t>намотаные</a:t>
            </a:r>
            <a:r>
              <a:rPr lang="ru-RU" dirty="0" smtClean="0">
                <a:latin typeface="Times New Roman" pitchFamily="18" charset="0"/>
                <a:cs typeface="Times New Roman" pitchFamily="18" charset="0"/>
              </a:rPr>
              <a:t> друг на друга. Если же разрезать ленту Мёбиуса, отступая от края приблизительно на треть её ширины, то получаются две ленты, одна — более тонкая лента Мёбиуса, другая — длинная лента с двумя полуоборотами (Афганская лента). </a:t>
            </a:r>
          </a:p>
        </p:txBody>
      </p:sp>
      <p:sp>
        <p:nvSpPr>
          <p:cNvPr id="7" name="Управляющая кнопка: возврат 6">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1" name="Управляющая кнопка: домой 10">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2" name="Управляющая кнопка: далее 11">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3" name="Управляющая кнопка: назад 12">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pic>
        <p:nvPicPr>
          <p:cNvPr id="8" name="Рисунок 7" descr="mob_3.jpg"/>
          <p:cNvPicPr>
            <a:picLocks noChangeAspect="1"/>
          </p:cNvPicPr>
          <p:nvPr/>
        </p:nvPicPr>
        <p:blipFill>
          <a:blip r:embed="rId3"/>
          <a:stretch>
            <a:fillRect/>
          </a:stretch>
        </p:blipFill>
        <p:spPr>
          <a:xfrm>
            <a:off x="6715140" y="928670"/>
            <a:ext cx="2201063" cy="300039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split orient="vert"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Свойства</a:t>
            </a:r>
            <a:b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ru-RU"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6" name="Содержимое 5"/>
          <p:cNvSpPr>
            <a:spLocks noGrp="1"/>
          </p:cNvSpPr>
          <p:nvPr>
            <p:ph idx="1"/>
          </p:nvPr>
        </p:nvSpPr>
        <p:spPr>
          <a:xfrm>
            <a:off x="285720" y="928670"/>
            <a:ext cx="4429156" cy="5643602"/>
          </a:xfrm>
        </p:spPr>
        <p:txBody>
          <a:bodyPr>
            <a:normAutofit lnSpcReduction="10000"/>
          </a:bodyPr>
          <a:lstStyle/>
          <a:p>
            <a:r>
              <a:rPr lang="ru-RU" sz="2400" dirty="0" smtClean="0">
                <a:latin typeface="Times New Roman" pitchFamily="18" charset="0"/>
                <a:cs typeface="Times New Roman" pitchFamily="18" charset="0"/>
              </a:rPr>
              <a:t>Другие интересные комбинации лент могут быть получены из лент Мёбиуса с двумя или более полуоборотами в них. Например если разрезать ленту с тремя полуоборотами, то получится лента, завитая в узел трилистника. Разрез ленты Мёбиуса с дополнительными оборотами даёт неожиданные фигуры, названные </a:t>
            </a:r>
            <a:r>
              <a:rPr lang="ru-RU" sz="2400" dirty="0" err="1" smtClean="0">
                <a:latin typeface="Times New Roman" pitchFamily="18" charset="0"/>
                <a:cs typeface="Times New Roman" pitchFamily="18" charset="0"/>
              </a:rPr>
              <a:t>парадромными</a:t>
            </a:r>
            <a:r>
              <a:rPr lang="ru-RU" sz="2400" dirty="0" smtClean="0">
                <a:latin typeface="Times New Roman" pitchFamily="18" charset="0"/>
                <a:cs typeface="Times New Roman" pitchFamily="18" charset="0"/>
              </a:rPr>
              <a:t> кольцами.</a:t>
            </a:r>
            <a:endParaRPr lang="ru-RU" sz="2400" dirty="0">
              <a:latin typeface="Times New Roman" pitchFamily="18" charset="0"/>
              <a:cs typeface="Times New Roman" pitchFamily="18" charset="0"/>
            </a:endParaRPr>
          </a:p>
        </p:txBody>
      </p:sp>
      <p:sp>
        <p:nvSpPr>
          <p:cNvPr id="7" name="Управляющая кнопка: возврат 6">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1" name="Управляющая кнопка: домой 10">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2" name="Управляющая кнопка: далее 11">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3" name="Управляющая кнопка: назад 12">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pic>
        <p:nvPicPr>
          <p:cNvPr id="9" name="Рисунок 8" descr="mob_2.jpg"/>
          <p:cNvPicPr>
            <a:picLocks noChangeAspect="1"/>
          </p:cNvPicPr>
          <p:nvPr/>
        </p:nvPicPr>
        <p:blipFill>
          <a:blip r:embed="rId3"/>
          <a:stretch>
            <a:fillRect/>
          </a:stretch>
        </p:blipFill>
        <p:spPr>
          <a:xfrm>
            <a:off x="5214942" y="1071546"/>
            <a:ext cx="3286138" cy="506065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diamon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14290"/>
            <a:ext cx="7467600" cy="571504"/>
          </a:xfrm>
        </p:spPr>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Мёбиус Август Фердинанд</a:t>
            </a:r>
            <a:endParaRPr lang="ru-RU"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Содержимое 2"/>
          <p:cNvSpPr>
            <a:spLocks noGrp="1"/>
          </p:cNvSpPr>
          <p:nvPr>
            <p:ph idx="1"/>
          </p:nvPr>
        </p:nvSpPr>
        <p:spPr>
          <a:xfrm>
            <a:off x="0" y="785794"/>
            <a:ext cx="7072330" cy="5357850"/>
          </a:xfrm>
        </p:spPr>
        <p:txBody>
          <a:bodyPr>
            <a:noAutofit/>
          </a:bodyPr>
          <a:lstStyle/>
          <a:p>
            <a:r>
              <a:rPr lang="vi-VN" sz="1800" b="1" dirty="0" smtClean="0">
                <a:latin typeface="Times New Roman" pitchFamily="18" charset="0"/>
                <a:cs typeface="Times New Roman" pitchFamily="18" charset="0"/>
              </a:rPr>
              <a:t>А́вгуст Фе́рдинанд Мёбиус</a:t>
            </a:r>
            <a:r>
              <a:rPr lang="vi-VN" sz="1800" dirty="0" smtClean="0">
                <a:latin typeface="Times New Roman" pitchFamily="18" charset="0"/>
                <a:cs typeface="Times New Roman" pitchFamily="18" charset="0"/>
              </a:rPr>
              <a:t>  — немецкий математик и астроном-теоретик.</a:t>
            </a:r>
            <a:endParaRPr lang="ru-RU" sz="1800" dirty="0" smtClean="0">
              <a:latin typeface="Times New Roman" pitchFamily="18" charset="0"/>
              <a:cs typeface="Times New Roman" pitchFamily="18" charset="0"/>
            </a:endParaRPr>
          </a:p>
          <a:p>
            <a:r>
              <a:rPr lang="ru-RU" sz="1800" dirty="0" smtClean="0">
                <a:latin typeface="Times New Roman" pitchFamily="18" charset="0"/>
                <a:cs typeface="Times New Roman" pitchFamily="18" charset="0"/>
              </a:rPr>
              <a:t>Родился на территории княжеской школы </a:t>
            </a:r>
            <a:r>
              <a:rPr lang="ru-RU" sz="1800" dirty="0" err="1" smtClean="0">
                <a:latin typeface="Times New Roman" pitchFamily="18" charset="0"/>
                <a:cs typeface="Times New Roman" pitchFamily="18" charset="0"/>
              </a:rPr>
              <a:t>Шульпфорте</a:t>
            </a:r>
            <a:r>
              <a:rPr lang="ru-RU" sz="1800" dirty="0" smtClean="0">
                <a:latin typeface="Times New Roman" pitchFamily="18" charset="0"/>
                <a:cs typeface="Times New Roman" pitchFamily="18" charset="0"/>
              </a:rPr>
              <a:t>, близ </a:t>
            </a:r>
            <a:r>
              <a:rPr lang="ru-RU" sz="1800" dirty="0" err="1" smtClean="0">
                <a:latin typeface="Times New Roman" pitchFamily="18" charset="0"/>
                <a:cs typeface="Times New Roman" pitchFamily="18" charset="0"/>
              </a:rPr>
              <a:t>Наумбурга</a:t>
            </a:r>
            <a:r>
              <a:rPr lang="ru-RU" sz="1800" dirty="0" smtClean="0">
                <a:latin typeface="Times New Roman" pitchFamily="18" charset="0"/>
                <a:cs typeface="Times New Roman" pitchFamily="18" charset="0"/>
              </a:rPr>
              <a:t>. Его отец занимал в этой школе должность учителя танцев. Мать Мёбиуса была потомком Мартина Лютера.</a:t>
            </a:r>
          </a:p>
          <a:p>
            <a:r>
              <a:rPr lang="ru-RU" sz="1800" dirty="0" smtClean="0">
                <a:latin typeface="Times New Roman" pitchFamily="18" charset="0"/>
                <a:cs typeface="Times New Roman" pitchFamily="18" charset="0"/>
              </a:rPr>
              <a:t>Отец умер, когда мальчику было всего три года. Начальное образование Мёбиус получил дома и сразу выказал интерес к математике. С 1803 по 1809 годы учился в колледже </a:t>
            </a:r>
            <a:r>
              <a:rPr lang="ru-RU" sz="1800" dirty="0" err="1" smtClean="0">
                <a:latin typeface="Times New Roman" pitchFamily="18" charset="0"/>
                <a:cs typeface="Times New Roman" pitchFamily="18" charset="0"/>
              </a:rPr>
              <a:t>Шульпфорте</a:t>
            </a:r>
            <a:r>
              <a:rPr lang="ru-RU" sz="1800" dirty="0" smtClean="0">
                <a:latin typeface="Times New Roman" pitchFamily="18" charset="0"/>
                <a:cs typeface="Times New Roman" pitchFamily="18" charset="0"/>
              </a:rPr>
              <a:t>, затем поступил в Лейпцигский университет. Первые полгода, в соответствии с рекомендациями семьи, он изучал право, но затем принял окончательное решение посвятить жизнь математике и астрономии. Биографы предполагают, что в этом выборе сказалось влияние преподававшего там известного астронома и математика </a:t>
            </a:r>
            <a:r>
              <a:rPr lang="ru-RU" sz="1800" dirty="0" err="1" smtClean="0">
                <a:latin typeface="Times New Roman" pitchFamily="18" charset="0"/>
                <a:cs typeface="Times New Roman" pitchFamily="18" charset="0"/>
              </a:rPr>
              <a:t>Моллвейде</a:t>
            </a:r>
            <a:r>
              <a:rPr lang="ru-RU" sz="1800" dirty="0" smtClean="0">
                <a:latin typeface="Times New Roman" pitchFamily="18" charset="0"/>
                <a:cs typeface="Times New Roman" pitchFamily="18" charset="0"/>
              </a:rPr>
              <a:t>.</a:t>
            </a:r>
          </a:p>
          <a:p>
            <a:r>
              <a:rPr lang="ru-RU" sz="1800" dirty="0" smtClean="0">
                <a:latin typeface="Times New Roman" pitchFamily="18" charset="0"/>
                <a:cs typeface="Times New Roman" pitchFamily="18" charset="0"/>
              </a:rPr>
              <a:t>В 1813—1814 годах Мёбиус жил в Гёттингене, где посещал университетские лекции Гаусса по астрономии. Затем он уехал в </a:t>
            </a:r>
            <a:r>
              <a:rPr lang="ru-RU" sz="1800" dirty="0" err="1" smtClean="0">
                <a:latin typeface="Times New Roman" pitchFamily="18" charset="0"/>
                <a:cs typeface="Times New Roman" pitchFamily="18" charset="0"/>
              </a:rPr>
              <a:t>Халле</a:t>
            </a:r>
            <a:r>
              <a:rPr lang="ru-RU" sz="1800" dirty="0" smtClean="0">
                <a:latin typeface="Times New Roman" pitchFamily="18" charset="0"/>
                <a:cs typeface="Times New Roman" pitchFamily="18" charset="0"/>
              </a:rPr>
              <a:t>, чтобы прослушать курс лекций математика Иоганна Пфаффа, учителя Гаусса. В результате Мёбиус получил глубокие знание по обеим наукам..</a:t>
            </a:r>
          </a:p>
        </p:txBody>
      </p:sp>
      <p:pic>
        <p:nvPicPr>
          <p:cNvPr id="4" name="Рисунок 3" descr="MOBIUS1.png"/>
          <p:cNvPicPr>
            <a:picLocks noChangeAspect="1"/>
          </p:cNvPicPr>
          <p:nvPr/>
        </p:nvPicPr>
        <p:blipFill>
          <a:blip r:embed="rId3"/>
          <a:stretch>
            <a:fillRect/>
          </a:stretch>
        </p:blipFill>
        <p:spPr>
          <a:xfrm>
            <a:off x="7215206" y="1142984"/>
            <a:ext cx="1571624" cy="2214578"/>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5" name="Управляющая кнопка: возврат 4">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9" name="Управляющая кнопка: домой 8">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0" name="Управляющая кнопка: далее 9">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1" name="Управляющая кнопка: назад 10">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Tree>
  </p:cSld>
  <p:clrMapOvr>
    <a:masterClrMapping/>
  </p:clrMapOvr>
  <p:transition>
    <p:pull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14290"/>
            <a:ext cx="7467600" cy="571504"/>
          </a:xfrm>
        </p:spPr>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Мёбиус Август Фердинанд</a:t>
            </a:r>
            <a:endParaRPr lang="ru-RU"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Содержимое 2"/>
          <p:cNvSpPr>
            <a:spLocks noGrp="1"/>
          </p:cNvSpPr>
          <p:nvPr>
            <p:ph idx="1"/>
          </p:nvPr>
        </p:nvSpPr>
        <p:spPr>
          <a:xfrm>
            <a:off x="0" y="785794"/>
            <a:ext cx="7639080" cy="5357850"/>
          </a:xfrm>
        </p:spPr>
        <p:txBody>
          <a:bodyPr>
            <a:noAutofit/>
          </a:bodyPr>
          <a:lstStyle/>
          <a:p>
            <a:r>
              <a:rPr lang="ru-RU" sz="2000" dirty="0" smtClean="0">
                <a:latin typeface="Times New Roman" pitchFamily="18" charset="0"/>
                <a:cs typeface="Times New Roman" pitchFamily="18" charset="0"/>
              </a:rPr>
              <a:t>С 1816 года он также работал сначала астрономом-наблюдателем, затем директором в </a:t>
            </a:r>
            <a:r>
              <a:rPr lang="ru-RU" sz="2000" dirty="0" err="1" smtClean="0">
                <a:latin typeface="Times New Roman" pitchFamily="18" charset="0"/>
                <a:cs typeface="Times New Roman" pitchFamily="18" charset="0"/>
              </a:rPr>
              <a:t>Плейсенбургской</a:t>
            </a:r>
            <a:r>
              <a:rPr lang="ru-RU" sz="2000" dirty="0" smtClean="0">
                <a:latin typeface="Times New Roman" pitchFamily="18" charset="0"/>
                <a:cs typeface="Times New Roman" pitchFamily="18" charset="0"/>
              </a:rPr>
              <a:t> астрономической обсерватории (близ Лейпцига). Деятельно участвовал в перестройке и оснащении обсерватории.</a:t>
            </a:r>
          </a:p>
          <a:p>
            <a:r>
              <a:rPr lang="ru-RU" sz="2000" dirty="0" smtClean="0">
                <a:latin typeface="Times New Roman" pitchFamily="18" charset="0"/>
                <a:cs typeface="Times New Roman" pitchFamily="18" charset="0"/>
              </a:rPr>
              <a:t>1820 - Мёбиус женится. У него родились два сына и дочь.</a:t>
            </a:r>
          </a:p>
          <a:p>
            <a:r>
              <a:rPr lang="ru-RU" sz="2000" dirty="0" smtClean="0">
                <a:latin typeface="Times New Roman" pitchFamily="18" charset="0"/>
                <a:cs typeface="Times New Roman" pitchFamily="18" charset="0"/>
              </a:rPr>
              <a:t>В 1825 году </a:t>
            </a:r>
            <a:r>
              <a:rPr lang="ru-RU" sz="2000" dirty="0" err="1" smtClean="0">
                <a:latin typeface="Times New Roman" pitchFamily="18" charset="0"/>
                <a:cs typeface="Times New Roman" pitchFamily="18" charset="0"/>
              </a:rPr>
              <a:t>Моллвейде</a:t>
            </a:r>
            <a:r>
              <a:rPr lang="ru-RU" sz="2000" dirty="0" smtClean="0">
                <a:latin typeface="Times New Roman" pitchFamily="18" charset="0"/>
                <a:cs typeface="Times New Roman" pitchFamily="18" charset="0"/>
              </a:rPr>
              <a:t> умер. Мёбиус попытался занять его место, но его репутация преподавателя была неважной, и университет предпочёл другую кандидатуру. Однако, узнав,    что Мёбиус получил приглашения из других университетов, руководство повысило его в должности до ординарного профессора астрономии. К этому времени математические исследования Мёбиуса принесли ему известность в научном мире.</a:t>
            </a:r>
          </a:p>
          <a:p>
            <a:r>
              <a:rPr lang="ru-RU" sz="2000" dirty="0" smtClean="0">
                <a:latin typeface="Times New Roman" pitchFamily="18" charset="0"/>
                <a:cs typeface="Times New Roman" pitchFamily="18" charset="0"/>
              </a:rPr>
              <a:t>1848 - Мёбиус становится директором обсерватории.</a:t>
            </a:r>
          </a:p>
          <a:p>
            <a:r>
              <a:rPr lang="ru-RU" sz="2000" dirty="0" smtClean="0">
                <a:latin typeface="Times New Roman" pitchFamily="18" charset="0"/>
                <a:cs typeface="Times New Roman" pitchFamily="18" charset="0"/>
              </a:rPr>
              <a:t>Статья о знаменитой </a:t>
            </a:r>
            <a:r>
              <a:rPr lang="ru-RU" sz="2000" dirty="0" smtClean="0">
                <a:latin typeface="Times New Roman" pitchFamily="18" charset="0"/>
                <a:cs typeface="Times New Roman" pitchFamily="18" charset="0"/>
                <a:hlinkClick r:id="rId3" action="ppaction://hlinksldjump" tooltip="Лист Мёбиуса"/>
              </a:rPr>
              <a:t>ленте Мёбиуса</a:t>
            </a:r>
            <a:r>
              <a:rPr lang="ru-RU" sz="2000" dirty="0" smtClean="0">
                <a:latin typeface="Times New Roman" pitchFamily="18" charset="0"/>
                <a:cs typeface="Times New Roman" pitchFamily="18" charset="0"/>
              </a:rPr>
              <a:t> была опубликована посмертно.</a:t>
            </a:r>
          </a:p>
        </p:txBody>
      </p:sp>
      <p:sp>
        <p:nvSpPr>
          <p:cNvPr id="5" name="Управляющая кнопка: возврат 4">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9" name="Управляющая кнопка: домой 8">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0" name="Управляющая кнопка: далее 9">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1" name="Управляющая кнопка: назад 10">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pic>
        <p:nvPicPr>
          <p:cNvPr id="12" name="Рисунок 11" descr="MOBIUS3.jpg"/>
          <p:cNvPicPr>
            <a:picLocks noChangeAspect="1"/>
          </p:cNvPicPr>
          <p:nvPr/>
        </p:nvPicPr>
        <p:blipFill>
          <a:blip r:embed="rId4"/>
          <a:stretch>
            <a:fillRect/>
          </a:stretch>
        </p:blipFill>
        <p:spPr>
          <a:xfrm>
            <a:off x="7215206" y="1285860"/>
            <a:ext cx="1643042" cy="219072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14290"/>
            <a:ext cx="7424766" cy="846158"/>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Листинг Иоганн Бенедикт</a:t>
            </a:r>
            <a:endParaRPr lang="ru-RU"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3" name="Содержимое 2"/>
          <p:cNvSpPr>
            <a:spLocks noGrp="1"/>
          </p:cNvSpPr>
          <p:nvPr>
            <p:ph idx="1"/>
          </p:nvPr>
        </p:nvSpPr>
        <p:spPr>
          <a:xfrm>
            <a:off x="285720" y="1071546"/>
            <a:ext cx="7786742" cy="5429288"/>
          </a:xfrm>
        </p:spPr>
        <p:txBody>
          <a:bodyPr>
            <a:normAutofit/>
          </a:bodyPr>
          <a:lstStyle/>
          <a:p>
            <a:r>
              <a:rPr lang="ru-RU" sz="1600" b="1" dirty="0" err="1" smtClean="0">
                <a:latin typeface="Times New Roman" pitchFamily="18" charset="0"/>
                <a:cs typeface="Times New Roman" pitchFamily="18" charset="0"/>
              </a:rPr>
              <a:t>Иога́нн</a:t>
            </a:r>
            <a:r>
              <a:rPr lang="ru-RU" sz="1600" b="1" dirty="0" smtClean="0">
                <a:latin typeface="Times New Roman" pitchFamily="18" charset="0"/>
                <a:cs typeface="Times New Roman" pitchFamily="18" charset="0"/>
              </a:rPr>
              <a:t> </a:t>
            </a:r>
            <a:r>
              <a:rPr lang="ru-RU" sz="1600" b="1" dirty="0" err="1" smtClean="0">
                <a:latin typeface="Times New Roman" pitchFamily="18" charset="0"/>
                <a:cs typeface="Times New Roman" pitchFamily="18" charset="0"/>
              </a:rPr>
              <a:t>Бенеди́кт</a:t>
            </a:r>
            <a:r>
              <a:rPr lang="ru-RU" sz="1600" b="1" dirty="0" smtClean="0">
                <a:latin typeface="Times New Roman" pitchFamily="18" charset="0"/>
                <a:cs typeface="Times New Roman" pitchFamily="18" charset="0"/>
              </a:rPr>
              <a:t> </a:t>
            </a:r>
            <a:r>
              <a:rPr lang="ru-RU" sz="1600" b="1" dirty="0" err="1" smtClean="0">
                <a:latin typeface="Times New Roman" pitchFamily="18" charset="0"/>
                <a:cs typeface="Times New Roman" pitchFamily="18" charset="0"/>
              </a:rPr>
              <a:t>Ли́стинг</a:t>
            </a:r>
            <a:r>
              <a:rPr lang="ru-RU" sz="1600" dirty="0" smtClean="0">
                <a:latin typeface="Times New Roman" pitchFamily="18" charset="0"/>
                <a:cs typeface="Times New Roman" pitchFamily="18" charset="0"/>
              </a:rPr>
              <a:t>  — немецкий математик и физик.</a:t>
            </a:r>
          </a:p>
          <a:p>
            <a:r>
              <a:rPr lang="ru-RU" sz="1600" dirty="0" smtClean="0">
                <a:latin typeface="Times New Roman" pitchFamily="18" charset="0"/>
                <a:cs typeface="Times New Roman" pitchFamily="18" charset="0"/>
              </a:rPr>
              <a:t>Листинг родился в семье бедного ремесленника чешского происхождения, который занимался изготовлением щёток. С детства обнаружил незаурядные способности в науке и рисовании,  сумел закончить школу, а с 13 лет начал материально помогать родителям.</a:t>
            </a:r>
          </a:p>
          <a:p>
            <a:r>
              <a:rPr lang="ru-RU" sz="1600" dirty="0" smtClean="0">
                <a:latin typeface="Times New Roman" pitchFamily="18" charset="0"/>
                <a:cs typeface="Times New Roman" pitchFamily="18" charset="0"/>
              </a:rPr>
              <a:t>В 1825 году поступил в гимназию, где 5 лет изучал языки и математику.  </a:t>
            </a:r>
          </a:p>
          <a:p>
            <a:r>
              <a:rPr lang="ru-RU" sz="1600" dirty="0" smtClean="0">
                <a:latin typeface="Times New Roman" pitchFamily="18" charset="0"/>
                <a:cs typeface="Times New Roman" pitchFamily="18" charset="0"/>
              </a:rPr>
              <a:t>В 1830 г. он поступил в </a:t>
            </a:r>
            <a:r>
              <a:rPr lang="ru-RU" sz="1600" dirty="0" err="1" smtClean="0">
                <a:latin typeface="Times New Roman" pitchFamily="18" charset="0"/>
                <a:cs typeface="Times New Roman" pitchFamily="18" charset="0"/>
              </a:rPr>
              <a:t>Гёттингенский</a:t>
            </a:r>
            <a:r>
              <a:rPr lang="ru-RU" sz="1600" dirty="0" smtClean="0">
                <a:latin typeface="Times New Roman" pitchFamily="18" charset="0"/>
                <a:cs typeface="Times New Roman" pitchFamily="18" charset="0"/>
              </a:rPr>
              <a:t> университет,. Огромное влияние на Листинга оказал его учитель Гаусс.</a:t>
            </a:r>
          </a:p>
          <a:p>
            <a:r>
              <a:rPr lang="ru-RU" sz="1600" dirty="0" smtClean="0">
                <a:latin typeface="Times New Roman" pitchFamily="18" charset="0"/>
                <a:cs typeface="Times New Roman" pitchFamily="18" charset="0"/>
              </a:rPr>
              <a:t>1834 - Листинг защищает докторскую. В 1837 году принят преподавателем в Ганноверское высшее ремесленное училище.</a:t>
            </a:r>
          </a:p>
          <a:p>
            <a:r>
              <a:rPr lang="ru-RU" sz="1600" dirty="0" smtClean="0">
                <a:latin typeface="Times New Roman" pitchFamily="18" charset="0"/>
                <a:cs typeface="Times New Roman" pitchFamily="18" charset="0"/>
              </a:rPr>
              <a:t>1846 - Женится. У них родились две дочери.</a:t>
            </a:r>
          </a:p>
          <a:p>
            <a:r>
              <a:rPr lang="ru-RU" sz="1600" dirty="0" smtClean="0">
                <a:latin typeface="Times New Roman" pitchFamily="18" charset="0"/>
                <a:cs typeface="Times New Roman" pitchFamily="18" charset="0"/>
              </a:rPr>
              <a:t>1847 - публикует основополагающую книгу по топологии. </a:t>
            </a:r>
          </a:p>
          <a:p>
            <a:r>
              <a:rPr lang="ru-RU" sz="1600" dirty="0" smtClean="0">
                <a:latin typeface="Times New Roman" pitchFamily="18" charset="0"/>
                <a:cs typeface="Times New Roman" pitchFamily="18" charset="0"/>
              </a:rPr>
              <a:t>1848 - после революции Листинг уступает Веберу кафедру физики, а сам становится профессором математической физики.</a:t>
            </a:r>
          </a:p>
          <a:p>
            <a:r>
              <a:rPr lang="ru-RU" sz="1600" dirty="0" smtClean="0">
                <a:latin typeface="Times New Roman" pitchFamily="18" charset="0"/>
                <a:cs typeface="Times New Roman" pitchFamily="18" charset="0"/>
              </a:rPr>
              <a:t>1858: независимо от </a:t>
            </a:r>
            <a:r>
              <a:rPr lang="ru-RU" sz="1600" dirty="0" smtClean="0">
                <a:latin typeface="Times New Roman" pitchFamily="18" charset="0"/>
                <a:cs typeface="Times New Roman" pitchFamily="18" charset="0"/>
                <a:hlinkClick r:id="rId3" action="ppaction://hlinksldjump"/>
              </a:rPr>
              <a:t>А. Мёбиуса</a:t>
            </a:r>
            <a:r>
              <a:rPr lang="ru-RU" sz="1600" dirty="0" smtClean="0">
                <a:latin typeface="Times New Roman" pitchFamily="18" charset="0"/>
                <a:cs typeface="Times New Roman" pitchFamily="18" charset="0"/>
              </a:rPr>
              <a:t> открывает свойства </a:t>
            </a:r>
            <a:r>
              <a:rPr lang="ru-RU" sz="1600" dirty="0" smtClean="0">
                <a:latin typeface="Times New Roman" pitchFamily="18" charset="0"/>
                <a:cs typeface="Times New Roman" pitchFamily="18" charset="0"/>
                <a:hlinkClick r:id="rId4" action="ppaction://hlinksldjump" tooltip="Лист Мёбиуса"/>
              </a:rPr>
              <a:t>листа Мёбиуса</a:t>
            </a:r>
            <a:r>
              <a:rPr lang="ru-RU" sz="1600" dirty="0" smtClean="0">
                <a:latin typeface="Times New Roman" pitchFamily="18" charset="0"/>
                <a:cs typeface="Times New Roman" pitchFamily="18" charset="0"/>
              </a:rPr>
              <a:t>.</a:t>
            </a:r>
          </a:p>
          <a:p>
            <a:r>
              <a:rPr lang="ru-RU" sz="1600" dirty="0" smtClean="0">
                <a:latin typeface="Times New Roman" pitchFamily="18" charset="0"/>
                <a:cs typeface="Times New Roman" pitchFamily="18" charset="0"/>
              </a:rPr>
              <a:t>Умер от сердечного удара в возрасте 74 лет.</a:t>
            </a:r>
          </a:p>
          <a:p>
            <a:endParaRPr lang="ru-RU" sz="1200" dirty="0"/>
          </a:p>
        </p:txBody>
      </p:sp>
      <p:pic>
        <p:nvPicPr>
          <p:cNvPr id="4" name="Рисунок 3" descr="MOBIUS2.jpg"/>
          <p:cNvPicPr>
            <a:picLocks noChangeAspect="1"/>
          </p:cNvPicPr>
          <p:nvPr/>
        </p:nvPicPr>
        <p:blipFill>
          <a:blip r:embed="rId5"/>
          <a:stretch>
            <a:fillRect/>
          </a:stretch>
        </p:blipFill>
        <p:spPr>
          <a:xfrm>
            <a:off x="7478973" y="1357298"/>
            <a:ext cx="1483604" cy="214314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5" name="Управляющая кнопка: возврат 4">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9" name="Управляющая кнопка: домой 8">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0" name="Управляющая кнопка: далее 9">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1" name="Управляющая кнопка: назад 10">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Tree>
  </p:cSld>
  <p:clrMapOvr>
    <a:masterClrMapping/>
  </p:clrMapOvr>
  <p:transition>
    <p:pull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428604"/>
            <a:ext cx="9001156" cy="642942"/>
          </a:xfrm>
        </p:spPr>
        <p:txBody>
          <a:bodyPr>
            <a:normAutofit/>
          </a:bodyPr>
          <a:lstStyle/>
          <a:p>
            <a:r>
              <a:rPr lang="ru-RU"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Материалы, используемые для создания презентации</a:t>
            </a:r>
            <a:endParaRPr lang="ru-RU"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Содержимое 2"/>
          <p:cNvSpPr>
            <a:spLocks noGrp="1"/>
          </p:cNvSpPr>
          <p:nvPr>
            <p:ph idx="1"/>
          </p:nvPr>
        </p:nvSpPr>
        <p:spPr/>
        <p:txBody>
          <a:bodyPr>
            <a:normAutofit/>
          </a:bodyPr>
          <a:lstStyle/>
          <a:p>
            <a:pPr>
              <a:buNone/>
            </a:pPr>
            <a:r>
              <a:rPr lang="ru-RU" sz="2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Calibri" pitchFamily="34" charset="0"/>
              </a:rPr>
              <a:t>Интернет ресурсы: </a:t>
            </a:r>
          </a:p>
          <a:p>
            <a:pPr>
              <a:buNone/>
            </a:pPr>
            <a:r>
              <a:rPr lang="ru-RU" sz="2400" dirty="0" smtClean="0">
                <a:latin typeface="Calibri" pitchFamily="34" charset="0"/>
              </a:rPr>
              <a:t>1. </a:t>
            </a:r>
            <a:r>
              <a:rPr lang="en-US" sz="2400" dirty="0" smtClean="0">
                <a:latin typeface="Calibri" pitchFamily="34" charset="0"/>
              </a:rPr>
              <a:t>www.a-jewels.com</a:t>
            </a:r>
            <a:endParaRPr lang="ru-RU" sz="2400" dirty="0" smtClean="0">
              <a:latin typeface="Calibri" pitchFamily="34" charset="0"/>
            </a:endParaRPr>
          </a:p>
          <a:p>
            <a:pPr>
              <a:buNone/>
            </a:pPr>
            <a:r>
              <a:rPr lang="ru-RU" sz="2400" dirty="0" smtClean="0">
                <a:latin typeface="Calibri" pitchFamily="34" charset="0"/>
              </a:rPr>
              <a:t>2. </a:t>
            </a:r>
            <a:r>
              <a:rPr lang="en-US" sz="2400" dirty="0" smtClean="0">
                <a:latin typeface="Calibri" pitchFamily="34" charset="0"/>
              </a:rPr>
              <a:t>feng-shui.peterlife.ru</a:t>
            </a:r>
            <a:endParaRPr lang="ru-RU" sz="2400" dirty="0" smtClean="0">
              <a:latin typeface="Calibri" pitchFamily="34" charset="0"/>
            </a:endParaRPr>
          </a:p>
          <a:p>
            <a:pPr>
              <a:buNone/>
            </a:pPr>
            <a:endParaRPr lang="ru-RU" sz="2400" dirty="0" smtClean="0">
              <a:latin typeface="Calibri" pitchFamily="34" charset="0"/>
            </a:endParaRPr>
          </a:p>
          <a:p>
            <a:pPr>
              <a:buNone/>
            </a:pPr>
            <a:r>
              <a:rPr lang="ru-RU" sz="2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Calibri" pitchFamily="34" charset="0"/>
              </a:rPr>
              <a:t>Книги:</a:t>
            </a:r>
          </a:p>
          <a:p>
            <a:pPr>
              <a:buNone/>
            </a:pPr>
            <a:r>
              <a:rPr lang="ru-RU" sz="2400" dirty="0" smtClean="0">
                <a:latin typeface="Calibri" pitchFamily="34" charset="0"/>
              </a:rPr>
              <a:t>1. Ювелирные камни Н.И. Корнилов, </a:t>
            </a:r>
            <a:r>
              <a:rPr lang="ru-RU" sz="2400" dirty="0" err="1" smtClean="0">
                <a:latin typeface="Calibri" pitchFamily="34" charset="0"/>
              </a:rPr>
              <a:t>Ю.П.Солодова</a:t>
            </a:r>
            <a:endParaRPr lang="ru-RU" sz="2400" dirty="0" smtClean="0">
              <a:latin typeface="Calibri" pitchFamily="34" charset="0"/>
            </a:endParaRPr>
          </a:p>
          <a:p>
            <a:pPr>
              <a:buNone/>
            </a:pPr>
            <a:r>
              <a:rPr lang="ru-RU" sz="2400" dirty="0" smtClean="0">
                <a:latin typeface="Calibri" pitchFamily="34" charset="0"/>
              </a:rPr>
              <a:t>2. Научно-популярный физико-математический журнал Академии наук СССР и Академии педагогических наук СССР</a:t>
            </a:r>
            <a:endParaRPr lang="ru-RU" sz="2400" dirty="0">
              <a:latin typeface="Calibri" pitchFamily="34" charset="0"/>
            </a:endParaRPr>
          </a:p>
        </p:txBody>
      </p:sp>
      <p:sp>
        <p:nvSpPr>
          <p:cNvPr id="4" name="Управляющая кнопка: возврат 3">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5" name="Управляющая кнопка: домой 4">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6" name="Управляющая кнопка: далее 5">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7" name="Управляющая кнопка: назад 6">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rPr>
              <a:t>Изображение многогранников</a:t>
            </a:r>
            <a:r>
              <a:rPr lang="ru-RU" b="1" dirty="0" smtClean="0">
                <a:latin typeface="Times New Roman" pitchFamily="18" charset="0"/>
                <a:cs typeface="Times New Roman" pitchFamily="18" charset="0"/>
              </a:rPr>
              <a:t>.</a:t>
            </a:r>
          </a:p>
        </p:txBody>
      </p:sp>
      <p:sp>
        <p:nvSpPr>
          <p:cNvPr id="3" name="Содержимое 2"/>
          <p:cNvSpPr>
            <a:spLocks noGrp="1"/>
          </p:cNvSpPr>
          <p:nvPr>
            <p:ph idx="1"/>
          </p:nvPr>
        </p:nvSpPr>
        <p:spPr>
          <a:xfrm>
            <a:off x="142844" y="1500174"/>
            <a:ext cx="6286544" cy="4643469"/>
          </a:xfrm>
        </p:spPr>
        <p:txBody>
          <a:bodyPr>
            <a:normAutofit fontScale="70000" lnSpcReduction="20000"/>
          </a:bodyPr>
          <a:lstStyle/>
          <a:p>
            <a:r>
              <a:rPr lang="ru-RU" sz="3300" dirty="0" smtClean="0">
                <a:latin typeface="Times New Roman" pitchFamily="18" charset="0"/>
                <a:cs typeface="Times New Roman" pitchFamily="18" charset="0"/>
              </a:rPr>
              <a:t>Многогранные формы с древнейших времен преобладают в архитектуре и строительстве. В русском зодчестве разные периоды истории оставили многочисленные примеры совершенных произведений, где композиция сооружения представляет собой выразительное сочетание </a:t>
            </a:r>
            <a:r>
              <a:rPr lang="ru-RU" sz="3300" dirty="0" err="1" smtClean="0">
                <a:latin typeface="Times New Roman" pitchFamily="18" charset="0"/>
                <a:cs typeface="Times New Roman" pitchFamily="18" charset="0"/>
              </a:rPr>
              <a:t>гранных</a:t>
            </a:r>
            <a:r>
              <a:rPr lang="ru-RU" sz="3300" dirty="0" smtClean="0">
                <a:latin typeface="Times New Roman" pitchFamily="18" charset="0"/>
                <a:cs typeface="Times New Roman" pitchFamily="18" charset="0"/>
              </a:rPr>
              <a:t> форм (шатровые деревянные и каменные церкви, крепостные сооружения и др.). Многогранные формы широко применяются и в современной архитектуре.</a:t>
            </a:r>
          </a:p>
          <a:p>
            <a:r>
              <a:rPr lang="ru-RU" sz="3300" dirty="0" smtClean="0">
                <a:latin typeface="Times New Roman" pitchFamily="18" charset="0"/>
                <a:cs typeface="Times New Roman" pitchFamily="18" charset="0"/>
              </a:rPr>
              <a:t>Все поверхности можно разделить на две большие группы: многогранные и кривые поверхности.</a:t>
            </a:r>
          </a:p>
          <a:p>
            <a:endParaRPr lang="ru-RU" dirty="0"/>
          </a:p>
        </p:txBody>
      </p:sp>
      <p:sp>
        <p:nvSpPr>
          <p:cNvPr id="4" name="Управляющая кнопка: возврат 3">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8" name="Управляющая кнопка: домой 7">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9" name="Управляющая кнопка: далее 8">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0" name="Управляющая кнопка: назад 9">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pic>
        <p:nvPicPr>
          <p:cNvPr id="12" name="Рисунок 11" descr="izba_2.jpg">
            <a:hlinkClick r:id="rId2" action="ppaction://hlinksldjump"/>
          </p:cNvPr>
          <p:cNvPicPr>
            <a:picLocks noChangeAspect="1"/>
          </p:cNvPicPr>
          <p:nvPr/>
        </p:nvPicPr>
        <p:blipFill>
          <a:blip r:embed="rId3"/>
          <a:stretch>
            <a:fillRect/>
          </a:stretch>
        </p:blipFill>
        <p:spPr>
          <a:xfrm>
            <a:off x="6429388" y="1500174"/>
            <a:ext cx="2500330" cy="250033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60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rPr>
              <a:t>The End.</a:t>
            </a:r>
            <a:endParaRPr lang="ru-RU" sz="60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p:txBody>
      </p:sp>
      <p:sp>
        <p:nvSpPr>
          <p:cNvPr id="8" name="Содержимое 7"/>
          <p:cNvSpPr>
            <a:spLocks noGrp="1"/>
          </p:cNvSpPr>
          <p:nvPr>
            <p:ph idx="1"/>
          </p:nvPr>
        </p:nvSpPr>
        <p:spPr>
          <a:xfrm>
            <a:off x="285720" y="2214554"/>
            <a:ext cx="8072494" cy="3857652"/>
          </a:xfrm>
        </p:spPr>
        <p:txBody>
          <a:bodyPr>
            <a:normAutofit/>
          </a:bodyPr>
          <a:lstStyle/>
          <a:p>
            <a:pPr algn="ctr">
              <a:buNone/>
            </a:pPr>
            <a:r>
              <a:rPr lang="ru-RU"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itchFamily="34" charset="0"/>
              </a:rPr>
              <a:t>Презентацию подготовил </a:t>
            </a:r>
          </a:p>
          <a:p>
            <a:pPr algn="ctr">
              <a:buNone/>
            </a:pPr>
            <a:r>
              <a:rPr lang="ru-RU"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itchFamily="34" charset="0"/>
              </a:rPr>
              <a:t>Ученик 10 класса </a:t>
            </a:r>
            <a:r>
              <a:rPr 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itchFamily="34" charset="0"/>
              </a:rPr>
              <a:t>“A” </a:t>
            </a:r>
          </a:p>
          <a:p>
            <a:pPr algn="ctr">
              <a:buNone/>
            </a:pPr>
            <a:r>
              <a:rPr lang="ru-RU"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itchFamily="34" charset="0"/>
              </a:rPr>
              <a:t>Николаев Андрей</a:t>
            </a:r>
            <a:endParaRPr lang="ru-RU"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itchFamily="34" charset="0"/>
            </a:endParaRPr>
          </a:p>
        </p:txBody>
      </p:sp>
      <p:sp>
        <p:nvSpPr>
          <p:cNvPr id="9" name="Управляющая кнопка: возврат 8">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3" name="Управляющая кнопка: домой 12">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5" name="Управляющая кнопка: назад 14">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14290"/>
            <a:ext cx="8715436" cy="928694"/>
          </a:xfrm>
        </p:spPr>
        <p:txBody>
          <a:bodyPr>
            <a:normAutofit/>
          </a:bodyPr>
          <a:lstStyle/>
          <a:p>
            <a:r>
              <a:rPr lang="ru-RU"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rPr>
              <a:t>Применение многогранников в нашей жизни</a:t>
            </a:r>
            <a:endParaRPr lang="ru-RU"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endParaRPr>
          </a:p>
        </p:txBody>
      </p:sp>
      <p:pic>
        <p:nvPicPr>
          <p:cNvPr id="6" name="Рисунок 5" descr="izba_4.jpg"/>
          <p:cNvPicPr>
            <a:picLocks noChangeAspect="1"/>
          </p:cNvPicPr>
          <p:nvPr/>
        </p:nvPicPr>
        <p:blipFill>
          <a:blip r:embed="rId2"/>
          <a:stretch>
            <a:fillRect/>
          </a:stretch>
        </p:blipFill>
        <p:spPr>
          <a:xfrm>
            <a:off x="5572132" y="1357298"/>
            <a:ext cx="2857500" cy="18954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Рисунок 6" descr="izba_5.jpg"/>
          <p:cNvPicPr>
            <a:picLocks noChangeAspect="1"/>
          </p:cNvPicPr>
          <p:nvPr/>
        </p:nvPicPr>
        <p:blipFill>
          <a:blip r:embed="rId3"/>
          <a:stretch>
            <a:fillRect/>
          </a:stretch>
        </p:blipFill>
        <p:spPr>
          <a:xfrm>
            <a:off x="642910" y="3786190"/>
            <a:ext cx="1857388" cy="247483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9" name="Управляющая кнопка: домой 8">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0" name="Управляющая кнопка: далее 9">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1" name="Управляющая кнопка: назад 10">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2" name="Управляющая кнопка: возврат 11">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pic>
        <p:nvPicPr>
          <p:cNvPr id="14" name="Содержимое 13" descr="image008.jpg"/>
          <p:cNvPicPr>
            <a:picLocks noGrp="1" noChangeAspect="1"/>
          </p:cNvPicPr>
          <p:nvPr>
            <p:ph idx="1"/>
          </p:nvPr>
        </p:nvPicPr>
        <p:blipFill>
          <a:blip r:embed="rId4"/>
          <a:stretch>
            <a:fillRect/>
          </a:stretch>
        </p:blipFill>
        <p:spPr>
          <a:xfrm>
            <a:off x="500034" y="1571612"/>
            <a:ext cx="3905250" cy="1714500"/>
          </a:xfrm>
          <a:prstGeom prst="rect">
            <a:avLst/>
          </a:prstGeom>
          <a:ln w="228600" cap="sq" cmpd="thickThin">
            <a:solidFill>
              <a:srgbClr val="000000"/>
            </a:solidFill>
            <a:prstDash val="solid"/>
            <a:miter lim="800000"/>
          </a:ln>
          <a:effectLst>
            <a:innerShdw blurRad="76200">
              <a:srgbClr val="000000"/>
            </a:innerShdw>
          </a:effectLst>
        </p:spPr>
      </p:pic>
      <p:pic>
        <p:nvPicPr>
          <p:cNvPr id="15" name="Рисунок 14" descr="270px-48337468.jpg"/>
          <p:cNvPicPr>
            <a:picLocks noChangeAspect="1"/>
          </p:cNvPicPr>
          <p:nvPr/>
        </p:nvPicPr>
        <p:blipFill>
          <a:blip r:embed="rId5"/>
          <a:stretch>
            <a:fillRect/>
          </a:stretch>
        </p:blipFill>
        <p:spPr>
          <a:xfrm>
            <a:off x="4071934" y="3643314"/>
            <a:ext cx="2571750" cy="2667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rPr>
              <a:t>Виды многогранников</a:t>
            </a:r>
            <a:r>
              <a:rPr lang="ru-RU" b="1" dirty="0" smtClean="0">
                <a:latin typeface="Times New Roman" pitchFamily="18" charset="0"/>
                <a:cs typeface="Times New Roman" pitchFamily="18" charset="0"/>
              </a:rPr>
              <a:t>.</a:t>
            </a:r>
          </a:p>
        </p:txBody>
      </p:sp>
      <p:sp>
        <p:nvSpPr>
          <p:cNvPr id="3" name="Содержимое 2"/>
          <p:cNvSpPr>
            <a:spLocks noGrp="1"/>
          </p:cNvSpPr>
          <p:nvPr>
            <p:ph idx="1"/>
          </p:nvPr>
        </p:nvSpPr>
        <p:spPr>
          <a:xfrm>
            <a:off x="142844" y="1500174"/>
            <a:ext cx="6286544" cy="4643469"/>
          </a:xfrm>
        </p:spPr>
        <p:txBody>
          <a:bodyPr>
            <a:normAutofit fontScale="55000" lnSpcReduction="20000"/>
          </a:bodyPr>
          <a:lstStyle/>
          <a:p>
            <a:r>
              <a:rPr lang="ru-RU" dirty="0" smtClean="0"/>
              <a:t>Многогранники бывают </a:t>
            </a:r>
            <a:r>
              <a:rPr lang="ru-RU" b="1" dirty="0" smtClean="0"/>
              <a:t>выпуклые</a:t>
            </a:r>
            <a:r>
              <a:rPr lang="ru-RU" dirty="0" smtClean="0"/>
              <a:t> и </a:t>
            </a:r>
            <a:r>
              <a:rPr lang="ru-RU" b="1" dirty="0" smtClean="0"/>
              <a:t>невыпуклые</a:t>
            </a:r>
            <a:r>
              <a:rPr lang="ru-RU" dirty="0" smtClean="0"/>
              <a:t>. Многогранник называется выпуклым, если он расположен по одну сторону от плоскости каждой его грани. На рисунке 3 изображен невыпуклый многогранник, а на рисунке 5- выпуклый </a:t>
            </a:r>
            <a:r>
              <a:rPr lang="ru-RU" dirty="0" err="1" smtClean="0"/>
              <a:t>многогрaнник</a:t>
            </a:r>
            <a:r>
              <a:rPr lang="ru-RU" dirty="0" smtClean="0"/>
              <a:t>. Все грани выпуклого многогранника являются выпуклыми многоугольниками. </a:t>
            </a:r>
            <a:r>
              <a:rPr lang="ru-RU" b="1" dirty="0" smtClean="0"/>
              <a:t>В выпуклом многограннике сумма всех плоских углов при каждой его вершине меньше 360°</a:t>
            </a:r>
            <a:r>
              <a:rPr lang="ru-RU" dirty="0" smtClean="0"/>
              <a:t>. Рисунок 4 поясняет это утверждение: многогранник "разрезан" вдоль ребер и все его грани с общей вершиной А развернуты так, что оказались расположенными в одной плоскости </a:t>
            </a:r>
            <a:r>
              <a:rPr lang="ru-RU" dirty="0" err="1" smtClean="0"/>
              <a:t>α</a:t>
            </a:r>
            <a:r>
              <a:rPr lang="ru-RU" dirty="0" smtClean="0"/>
              <a:t>. Видно, что сумма всех плоских углов при вершине А, т.е. сумма углов 1, 2 и 3 меньше 360°. Рассмотрим более подробно примеры выпуклых многогранников, а именно: тетраэдр и куб, которые являются представителями двух семейств многогранников, часто встречающихся вокруг нас. </a:t>
            </a:r>
            <a:endParaRPr lang="ru-RU" dirty="0"/>
          </a:p>
        </p:txBody>
      </p:sp>
      <p:sp>
        <p:nvSpPr>
          <p:cNvPr id="4" name="Управляющая кнопка: возврат 3">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8" name="Управляющая кнопка: домой 7">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9" name="Управляющая кнопка: далее 8">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0" name="Управляющая кнопка: назад 9">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pic>
        <p:nvPicPr>
          <p:cNvPr id="11" name="Рисунок 10" descr="mnog.gif"/>
          <p:cNvPicPr>
            <a:picLocks noChangeAspect="1"/>
          </p:cNvPicPr>
          <p:nvPr/>
        </p:nvPicPr>
        <p:blipFill>
          <a:blip r:embed="rId2"/>
          <a:stretch>
            <a:fillRect/>
          </a:stretch>
        </p:blipFill>
        <p:spPr>
          <a:xfrm>
            <a:off x="6429388" y="1214422"/>
            <a:ext cx="1314450" cy="1333500"/>
          </a:xfrm>
          <a:prstGeom prst="rect">
            <a:avLst/>
          </a:prstGeom>
        </p:spPr>
      </p:pic>
      <p:pic>
        <p:nvPicPr>
          <p:cNvPr id="13" name="Рисунок 12" descr="mnog1.gif"/>
          <p:cNvPicPr>
            <a:picLocks noChangeAspect="1"/>
          </p:cNvPicPr>
          <p:nvPr/>
        </p:nvPicPr>
        <p:blipFill>
          <a:blip r:embed="rId3"/>
          <a:stretch>
            <a:fillRect/>
          </a:stretch>
        </p:blipFill>
        <p:spPr>
          <a:xfrm>
            <a:off x="6786578" y="2571744"/>
            <a:ext cx="2066925" cy="1790700"/>
          </a:xfrm>
          <a:prstGeom prst="rect">
            <a:avLst/>
          </a:prstGeom>
        </p:spPr>
      </p:pic>
      <p:pic>
        <p:nvPicPr>
          <p:cNvPr id="14" name="Рисунок 13" descr="mnog2.gif"/>
          <p:cNvPicPr>
            <a:picLocks noChangeAspect="1"/>
          </p:cNvPicPr>
          <p:nvPr/>
        </p:nvPicPr>
        <p:blipFill>
          <a:blip r:embed="rId4"/>
          <a:stretch>
            <a:fillRect/>
          </a:stretch>
        </p:blipFill>
        <p:spPr>
          <a:xfrm>
            <a:off x="6429388" y="4714884"/>
            <a:ext cx="1247775" cy="1343025"/>
          </a:xfrm>
          <a:prstGeom prst="rect">
            <a:avLst/>
          </a:prstGeom>
        </p:spPr>
      </p:pic>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rPr>
              <a:t>Виды многогранников</a:t>
            </a:r>
            <a:r>
              <a:rPr lang="ru-RU" b="1" dirty="0" smtClean="0">
                <a:latin typeface="Times New Roman" pitchFamily="18" charset="0"/>
                <a:cs typeface="Times New Roman" pitchFamily="18" charset="0"/>
              </a:rPr>
              <a:t>.</a:t>
            </a:r>
          </a:p>
        </p:txBody>
      </p:sp>
      <p:sp>
        <p:nvSpPr>
          <p:cNvPr id="3" name="Содержимое 2"/>
          <p:cNvSpPr>
            <a:spLocks noGrp="1"/>
          </p:cNvSpPr>
          <p:nvPr>
            <p:ph idx="1"/>
          </p:nvPr>
        </p:nvSpPr>
        <p:spPr>
          <a:xfrm>
            <a:off x="142844" y="1500174"/>
            <a:ext cx="6286544" cy="4643469"/>
          </a:xfrm>
        </p:spPr>
        <p:txBody>
          <a:bodyPr>
            <a:normAutofit fontScale="62500" lnSpcReduction="20000"/>
          </a:bodyPr>
          <a:lstStyle/>
          <a:p>
            <a:r>
              <a:rPr lang="ru-RU" dirty="0" smtClean="0"/>
              <a:t>Вот куб (рис.5). Его поверхность образована шестью равными квадратами - гранями. У каждой грани четыре вершины, но каждая из вершин принадлежит сразу трем граням; всего вершин у куба восемь. Каждая грань имеет четыре стороны. Стороны граней именуются рёбрами куба. Всего их двенадцать, и каждое ребро принадлежит двум граням. Куб ("кубик") - хорошо знакомый нам многогранник, но не самый простой. В этом отношении чемпионом является треугольная пирамида, или тетраэдр. У нее только четыре вершины, а меньше и взять нельзя - ведь любые три точки уже лежат в одной плоскости. Граней тоже четыре - это треугольники с вершинами в вершинах тетраэдра, а ребер шесть. При всей своей незамысловатости тетраэдр обладает множеством интересных свойств</a:t>
            </a:r>
            <a:r>
              <a:rPr lang="en-US" dirty="0" smtClean="0"/>
              <a:t>. </a:t>
            </a:r>
            <a:r>
              <a:rPr lang="ru-RU" dirty="0" smtClean="0"/>
              <a:t>Тетраэдр - частный вид пирамиды (рис. 6), а куб - призмы (рис. 7). </a:t>
            </a:r>
            <a:endParaRPr lang="ru-RU" dirty="0"/>
          </a:p>
        </p:txBody>
      </p:sp>
      <p:sp>
        <p:nvSpPr>
          <p:cNvPr id="4" name="Управляющая кнопка: возврат 3">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8" name="Управляющая кнопка: домой 7">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9" name="Управляющая кнопка: далее 8">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0" name="Управляющая кнопка: назад 9">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pic>
        <p:nvPicPr>
          <p:cNvPr id="12" name="Рисунок 11" descr="mnog2.gif"/>
          <p:cNvPicPr>
            <a:picLocks noChangeAspect="1"/>
          </p:cNvPicPr>
          <p:nvPr/>
        </p:nvPicPr>
        <p:blipFill>
          <a:blip r:embed="rId2"/>
          <a:stretch>
            <a:fillRect/>
          </a:stretch>
        </p:blipFill>
        <p:spPr>
          <a:xfrm>
            <a:off x="7072330" y="571480"/>
            <a:ext cx="1247775" cy="1343025"/>
          </a:xfrm>
          <a:prstGeom prst="rect">
            <a:avLst/>
          </a:prstGeom>
        </p:spPr>
      </p:pic>
      <p:pic>
        <p:nvPicPr>
          <p:cNvPr id="15" name="Рисунок 14" descr="mnog3.gif"/>
          <p:cNvPicPr>
            <a:picLocks noChangeAspect="1"/>
          </p:cNvPicPr>
          <p:nvPr/>
        </p:nvPicPr>
        <p:blipFill>
          <a:blip r:embed="rId3"/>
          <a:stretch>
            <a:fillRect/>
          </a:stretch>
        </p:blipFill>
        <p:spPr>
          <a:xfrm>
            <a:off x="6215074" y="1785926"/>
            <a:ext cx="1228725" cy="1609725"/>
          </a:xfrm>
          <a:prstGeom prst="rect">
            <a:avLst/>
          </a:prstGeom>
        </p:spPr>
      </p:pic>
      <p:pic>
        <p:nvPicPr>
          <p:cNvPr id="16" name="Рисунок 15" descr="mnog4.gif"/>
          <p:cNvPicPr>
            <a:picLocks noChangeAspect="1"/>
          </p:cNvPicPr>
          <p:nvPr/>
        </p:nvPicPr>
        <p:blipFill>
          <a:blip r:embed="rId4"/>
          <a:stretch>
            <a:fillRect/>
          </a:stretch>
        </p:blipFill>
        <p:spPr>
          <a:xfrm>
            <a:off x="7572396" y="2500306"/>
            <a:ext cx="1304925" cy="1390650"/>
          </a:xfrm>
          <a:prstGeom prst="rect">
            <a:avLst/>
          </a:prstGeom>
        </p:spPr>
      </p:pic>
      <p:pic>
        <p:nvPicPr>
          <p:cNvPr id="17" name="Рисунок 16" descr="mnog5.gif"/>
          <p:cNvPicPr>
            <a:picLocks noChangeAspect="1"/>
          </p:cNvPicPr>
          <p:nvPr/>
        </p:nvPicPr>
        <p:blipFill>
          <a:blip r:embed="rId5"/>
          <a:stretch>
            <a:fillRect/>
          </a:stretch>
        </p:blipFill>
        <p:spPr>
          <a:xfrm>
            <a:off x="5786446" y="3929066"/>
            <a:ext cx="2571768" cy="2173628"/>
          </a:xfrm>
          <a:prstGeom prst="rect">
            <a:avLst/>
          </a:prstGeom>
        </p:spPr>
      </p:pic>
    </p:spTree>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rPr>
              <a:t>Тетраэдр</a:t>
            </a:r>
            <a:endParaRPr lang="ru-RU" b="1" dirty="0" smtClean="0">
              <a:latin typeface="Times New Roman" pitchFamily="18" charset="0"/>
              <a:cs typeface="Times New Roman" pitchFamily="18" charset="0"/>
            </a:endParaRPr>
          </a:p>
        </p:txBody>
      </p:sp>
      <p:sp>
        <p:nvSpPr>
          <p:cNvPr id="3" name="Содержимое 2"/>
          <p:cNvSpPr>
            <a:spLocks noGrp="1"/>
          </p:cNvSpPr>
          <p:nvPr>
            <p:ph idx="1"/>
          </p:nvPr>
        </p:nvSpPr>
        <p:spPr>
          <a:xfrm>
            <a:off x="142844" y="1500174"/>
            <a:ext cx="6643734" cy="4857784"/>
          </a:xfrm>
        </p:spPr>
        <p:txBody>
          <a:bodyPr>
            <a:normAutofit fontScale="55000" lnSpcReduction="20000"/>
          </a:bodyPr>
          <a:lstStyle/>
          <a:p>
            <a:r>
              <a:rPr lang="ru-RU" dirty="0" smtClean="0"/>
              <a:t>Тетраэдр (треугольная пирамида) - простейший многогранник. Геометрия тетраэдра ничуть не менее богата, чем геометрия его плоского собрата - треугольника, многие свойства которого в преображенном виде мы находим у тетраэдра. Немало общего имеет тетраэдр и с четырёхугольником - ведь у обоих по четыре вершины. Подобно треугольникам, тетраэдры можно классифицировать по степени их симметричности. Равнобедренному треугольнику отвечает правильная треугольная пирамида. Правильная треугольная пирамида переходит сама в себя при поворотах вокруг высоты на 120° и 240°, а также при симметриях относительно плоскостей, проходящих через ось и боковые рёбра. Термин "правильный тетраэдр" обозначает частный случай правильной треугольной пирамиды - тетраэдр, у которого все рёбра равны, т.е. все грани - равносторонние треугольники. Такой тетраэдр обладает наибольшим возможным набором </a:t>
            </a:r>
            <a:r>
              <a:rPr lang="ru-RU" dirty="0" err="1" smtClean="0"/>
              <a:t>самосовмещений</a:t>
            </a:r>
            <a:r>
              <a:rPr lang="ru-RU" dirty="0" smtClean="0"/>
              <a:t>. </a:t>
            </a:r>
            <a:r>
              <a:rPr lang="ru-RU" dirty="0" err="1" smtClean="0"/>
              <a:t>Имеетя</a:t>
            </a:r>
            <a:r>
              <a:rPr lang="ru-RU" dirty="0" smtClean="0"/>
              <a:t> 12 поворотов, переводящих его в себя, 6 симметрий относительно плоскостей и ещё 6 движений, сочетающих поворот с симметрией. </a:t>
            </a:r>
            <a:endParaRPr lang="ru-RU" dirty="0"/>
          </a:p>
        </p:txBody>
      </p:sp>
      <p:sp>
        <p:nvSpPr>
          <p:cNvPr id="4" name="Управляющая кнопка: возврат 3">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8" name="Управляющая кнопка: домой 7">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9" name="Управляющая кнопка: далее 8">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0" name="Управляющая кнопка: назад 9">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pic>
        <p:nvPicPr>
          <p:cNvPr id="13" name="Рисунок 12" descr="tetraider.gif"/>
          <p:cNvPicPr>
            <a:picLocks noChangeAspect="1"/>
          </p:cNvPicPr>
          <p:nvPr/>
        </p:nvPicPr>
        <p:blipFill>
          <a:blip r:embed="rId2"/>
          <a:stretch>
            <a:fillRect/>
          </a:stretch>
        </p:blipFill>
        <p:spPr>
          <a:xfrm>
            <a:off x="6643702" y="1500174"/>
            <a:ext cx="1838325" cy="222885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901014" cy="1082660"/>
          </a:xfrm>
        </p:spPr>
        <p:txBody>
          <a:bodyPr>
            <a:normAutofit/>
          </a:bodyPr>
          <a:lstStyle/>
          <a:p>
            <a:r>
              <a:rPr lang="ru-RU"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rPr>
              <a:t>Многогранная поверхность</a:t>
            </a:r>
            <a:endParaRPr lang="ru-RU"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endParaRPr>
          </a:p>
        </p:txBody>
      </p:sp>
      <p:sp>
        <p:nvSpPr>
          <p:cNvPr id="3" name="Содержимое 2"/>
          <p:cNvSpPr>
            <a:spLocks noGrp="1"/>
          </p:cNvSpPr>
          <p:nvPr>
            <p:ph idx="1"/>
          </p:nvPr>
        </p:nvSpPr>
        <p:spPr>
          <a:xfrm>
            <a:off x="214282" y="1428736"/>
            <a:ext cx="5143536" cy="5072098"/>
          </a:xfrm>
        </p:spPr>
        <p:txBody>
          <a:bodyPr>
            <a:normAutofit fontScale="62500" lnSpcReduction="20000"/>
          </a:bodyPr>
          <a:lstStyle/>
          <a:p>
            <a:r>
              <a:rPr lang="ru-RU" sz="3300" b="1" dirty="0" smtClean="0">
                <a:latin typeface="Times New Roman" pitchFamily="18" charset="0"/>
                <a:cs typeface="Times New Roman" pitchFamily="18" charset="0"/>
              </a:rPr>
              <a:t>Многогранной поверхностью</a:t>
            </a:r>
            <a:r>
              <a:rPr lang="ru-RU" sz="3300" dirty="0" smtClean="0">
                <a:latin typeface="Times New Roman" pitchFamily="18" charset="0"/>
                <a:cs typeface="Times New Roman" pitchFamily="18" charset="0"/>
              </a:rPr>
              <a:t> называется поверхность, образованная частями (отсеками) пересекающихся плоскостей. </a:t>
            </a:r>
            <a:r>
              <a:rPr lang="ru-RU" sz="3300" b="1" dirty="0" smtClean="0">
                <a:latin typeface="Times New Roman" pitchFamily="18" charset="0"/>
                <a:cs typeface="Times New Roman" pitchFamily="18" charset="0"/>
              </a:rPr>
              <a:t>Многогранником</a:t>
            </a:r>
            <a:r>
              <a:rPr lang="ru-RU" sz="3300" dirty="0" smtClean="0">
                <a:latin typeface="Times New Roman" pitchFamily="18" charset="0"/>
                <a:cs typeface="Times New Roman" pitchFamily="18" charset="0"/>
              </a:rPr>
              <a:t> называется тело, ограниченное многогранной поверхностью, состоящей из плоских многоугольников. Отсеки плоскостей называются </a:t>
            </a:r>
            <a:r>
              <a:rPr lang="ru-RU" sz="3300" b="1" dirty="0" smtClean="0">
                <a:latin typeface="Times New Roman" pitchFamily="18" charset="0"/>
                <a:cs typeface="Times New Roman" pitchFamily="18" charset="0"/>
              </a:rPr>
              <a:t>гранями</a:t>
            </a:r>
            <a:r>
              <a:rPr lang="ru-RU" sz="3300" dirty="0" smtClean="0">
                <a:latin typeface="Times New Roman" pitchFamily="18" charset="0"/>
                <a:cs typeface="Times New Roman" pitchFamily="18" charset="0"/>
              </a:rPr>
              <a:t>, а линии их пересечения - </a:t>
            </a:r>
            <a:r>
              <a:rPr lang="ru-RU" sz="3300" b="1" dirty="0" smtClean="0">
                <a:latin typeface="Times New Roman" pitchFamily="18" charset="0"/>
                <a:cs typeface="Times New Roman" pitchFamily="18" charset="0"/>
              </a:rPr>
              <a:t>ребрами</a:t>
            </a:r>
            <a:r>
              <a:rPr lang="ru-RU" sz="3300" dirty="0" smtClean="0">
                <a:latin typeface="Times New Roman" pitchFamily="18" charset="0"/>
                <a:cs typeface="Times New Roman" pitchFamily="18" charset="0"/>
              </a:rPr>
              <a:t>. Точки пересечения ребер называются </a:t>
            </a:r>
            <a:r>
              <a:rPr lang="ru-RU" sz="3300" b="1" dirty="0" smtClean="0">
                <a:latin typeface="Times New Roman" pitchFamily="18" charset="0"/>
                <a:cs typeface="Times New Roman" pitchFamily="18" charset="0"/>
              </a:rPr>
              <a:t>вершинами</a:t>
            </a:r>
            <a:r>
              <a:rPr lang="ru-RU" sz="3300" dirty="0" smtClean="0">
                <a:latin typeface="Times New Roman" pitchFamily="18" charset="0"/>
                <a:cs typeface="Times New Roman" pitchFamily="18" charset="0"/>
              </a:rPr>
              <a:t>.</a:t>
            </a:r>
          </a:p>
          <a:p>
            <a:r>
              <a:rPr lang="ru-RU" sz="3300" dirty="0" smtClean="0">
                <a:latin typeface="Times New Roman" pitchFamily="18" charset="0"/>
                <a:cs typeface="Times New Roman" pitchFamily="18" charset="0"/>
              </a:rPr>
              <a:t>Наиболее распространенные многогранники - призмы и пирамиды. Призму, ребра которой перпендикулярны основанию, называют </a:t>
            </a:r>
            <a:r>
              <a:rPr lang="ru-RU" sz="3300" b="1" dirty="0" smtClean="0">
                <a:latin typeface="Times New Roman" pitchFamily="18" charset="0"/>
                <a:cs typeface="Times New Roman" pitchFamily="18" charset="0"/>
              </a:rPr>
              <a:t>прямой</a:t>
            </a:r>
            <a:r>
              <a:rPr lang="ru-RU" sz="3300" dirty="0" smtClean="0">
                <a:latin typeface="Times New Roman" pitchFamily="18" charset="0"/>
                <a:cs typeface="Times New Roman" pitchFamily="18" charset="0"/>
              </a:rPr>
              <a:t>. Если в основании прямой призмы - прямоугольник, призму называют </a:t>
            </a:r>
            <a:r>
              <a:rPr lang="ru-RU" sz="3300" b="1" dirty="0" smtClean="0">
                <a:latin typeface="Times New Roman" pitchFamily="18" charset="0"/>
                <a:cs typeface="Times New Roman" pitchFamily="18" charset="0"/>
              </a:rPr>
              <a:t>параллелепипедом</a:t>
            </a:r>
            <a:r>
              <a:rPr lang="ru-RU" sz="3300" dirty="0" smtClean="0">
                <a:latin typeface="Times New Roman" pitchFamily="18" charset="0"/>
                <a:cs typeface="Times New Roman" pitchFamily="18" charset="0"/>
              </a:rPr>
              <a:t>.</a:t>
            </a:r>
          </a:p>
          <a:p>
            <a:endParaRPr lang="ru-RU" dirty="0"/>
          </a:p>
        </p:txBody>
      </p:sp>
      <p:sp>
        <p:nvSpPr>
          <p:cNvPr id="4" name="Управляющая кнопка: возврат 3">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8" name="Управляющая кнопка: домой 7">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9" name="Управляющая кнопка: далее 8">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0" name="Управляющая кнопка: назад 9">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pic>
        <p:nvPicPr>
          <p:cNvPr id="11" name="Рисунок 10" descr="mnogogrann_poverhn.jpg"/>
          <p:cNvPicPr>
            <a:picLocks noChangeAspect="1"/>
          </p:cNvPicPr>
          <p:nvPr/>
        </p:nvPicPr>
        <p:blipFill>
          <a:blip r:embed="rId2"/>
          <a:stretch>
            <a:fillRect/>
          </a:stretch>
        </p:blipFill>
        <p:spPr>
          <a:xfrm>
            <a:off x="5429256" y="1571612"/>
            <a:ext cx="3537504" cy="2500330"/>
          </a:xfrm>
          <a:prstGeom prst="roundRect">
            <a:avLst>
              <a:gd name="adj" fmla="val 41745"/>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kristal2.jpg">
            <a:hlinkClick r:id="rId2" action="ppaction://hlinksldjump"/>
          </p:cNvPr>
          <p:cNvPicPr>
            <a:picLocks noChangeAspect="1"/>
          </p:cNvPicPr>
          <p:nvPr/>
        </p:nvPicPr>
        <p:blipFill>
          <a:blip r:embed="rId3" cstate="print"/>
          <a:stretch>
            <a:fillRect/>
          </a:stretch>
        </p:blipFill>
        <p:spPr>
          <a:xfrm>
            <a:off x="6929454" y="4429132"/>
            <a:ext cx="2000240" cy="200024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4" name="Рисунок 3" descr="kristal.jpg">
            <a:hlinkClick r:id="rId2" action="ppaction://hlinksldjump"/>
          </p:cNvPr>
          <p:cNvPicPr>
            <a:picLocks noChangeAspect="1"/>
          </p:cNvPicPr>
          <p:nvPr/>
        </p:nvPicPr>
        <p:blipFill>
          <a:blip r:embed="rId4"/>
          <a:stretch>
            <a:fillRect/>
          </a:stretch>
        </p:blipFill>
        <p:spPr>
          <a:xfrm>
            <a:off x="7143768" y="1071546"/>
            <a:ext cx="1847851" cy="184785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Заголовок 1"/>
          <p:cNvSpPr>
            <a:spLocks noGrp="1"/>
          </p:cNvSpPr>
          <p:nvPr>
            <p:ph type="title"/>
          </p:nvPr>
        </p:nvSpPr>
        <p:spPr>
          <a:xfrm>
            <a:off x="428596" y="214290"/>
            <a:ext cx="7496204" cy="703282"/>
          </a:xfrm>
        </p:spPr>
        <p:txBody>
          <a:bodyPr>
            <a:normAutofit fontScale="90000"/>
          </a:bodyPr>
          <a:lstStyle/>
          <a:p>
            <a:r>
              <a:rPr lang="ru-RU"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Кристаллы – природные многогранники</a:t>
            </a:r>
            <a:endParaRPr lang="ru-RU"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
        <p:nvSpPr>
          <p:cNvPr id="3" name="Содержимое 2"/>
          <p:cNvSpPr>
            <a:spLocks noGrp="1"/>
          </p:cNvSpPr>
          <p:nvPr>
            <p:ph idx="1"/>
          </p:nvPr>
        </p:nvSpPr>
        <p:spPr>
          <a:xfrm>
            <a:off x="214282" y="1071546"/>
            <a:ext cx="6858048" cy="4714908"/>
          </a:xfrm>
        </p:spPr>
        <p:txBody>
          <a:bodyPr>
            <a:normAutofit/>
          </a:bodyPr>
          <a:lstStyle/>
          <a:p>
            <a:endParaRPr lang="ru-RU" sz="1600" dirty="0" smtClean="0"/>
          </a:p>
          <a:p>
            <a:pPr>
              <a:buNone/>
            </a:pPr>
            <a:r>
              <a:rPr lang="ru-RU" sz="1600" dirty="0" smtClean="0"/>
              <a:t>Многие думают, что кристаллы - это красивые, редко встречающиеся </a:t>
            </a:r>
          </a:p>
          <a:p>
            <a:pPr>
              <a:buNone/>
            </a:pPr>
            <a:r>
              <a:rPr lang="ru-RU" sz="1600" dirty="0" smtClean="0"/>
              <a:t>камни. Они бывают разных цветов, обычно прозрачные и, что самое </a:t>
            </a:r>
          </a:p>
          <a:p>
            <a:pPr>
              <a:buNone/>
            </a:pPr>
            <a:r>
              <a:rPr lang="ru-RU" sz="1600" dirty="0" smtClean="0"/>
              <a:t>замечательное, обладают красивой правильной формой. Чаще всего </a:t>
            </a:r>
          </a:p>
          <a:p>
            <a:pPr>
              <a:buNone/>
            </a:pPr>
            <a:r>
              <a:rPr lang="ru-RU" sz="1600" dirty="0" smtClean="0"/>
              <a:t>кристаллы представляют собой многогранники, стороны (грани) их </a:t>
            </a:r>
          </a:p>
          <a:p>
            <a:pPr>
              <a:buNone/>
            </a:pPr>
            <a:r>
              <a:rPr lang="ru-RU" sz="1600" dirty="0" smtClean="0"/>
              <a:t>идеально плоские, рёбра строго прямые. Они радуют глаз чудесной </a:t>
            </a:r>
          </a:p>
          <a:p>
            <a:pPr>
              <a:buNone/>
            </a:pPr>
            <a:r>
              <a:rPr lang="ru-RU" sz="1600" dirty="0" smtClean="0"/>
              <a:t>игрой света в гранях, удивительной правильностью строения. </a:t>
            </a:r>
          </a:p>
          <a:p>
            <a:pPr>
              <a:buNone/>
            </a:pPr>
            <a:endParaRPr lang="ru-RU" sz="1600" dirty="0" smtClean="0"/>
          </a:p>
          <a:p>
            <a:pPr>
              <a:buNone/>
            </a:pPr>
            <a:r>
              <a:rPr lang="ru-RU" sz="1600" dirty="0" smtClean="0"/>
              <a:t>Есть среди них скромные кристаллы каменной соли природного </a:t>
            </a:r>
          </a:p>
          <a:p>
            <a:pPr>
              <a:buNone/>
            </a:pPr>
            <a:r>
              <a:rPr lang="ru-RU" sz="1600" dirty="0" smtClean="0"/>
              <a:t>хлористого натрия, т. е. обычной поваренной соли. Они встречаются </a:t>
            </a:r>
          </a:p>
          <a:p>
            <a:pPr>
              <a:buNone/>
            </a:pPr>
            <a:r>
              <a:rPr lang="ru-RU" sz="1600" dirty="0" smtClean="0"/>
              <a:t>в природе в виде прямоугольных параллелепипедов или кубиков. </a:t>
            </a:r>
          </a:p>
          <a:p>
            <a:pPr>
              <a:buNone/>
            </a:pPr>
            <a:r>
              <a:rPr lang="ru-RU" sz="1600" dirty="0" smtClean="0"/>
              <a:t>Простая форма и у кристаллов кальцита - прозрачных косоугольных</a:t>
            </a:r>
          </a:p>
          <a:p>
            <a:pPr>
              <a:buNone/>
            </a:pPr>
            <a:r>
              <a:rPr lang="ru-RU" sz="1600" dirty="0" smtClean="0"/>
              <a:t>параллелепипедов. Куда сложнее кристаллы кварца. У каждого</a:t>
            </a:r>
          </a:p>
          <a:p>
            <a:pPr>
              <a:buNone/>
            </a:pPr>
            <a:r>
              <a:rPr lang="ru-RU" sz="1600" dirty="0" smtClean="0"/>
              <a:t>кристаллика множество граней разной формы, пересекающихся по</a:t>
            </a:r>
          </a:p>
          <a:p>
            <a:pPr>
              <a:buNone/>
            </a:pPr>
            <a:r>
              <a:rPr lang="ru-RU" sz="1600" dirty="0" smtClean="0"/>
              <a:t>рёбрам разной длины. </a:t>
            </a:r>
          </a:p>
          <a:p>
            <a:endParaRPr lang="ru-RU" sz="1600" dirty="0"/>
          </a:p>
        </p:txBody>
      </p:sp>
      <p:sp>
        <p:nvSpPr>
          <p:cNvPr id="6" name="Управляющая кнопка: возврат 5">
            <a:hlinkClick r:id="" action="ppaction://hlinkshowjump?jump=endshow" highlightClick="1"/>
          </p:cNvPr>
          <p:cNvSpPr/>
          <p:nvPr/>
        </p:nvSpPr>
        <p:spPr>
          <a:xfrm>
            <a:off x="8558616" y="204861"/>
            <a:ext cx="357190" cy="357190"/>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0" name="Управляющая кнопка: домой 9">
            <a:hlinkClick r:id="" action="ppaction://hlinkshowjump?jump=firstslide" highlightClick="1"/>
          </p:cNvPr>
          <p:cNvSpPr/>
          <p:nvPr/>
        </p:nvSpPr>
        <p:spPr>
          <a:xfrm>
            <a:off x="8001024" y="6357958"/>
            <a:ext cx="285752" cy="285752"/>
          </a:xfrm>
          <a:prstGeom prst="actionButtonHom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1" name="Управляющая кнопка: далее 10">
            <a:hlinkClick r:id="" action="ppaction://hlinkshowjump?jump=nextslide" highlightClick="1"/>
          </p:cNvPr>
          <p:cNvSpPr/>
          <p:nvPr/>
        </p:nvSpPr>
        <p:spPr>
          <a:xfrm>
            <a:off x="8429652" y="6357958"/>
            <a:ext cx="285752" cy="285752"/>
          </a:xfrm>
          <a:prstGeom prst="actionButtonForwardNex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
        <p:nvSpPr>
          <p:cNvPr id="12" name="Управляющая кнопка: назад 11">
            <a:hlinkClick r:id="" action="ppaction://hlinkshowjump?jump=previousslide" highlightClick="1"/>
          </p:cNvPr>
          <p:cNvSpPr/>
          <p:nvPr/>
        </p:nvSpPr>
        <p:spPr>
          <a:xfrm>
            <a:off x="7572396" y="6357958"/>
            <a:ext cx="285752" cy="285752"/>
          </a:xfrm>
          <a:prstGeom prst="actionButtonBackPreviou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dirty="0"/>
          </a:p>
        </p:txBody>
      </p:sp>
    </p:spTree>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0">
          <a:schemeClr val="accent5"/>
        </a:lnRef>
        <a:fillRef idx="3">
          <a:schemeClr val="accent5"/>
        </a:fillRef>
        <a:effectRef idx="3">
          <a:schemeClr val="accent5"/>
        </a:effectRef>
        <a:fontRef idx="minor">
          <a:schemeClr val="lt1"/>
        </a:fontRef>
      </a:style>
    </a:spDef>
  </a:objectDefaults>
  <a:extraClrSchemeLst/>
</a:theme>
</file>

<file path=ppt/theme/themeOverride1.xml><?xml version="1.0" encoding="utf-8"?>
<a:themeOverride xmlns:a="http://schemas.openxmlformats.org/drawingml/2006/main">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ppt/theme/themeOverride10.xml><?xml version="1.0" encoding="utf-8"?>
<a:themeOverride xmlns:a="http://schemas.openxmlformats.org/drawingml/2006/main">
  <a:clrScheme name="экология">
    <a:dk1>
      <a:sysClr val="windowText" lastClr="000000"/>
    </a:dk1>
    <a:lt1>
      <a:sysClr val="window" lastClr="FFFFFF"/>
    </a:lt1>
    <a:dk2>
      <a:srgbClr val="4F271C"/>
    </a:dk2>
    <a:lt2>
      <a:srgbClr val="BADDA2"/>
    </a:lt2>
    <a:accent1>
      <a:srgbClr val="009242"/>
    </a:accent1>
    <a:accent2>
      <a:srgbClr val="FEB80A"/>
    </a:accent2>
    <a:accent3>
      <a:srgbClr val="C32D2E"/>
    </a:accent3>
    <a:accent4>
      <a:srgbClr val="84AA33"/>
    </a:accent4>
    <a:accent5>
      <a:srgbClr val="964305"/>
    </a:accent5>
    <a:accent6>
      <a:srgbClr val="475A8D"/>
    </a:accent6>
    <a:hlink>
      <a:srgbClr val="8DC765"/>
    </a:hlink>
    <a:folHlink>
      <a:srgbClr val="AA8A14"/>
    </a:folHlink>
  </a:clrScheme>
</a:themeOverride>
</file>

<file path=ppt/theme/themeOverride11.xml><?xml version="1.0" encoding="utf-8"?>
<a:themeOverride xmlns:a="http://schemas.openxmlformats.org/drawingml/2006/main">
  <a:clrScheme name="экология">
    <a:dk1>
      <a:sysClr val="windowText" lastClr="000000"/>
    </a:dk1>
    <a:lt1>
      <a:sysClr val="window" lastClr="FFFFFF"/>
    </a:lt1>
    <a:dk2>
      <a:srgbClr val="4F271C"/>
    </a:dk2>
    <a:lt2>
      <a:srgbClr val="BADDA2"/>
    </a:lt2>
    <a:accent1>
      <a:srgbClr val="009242"/>
    </a:accent1>
    <a:accent2>
      <a:srgbClr val="FEB80A"/>
    </a:accent2>
    <a:accent3>
      <a:srgbClr val="C32D2E"/>
    </a:accent3>
    <a:accent4>
      <a:srgbClr val="84AA33"/>
    </a:accent4>
    <a:accent5>
      <a:srgbClr val="964305"/>
    </a:accent5>
    <a:accent6>
      <a:srgbClr val="475A8D"/>
    </a:accent6>
    <a:hlink>
      <a:srgbClr val="8DC765"/>
    </a:hlink>
    <a:folHlink>
      <a:srgbClr val="AA8A14"/>
    </a:folHlink>
  </a:clrScheme>
</a:themeOverride>
</file>

<file path=ppt/theme/themeOverride12.xml><?xml version="1.0" encoding="utf-8"?>
<a:themeOverride xmlns:a="http://schemas.openxmlformats.org/drawingml/2006/main">
  <a:clrScheme name="экология">
    <a:dk1>
      <a:sysClr val="windowText" lastClr="000000"/>
    </a:dk1>
    <a:lt1>
      <a:sysClr val="window" lastClr="FFFFFF"/>
    </a:lt1>
    <a:dk2>
      <a:srgbClr val="4F271C"/>
    </a:dk2>
    <a:lt2>
      <a:srgbClr val="BADDA2"/>
    </a:lt2>
    <a:accent1>
      <a:srgbClr val="009242"/>
    </a:accent1>
    <a:accent2>
      <a:srgbClr val="FEB80A"/>
    </a:accent2>
    <a:accent3>
      <a:srgbClr val="C32D2E"/>
    </a:accent3>
    <a:accent4>
      <a:srgbClr val="84AA33"/>
    </a:accent4>
    <a:accent5>
      <a:srgbClr val="964305"/>
    </a:accent5>
    <a:accent6>
      <a:srgbClr val="475A8D"/>
    </a:accent6>
    <a:hlink>
      <a:srgbClr val="8DC765"/>
    </a:hlink>
    <a:folHlink>
      <a:srgbClr val="AA8A14"/>
    </a:folHlink>
  </a:clrScheme>
</a:themeOverride>
</file>

<file path=ppt/theme/themeOverride13.xml><?xml version="1.0" encoding="utf-8"?>
<a:themeOverride xmlns:a="http://schemas.openxmlformats.org/drawingml/2006/main">
  <a:clrScheme name="экология">
    <a:dk1>
      <a:sysClr val="windowText" lastClr="000000"/>
    </a:dk1>
    <a:lt1>
      <a:sysClr val="window" lastClr="FFFFFF"/>
    </a:lt1>
    <a:dk2>
      <a:srgbClr val="4F271C"/>
    </a:dk2>
    <a:lt2>
      <a:srgbClr val="BADDA2"/>
    </a:lt2>
    <a:accent1>
      <a:srgbClr val="009242"/>
    </a:accent1>
    <a:accent2>
      <a:srgbClr val="FEB80A"/>
    </a:accent2>
    <a:accent3>
      <a:srgbClr val="C32D2E"/>
    </a:accent3>
    <a:accent4>
      <a:srgbClr val="84AA33"/>
    </a:accent4>
    <a:accent5>
      <a:srgbClr val="964305"/>
    </a:accent5>
    <a:accent6>
      <a:srgbClr val="475A8D"/>
    </a:accent6>
    <a:hlink>
      <a:srgbClr val="8DC765"/>
    </a:hlink>
    <a:folHlink>
      <a:srgbClr val="AA8A14"/>
    </a:folHlink>
  </a:clrScheme>
</a:themeOverride>
</file>

<file path=ppt/theme/themeOverride14.xml><?xml version="1.0" encoding="utf-8"?>
<a:themeOverride xmlns:a="http://schemas.openxmlformats.org/drawingml/2006/main">
  <a:clrScheme name="экология">
    <a:dk1>
      <a:sysClr val="windowText" lastClr="000000"/>
    </a:dk1>
    <a:lt1>
      <a:sysClr val="window" lastClr="FFFFFF"/>
    </a:lt1>
    <a:dk2>
      <a:srgbClr val="4F271C"/>
    </a:dk2>
    <a:lt2>
      <a:srgbClr val="BADDA2"/>
    </a:lt2>
    <a:accent1>
      <a:srgbClr val="009242"/>
    </a:accent1>
    <a:accent2>
      <a:srgbClr val="FEB80A"/>
    </a:accent2>
    <a:accent3>
      <a:srgbClr val="C32D2E"/>
    </a:accent3>
    <a:accent4>
      <a:srgbClr val="84AA33"/>
    </a:accent4>
    <a:accent5>
      <a:srgbClr val="964305"/>
    </a:accent5>
    <a:accent6>
      <a:srgbClr val="475A8D"/>
    </a:accent6>
    <a:hlink>
      <a:srgbClr val="8DC765"/>
    </a:hlink>
    <a:folHlink>
      <a:srgbClr val="AA8A14"/>
    </a:folHlink>
  </a:clrScheme>
</a:themeOverride>
</file>

<file path=ppt/theme/themeOverride15.xml><?xml version="1.0" encoding="utf-8"?>
<a:themeOverride xmlns:a="http://schemas.openxmlformats.org/drawingml/2006/main">
  <a:clrScheme name="экология">
    <a:dk1>
      <a:sysClr val="windowText" lastClr="000000"/>
    </a:dk1>
    <a:lt1>
      <a:sysClr val="window" lastClr="FFFFFF"/>
    </a:lt1>
    <a:dk2>
      <a:srgbClr val="4F271C"/>
    </a:dk2>
    <a:lt2>
      <a:srgbClr val="BADDA2"/>
    </a:lt2>
    <a:accent1>
      <a:srgbClr val="009242"/>
    </a:accent1>
    <a:accent2>
      <a:srgbClr val="FEB80A"/>
    </a:accent2>
    <a:accent3>
      <a:srgbClr val="C32D2E"/>
    </a:accent3>
    <a:accent4>
      <a:srgbClr val="84AA33"/>
    </a:accent4>
    <a:accent5>
      <a:srgbClr val="964305"/>
    </a:accent5>
    <a:accent6>
      <a:srgbClr val="475A8D"/>
    </a:accent6>
    <a:hlink>
      <a:srgbClr val="8DC765"/>
    </a:hlink>
    <a:folHlink>
      <a:srgbClr val="AA8A14"/>
    </a:folHlink>
  </a:clrScheme>
</a:themeOverride>
</file>

<file path=ppt/theme/themeOverride16.xml><?xml version="1.0" encoding="utf-8"?>
<a:themeOverride xmlns:a="http://schemas.openxmlformats.org/drawingml/2006/main">
  <a:clrScheme name="экология">
    <a:dk1>
      <a:sysClr val="windowText" lastClr="000000"/>
    </a:dk1>
    <a:lt1>
      <a:sysClr val="window" lastClr="FFFFFF"/>
    </a:lt1>
    <a:dk2>
      <a:srgbClr val="4F271C"/>
    </a:dk2>
    <a:lt2>
      <a:srgbClr val="BADDA2"/>
    </a:lt2>
    <a:accent1>
      <a:srgbClr val="009242"/>
    </a:accent1>
    <a:accent2>
      <a:srgbClr val="FEB80A"/>
    </a:accent2>
    <a:accent3>
      <a:srgbClr val="C32D2E"/>
    </a:accent3>
    <a:accent4>
      <a:srgbClr val="84AA33"/>
    </a:accent4>
    <a:accent5>
      <a:srgbClr val="964305"/>
    </a:accent5>
    <a:accent6>
      <a:srgbClr val="475A8D"/>
    </a:accent6>
    <a:hlink>
      <a:srgbClr val="8DC765"/>
    </a:hlink>
    <a:folHlink>
      <a:srgbClr val="AA8A14"/>
    </a:folHlink>
  </a:clrScheme>
</a:themeOverride>
</file>

<file path=ppt/theme/themeOverride17.xml><?xml version="1.0" encoding="utf-8"?>
<a:themeOverride xmlns:a="http://schemas.openxmlformats.org/drawingml/2006/main">
  <a:clrScheme name="экология">
    <a:dk1>
      <a:sysClr val="windowText" lastClr="000000"/>
    </a:dk1>
    <a:lt1>
      <a:sysClr val="window" lastClr="FFFFFF"/>
    </a:lt1>
    <a:dk2>
      <a:srgbClr val="4F271C"/>
    </a:dk2>
    <a:lt2>
      <a:srgbClr val="BADDA2"/>
    </a:lt2>
    <a:accent1>
      <a:srgbClr val="009242"/>
    </a:accent1>
    <a:accent2>
      <a:srgbClr val="FEB80A"/>
    </a:accent2>
    <a:accent3>
      <a:srgbClr val="C32D2E"/>
    </a:accent3>
    <a:accent4>
      <a:srgbClr val="84AA33"/>
    </a:accent4>
    <a:accent5>
      <a:srgbClr val="964305"/>
    </a:accent5>
    <a:accent6>
      <a:srgbClr val="475A8D"/>
    </a:accent6>
    <a:hlink>
      <a:srgbClr val="8DC765"/>
    </a:hlink>
    <a:folHlink>
      <a:srgbClr val="AA8A14"/>
    </a:folHlink>
  </a:clrScheme>
</a:themeOverride>
</file>

<file path=ppt/theme/themeOverride18.xml><?xml version="1.0" encoding="utf-8"?>
<a:themeOverride xmlns:a="http://schemas.openxmlformats.org/drawingml/2006/main">
  <a:clrScheme name="экология">
    <a:dk1>
      <a:sysClr val="windowText" lastClr="000000"/>
    </a:dk1>
    <a:lt1>
      <a:sysClr val="window" lastClr="FFFFFF"/>
    </a:lt1>
    <a:dk2>
      <a:srgbClr val="4F271C"/>
    </a:dk2>
    <a:lt2>
      <a:srgbClr val="BADDA2"/>
    </a:lt2>
    <a:accent1>
      <a:srgbClr val="009242"/>
    </a:accent1>
    <a:accent2>
      <a:srgbClr val="FEB80A"/>
    </a:accent2>
    <a:accent3>
      <a:srgbClr val="C32D2E"/>
    </a:accent3>
    <a:accent4>
      <a:srgbClr val="84AA33"/>
    </a:accent4>
    <a:accent5>
      <a:srgbClr val="964305"/>
    </a:accent5>
    <a:accent6>
      <a:srgbClr val="475A8D"/>
    </a:accent6>
    <a:hlink>
      <a:srgbClr val="8DC765"/>
    </a:hlink>
    <a:folHlink>
      <a:srgbClr val="AA8A14"/>
    </a:folHlink>
  </a:clrScheme>
</a:themeOverride>
</file>

<file path=ppt/theme/themeOverride2.xml><?xml version="1.0" encoding="utf-8"?>
<a:themeOverride xmlns:a="http://schemas.openxmlformats.org/drawingml/2006/main">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ppt/theme/themeOverride3.xml><?xml version="1.0" encoding="utf-8"?>
<a:themeOverride xmlns:a="http://schemas.openxmlformats.org/drawingml/2006/main">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ppt/theme/themeOverride4.xml><?xml version="1.0" encoding="utf-8"?>
<a:themeOverride xmlns:a="http://schemas.openxmlformats.org/drawingml/2006/main">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ppt/theme/themeOverride5.xml><?xml version="1.0" encoding="utf-8"?>
<a:themeOverride xmlns:a="http://schemas.openxmlformats.org/drawingml/2006/main">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ppt/theme/themeOverride6.xml><?xml version="1.0" encoding="utf-8"?>
<a:themeOverride xmlns:a="http://schemas.openxmlformats.org/drawingml/2006/main">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ppt/theme/themeOverride7.xml><?xml version="1.0" encoding="utf-8"?>
<a:themeOverride xmlns:a="http://schemas.openxmlformats.org/drawingml/2006/main">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ppt/theme/themeOverride8.xml><?xml version="1.0" encoding="utf-8"?>
<a:themeOverride xmlns:a="http://schemas.openxmlformats.org/drawingml/2006/main">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ppt/theme/themeOverride9.xml><?xml version="1.0" encoding="utf-8"?>
<a:themeOverride xmlns:a="http://schemas.openxmlformats.org/drawingml/2006/main">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docProps/app.xml><?xml version="1.0" encoding="utf-8"?>
<Properties xmlns="http://schemas.openxmlformats.org/officeDocument/2006/extended-properties" xmlns:vt="http://schemas.openxmlformats.org/officeDocument/2006/docPropsVTypes">
  <Template>Technic</Template>
  <TotalTime>341</TotalTime>
  <Words>1705</Words>
  <Application>Microsoft Office PowerPoint</Application>
  <PresentationFormat>Экран (4:3)</PresentationFormat>
  <Paragraphs>139</Paragraphs>
  <Slides>30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Техническая</vt:lpstr>
      <vt:lpstr>Многогранники</vt:lpstr>
      <vt:lpstr>Содержание презентации</vt:lpstr>
      <vt:lpstr>Изображение многогранников.</vt:lpstr>
      <vt:lpstr>Применение многогранников в нашей жизни</vt:lpstr>
      <vt:lpstr>Виды многогранников.</vt:lpstr>
      <vt:lpstr>Виды многогранников.</vt:lpstr>
      <vt:lpstr>Тетраэдр</vt:lpstr>
      <vt:lpstr>Многогранная поверхность</vt:lpstr>
      <vt:lpstr>Кристаллы – природные многогранники</vt:lpstr>
      <vt:lpstr>Кристаллы</vt:lpstr>
      <vt:lpstr>Классификация ювелирных камней</vt:lpstr>
      <vt:lpstr>Классификация ювелирных камней</vt:lpstr>
      <vt:lpstr>Звездчатые многогранники</vt:lpstr>
      <vt:lpstr>Звездчатые многогранники</vt:lpstr>
      <vt:lpstr>Звёздчатый октаэдр</vt:lpstr>
      <vt:lpstr>Большой звёздчатый додекаэдр</vt:lpstr>
      <vt:lpstr>Звёздчатый икосаэдр</vt:lpstr>
      <vt:lpstr>Среди звездчатых форм икосаэдра встречаются некоторые соединения платоновых тел. Среди них: соединения пяти октаэдров, энантиоморфные формы соединения пяти тетраэдров и соединения десяти тетраэдров. Если бы Платон смог видеть эти формы, они привели бы его в восхищение.   В 1900 году Брюкнер опубликовал классическую работу о многогранниках, озаглавленную "Vielecke und Vielflache", в которой были представлены некоторые новые звездчатые формы икосаэдра. Открытием еще несколько форм мы обязаны Уиллеру(1924). В 1938 году систематическое и полное исследование вопроса провел Кокстер совместно с Дювалем, Флэзером, Петри. Для различения исходных форм и выделения характерных форм они применили правила ограничения, установленные Дж. Миллером. Кокстер доказал, что существует всего 59 звездчатых форм икосаэдра, из которых 32 обладают полной, а 27 неполной икосаэдральной симметрией (последнее обстоятельство дает возможность строить энантиоморфные им аналоги, которые имеют красивый и необычный вид). Мы представим некоторые виды икосаэдров: </vt:lpstr>
      <vt:lpstr>Слайд 19</vt:lpstr>
      <vt:lpstr>Звёздчатый кубооктаэдр</vt:lpstr>
      <vt:lpstr>Звёздчатый икосододекаэдр</vt:lpstr>
      <vt:lpstr>Лист Мёбиуса</vt:lpstr>
      <vt:lpstr>Лист Мёбиуса </vt:lpstr>
      <vt:lpstr>Свойства </vt:lpstr>
      <vt:lpstr>Свойства </vt:lpstr>
      <vt:lpstr>Мёбиус Август Фердинанд</vt:lpstr>
      <vt:lpstr>Мёбиус Август Фердинанд</vt:lpstr>
      <vt:lpstr>Листинг Иоганн Бенедикт</vt:lpstr>
      <vt:lpstr>Материалы, используемые для создания презентации</vt:lpstr>
      <vt:lpstr>The End.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Стереометрия</dc:title>
  <dc:creator>Дрон</dc:creator>
  <cp:lastModifiedBy>Ирина_Королева</cp:lastModifiedBy>
  <cp:revision>39</cp:revision>
  <dcterms:created xsi:type="dcterms:W3CDTF">2008-09-16T13:16:58Z</dcterms:created>
  <dcterms:modified xsi:type="dcterms:W3CDTF">2009-01-26T20:31:21Z</dcterms:modified>
</cp:coreProperties>
</file>