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51"/>
  </p:notesMasterIdLst>
  <p:sldIdLst>
    <p:sldId id="256" r:id="rId2"/>
    <p:sldId id="310" r:id="rId3"/>
    <p:sldId id="267" r:id="rId4"/>
    <p:sldId id="268" r:id="rId5"/>
    <p:sldId id="269" r:id="rId6"/>
    <p:sldId id="314" r:id="rId7"/>
    <p:sldId id="281" r:id="rId8"/>
    <p:sldId id="270" r:id="rId9"/>
    <p:sldId id="271" r:id="rId10"/>
    <p:sldId id="274" r:id="rId11"/>
    <p:sldId id="275" r:id="rId12"/>
    <p:sldId id="276" r:id="rId13"/>
    <p:sldId id="277" r:id="rId14"/>
    <p:sldId id="278" r:id="rId15"/>
    <p:sldId id="280" r:id="rId16"/>
    <p:sldId id="279" r:id="rId17"/>
    <p:sldId id="282" r:id="rId18"/>
    <p:sldId id="286" r:id="rId19"/>
    <p:sldId id="258" r:id="rId20"/>
    <p:sldId id="260" r:id="rId21"/>
    <p:sldId id="259" r:id="rId22"/>
    <p:sldId id="287" r:id="rId23"/>
    <p:sldId id="261" r:id="rId24"/>
    <p:sldId id="288" r:id="rId25"/>
    <p:sldId id="289" r:id="rId26"/>
    <p:sldId id="290" r:id="rId27"/>
    <p:sldId id="291" r:id="rId28"/>
    <p:sldId id="302" r:id="rId29"/>
    <p:sldId id="303" r:id="rId30"/>
    <p:sldId id="304" r:id="rId31"/>
    <p:sldId id="292" r:id="rId32"/>
    <p:sldId id="293" r:id="rId33"/>
    <p:sldId id="294" r:id="rId34"/>
    <p:sldId id="295" r:id="rId35"/>
    <p:sldId id="296" r:id="rId36"/>
    <p:sldId id="264" r:id="rId37"/>
    <p:sldId id="297" r:id="rId38"/>
    <p:sldId id="298" r:id="rId39"/>
    <p:sldId id="299" r:id="rId40"/>
    <p:sldId id="284" r:id="rId41"/>
    <p:sldId id="305" r:id="rId42"/>
    <p:sldId id="306" r:id="rId43"/>
    <p:sldId id="307" r:id="rId44"/>
    <p:sldId id="308" r:id="rId45"/>
    <p:sldId id="311" r:id="rId46"/>
    <p:sldId id="312" r:id="rId47"/>
    <p:sldId id="309" r:id="rId48"/>
    <p:sldId id="300" r:id="rId49"/>
    <p:sldId id="301" r:id="rId50"/>
  </p:sldIdLst>
  <p:sldSz cx="9144000" cy="6858000" type="screen4x3"/>
  <p:notesSz cx="6858000" cy="9144000"/>
  <p:defaultText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7043" autoAdjust="0"/>
    <p:restoredTop sz="93325" autoAdjust="0"/>
  </p:normalViewPr>
  <p:slideViewPr>
    <p:cSldViewPr>
      <p:cViewPr varScale="1">
        <p:scale>
          <a:sx n="47" d="100"/>
          <a:sy n="47" d="100"/>
        </p:scale>
        <p:origin x="-576"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CB82DBC-25BE-4259-878C-F3DBB3B372C8}" type="datetimeFigureOut">
              <a:rPr lang="ru-RU" smtClean="0"/>
              <a:pPr/>
              <a:t>06.12.2008</a:t>
            </a:fld>
            <a:endParaRPr lang="ru-RU" dirty="0"/>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9354E5C-67D0-4647-B6C5-EEFD92DB03B9}" type="slidenum">
              <a:rPr lang="ru-RU" smtClean="0"/>
              <a:pPr/>
              <a:t>‹#›</a:t>
            </a:fld>
            <a:endParaRPr lang="ru-RU"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A9354E5C-67D0-4647-B6C5-EEFD92DB03B9}" type="slidenum">
              <a:rPr lang="ru-RU" smtClean="0"/>
              <a:pPr/>
              <a:t>21</a:t>
            </a:fld>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ru-RU" smtClean="0"/>
              <a:t>Образец заголовка</a:t>
            </a:r>
            <a:endParaRPr kumimoji="0" lang="en-US"/>
          </a:p>
        </p:txBody>
      </p:sp>
      <p:sp>
        <p:nvSpPr>
          <p:cNvPr id="28" name="Дата 27"/>
          <p:cNvSpPr>
            <a:spLocks noGrp="1"/>
          </p:cNvSpPr>
          <p:nvPr>
            <p:ph type="dt" sz="half" idx="10"/>
          </p:nvPr>
        </p:nvSpPr>
        <p:spPr/>
        <p:txBody>
          <a:bodyPr/>
          <a:lstStyle/>
          <a:p>
            <a:fld id="{7EAF463A-BC7C-46EE-9F1E-7F377CCA4891}" type="datetimeFigureOut">
              <a:rPr lang="en-US" smtClean="0"/>
              <a:pPr/>
              <a:t>12/6/2008</a:t>
            </a:fld>
            <a:endParaRPr lang="en-US" dirty="0"/>
          </a:p>
        </p:txBody>
      </p:sp>
      <p:sp>
        <p:nvSpPr>
          <p:cNvPr id="17" name="Нижний колонтитул 16"/>
          <p:cNvSpPr>
            <a:spLocks noGrp="1"/>
          </p:cNvSpPr>
          <p:nvPr>
            <p:ph type="ftr" sz="quarter" idx="11"/>
          </p:nvPr>
        </p:nvSpPr>
        <p:spPr/>
        <p:txBody>
          <a:bodyPr/>
          <a:lstStyle/>
          <a:p>
            <a:endParaRPr lang="en-US" dirty="0"/>
          </a:p>
        </p:txBody>
      </p:sp>
      <p:sp>
        <p:nvSpPr>
          <p:cNvPr id="29" name="Номер слайда 28"/>
          <p:cNvSpPr>
            <a:spLocks noGrp="1"/>
          </p:cNvSpPr>
          <p:nvPr>
            <p:ph type="sldNum" sz="quarter" idx="12"/>
          </p:nvPr>
        </p:nvSpPr>
        <p:spPr/>
        <p:txBody>
          <a:bodyPr/>
          <a:lstStyle/>
          <a:p>
            <a:fld id="{A483448D-3A78-4528-A469-B745A65DA480}" type="slidenum">
              <a:rPr lang="en-US" smtClean="0"/>
              <a:pPr/>
              <a:t>‹#›</a:t>
            </a:fld>
            <a:endParaRPr lang="en-US" dirty="0"/>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Tree>
  </p:cSld>
  <p:clrMapOvr>
    <a:masterClrMapping/>
  </p:clrMapOvr>
  <p:transition>
    <p:dissolv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EAF463A-BC7C-46EE-9F1E-7F377CCA4891}" type="datetimeFigureOut">
              <a:rPr lang="en-US" smtClean="0"/>
              <a:pPr/>
              <a:t>12/6/2008</a:t>
            </a:fld>
            <a:endParaRPr lang="en-US" dirty="0"/>
          </a:p>
        </p:txBody>
      </p:sp>
      <p:sp>
        <p:nvSpPr>
          <p:cNvPr id="5" name="Нижний колонтитул 4"/>
          <p:cNvSpPr>
            <a:spLocks noGrp="1"/>
          </p:cNvSpPr>
          <p:nvPr>
            <p:ph type="ftr" sz="quarter" idx="11"/>
          </p:nvPr>
        </p:nvSpPr>
        <p:spPr/>
        <p:txBody>
          <a:bodyPr/>
          <a:lstStyle/>
          <a:p>
            <a:endParaRPr lang="en-US" dirty="0"/>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transition>
    <p:dissolv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EAF463A-BC7C-46EE-9F1E-7F377CCA4891}" type="datetimeFigureOut">
              <a:rPr lang="en-US" smtClean="0"/>
              <a:pPr/>
              <a:t>12/6/2008</a:t>
            </a:fld>
            <a:endParaRPr lang="en-US" dirty="0"/>
          </a:p>
        </p:txBody>
      </p:sp>
      <p:sp>
        <p:nvSpPr>
          <p:cNvPr id="5" name="Нижний колонтитул 4"/>
          <p:cNvSpPr>
            <a:spLocks noGrp="1"/>
          </p:cNvSpPr>
          <p:nvPr>
            <p:ph type="ftr" sz="quarter" idx="11"/>
          </p:nvPr>
        </p:nvSpPr>
        <p:spPr/>
        <p:txBody>
          <a:bodyPr/>
          <a:lstStyle/>
          <a:p>
            <a:endParaRPr lang="en-US" dirty="0"/>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transition>
    <p:dissolv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EAF463A-BC7C-46EE-9F1E-7F377CCA4891}" type="datetimeFigureOut">
              <a:rPr lang="en-US" smtClean="0"/>
              <a:pPr/>
              <a:t>12/6/2008</a:t>
            </a:fld>
            <a:endParaRPr lang="en-US" dirty="0"/>
          </a:p>
        </p:txBody>
      </p:sp>
      <p:sp>
        <p:nvSpPr>
          <p:cNvPr id="5" name="Нижний колонтитул 4"/>
          <p:cNvSpPr>
            <a:spLocks noGrp="1"/>
          </p:cNvSpPr>
          <p:nvPr>
            <p:ph type="ftr" sz="quarter" idx="11"/>
          </p:nvPr>
        </p:nvSpPr>
        <p:spPr/>
        <p:txBody>
          <a:bodyPr/>
          <a:lstStyle/>
          <a:p>
            <a:endParaRPr lang="en-US" dirty="0"/>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transition>
    <p:dissolv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7EAF463A-BC7C-46EE-9F1E-7F377CCA4891}" type="datetimeFigureOut">
              <a:rPr lang="en-US" smtClean="0"/>
              <a:pPr/>
              <a:t>12/6/2008</a:t>
            </a:fld>
            <a:endParaRPr lang="en-US" dirty="0"/>
          </a:p>
        </p:txBody>
      </p:sp>
      <p:sp>
        <p:nvSpPr>
          <p:cNvPr id="5" name="Нижний колонтитул 4"/>
          <p:cNvSpPr>
            <a:spLocks noGrp="1"/>
          </p:cNvSpPr>
          <p:nvPr>
            <p:ph type="ftr" sz="quarter" idx="11"/>
          </p:nvPr>
        </p:nvSpPr>
        <p:spPr/>
        <p:txBody>
          <a:bodyPr/>
          <a:lstStyle/>
          <a:p>
            <a:endParaRPr lang="en-US" dirty="0"/>
          </a:p>
        </p:txBody>
      </p:sp>
      <p:sp>
        <p:nvSpPr>
          <p:cNvPr id="6" name="Номер слайда 5"/>
          <p:cNvSpPr>
            <a:spLocks noGrp="1"/>
          </p:cNvSpPr>
          <p:nvPr>
            <p:ph type="sldNum" sz="quarter" idx="12"/>
          </p:nvPr>
        </p:nvSpPr>
        <p:spPr>
          <a:xfrm>
            <a:off x="7924800" y="6416675"/>
            <a:ext cx="762000" cy="365125"/>
          </a:xfrm>
        </p:spPr>
        <p:txBody>
          <a:bodyPr/>
          <a:lstStyle/>
          <a:p>
            <a:fld id="{A483448D-3A78-4528-A469-B745A65DA480}"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7EAF463A-BC7C-46EE-9F1E-7F377CCA4891}" type="datetimeFigureOut">
              <a:rPr lang="en-US" smtClean="0"/>
              <a:pPr/>
              <a:t>12/6/2008</a:t>
            </a:fld>
            <a:endParaRPr lang="en-US" dirty="0"/>
          </a:p>
        </p:txBody>
      </p:sp>
      <p:sp>
        <p:nvSpPr>
          <p:cNvPr id="6" name="Нижний колонтитул 5"/>
          <p:cNvSpPr>
            <a:spLocks noGrp="1"/>
          </p:cNvSpPr>
          <p:nvPr>
            <p:ph type="ftr" sz="quarter" idx="11"/>
          </p:nvPr>
        </p:nvSpPr>
        <p:spPr/>
        <p:txBody>
          <a:bodyPr/>
          <a:lstStyle/>
          <a:p>
            <a:endParaRPr lang="en-US" dirty="0"/>
          </a:p>
        </p:txBody>
      </p:sp>
      <p:sp>
        <p:nvSpPr>
          <p:cNvPr id="7" name="Номер слайда 6"/>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transition>
    <p:dissolv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7EAF463A-BC7C-46EE-9F1E-7F377CCA4891}" type="datetimeFigureOut">
              <a:rPr lang="en-US" smtClean="0"/>
              <a:pPr/>
              <a:t>12/6/2008</a:t>
            </a:fld>
            <a:endParaRPr lang="en-US" dirty="0"/>
          </a:p>
        </p:txBody>
      </p:sp>
      <p:sp>
        <p:nvSpPr>
          <p:cNvPr id="8" name="Нижний колонтитул 7"/>
          <p:cNvSpPr>
            <a:spLocks noGrp="1"/>
          </p:cNvSpPr>
          <p:nvPr>
            <p:ph type="ftr" sz="quarter" idx="11"/>
          </p:nvPr>
        </p:nvSpPr>
        <p:spPr/>
        <p:txBody>
          <a:bodyPr/>
          <a:lstStyle/>
          <a:p>
            <a:endParaRPr lang="en-US" dirty="0"/>
          </a:p>
        </p:txBody>
      </p:sp>
      <p:sp>
        <p:nvSpPr>
          <p:cNvPr id="9" name="Номер слайда 8"/>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transition>
    <p:dissolv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7EAF463A-BC7C-46EE-9F1E-7F377CCA4891}" type="datetimeFigureOut">
              <a:rPr lang="en-US" smtClean="0"/>
              <a:pPr/>
              <a:t>12/6/2008</a:t>
            </a:fld>
            <a:endParaRPr lang="en-US" dirty="0"/>
          </a:p>
        </p:txBody>
      </p:sp>
      <p:sp>
        <p:nvSpPr>
          <p:cNvPr id="4" name="Нижний колонтитул 3"/>
          <p:cNvSpPr>
            <a:spLocks noGrp="1"/>
          </p:cNvSpPr>
          <p:nvPr>
            <p:ph type="ftr" sz="quarter" idx="11"/>
          </p:nvPr>
        </p:nvSpPr>
        <p:spPr/>
        <p:txBody>
          <a:bodyPr/>
          <a:lstStyle/>
          <a:p>
            <a:endParaRPr lang="en-US" dirty="0"/>
          </a:p>
        </p:txBody>
      </p:sp>
      <p:sp>
        <p:nvSpPr>
          <p:cNvPr id="5" name="Номер слайда 4"/>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transition>
    <p:dissolv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EAF463A-BC7C-46EE-9F1E-7F377CCA4891}" type="datetimeFigureOut">
              <a:rPr lang="en-US" smtClean="0"/>
              <a:pPr/>
              <a:t>12/6/2008</a:t>
            </a:fld>
            <a:endParaRPr lang="en-US" dirty="0"/>
          </a:p>
        </p:txBody>
      </p:sp>
      <p:sp>
        <p:nvSpPr>
          <p:cNvPr id="3" name="Нижний колонтитул 2"/>
          <p:cNvSpPr>
            <a:spLocks noGrp="1"/>
          </p:cNvSpPr>
          <p:nvPr>
            <p:ph type="ftr" sz="quarter" idx="11"/>
          </p:nvPr>
        </p:nvSpPr>
        <p:spPr/>
        <p:txBody>
          <a:bodyPr/>
          <a:lstStyle/>
          <a:p>
            <a:endParaRPr lang="en-US" dirty="0"/>
          </a:p>
        </p:txBody>
      </p:sp>
      <p:sp>
        <p:nvSpPr>
          <p:cNvPr id="4" name="Номер слайда 3"/>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transition>
    <p:dissolv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7EAF463A-BC7C-46EE-9F1E-7F377CCA4891}" type="datetimeFigureOut">
              <a:rPr lang="en-US" smtClean="0"/>
              <a:pPr/>
              <a:t>12/6/2008</a:t>
            </a:fld>
            <a:endParaRPr lang="en-US" dirty="0"/>
          </a:p>
        </p:txBody>
      </p:sp>
      <p:sp>
        <p:nvSpPr>
          <p:cNvPr id="6" name="Нижний колонтитул 5"/>
          <p:cNvSpPr>
            <a:spLocks noGrp="1"/>
          </p:cNvSpPr>
          <p:nvPr>
            <p:ph type="ftr" sz="quarter" idx="11"/>
          </p:nvPr>
        </p:nvSpPr>
        <p:spPr/>
        <p:txBody>
          <a:bodyPr/>
          <a:lstStyle/>
          <a:p>
            <a:endParaRPr lang="en-US" dirty="0"/>
          </a:p>
        </p:txBody>
      </p:sp>
      <p:sp>
        <p:nvSpPr>
          <p:cNvPr id="7" name="Номер слайда 6"/>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transition>
    <p:dissolv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4" name="Текст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7EAF463A-BC7C-46EE-9F1E-7F377CCA4891}" type="datetimeFigureOut">
              <a:rPr lang="en-US" smtClean="0"/>
              <a:pPr/>
              <a:t>12/6/2008</a:t>
            </a:fld>
            <a:endParaRPr lang="en-US" dirty="0"/>
          </a:p>
        </p:txBody>
      </p:sp>
      <p:sp>
        <p:nvSpPr>
          <p:cNvPr id="6" name="Нижний колонтитул 5"/>
          <p:cNvSpPr>
            <a:spLocks noGrp="1"/>
          </p:cNvSpPr>
          <p:nvPr>
            <p:ph type="ftr" sz="quarter" idx="11"/>
          </p:nvPr>
        </p:nvSpPr>
        <p:spPr/>
        <p:txBody>
          <a:bodyPr/>
          <a:lstStyle/>
          <a:p>
            <a:endParaRPr lang="en-US" dirty="0"/>
          </a:p>
        </p:txBody>
      </p:sp>
      <p:sp>
        <p:nvSpPr>
          <p:cNvPr id="7" name="Номер слайда 6"/>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transition>
    <p:dissolv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7EAF463A-BC7C-46EE-9F1E-7F377CCA4891}" type="datetimeFigureOut">
              <a:rPr lang="en-US" smtClean="0"/>
              <a:pPr/>
              <a:t>12/6/2008</a:t>
            </a:fld>
            <a:endParaRPr lang="en-US" dirty="0"/>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dirty="0"/>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A483448D-3A78-4528-A469-B745A65DA480}"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ransition>
    <p:dissolve/>
  </p:transition>
  <p:timing>
    <p:tnLst>
      <p:par>
        <p:cTn id="1" dur="indefinite" restart="never" nodeType="tmRoot"/>
      </p:par>
    </p:tnLst>
  </p:timing>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hyperlink" Target="http://www.chemnet.ru/rus/chehist/istkhim/mendel1.ht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457200" y="0"/>
            <a:ext cx="8229600" cy="3657600"/>
          </a:xfrm>
        </p:spPr>
        <p:txBody>
          <a:bodyPr>
            <a:normAutofit fontScale="90000"/>
          </a:bodyPr>
          <a:lstStyle/>
          <a:p>
            <a:r>
              <a:rPr lang="ru-RU" b="1" dirty="0" smtClean="0">
                <a:ln w="17780" cmpd="sng">
                  <a:solidFill>
                    <a:srgbClr val="FFFFFF"/>
                  </a:solidFill>
                  <a:prstDash val="solid"/>
                  <a:miter lim="800000"/>
                </a:ln>
                <a:solidFill>
                  <a:srgbClr val="FF0000"/>
                </a:solidFill>
                <a:effectLst>
                  <a:outerShdw blurRad="50800" algn="tl" rotWithShape="0">
                    <a:srgbClr val="000000"/>
                  </a:outerShdw>
                </a:effectLst>
              </a:rPr>
              <a:t/>
            </a:r>
            <a:br>
              <a:rPr lang="ru-RU" b="1" dirty="0" smtClean="0">
                <a:ln w="17780" cmpd="sng">
                  <a:solidFill>
                    <a:srgbClr val="FFFFFF"/>
                  </a:solidFill>
                  <a:prstDash val="solid"/>
                  <a:miter lim="800000"/>
                </a:ln>
                <a:solidFill>
                  <a:srgbClr val="FF0000"/>
                </a:solidFill>
                <a:effectLst>
                  <a:outerShdw blurRad="50800" algn="tl" rotWithShape="0">
                    <a:srgbClr val="000000"/>
                  </a:outerShdw>
                </a:effectLst>
              </a:rPr>
            </a:br>
            <a:r>
              <a:rPr lang="ru-RU" b="1" dirty="0" smtClean="0">
                <a:ln w="17780" cmpd="sng">
                  <a:solidFill>
                    <a:srgbClr val="FFFFFF"/>
                  </a:solidFill>
                  <a:prstDash val="solid"/>
                  <a:miter lim="800000"/>
                </a:ln>
                <a:solidFill>
                  <a:srgbClr val="FF0000"/>
                </a:solidFill>
                <a:effectLst>
                  <a:outerShdw blurRad="50800" algn="tl" rotWithShape="0">
                    <a:srgbClr val="000000"/>
                  </a:outerShdw>
                </a:effectLst>
              </a:rPr>
              <a:t/>
            </a:r>
            <a:br>
              <a:rPr lang="ru-RU" b="1" dirty="0" smtClean="0">
                <a:ln w="17780" cmpd="sng">
                  <a:solidFill>
                    <a:srgbClr val="FFFFFF"/>
                  </a:solidFill>
                  <a:prstDash val="solid"/>
                  <a:miter lim="800000"/>
                </a:ln>
                <a:solidFill>
                  <a:srgbClr val="FF0000"/>
                </a:solidFill>
                <a:effectLst>
                  <a:outerShdw blurRad="50800" algn="tl" rotWithShape="0">
                    <a:srgbClr val="000000"/>
                  </a:outerShdw>
                </a:effectLst>
              </a:rPr>
            </a:br>
            <a:r>
              <a:rPr lang="ru-RU" dirty="0" smtClean="0">
                <a:ln w="17780" cmpd="sng">
                  <a:solidFill>
                    <a:srgbClr val="FFFFFF"/>
                  </a:solidFill>
                  <a:prstDash val="solid"/>
                  <a:miter lim="800000"/>
                </a:ln>
                <a:solidFill>
                  <a:srgbClr val="FF0000"/>
                </a:solidFill>
                <a:effectLst>
                  <a:outerShdw blurRad="50800" algn="tl" rotWithShape="0">
                    <a:srgbClr val="000000"/>
                  </a:outerShdw>
                </a:effectLst>
              </a:rPr>
              <a:t/>
            </a:r>
            <a:br>
              <a:rPr lang="ru-RU" dirty="0" smtClean="0">
                <a:ln w="17780" cmpd="sng">
                  <a:solidFill>
                    <a:srgbClr val="FFFFFF"/>
                  </a:solidFill>
                  <a:prstDash val="solid"/>
                  <a:miter lim="800000"/>
                </a:ln>
                <a:solidFill>
                  <a:srgbClr val="FF0000"/>
                </a:solidFill>
                <a:effectLst>
                  <a:outerShdw blurRad="50800" algn="tl" rotWithShape="0">
                    <a:srgbClr val="000000"/>
                  </a:outerShdw>
                </a:effectLst>
              </a:rPr>
            </a:br>
            <a:r>
              <a:rPr lang="ru-RU" dirty="0" smtClean="0">
                <a:ln w="17780" cmpd="sng">
                  <a:solidFill>
                    <a:srgbClr val="FFFFFF"/>
                  </a:solidFill>
                  <a:prstDash val="solid"/>
                  <a:miter lim="800000"/>
                </a:ln>
                <a:solidFill>
                  <a:srgbClr val="FF0000"/>
                </a:solidFill>
                <a:effectLst>
                  <a:outerShdw blurRad="50800" algn="tl" rotWithShape="0">
                    <a:srgbClr val="000000"/>
                  </a:outerShdw>
                </a:effectLst>
              </a:rPr>
              <a:t/>
            </a:r>
            <a:br>
              <a:rPr lang="ru-RU" dirty="0" smtClean="0">
                <a:ln w="17780" cmpd="sng">
                  <a:solidFill>
                    <a:srgbClr val="FFFFFF"/>
                  </a:solidFill>
                  <a:prstDash val="solid"/>
                  <a:miter lim="800000"/>
                </a:ln>
                <a:solidFill>
                  <a:srgbClr val="FF0000"/>
                </a:solidFill>
                <a:effectLst>
                  <a:outerShdw blurRad="50800" algn="tl" rotWithShape="0">
                    <a:srgbClr val="000000"/>
                  </a:outerShdw>
                </a:effectLst>
              </a:rPr>
            </a:br>
            <a:r>
              <a:rPr lang="ru-RU" dirty="0" smtClean="0">
                <a:ln w="17780" cmpd="sng">
                  <a:solidFill>
                    <a:srgbClr val="FFFFFF"/>
                  </a:solidFill>
                  <a:prstDash val="solid"/>
                  <a:miter lim="800000"/>
                </a:ln>
                <a:solidFill>
                  <a:srgbClr val="FF0000"/>
                </a:solidFill>
                <a:effectLst>
                  <a:outerShdw blurRad="50800" algn="tl" rotWithShape="0">
                    <a:srgbClr val="000000"/>
                  </a:outerShdw>
                </a:effectLst>
              </a:rPr>
              <a:t/>
            </a:r>
            <a:br>
              <a:rPr lang="ru-RU" dirty="0" smtClean="0">
                <a:ln w="17780" cmpd="sng">
                  <a:solidFill>
                    <a:srgbClr val="FFFFFF"/>
                  </a:solidFill>
                  <a:prstDash val="solid"/>
                  <a:miter lim="800000"/>
                </a:ln>
                <a:solidFill>
                  <a:srgbClr val="FF0000"/>
                </a:solidFill>
                <a:effectLst>
                  <a:outerShdw blurRad="50800" algn="tl" rotWithShape="0">
                    <a:srgbClr val="000000"/>
                  </a:outerShdw>
                </a:effectLst>
              </a:rPr>
            </a:br>
            <a:r>
              <a:rPr lang="ru-RU" b="1" dirty="0" smtClean="0">
                <a:ln w="17780" cmpd="sng">
                  <a:solidFill>
                    <a:srgbClr val="FFFFFF"/>
                  </a:solidFill>
                  <a:prstDash val="solid"/>
                  <a:miter lim="800000"/>
                </a:ln>
                <a:solidFill>
                  <a:srgbClr val="FF0000"/>
                </a:solidFill>
                <a:effectLst>
                  <a:outerShdw blurRad="50800" algn="tl" rotWithShape="0">
                    <a:srgbClr val="000000"/>
                  </a:outerShdw>
                </a:effectLst>
              </a:rPr>
              <a:t>Исследовательская работа на тему</a:t>
            </a:r>
            <a:r>
              <a:rPr lang="ru-RU" sz="3100" b="1" dirty="0" smtClean="0">
                <a:ln w="17780" cmpd="sng">
                  <a:solidFill>
                    <a:srgbClr val="FFFFFF"/>
                  </a:solidFill>
                  <a:prstDash val="solid"/>
                  <a:miter lim="800000"/>
                </a:ln>
                <a:solidFill>
                  <a:srgbClr val="FF0000"/>
                </a:solidFill>
                <a:effectLst>
                  <a:outerShdw blurRad="50800" algn="tl" rotWithShape="0">
                    <a:srgbClr val="000000"/>
                  </a:outerShdw>
                </a:effectLst>
              </a:rPr>
              <a:t>:</a:t>
            </a:r>
            <a:br>
              <a:rPr lang="ru-RU" sz="3100" b="1" dirty="0" smtClean="0">
                <a:ln w="17780" cmpd="sng">
                  <a:solidFill>
                    <a:srgbClr val="FFFFFF"/>
                  </a:solidFill>
                  <a:prstDash val="solid"/>
                  <a:miter lim="800000"/>
                </a:ln>
                <a:solidFill>
                  <a:srgbClr val="FF0000"/>
                </a:solidFill>
                <a:effectLst>
                  <a:outerShdw blurRad="50800" algn="tl" rotWithShape="0">
                    <a:srgbClr val="000000"/>
                  </a:outerShdw>
                </a:effectLst>
              </a:rPr>
            </a:br>
            <a:r>
              <a:rPr lang="ru-RU" sz="3100" dirty="0" smtClean="0">
                <a:solidFill>
                  <a:schemeClr val="bg1"/>
                </a:solidFill>
              </a:rPr>
              <a:t>« Роль Д. И. Менделеева в развитии судебной экспертизы.» </a:t>
            </a:r>
            <a:r>
              <a:rPr lang="ru-RU" dirty="0" smtClean="0">
                <a:solidFill>
                  <a:schemeClr val="bg1"/>
                </a:solidFill>
              </a:rPr>
              <a:t/>
            </a:r>
            <a:br>
              <a:rPr lang="ru-RU" dirty="0" smtClean="0">
                <a:solidFill>
                  <a:schemeClr val="bg1"/>
                </a:solidFill>
              </a:rPr>
            </a:br>
            <a:endParaRPr lang="ru-RU" b="1" dirty="0">
              <a:ln w="17780" cmpd="sng">
                <a:solidFill>
                  <a:srgbClr val="FFFFFF"/>
                </a:solidFill>
                <a:prstDash val="solid"/>
                <a:miter lim="800000"/>
              </a:ln>
              <a:solidFill>
                <a:srgbClr val="FF0000"/>
              </a:solidFill>
              <a:effectLst>
                <a:outerShdw blurRad="50800" algn="tl" rotWithShape="0">
                  <a:srgbClr val="000000"/>
                </a:outerShdw>
              </a:effectLst>
            </a:endParaRPr>
          </a:p>
        </p:txBody>
      </p:sp>
      <p:sp>
        <p:nvSpPr>
          <p:cNvPr id="5" name="Подзаголовок 4"/>
          <p:cNvSpPr>
            <a:spLocks noGrp="1"/>
          </p:cNvSpPr>
          <p:nvPr>
            <p:ph type="subTitle" idx="1"/>
          </p:nvPr>
        </p:nvSpPr>
        <p:spPr>
          <a:xfrm>
            <a:off x="457200" y="2819400"/>
            <a:ext cx="8686800" cy="3810000"/>
          </a:xfrm>
        </p:spPr>
        <p:txBody>
          <a:bodyPr>
            <a:normAutofit fontScale="92500" lnSpcReduction="20000"/>
          </a:bodyPr>
          <a:lstStyle/>
          <a:p>
            <a:endParaRPr lang="ru-RU" sz="3200" dirty="0" smtClean="0">
              <a:solidFill>
                <a:schemeClr val="bg1"/>
              </a:solidFill>
            </a:endParaRPr>
          </a:p>
          <a:p>
            <a:endParaRPr lang="ru-RU" dirty="0" smtClean="0">
              <a:solidFill>
                <a:schemeClr val="bg1"/>
              </a:solidFill>
            </a:endParaRPr>
          </a:p>
          <a:p>
            <a:pPr algn="r"/>
            <a:r>
              <a:rPr lang="ru-RU" sz="3200" dirty="0" smtClean="0">
                <a:solidFill>
                  <a:schemeClr val="bg1"/>
                </a:solidFill>
              </a:rPr>
              <a:t>Выполнила: ученица 10 </a:t>
            </a:r>
            <a:r>
              <a:rPr lang="ru-RU" sz="3200" dirty="0" err="1" smtClean="0">
                <a:solidFill>
                  <a:schemeClr val="bg1"/>
                </a:solidFill>
              </a:rPr>
              <a:t>кл</a:t>
            </a:r>
            <a:r>
              <a:rPr lang="ru-RU" sz="3200" dirty="0" smtClean="0">
                <a:solidFill>
                  <a:schemeClr val="bg1"/>
                </a:solidFill>
              </a:rPr>
              <a:t>.</a:t>
            </a:r>
          </a:p>
          <a:p>
            <a:pPr algn="r"/>
            <a:r>
              <a:rPr lang="ru-RU" dirty="0" smtClean="0">
                <a:solidFill>
                  <a:schemeClr val="bg1"/>
                </a:solidFill>
              </a:rPr>
              <a:t>Романенко Дарья</a:t>
            </a:r>
          </a:p>
          <a:p>
            <a:pPr algn="r"/>
            <a:r>
              <a:rPr lang="ru-RU" dirty="0" smtClean="0">
                <a:solidFill>
                  <a:schemeClr val="bg1"/>
                </a:solidFill>
              </a:rPr>
              <a:t>СОШ им. Н.А. Некрасова</a:t>
            </a:r>
          </a:p>
          <a:p>
            <a:pPr algn="r"/>
            <a:r>
              <a:rPr lang="ru-RU" dirty="0" smtClean="0">
                <a:solidFill>
                  <a:schemeClr val="bg1"/>
                </a:solidFill>
              </a:rPr>
              <a:t>Руководитель: Конохова  Е.Д.</a:t>
            </a:r>
            <a:r>
              <a:rPr lang="ru-RU" sz="3200" dirty="0" smtClean="0">
                <a:solidFill>
                  <a:schemeClr val="bg1"/>
                </a:solidFill>
              </a:rPr>
              <a:t> </a:t>
            </a:r>
          </a:p>
          <a:p>
            <a:pPr algn="ctr"/>
            <a:endParaRPr lang="ru-RU" dirty="0" smtClean="0">
              <a:solidFill>
                <a:schemeClr val="bg1"/>
              </a:solidFill>
            </a:endParaRPr>
          </a:p>
          <a:p>
            <a:pPr algn="ctr"/>
            <a:endParaRPr lang="ru-RU" dirty="0" smtClean="0">
              <a:solidFill>
                <a:schemeClr val="bg1"/>
              </a:solidFill>
            </a:endParaRPr>
          </a:p>
          <a:p>
            <a:pPr algn="ctr"/>
            <a:r>
              <a:rPr lang="ru-RU" dirty="0" smtClean="0">
                <a:solidFill>
                  <a:schemeClr val="bg1"/>
                </a:solidFill>
              </a:rPr>
              <a:t>г. Почеп Брянской обл.</a:t>
            </a:r>
            <a:r>
              <a:rPr lang="ru-RU" sz="3200" dirty="0" smtClean="0">
                <a:solidFill>
                  <a:schemeClr val="bg1"/>
                </a:solidFill>
              </a:rPr>
              <a:t> </a:t>
            </a:r>
            <a:endParaRPr lang="ru-RU" sz="3200" dirty="0">
              <a:solidFill>
                <a:schemeClr val="bg1"/>
              </a:solidFill>
            </a:endParaRPr>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cap="all"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«Век криминалистики»</a:t>
            </a:r>
            <a:endParaRPr lang="ru-RU" b="1" cap="all"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endParaRPr>
          </a:p>
        </p:txBody>
      </p:sp>
      <p:sp>
        <p:nvSpPr>
          <p:cNvPr id="3" name="Содержимое 2"/>
          <p:cNvSpPr>
            <a:spLocks noGrp="1"/>
          </p:cNvSpPr>
          <p:nvPr>
            <p:ph idx="1"/>
          </p:nvPr>
        </p:nvSpPr>
        <p:spPr>
          <a:xfrm>
            <a:off x="3352800" y="2286000"/>
            <a:ext cx="5029200" cy="3962717"/>
          </a:xfrm>
        </p:spPr>
        <p:txBody>
          <a:bodyPr>
            <a:normAutofit/>
          </a:bodyPr>
          <a:lstStyle/>
          <a:p>
            <a:pPr>
              <a:buNone/>
            </a:pPr>
            <a:r>
              <a:rPr lang="ru-RU" dirty="0" smtClean="0"/>
              <a:t>   </a:t>
            </a:r>
            <a:endParaRPr lang="ru-RU" sz="1800" dirty="0" smtClean="0">
              <a:solidFill>
                <a:schemeClr val="bg1">
                  <a:lumMod val="95000"/>
                  <a:lumOff val="5000"/>
                </a:schemeClr>
              </a:solidFill>
            </a:endParaRPr>
          </a:p>
          <a:p>
            <a:pPr>
              <a:buNone/>
            </a:pPr>
            <a:r>
              <a:rPr lang="ru-RU" sz="1800" i="1" dirty="0" smtClean="0">
                <a:solidFill>
                  <a:schemeClr val="bg1">
                    <a:lumMod val="95000"/>
                    <a:lumOff val="5000"/>
                  </a:schemeClr>
                </a:solidFill>
              </a:rPr>
              <a:t>                               </a:t>
            </a:r>
          </a:p>
          <a:p>
            <a:pPr>
              <a:buNone/>
            </a:pPr>
            <a:r>
              <a:rPr lang="ru-RU" sz="1800" i="1" dirty="0" smtClean="0">
                <a:solidFill>
                  <a:schemeClr val="bg1">
                    <a:lumMod val="95000"/>
                    <a:lumOff val="5000"/>
                  </a:schemeClr>
                </a:solidFill>
              </a:rPr>
              <a:t>       </a:t>
            </a:r>
            <a:r>
              <a:rPr lang="ru-RU" sz="1600" i="1" dirty="0" smtClean="0">
                <a:solidFill>
                  <a:schemeClr val="bg1">
                    <a:lumMod val="95000"/>
                    <a:lumOff val="5000"/>
                  </a:schemeClr>
                </a:solidFill>
              </a:rPr>
              <a:t>Юрген Торвальд (западногерманский писатель)  родился в                            1916г. в Золингене, изучал  медицину, филологию и новейшую историю , служил в военном флоте, а затем стал писателем. В конце 50-х гг. Ю. Торвальд занялся историей современной медицины и опубликовал  две книги: «Век хирургов» и «Всемирная империя хирургов», после чего в начале 60-х гг. он обратился к истории криминалистики, написав книгу  «Век криминалистики».        </a:t>
            </a:r>
            <a:endParaRPr lang="ru-RU" sz="1600" i="1" dirty="0">
              <a:solidFill>
                <a:schemeClr val="bg1">
                  <a:lumMod val="95000"/>
                  <a:lumOff val="5000"/>
                </a:schemeClr>
              </a:solidFill>
            </a:endParaRPr>
          </a:p>
        </p:txBody>
      </p:sp>
      <p:sp>
        <p:nvSpPr>
          <p:cNvPr id="4" name="Прямоугольник 3"/>
          <p:cNvSpPr/>
          <p:nvPr/>
        </p:nvSpPr>
        <p:spPr>
          <a:xfrm>
            <a:off x="1143000" y="1752600"/>
            <a:ext cx="6324600" cy="923330"/>
          </a:xfrm>
          <a:prstGeom prst="rect">
            <a:avLst/>
          </a:prstGeom>
        </p:spPr>
        <p:txBody>
          <a:bodyPr wrap="square">
            <a:spAutoFit/>
          </a:bodyPr>
          <a:lstStyle/>
          <a:p>
            <a:r>
              <a:rPr lang="ru-RU" i="1" u="sng" dirty="0" smtClean="0">
                <a:solidFill>
                  <a:schemeClr val="bg1">
                    <a:lumMod val="95000"/>
                    <a:lumOff val="5000"/>
                  </a:schemeClr>
                </a:solidFill>
              </a:rPr>
              <a:t>Юрген Торвальд </a:t>
            </a:r>
            <a:r>
              <a:rPr lang="ru-RU" dirty="0" smtClean="0">
                <a:solidFill>
                  <a:schemeClr val="bg1">
                    <a:lumMod val="95000"/>
                    <a:lumOff val="5000"/>
                  </a:schemeClr>
                </a:solidFill>
              </a:rPr>
              <a:t>писал в своей книге, что только со второй половины </a:t>
            </a:r>
            <a:r>
              <a:rPr lang="en-US" dirty="0" smtClean="0">
                <a:solidFill>
                  <a:schemeClr val="bg1">
                    <a:lumMod val="95000"/>
                    <a:lumOff val="5000"/>
                  </a:schemeClr>
                </a:solidFill>
              </a:rPr>
              <a:t>XIX</a:t>
            </a:r>
            <a:r>
              <a:rPr lang="ru-RU" dirty="0" smtClean="0">
                <a:solidFill>
                  <a:schemeClr val="bg1">
                    <a:lumMod val="95000"/>
                    <a:lumOff val="5000"/>
                  </a:schemeClr>
                </a:solidFill>
              </a:rPr>
              <a:t> столетия начался период расцвета, «век» криминалистики. </a:t>
            </a:r>
            <a:endParaRPr lang="ru-RU" dirty="0"/>
          </a:p>
        </p:txBody>
      </p:sp>
    </p:spTree>
  </p:cSld>
  <p:clrMapOvr>
    <a:masterClrMapping/>
  </p:clrMapOvr>
  <p:transition>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b="1" dirty="0" smtClean="0">
                <a:ln w="11430"/>
                <a:solidFill>
                  <a:srgbClr val="FF0000"/>
                </a:solidFill>
                <a:effectLst>
                  <a:outerShdw blurRad="50800" dist="39000" dir="5460000" algn="tl">
                    <a:srgbClr val="000000">
                      <a:alpha val="38000"/>
                    </a:srgbClr>
                  </a:outerShdw>
                </a:effectLst>
              </a:rPr>
              <a:t>«Век криминалистики»</a:t>
            </a:r>
            <a:endParaRPr lang="ru-RU" b="1" dirty="0">
              <a:ln w="11430"/>
              <a:solidFill>
                <a:srgbClr val="FF0000"/>
              </a:solidFill>
              <a:effectLst>
                <a:outerShdw blurRad="50800" dist="39000" dir="5460000" algn="tl">
                  <a:srgbClr val="000000">
                    <a:alpha val="38000"/>
                  </a:srgbClr>
                </a:outerShdw>
              </a:effectLst>
            </a:endParaRPr>
          </a:p>
        </p:txBody>
      </p:sp>
      <p:sp>
        <p:nvSpPr>
          <p:cNvPr id="3" name="Содержимое 2"/>
          <p:cNvSpPr>
            <a:spLocks noGrp="1"/>
          </p:cNvSpPr>
          <p:nvPr>
            <p:ph idx="1"/>
          </p:nvPr>
        </p:nvSpPr>
        <p:spPr/>
        <p:txBody>
          <a:bodyPr>
            <a:normAutofit/>
          </a:bodyPr>
          <a:lstStyle/>
          <a:p>
            <a:pPr>
              <a:buNone/>
            </a:pPr>
            <a:r>
              <a:rPr lang="ru-RU" sz="1800" dirty="0" smtClean="0">
                <a:solidFill>
                  <a:srgbClr val="000000"/>
                </a:solidFill>
              </a:rPr>
              <a:t>           Ю. Торвальд убедительно проиллюстрировал связь криминалистики  с развитием естественных наук, прогресс которых как раньше, так и теперь предопределяет основные ее достижения. При этом автор показывает  и то, как достижения «большой науки» применяются к решению задач расследования преступлений ( судебная токсикология), и то, как криминалисты, используя ее методы и приемы исследования, ставят и решают самостоятельные задачи (дактилоскопия).  Ю. Торвальд справедливо обращает внимание и на то, как криминалистическая наука подчас способствовала развитию естественных наук (так, успехи судебной токсикологии, возникшей в результате общего взлета химической науки, способствовали популяризации достижений ученых-естественников. Хотя описание событий в книге постоянно переносится из одной страны в другую, а часто и с континента на континент, что создает ощущение широкой панорамы охвата, все же неоправданно редко упоминается в ней Россия и явно недооценивается вклад русских, советских ученых в развитие криминалистики.</a:t>
            </a:r>
            <a:endParaRPr lang="ru-RU" sz="1800" dirty="0">
              <a:solidFill>
                <a:srgbClr val="000000"/>
              </a:solidFill>
            </a:endParaRPr>
          </a:p>
        </p:txBody>
      </p:sp>
    </p:spTree>
  </p:cSld>
  <p:clrMapOvr>
    <a:masterClrMapping/>
  </p:clrMapOvr>
  <p:transition>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ru-RU" b="1" dirty="0" smtClean="0">
                <a:ln/>
                <a:solidFill>
                  <a:srgbClr val="FF0000"/>
                </a:solidFill>
                <a:effectLst/>
              </a:rPr>
              <a:t>Роль русских ученых в развитии криминалистики</a:t>
            </a:r>
            <a:endParaRPr lang="ru-RU" b="1" dirty="0">
              <a:ln/>
              <a:solidFill>
                <a:srgbClr val="FF0000"/>
              </a:solidFill>
              <a:effectLst/>
            </a:endParaRPr>
          </a:p>
        </p:txBody>
      </p:sp>
      <p:sp>
        <p:nvSpPr>
          <p:cNvPr id="3" name="Содержимое 2"/>
          <p:cNvSpPr>
            <a:spLocks noGrp="1"/>
          </p:cNvSpPr>
          <p:nvPr>
            <p:ph idx="1"/>
          </p:nvPr>
        </p:nvSpPr>
        <p:spPr/>
        <p:txBody>
          <a:bodyPr>
            <a:normAutofit/>
          </a:bodyPr>
          <a:lstStyle/>
          <a:p>
            <a:pPr>
              <a:buClr>
                <a:srgbClr val="002060"/>
              </a:buClr>
              <a:buFont typeface="Wingdings" pitchFamily="2" charset="2"/>
              <a:buChar char="Ø"/>
            </a:pPr>
            <a:endParaRPr lang="ru-RU" sz="1800" dirty="0" smtClean="0">
              <a:solidFill>
                <a:srgbClr val="002060"/>
              </a:solidFill>
            </a:endParaRPr>
          </a:p>
          <a:p>
            <a:pPr>
              <a:buClr>
                <a:srgbClr val="002060"/>
              </a:buClr>
              <a:buFont typeface="Wingdings" pitchFamily="2" charset="2"/>
              <a:buChar char="Ø"/>
            </a:pPr>
            <a:endParaRPr lang="ru-RU" sz="1800" dirty="0" smtClean="0">
              <a:solidFill>
                <a:schemeClr val="bg1"/>
              </a:solidFill>
            </a:endParaRPr>
          </a:p>
          <a:p>
            <a:pPr>
              <a:buClr>
                <a:srgbClr val="002060"/>
              </a:buClr>
              <a:buFont typeface="Wingdings" pitchFamily="2" charset="2"/>
              <a:buChar char="Ø"/>
            </a:pPr>
            <a:r>
              <a:rPr lang="ru-RU" sz="1800" dirty="0" smtClean="0">
                <a:solidFill>
                  <a:schemeClr val="bg1"/>
                </a:solidFill>
              </a:rPr>
              <a:t> В трудах великого русского хирурга и анатома Н.И Пирогова в 40-50-х гг. прошлого века впервые в истории судебной медицины были сформулированы многие рекомендации для судебных медиков по вопросам осмотра трупов, экспертизы огнестрельных ранений и др.</a:t>
            </a:r>
          </a:p>
          <a:p>
            <a:pPr>
              <a:buClr>
                <a:srgbClr val="002060"/>
              </a:buClr>
              <a:buNone/>
            </a:pPr>
            <a:endParaRPr lang="ru-RU" sz="1800" dirty="0" smtClean="0">
              <a:solidFill>
                <a:schemeClr val="bg1">
                  <a:lumMod val="95000"/>
                  <a:lumOff val="5000"/>
                </a:schemeClr>
              </a:solidFill>
            </a:endParaRPr>
          </a:p>
          <a:p>
            <a:pPr>
              <a:buClr>
                <a:srgbClr val="002060"/>
              </a:buClr>
              <a:buFont typeface="Wingdings" pitchFamily="2" charset="2"/>
              <a:buChar char="Ø"/>
            </a:pPr>
            <a:endParaRPr lang="ru-RU" sz="1800" dirty="0" smtClean="0">
              <a:solidFill>
                <a:schemeClr val="bg1">
                  <a:lumMod val="95000"/>
                  <a:lumOff val="5000"/>
                </a:schemeClr>
              </a:solidFill>
            </a:endParaRPr>
          </a:p>
          <a:p>
            <a:pPr>
              <a:buClr>
                <a:srgbClr val="002060"/>
              </a:buClr>
              <a:buFont typeface="Wingdings" pitchFamily="2" charset="2"/>
              <a:buChar char="Ø"/>
            </a:pPr>
            <a:endParaRPr lang="ru-RU" sz="1800" dirty="0" smtClean="0">
              <a:solidFill>
                <a:schemeClr val="bg1">
                  <a:lumMod val="95000"/>
                  <a:lumOff val="5000"/>
                </a:schemeClr>
              </a:solidFill>
            </a:endParaRPr>
          </a:p>
          <a:p>
            <a:pPr>
              <a:buClr>
                <a:srgbClr val="002060"/>
              </a:buClr>
              <a:buFont typeface="Wingdings" pitchFamily="2" charset="2"/>
              <a:buChar char="Ø"/>
            </a:pPr>
            <a:r>
              <a:rPr lang="ru-RU" sz="1800" dirty="0" smtClean="0">
                <a:solidFill>
                  <a:schemeClr val="bg1">
                    <a:lumMod val="95000"/>
                    <a:lumOff val="5000"/>
                  </a:schemeClr>
                </a:solidFill>
              </a:rPr>
              <a:t>«Приоритет в области установления вида крови, принадлежит русскому исследователю – патологоанатому и судебному медику профессору Ф.Я. Чистовича, который в 1899 году открыл преципитиновую пробу. Это открытие имело огромное значение для  судебно-медицинской практике исследования следов крови.»</a:t>
            </a:r>
          </a:p>
          <a:p>
            <a:pPr>
              <a:buClr>
                <a:srgbClr val="002060"/>
              </a:buClr>
              <a:buFont typeface="Wingdings" pitchFamily="2" charset="2"/>
              <a:buChar char="Ø"/>
            </a:pPr>
            <a:endParaRPr lang="ru-RU" sz="1800" dirty="0" smtClean="0">
              <a:solidFill>
                <a:schemeClr val="bg1">
                  <a:lumMod val="95000"/>
                  <a:lumOff val="5000"/>
                </a:schemeClr>
              </a:solidFill>
            </a:endParaRPr>
          </a:p>
          <a:p>
            <a:pPr>
              <a:buClr>
                <a:srgbClr val="002060"/>
              </a:buClr>
              <a:buFont typeface="Wingdings" pitchFamily="2" charset="2"/>
              <a:buChar char="Ø"/>
            </a:pPr>
            <a:endParaRPr lang="ru-RU" sz="1800" dirty="0">
              <a:solidFill>
                <a:schemeClr val="bg1">
                  <a:lumMod val="95000"/>
                  <a:lumOff val="5000"/>
                </a:schemeClr>
              </a:solidFill>
            </a:endParaRPr>
          </a:p>
        </p:txBody>
      </p:sp>
    </p:spTree>
  </p:cSld>
  <p:clrMapOvr>
    <a:masterClrMapping/>
  </p:clrMapOvr>
  <p:transition>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b="1" dirty="0" smtClean="0">
                <a:ln w="17780" cmpd="sng">
                  <a:solidFill>
                    <a:srgbClr val="FFFFFF"/>
                  </a:solidFill>
                  <a:prstDash val="solid"/>
                  <a:miter lim="800000"/>
                </a:ln>
                <a:solidFill>
                  <a:srgbClr val="FF0000"/>
                </a:solidFill>
                <a:effectLst>
                  <a:outerShdw blurRad="50800" algn="tl" rotWithShape="0">
                    <a:srgbClr val="000000"/>
                  </a:outerShdw>
                </a:effectLst>
              </a:rPr>
              <a:t>Роль русских ученых в развитии криминалистики</a:t>
            </a:r>
            <a:endParaRPr lang="ru-RU" b="1" dirty="0">
              <a:ln w="17780" cmpd="sng">
                <a:solidFill>
                  <a:srgbClr val="FFFFFF"/>
                </a:solidFill>
                <a:prstDash val="solid"/>
                <a:miter lim="800000"/>
              </a:ln>
              <a:solidFill>
                <a:srgbClr val="FF0000"/>
              </a:solidFill>
              <a:effectLst>
                <a:outerShdw blurRad="50800" algn="tl" rotWithShape="0">
                  <a:srgbClr val="000000"/>
                </a:outerShdw>
              </a:effectLst>
            </a:endParaRPr>
          </a:p>
        </p:txBody>
      </p:sp>
      <p:sp>
        <p:nvSpPr>
          <p:cNvPr id="3" name="Содержимое 2"/>
          <p:cNvSpPr>
            <a:spLocks noGrp="1"/>
          </p:cNvSpPr>
          <p:nvPr>
            <p:ph idx="1"/>
          </p:nvPr>
        </p:nvSpPr>
        <p:spPr>
          <a:xfrm>
            <a:off x="457200" y="2057400"/>
            <a:ext cx="8229600" cy="3962400"/>
          </a:xfrm>
        </p:spPr>
        <p:txBody>
          <a:bodyPr>
            <a:normAutofit/>
          </a:bodyPr>
          <a:lstStyle/>
          <a:p>
            <a:pPr>
              <a:buClr>
                <a:schemeClr val="tx2">
                  <a:lumMod val="50000"/>
                </a:schemeClr>
              </a:buClr>
              <a:buSzPct val="84000"/>
              <a:buFont typeface="Wingdings" pitchFamily="2" charset="2"/>
              <a:buChar char="Ø"/>
            </a:pPr>
            <a:r>
              <a:rPr lang="ru-RU" sz="1800" dirty="0" smtClean="0">
                <a:solidFill>
                  <a:schemeClr val="bg1">
                    <a:lumMod val="95000"/>
                    <a:lumOff val="5000"/>
                  </a:schemeClr>
                </a:solidFill>
              </a:rPr>
              <a:t>    Профессор Медико-хирургической академии А.П. Нелюбин еще в 1824 г.  Опубликовал в «Военно-медицинском журнале» « Правила для руководства судебного врача при исследовании отравления», где им впервые в мире была высказана мысль о невозможном обнаружения металлических ядов в трупном материале без разрушения органических веществ.</a:t>
            </a:r>
          </a:p>
          <a:p>
            <a:pPr>
              <a:buClr>
                <a:schemeClr val="tx2">
                  <a:lumMod val="50000"/>
                </a:schemeClr>
              </a:buClr>
              <a:buSzPct val="84000"/>
              <a:buFont typeface="Wingdings" pitchFamily="2" charset="2"/>
              <a:buChar char="Ø"/>
            </a:pPr>
            <a:endParaRPr lang="ru-RU" sz="1800" dirty="0" smtClean="0">
              <a:solidFill>
                <a:schemeClr val="bg1">
                  <a:lumMod val="95000"/>
                  <a:lumOff val="5000"/>
                </a:schemeClr>
              </a:solidFill>
            </a:endParaRPr>
          </a:p>
          <a:p>
            <a:pPr>
              <a:buClr>
                <a:schemeClr val="tx2">
                  <a:lumMod val="50000"/>
                </a:schemeClr>
              </a:buClr>
              <a:buSzPct val="84000"/>
              <a:buFont typeface="Wingdings" pitchFamily="2" charset="2"/>
              <a:buChar char="Ø"/>
            </a:pPr>
            <a:endParaRPr lang="ru-RU" sz="1800" dirty="0" smtClean="0">
              <a:solidFill>
                <a:schemeClr val="bg1">
                  <a:lumMod val="95000"/>
                  <a:lumOff val="5000"/>
                </a:schemeClr>
              </a:solidFill>
            </a:endParaRPr>
          </a:p>
          <a:p>
            <a:pPr>
              <a:buClr>
                <a:schemeClr val="tx2">
                  <a:lumMod val="50000"/>
                </a:schemeClr>
              </a:buClr>
              <a:buSzPct val="84000"/>
              <a:buFont typeface="Wingdings" pitchFamily="2" charset="2"/>
              <a:buChar char="Ø"/>
            </a:pPr>
            <a:endParaRPr lang="ru-RU" sz="1800" dirty="0" smtClean="0">
              <a:solidFill>
                <a:schemeClr val="bg1">
                  <a:lumMod val="95000"/>
                  <a:lumOff val="5000"/>
                </a:schemeClr>
              </a:solidFill>
            </a:endParaRPr>
          </a:p>
          <a:p>
            <a:pPr>
              <a:buClr>
                <a:schemeClr val="tx2">
                  <a:lumMod val="50000"/>
                </a:schemeClr>
              </a:buClr>
              <a:buSzPct val="84000"/>
              <a:buFont typeface="Wingdings" pitchFamily="2" charset="2"/>
              <a:buChar char="Ø"/>
            </a:pPr>
            <a:r>
              <a:rPr lang="ru-RU" sz="1800" dirty="0" smtClean="0">
                <a:solidFill>
                  <a:schemeClr val="bg1">
                    <a:lumMod val="95000"/>
                    <a:lumOff val="5000"/>
                  </a:schemeClr>
                </a:solidFill>
              </a:rPr>
              <a:t>   Важную роль в развитии судебной токсикологии и судебной химии сыграли труды таких выдающихся русских ученых, как Д.И.Менделеев, А.М.Бутлеров, Н.Н.Зинин, которые, кстати, нередко выступали и в качестве экспертов на громких и сложных судебных процессах.</a:t>
            </a:r>
            <a:endParaRPr lang="ru-RU" sz="1800" dirty="0">
              <a:solidFill>
                <a:schemeClr val="bg1">
                  <a:lumMod val="95000"/>
                  <a:lumOff val="5000"/>
                </a:schemeClr>
              </a:solidFill>
            </a:endParaRPr>
          </a:p>
        </p:txBody>
      </p:sp>
    </p:spTree>
  </p:cSld>
  <p:clrMapOvr>
    <a:masterClrMapping/>
  </p:clrMapOvr>
  <p:transition>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ln w="17780" cmpd="sng">
                  <a:solidFill>
                    <a:srgbClr val="FFFFFF"/>
                  </a:solidFill>
                  <a:prstDash val="solid"/>
                  <a:miter lim="800000"/>
                </a:ln>
                <a:solidFill>
                  <a:srgbClr val="FF0000"/>
                </a:solidFill>
                <a:effectLst>
                  <a:outerShdw blurRad="50800" algn="tl" rotWithShape="0">
                    <a:srgbClr val="000000"/>
                  </a:outerShdw>
                </a:effectLst>
              </a:rPr>
              <a:t>Криминалистика…</a:t>
            </a:r>
            <a:endParaRPr lang="ru-RU" b="1" dirty="0">
              <a:ln w="17780" cmpd="sng">
                <a:solidFill>
                  <a:srgbClr val="FFFFFF"/>
                </a:solidFill>
                <a:prstDash val="solid"/>
                <a:miter lim="800000"/>
              </a:ln>
              <a:solidFill>
                <a:srgbClr val="FF0000"/>
              </a:solidFill>
              <a:effectLst>
                <a:outerShdw blurRad="50800" algn="tl" rotWithShape="0">
                  <a:srgbClr val="000000"/>
                </a:outerShdw>
              </a:effectLst>
            </a:endParaRPr>
          </a:p>
        </p:txBody>
      </p:sp>
      <p:sp>
        <p:nvSpPr>
          <p:cNvPr id="4" name="Содержимое 3"/>
          <p:cNvSpPr>
            <a:spLocks noGrp="1"/>
          </p:cNvSpPr>
          <p:nvPr>
            <p:ph idx="1"/>
          </p:nvPr>
        </p:nvSpPr>
        <p:spPr>
          <a:xfrm>
            <a:off x="457200" y="1646236"/>
            <a:ext cx="8229600" cy="3471720"/>
          </a:xfrm>
          <a:prstGeom prst="rect">
            <a:avLst/>
          </a:prstGeom>
        </p:spPr>
        <p:txBody>
          <a:bodyPr wrap="square">
            <a:spAutoFit/>
          </a:bodyPr>
          <a:lstStyle/>
          <a:p>
            <a:pPr algn="just">
              <a:buNone/>
            </a:pPr>
            <a:r>
              <a:rPr lang="ru-RU" sz="1800" b="1" i="1" dirty="0" smtClean="0">
                <a:solidFill>
                  <a:srgbClr val="002060"/>
                </a:solidFill>
              </a:rPr>
              <a:t>          Криминалистика</a:t>
            </a:r>
            <a:r>
              <a:rPr lang="ru-RU" sz="1800" dirty="0" smtClean="0">
                <a:solidFill>
                  <a:srgbClr val="002060"/>
                </a:solidFill>
              </a:rPr>
              <a:t> </a:t>
            </a:r>
            <a:r>
              <a:rPr lang="ru-RU" sz="1800" dirty="0" smtClean="0">
                <a:solidFill>
                  <a:schemeClr val="bg1">
                    <a:lumMod val="95000"/>
                    <a:lumOff val="5000"/>
                  </a:schemeClr>
                </a:solidFill>
              </a:rPr>
              <a:t>– это наука, находящаяся в процессе беспрерывного развития, и что в принципе не существует препятствий к применению в ней любых научно обоснованных методов исследования.</a:t>
            </a:r>
          </a:p>
          <a:p>
            <a:pPr algn="just">
              <a:buNone/>
            </a:pPr>
            <a:r>
              <a:rPr lang="ru-RU" sz="1800" dirty="0" smtClean="0">
                <a:solidFill>
                  <a:schemeClr val="bg1">
                    <a:lumMod val="95000"/>
                    <a:lumOff val="5000"/>
                  </a:schemeClr>
                </a:solidFill>
              </a:rPr>
              <a:t>          Вместе с тем следует подчеркнуть, что многие из криминалистических проблем, история которых , до сих пор не нашли окончательного решения. В частности, несмотря на появление множества рекомендаций, основанных на использовании новейших методов, сложнейших биохимических и иных анализов, по-прежнему нередко остается крайне затруднительным определение давности наступления смерти, хотя нет необходимости говорить о том, что от правильного решения этого вопроса часто зависят результаты расследования  самых запутанных дел, связанных с обвинением в убийстве.        </a:t>
            </a:r>
            <a:endParaRPr lang="ru-RU" sz="1800" dirty="0">
              <a:solidFill>
                <a:schemeClr val="bg1">
                  <a:lumMod val="95000"/>
                  <a:lumOff val="5000"/>
                </a:schemeClr>
              </a:solidFill>
            </a:endParaRPr>
          </a:p>
        </p:txBody>
      </p:sp>
    </p:spTree>
  </p:cSld>
  <p:clrMapOvr>
    <a:masterClrMapping/>
  </p:clrMapOvr>
  <p:transition>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04800"/>
            <a:ext cx="8229600" cy="6553200"/>
          </a:xfrm>
        </p:spPr>
        <p:txBody>
          <a:bodyPr>
            <a:normAutofit/>
          </a:bodyPr>
          <a:lstStyle/>
          <a:p>
            <a:r>
              <a:rPr lang="ru-RU" sz="2000" dirty="0" smtClean="0">
                <a:solidFill>
                  <a:srgbClr val="000000"/>
                </a:solidFill>
              </a:rPr>
              <a:t>Ю. </a:t>
            </a:r>
            <a:r>
              <a:rPr lang="ru-RU" sz="2000" dirty="0" err="1" smtClean="0">
                <a:solidFill>
                  <a:srgbClr val="000000"/>
                </a:solidFill>
              </a:rPr>
              <a:t>Тровальд</a:t>
            </a:r>
            <a:r>
              <a:rPr lang="ru-RU" sz="2000" dirty="0" smtClean="0">
                <a:solidFill>
                  <a:srgbClr val="000000"/>
                </a:solidFill>
              </a:rPr>
              <a:t> справедливо подчеркивает, что необходимость реформ каждый раз была социально обусловлена и проводились они в тот момент, когда положение дел в борьбе с преступностью достигало поистине кризисного состояния.</a:t>
            </a:r>
          </a:p>
          <a:p>
            <a:endParaRPr lang="ru-RU" sz="2000" dirty="0" smtClean="0">
              <a:solidFill>
                <a:srgbClr val="000000"/>
              </a:solidFill>
            </a:endParaRPr>
          </a:p>
          <a:p>
            <a:r>
              <a:rPr lang="ru-RU" sz="2000" dirty="0" smtClean="0">
                <a:solidFill>
                  <a:srgbClr val="000000"/>
                </a:solidFill>
              </a:rPr>
              <a:t>В книге «Век криминалистики» речь идет  лишь об одном из видов общеуголовных преступлений, правда, наиболее опасном из них и чаще всего наиболее трудно раскрываемом.</a:t>
            </a:r>
            <a:r>
              <a:rPr lang="en-US" sz="2000" dirty="0" smtClean="0">
                <a:solidFill>
                  <a:srgbClr val="000000"/>
                </a:solidFill>
              </a:rPr>
              <a:t> </a:t>
            </a:r>
            <a:r>
              <a:rPr lang="ru-RU" sz="2000" dirty="0" smtClean="0">
                <a:solidFill>
                  <a:srgbClr val="000000"/>
                </a:solidFill>
              </a:rPr>
              <a:t> Действительная же «палитра» преступлений, совершаемых в буржуазном обществе, намного богаче и разнообразнее, и развитию криминалистики в немалой степени содействовала необходимость борьбы не только  с убийствами, но и  имущественными, должностными и любыми другими преступлениями.</a:t>
            </a:r>
          </a:p>
          <a:p>
            <a:endParaRPr lang="ru-RU" sz="2000" dirty="0" smtClean="0">
              <a:solidFill>
                <a:srgbClr val="000000"/>
              </a:solidFill>
            </a:endParaRPr>
          </a:p>
          <a:p>
            <a:r>
              <a:rPr lang="ru-RU" sz="2000" dirty="0" smtClean="0">
                <a:solidFill>
                  <a:srgbClr val="000000"/>
                </a:solidFill>
              </a:rPr>
              <a:t>Немало примеров того, как достижения науки становились источниками преступлений (открытие новых  растительных ядов, новейшие изобретения оружейной техники и т.п.), раскрытие которых требовало от науки новых усилий, подчас приводивших к весьма серьезным достижениям.</a:t>
            </a:r>
          </a:p>
        </p:txBody>
      </p:sp>
    </p:spTree>
  </p:cSld>
  <p:clrMapOvr>
    <a:masterClrMapping/>
  </p:clrMapOvr>
  <p:transition>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ru-RU" b="1" dirty="0" smtClean="0">
                <a:ln/>
                <a:solidFill>
                  <a:srgbClr val="FF0000"/>
                </a:solidFill>
                <a:effectLst/>
              </a:rPr>
              <a:t>Выводы:</a:t>
            </a:r>
            <a:endParaRPr lang="ru-RU" b="1" dirty="0">
              <a:ln/>
              <a:solidFill>
                <a:srgbClr val="FF0000"/>
              </a:solidFill>
              <a:effectLst/>
            </a:endParaRPr>
          </a:p>
        </p:txBody>
      </p:sp>
      <p:sp>
        <p:nvSpPr>
          <p:cNvPr id="3" name="Содержимое 2"/>
          <p:cNvSpPr>
            <a:spLocks noGrp="1"/>
          </p:cNvSpPr>
          <p:nvPr>
            <p:ph idx="1"/>
          </p:nvPr>
        </p:nvSpPr>
        <p:spPr/>
        <p:txBody>
          <a:bodyPr/>
          <a:lstStyle/>
          <a:p>
            <a:pPr marL="514350" indent="-514350">
              <a:buFont typeface="+mj-lt"/>
              <a:buAutoNum type="arabicPeriod"/>
            </a:pPr>
            <a:endParaRPr lang="ru-RU" sz="1800" dirty="0" smtClean="0"/>
          </a:p>
          <a:p>
            <a:pPr marL="514350" indent="-514350">
              <a:buFont typeface="+mj-lt"/>
              <a:buAutoNum type="arabicPeriod"/>
            </a:pPr>
            <a:endParaRPr lang="ru-RU" sz="1800" dirty="0" smtClean="0"/>
          </a:p>
          <a:p>
            <a:pPr marL="514350" indent="-514350">
              <a:buFont typeface="+mj-lt"/>
              <a:buAutoNum type="arabicPeriod"/>
            </a:pPr>
            <a:r>
              <a:rPr lang="ru-RU" sz="1800" dirty="0" smtClean="0"/>
              <a:t> </a:t>
            </a:r>
            <a:r>
              <a:rPr lang="ru-RU" sz="1800" dirty="0" smtClean="0">
                <a:solidFill>
                  <a:schemeClr val="bg1">
                    <a:lumMod val="95000"/>
                    <a:lumOff val="5000"/>
                  </a:schemeClr>
                </a:solidFill>
              </a:rPr>
              <a:t>В криминалистике, как и в любой другой науке, не должно быть места непроверенным гипотезам, принимаемым за аксиомы только потому, что их выдвигают специалисты,  пользующиеся большим авторитетом. </a:t>
            </a:r>
          </a:p>
          <a:p>
            <a:pPr marL="342900" indent="-342900">
              <a:buFont typeface="+mj-lt"/>
              <a:buAutoNum type="arabicPeriod"/>
            </a:pPr>
            <a:endParaRPr lang="ru-RU" sz="1800" dirty="0" smtClean="0">
              <a:solidFill>
                <a:schemeClr val="bg1">
                  <a:lumMod val="95000"/>
                  <a:lumOff val="5000"/>
                </a:schemeClr>
              </a:solidFill>
            </a:endParaRPr>
          </a:p>
          <a:p>
            <a:pPr marL="342900" indent="-342900">
              <a:buFont typeface="+mj-lt"/>
              <a:buAutoNum type="arabicPeriod"/>
            </a:pPr>
            <a:endParaRPr lang="ru-RU" sz="1800" dirty="0" smtClean="0">
              <a:solidFill>
                <a:schemeClr val="bg1">
                  <a:lumMod val="95000"/>
                  <a:lumOff val="5000"/>
                </a:schemeClr>
              </a:solidFill>
            </a:endParaRPr>
          </a:p>
          <a:p>
            <a:pPr marL="342900" indent="-342900">
              <a:buFont typeface="+mj-lt"/>
              <a:buAutoNum type="arabicPeriod"/>
            </a:pPr>
            <a:r>
              <a:rPr lang="ru-RU" sz="1800" dirty="0" smtClean="0">
                <a:solidFill>
                  <a:schemeClr val="bg1">
                    <a:lumMod val="95000"/>
                    <a:lumOff val="5000"/>
                  </a:schemeClr>
                </a:solidFill>
              </a:rPr>
              <a:t>Более того, в сфере криминалистики подобное явление особенно опасно, поскольку последствием его может оказаться не просто неверное решение того или иного научного спора, а осуждение невиновного либо оправдание подлинного преступника.</a:t>
            </a:r>
          </a:p>
          <a:p>
            <a:pPr marL="342900" indent="-342900">
              <a:buFont typeface="+mj-lt"/>
              <a:buAutoNum type="arabicPeriod"/>
            </a:pPr>
            <a:endParaRPr lang="ru-RU" sz="1800" dirty="0" smtClean="0">
              <a:solidFill>
                <a:schemeClr val="bg1">
                  <a:lumMod val="95000"/>
                  <a:lumOff val="5000"/>
                </a:schemeClr>
              </a:solidFill>
            </a:endParaRPr>
          </a:p>
          <a:p>
            <a:pPr marL="342900" indent="-342900">
              <a:buFont typeface="+mj-lt"/>
              <a:buAutoNum type="arabicPeriod"/>
            </a:pPr>
            <a:endParaRPr lang="ru-RU" sz="1800" dirty="0" smtClean="0">
              <a:solidFill>
                <a:schemeClr val="bg1">
                  <a:lumMod val="95000"/>
                  <a:lumOff val="5000"/>
                </a:schemeClr>
              </a:solidFill>
            </a:endParaRPr>
          </a:p>
          <a:p>
            <a:pPr marL="342900" indent="-342900">
              <a:buNone/>
            </a:pPr>
            <a:endParaRPr lang="ru-RU" sz="1800" dirty="0"/>
          </a:p>
        </p:txBody>
      </p:sp>
    </p:spTree>
  </p:cSld>
  <p:clrMapOvr>
    <a:masterClrMapping/>
  </p:clrMapOvr>
  <p:transition>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l"/>
            <a:r>
              <a:rPr lang="ru-RU" dirty="0" smtClean="0">
                <a:solidFill>
                  <a:srgbClr val="C00000"/>
                </a:solidFill>
              </a:rPr>
              <a:t>Раздел 2</a:t>
            </a:r>
            <a:endParaRPr lang="ru-RU" dirty="0">
              <a:solidFill>
                <a:srgbClr val="C00000"/>
              </a:solidFill>
            </a:endParaRPr>
          </a:p>
        </p:txBody>
      </p:sp>
      <p:sp>
        <p:nvSpPr>
          <p:cNvPr id="3" name="Текст 2"/>
          <p:cNvSpPr>
            <a:spLocks noGrp="1"/>
          </p:cNvSpPr>
          <p:nvPr>
            <p:ph type="body" idx="1"/>
          </p:nvPr>
        </p:nvSpPr>
        <p:spPr/>
        <p:txBody>
          <a:bodyPr>
            <a:normAutofit lnSpcReduction="10000"/>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u-RU" sz="32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Роль Д.И. Менделеева в развитии судебной экспертизы</a:t>
            </a:r>
            <a:endParaRPr lang="ru-RU" sz="32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cSld>
  <p:clrMapOvr>
    <a:masterClrMapping/>
  </p:clrMapOvr>
  <p:transition>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Заголовок 11"/>
          <p:cNvSpPr>
            <a:spLocks noGrp="1"/>
          </p:cNvSpPr>
          <p:nvPr>
            <p:ph type="title"/>
          </p:nvPr>
        </p:nvSpPr>
        <p:spPr/>
        <p:txBody>
          <a:bodyPr>
            <a:normAutofit fontScale="90000"/>
          </a:bodyPr>
          <a:lstStyle/>
          <a:p>
            <a:pPr algn="ctr"/>
            <a:r>
              <a:rPr lang="ru-RU" dirty="0" smtClean="0">
                <a:solidFill>
                  <a:srgbClr val="C00000"/>
                </a:solidFill>
              </a:rPr>
              <a:t>Научная деятельность Д. И. Менделеева</a:t>
            </a:r>
            <a:endParaRPr lang="ru-RU" dirty="0"/>
          </a:p>
        </p:txBody>
      </p:sp>
      <p:sp>
        <p:nvSpPr>
          <p:cNvPr id="11" name="Содержимое 10"/>
          <p:cNvSpPr>
            <a:spLocks noGrp="1"/>
          </p:cNvSpPr>
          <p:nvPr>
            <p:ph idx="4294967295"/>
          </p:nvPr>
        </p:nvSpPr>
        <p:spPr>
          <a:xfrm>
            <a:off x="0" y="1646238"/>
            <a:ext cx="8229600" cy="4525962"/>
          </a:xfrm>
        </p:spPr>
        <p:txBody>
          <a:bodyPr>
            <a:normAutofit fontScale="62500" lnSpcReduction="20000"/>
          </a:bodyPr>
          <a:lstStyle/>
          <a:p>
            <a:pPr>
              <a:buNone/>
            </a:pPr>
            <a:r>
              <a:rPr lang="ru-RU" dirty="0" smtClean="0"/>
              <a:t>           </a:t>
            </a:r>
            <a:r>
              <a:rPr lang="ru-RU" dirty="0" smtClean="0">
                <a:solidFill>
                  <a:schemeClr val="bg1"/>
                </a:solidFill>
              </a:rPr>
              <a:t>Труды Д. И. Менделеева, связанные с его экспертной деятельностью, составляют .ценный вклад в сокровищницу научных знаний. К сожалению, среди них нет работы, в которой подводился бы итог всему, что сделано было великим ученым для развития судебной экспертизы. Взгляды Д. И. Менделеева на роль экспертизы, на методику работы эксперта и многие другие ценные мысли великого ученого относительно судебной экспертизы до сих пор остались рассеянными по отдельным судебно-экспертным заключениям, хранящимся в различных архивах. Немало их также имеется в письмах Д. И. Менделеева, адресованных официальным учреждениям и частным лицам.</a:t>
            </a:r>
          </a:p>
          <a:p>
            <a:pPr>
              <a:buNone/>
            </a:pPr>
            <a:r>
              <a:rPr lang="ru-RU" dirty="0" smtClean="0">
                <a:solidFill>
                  <a:schemeClr val="bg1"/>
                </a:solidFill>
              </a:rPr>
              <a:t>          Лишь часть этих взглядов и мыслей великий ученый изложил в своем открытом письме на имя редактора “Судебного вестника”, опубликованном в этой газете 29 октября 1870 г. под заглавием “Об экспертизе в судебных делах”. В письме затрагивался очень важный вопрос: о роли и положении эксперта в суде. Давая краткую характеристику этой статье в составленном им полном перечне своих работ, Д. И. Менделеев записал: “Меня часто вызывали для экспертизы в суды вновь открывшиеся. Видя недостатки следствий, я считал полезным писать об этом”.</a:t>
            </a:r>
          </a:p>
          <a:p>
            <a:endParaRPr lang="ru-RU" dirty="0"/>
          </a:p>
        </p:txBody>
      </p:sp>
    </p:spTree>
  </p:cSld>
  <p:clrMapOvr>
    <a:masterClrMapping/>
  </p:clrMapOvr>
  <p:transition>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smtClean="0">
                <a:solidFill>
                  <a:srgbClr val="C00000"/>
                </a:solidFill>
              </a:rPr>
              <a:t>Научная деятельность</a:t>
            </a:r>
            <a:br>
              <a:rPr lang="ru-RU" dirty="0" smtClean="0">
                <a:solidFill>
                  <a:srgbClr val="C00000"/>
                </a:solidFill>
              </a:rPr>
            </a:br>
            <a:r>
              <a:rPr lang="ru-RU" dirty="0" smtClean="0">
                <a:solidFill>
                  <a:srgbClr val="C00000"/>
                </a:solidFill>
              </a:rPr>
              <a:t> Д. И. Менделеева</a:t>
            </a:r>
            <a:endParaRPr lang="ru-RU" dirty="0"/>
          </a:p>
        </p:txBody>
      </p:sp>
      <p:sp>
        <p:nvSpPr>
          <p:cNvPr id="3" name="Содержимое 2"/>
          <p:cNvSpPr>
            <a:spLocks noGrp="1"/>
          </p:cNvSpPr>
          <p:nvPr>
            <p:ph idx="1"/>
          </p:nvPr>
        </p:nvSpPr>
        <p:spPr>
          <a:xfrm>
            <a:off x="3657600" y="1828800"/>
            <a:ext cx="5029200" cy="4480560"/>
          </a:xfrm>
        </p:spPr>
        <p:txBody>
          <a:bodyPr>
            <a:normAutofit/>
          </a:bodyPr>
          <a:lstStyle/>
          <a:p>
            <a:pPr>
              <a:buNone/>
            </a:pPr>
            <a:r>
              <a:rPr lang="ru-RU" sz="1800" dirty="0" smtClean="0"/>
              <a:t>            </a:t>
            </a:r>
            <a:r>
              <a:rPr lang="ru-RU" sz="1800" dirty="0" smtClean="0">
                <a:solidFill>
                  <a:schemeClr val="bg1"/>
                </a:solidFill>
              </a:rPr>
              <a:t>Судебно-экспертная деятельность Д. И. Менделеева началась в 1866 г., когда он ещё занимал должность профессора в Петербургском  технологическом институте, и продолжалась почти до последних дней его жизни. Невзирая на постоянную занятость, Менделеев никогда не отказывался от участия в судебных экспертизах. Им производились судебные экспертизы на предварительном следствии по приглашению судебных следователей в Петербургском окружном суде, в Коммерческом суде и в других судебных инстанциях. </a:t>
            </a:r>
            <a:endParaRPr lang="ru-RU" sz="1800" dirty="0">
              <a:solidFill>
                <a:schemeClr val="bg1"/>
              </a:solidFill>
            </a:endParaRPr>
          </a:p>
        </p:txBody>
      </p:sp>
      <p:pic>
        <p:nvPicPr>
          <p:cNvPr id="6" name="Picture 4" descr="ДИМ 1855"/>
          <p:cNvPicPr>
            <a:picLocks noChangeAspect="1" noChangeArrowheads="1"/>
          </p:cNvPicPr>
          <p:nvPr/>
        </p:nvPicPr>
        <p:blipFill>
          <a:blip r:embed="rId2"/>
          <a:srcRect/>
          <a:stretch>
            <a:fillRect/>
          </a:stretch>
        </p:blipFill>
        <p:spPr>
          <a:xfrm>
            <a:off x="762000" y="1752600"/>
            <a:ext cx="2895600" cy="4162425"/>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R4110014"/>
          <p:cNvPicPr>
            <a:picLocks noChangeAspect="1" noChangeArrowheads="1"/>
          </p:cNvPicPr>
          <p:nvPr/>
        </p:nvPicPr>
        <p:blipFill>
          <a:blip r:embed="rId2"/>
          <a:srcRect/>
          <a:stretch>
            <a:fillRect/>
          </a:stretch>
        </p:blipFill>
        <p:spPr bwMode="auto">
          <a:xfrm>
            <a:off x="0" y="1"/>
            <a:ext cx="9144000" cy="6858000"/>
          </a:xfrm>
          <a:prstGeom prst="rect">
            <a:avLst/>
          </a:prstGeom>
          <a:noFill/>
        </p:spPr>
      </p:pic>
    </p:spTree>
  </p:cSld>
  <p:clrMapOvr>
    <a:masterClrMapping/>
  </p:clrMapOvr>
  <p:transition>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smtClean="0">
                <a:solidFill>
                  <a:srgbClr val="C00000"/>
                </a:solidFill>
              </a:rPr>
              <a:t>Научная деятельность Д. И. Менделеева</a:t>
            </a:r>
            <a:endParaRPr lang="ru-RU" dirty="0"/>
          </a:p>
        </p:txBody>
      </p:sp>
      <p:sp>
        <p:nvSpPr>
          <p:cNvPr id="3" name="Содержимое 2"/>
          <p:cNvSpPr>
            <a:spLocks noGrp="1"/>
          </p:cNvSpPr>
          <p:nvPr>
            <p:ph idx="1"/>
          </p:nvPr>
        </p:nvSpPr>
        <p:spPr>
          <a:xfrm>
            <a:off x="457200" y="1600200"/>
            <a:ext cx="5257800" cy="4709160"/>
          </a:xfrm>
        </p:spPr>
        <p:txBody>
          <a:bodyPr/>
          <a:lstStyle/>
          <a:p>
            <a:pPr>
              <a:buNone/>
            </a:pPr>
            <a:r>
              <a:rPr lang="en-US" dirty="0" smtClean="0"/>
              <a:t>  </a:t>
            </a:r>
            <a:r>
              <a:rPr lang="ru-RU" dirty="0" smtClean="0"/>
              <a:t>    </a:t>
            </a:r>
            <a:r>
              <a:rPr lang="en-US" dirty="0" smtClean="0"/>
              <a:t> </a:t>
            </a:r>
            <a:r>
              <a:rPr lang="ru-RU" sz="1800" dirty="0" smtClean="0">
                <a:solidFill>
                  <a:srgbClr val="000000"/>
                </a:solidFill>
              </a:rPr>
              <a:t>При оценке взглядов М. И. Менделеева на судебную экспертизу надо иметь в виду ту эпоху, когда великий ученый начал заниматься  производством экспертиз и когда он высказывал свои взгляды по этому вопросу. Это было время отмены крепостного права и проведения судебной реформы 1864 г., коренным образом изменившей судопроизводство в России. Введенный в результате реформы судебный порядок значительно изменил роль и значение экспертизы в уголовном процессе по сравнению с существовавшим до того  тайным розыском процессом. Экспертиза получила более широкое применение и более  широкие перспективы для своего развития.</a:t>
            </a:r>
            <a:endParaRPr lang="ru-RU" dirty="0">
              <a:solidFill>
                <a:srgbClr val="000000"/>
              </a:solidFill>
            </a:endParaRPr>
          </a:p>
        </p:txBody>
      </p:sp>
      <p:cxnSp>
        <p:nvCxnSpPr>
          <p:cNvPr id="5" name="Прямая соединительная линия 4"/>
          <p:cNvCxnSpPr/>
          <p:nvPr/>
        </p:nvCxnSpPr>
        <p:spPr>
          <a:xfrm>
            <a:off x="1905000" y="1447800"/>
            <a:ext cx="5410200" cy="1588"/>
          </a:xfrm>
          <a:prstGeom prst="line">
            <a:avLst/>
          </a:prstGeom>
        </p:spPr>
        <p:style>
          <a:lnRef idx="1">
            <a:schemeClr val="accent1"/>
          </a:lnRef>
          <a:fillRef idx="0">
            <a:schemeClr val="accent1"/>
          </a:fillRef>
          <a:effectRef idx="0">
            <a:schemeClr val="accent1"/>
          </a:effectRef>
          <a:fontRef idx="minor">
            <a:schemeClr val="tx1"/>
          </a:fontRef>
        </p:style>
      </p:cxnSp>
      <p:pic>
        <p:nvPicPr>
          <p:cNvPr id="7" name="Picture 4" descr="ДИМ 1891"/>
          <p:cNvPicPr>
            <a:picLocks noChangeAspect="1" noChangeArrowheads="1"/>
          </p:cNvPicPr>
          <p:nvPr/>
        </p:nvPicPr>
        <p:blipFill>
          <a:blip r:embed="rId2"/>
          <a:srcRect/>
          <a:stretch>
            <a:fillRect/>
          </a:stretch>
        </p:blipFill>
        <p:spPr>
          <a:xfrm>
            <a:off x="5715000" y="1905000"/>
            <a:ext cx="2743200" cy="3962400"/>
          </a:xfrm>
          <a:prstGeom prst="rect">
            <a:avLst/>
          </a:prstGeom>
          <a:ln>
            <a:noFill/>
          </a:ln>
          <a:effectLst>
            <a:softEdge rad="112500"/>
          </a:effectLst>
        </p:spPr>
      </p:pic>
    </p:spTree>
  </p:cSld>
  <p:clrMapOvr>
    <a:masterClrMapping/>
  </p:clrMapOvr>
  <p:transition>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smtClean="0">
                <a:solidFill>
                  <a:srgbClr val="C00000"/>
                </a:solidFill>
              </a:rPr>
              <a:t>Научная деятельность</a:t>
            </a:r>
            <a:br>
              <a:rPr lang="ru-RU" dirty="0" smtClean="0">
                <a:solidFill>
                  <a:srgbClr val="C00000"/>
                </a:solidFill>
              </a:rPr>
            </a:br>
            <a:r>
              <a:rPr lang="ru-RU" dirty="0" smtClean="0">
                <a:solidFill>
                  <a:srgbClr val="C00000"/>
                </a:solidFill>
              </a:rPr>
              <a:t> Д. И. Менделеева</a:t>
            </a:r>
            <a:endParaRPr lang="ru-RU" dirty="0">
              <a:solidFill>
                <a:srgbClr val="C00000"/>
              </a:solidFill>
            </a:endParaRPr>
          </a:p>
        </p:txBody>
      </p:sp>
      <p:sp>
        <p:nvSpPr>
          <p:cNvPr id="6" name="Содержимое 5"/>
          <p:cNvSpPr>
            <a:spLocks noGrp="1"/>
          </p:cNvSpPr>
          <p:nvPr>
            <p:ph idx="1"/>
          </p:nvPr>
        </p:nvSpPr>
        <p:spPr>
          <a:xfrm>
            <a:off x="457200" y="1600200"/>
            <a:ext cx="4495800" cy="4709160"/>
          </a:xfrm>
        </p:spPr>
        <p:txBody>
          <a:bodyPr>
            <a:normAutofit lnSpcReduction="10000"/>
          </a:bodyPr>
          <a:lstStyle/>
          <a:p>
            <a:pPr>
              <a:buNone/>
            </a:pPr>
            <a:r>
              <a:rPr lang="ru-RU" sz="1800" dirty="0" smtClean="0">
                <a:solidFill>
                  <a:srgbClr val="000000"/>
                </a:solidFill>
              </a:rPr>
              <a:t>         В конце 1867 г. Д. И. Менделеев был избран членом Медицинского совета МВД, являющимся высшей  судебно-экспертной инстанцией в России. В Медицинском совете Д. И. Менделеев также давал большое количество судебно-экспертных заключений по самым разнообразным вопросам, возникавшим в практике следственных и судебных органов. Производимые  им судебные экспертизы касались самых различных научных вопросов. Были и экспертизы по делам об отравлениях, по восстановлению вытравленных текстов, по определению качества вина, пива, различных продуктов и т.д. и т.п.  </a:t>
            </a:r>
          </a:p>
          <a:p>
            <a:pPr>
              <a:buNone/>
            </a:pPr>
            <a:endParaRPr lang="ru-RU" sz="2400" dirty="0"/>
          </a:p>
        </p:txBody>
      </p:sp>
      <p:pic>
        <p:nvPicPr>
          <p:cNvPr id="9" name="Picture 4" descr="ДИМ в момент открытия пз"/>
          <p:cNvPicPr>
            <a:picLocks noChangeAspect="1" noChangeArrowheads="1"/>
          </p:cNvPicPr>
          <p:nvPr/>
        </p:nvPicPr>
        <p:blipFill>
          <a:blip r:embed="rId3"/>
          <a:stretch>
            <a:fillRect/>
          </a:stretch>
        </p:blipFill>
        <p:spPr>
          <a:xfrm>
            <a:off x="5486400" y="1524000"/>
            <a:ext cx="3352800" cy="4784725"/>
          </a:xfrm>
          <a:prstGeom prst="rect">
            <a:avLst/>
          </a:prstGeom>
          <a:ln>
            <a:noFill/>
          </a:ln>
          <a:effectLst>
            <a:softEdge rad="112500"/>
          </a:effectLst>
        </p:spPr>
      </p:pic>
      <p:cxnSp>
        <p:nvCxnSpPr>
          <p:cNvPr id="5" name="Прямая соединительная линия 4"/>
          <p:cNvCxnSpPr/>
          <p:nvPr/>
        </p:nvCxnSpPr>
        <p:spPr>
          <a:xfrm>
            <a:off x="1905000" y="1447800"/>
            <a:ext cx="5410200"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p:dissolv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228600"/>
            <a:ext cx="8229600" cy="1143000"/>
          </a:xfrm>
        </p:spPr>
        <p:txBody>
          <a:bodyPr>
            <a:normAutofit fontScale="90000"/>
          </a:bodyPr>
          <a:lstStyle/>
          <a:p>
            <a:pPr algn="ctr"/>
            <a:r>
              <a:rPr lang="ru-RU" dirty="0" smtClean="0">
                <a:solidFill>
                  <a:srgbClr val="C00000"/>
                </a:solidFill>
              </a:rPr>
              <a:t>Научная деятельность </a:t>
            </a:r>
            <a:br>
              <a:rPr lang="ru-RU" dirty="0" smtClean="0">
                <a:solidFill>
                  <a:srgbClr val="C00000"/>
                </a:solidFill>
              </a:rPr>
            </a:br>
            <a:r>
              <a:rPr lang="ru-RU" dirty="0" smtClean="0">
                <a:solidFill>
                  <a:srgbClr val="C00000"/>
                </a:solidFill>
              </a:rPr>
              <a:t>Д. И. Менделеева</a:t>
            </a:r>
            <a:endParaRPr lang="ru-RU" dirty="0"/>
          </a:p>
        </p:txBody>
      </p:sp>
      <p:sp>
        <p:nvSpPr>
          <p:cNvPr id="3" name="Содержимое 2"/>
          <p:cNvSpPr>
            <a:spLocks noGrp="1"/>
          </p:cNvSpPr>
          <p:nvPr>
            <p:ph idx="1"/>
          </p:nvPr>
        </p:nvSpPr>
        <p:spPr/>
        <p:txBody>
          <a:bodyPr>
            <a:normAutofit fontScale="70000" lnSpcReduction="20000"/>
          </a:bodyPr>
          <a:lstStyle/>
          <a:p>
            <a:pPr>
              <a:buNone/>
            </a:pPr>
            <a:r>
              <a:rPr lang="ru-RU" dirty="0" smtClean="0">
                <a:solidFill>
                  <a:schemeClr val="bg1"/>
                </a:solidFill>
              </a:rPr>
              <a:t>         Введенный в 1864 г. Устав уголовного судопроизводства предусматривал возможность приглашения экспертов следователями и судами в тех случаях, когда для точного выяснения встречающегося в деле обстоятельства необходимы специальные знания в науке, искусстве, ремесле, промысле или каком-либо занятии. В качестве экспертов Устав указывал на врачей, фармацевтов, профессоров, учителей и других лиц.</a:t>
            </a:r>
          </a:p>
          <a:p>
            <a:pPr>
              <a:buNone/>
            </a:pPr>
            <a:r>
              <a:rPr lang="ru-RU" dirty="0" smtClean="0">
                <a:solidFill>
                  <a:schemeClr val="bg1"/>
                </a:solidFill>
              </a:rPr>
              <a:t>        Однако Устав подробно не регламентировал действия эксперта по даче заключения, его права и обязанности на следствии и в суде. В ряде же случаев содержащаяся в Уставе регламентация противоречила действительной роли эксперта и цели проводимой им экспертизы. На практике это часто приводило к неправильному пониманию роли эксперта как призываемыми для этой цели специалистами, так и следователями и судьями. Это в свою очередь влекло за собой значительные упущения, часто невосполнимые при производстве повторных экспертиз, а отсюда и судебные ошибки.</a:t>
            </a:r>
            <a:endParaRPr lang="ru-RU" dirty="0">
              <a:solidFill>
                <a:schemeClr val="bg1"/>
              </a:solidFill>
            </a:endParaRPr>
          </a:p>
        </p:txBody>
      </p:sp>
    </p:spTree>
  </p:cSld>
  <p:clrMapOvr>
    <a:masterClrMapping/>
  </p:clrMapOvr>
  <p:transition>
    <p:dissolv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smtClean="0">
                <a:solidFill>
                  <a:srgbClr val="C00000"/>
                </a:solidFill>
              </a:rPr>
              <a:t>Научная деятельность </a:t>
            </a:r>
            <a:br>
              <a:rPr lang="ru-RU" dirty="0" smtClean="0">
                <a:solidFill>
                  <a:srgbClr val="C00000"/>
                </a:solidFill>
              </a:rPr>
            </a:br>
            <a:r>
              <a:rPr lang="ru-RU" dirty="0" smtClean="0">
                <a:solidFill>
                  <a:srgbClr val="C00000"/>
                </a:solidFill>
              </a:rPr>
              <a:t>Д. И. Менделеева</a:t>
            </a:r>
            <a:endParaRPr lang="ru-RU" dirty="0"/>
          </a:p>
        </p:txBody>
      </p:sp>
      <p:sp>
        <p:nvSpPr>
          <p:cNvPr id="3" name="Содержимое 2"/>
          <p:cNvSpPr>
            <a:spLocks noGrp="1"/>
          </p:cNvSpPr>
          <p:nvPr>
            <p:ph sz="half" idx="1"/>
          </p:nvPr>
        </p:nvSpPr>
        <p:spPr>
          <a:xfrm>
            <a:off x="990600" y="2057400"/>
            <a:ext cx="6934200" cy="3429000"/>
          </a:xfrm>
        </p:spPr>
        <p:txBody>
          <a:bodyPr>
            <a:normAutofit/>
          </a:bodyPr>
          <a:lstStyle/>
          <a:p>
            <a:pPr algn="just">
              <a:buNone/>
            </a:pPr>
            <a:r>
              <a:rPr lang="ru-RU" sz="1800" dirty="0" smtClean="0">
                <a:ln w="10160">
                  <a:solidFill>
                    <a:srgbClr val="000000"/>
                  </a:solidFill>
                  <a:prstDash val="solid"/>
                </a:ln>
                <a:solidFill>
                  <a:srgbClr val="FF0000"/>
                </a:solidFill>
                <a:effectLst>
                  <a:outerShdw blurRad="38100" dist="32000" dir="5400000" algn="tl">
                    <a:srgbClr val="000000">
                      <a:alpha val="30000"/>
                    </a:srgbClr>
                  </a:outerShdw>
                </a:effectLst>
              </a:rPr>
              <a:t>         </a:t>
            </a:r>
            <a:r>
              <a:rPr lang="ru-RU" sz="1800" dirty="0" smtClean="0">
                <a:ln w="10160">
                  <a:solidFill>
                    <a:srgbClr val="000000"/>
                  </a:solidFill>
                  <a:prstDash val="solid"/>
                </a:ln>
                <a:solidFill>
                  <a:srgbClr val="000000"/>
                </a:solidFill>
                <a:effectLst>
                  <a:outerShdw blurRad="38100" dist="32000" dir="5400000" algn="tl">
                    <a:srgbClr val="000000">
                      <a:alpha val="30000"/>
                    </a:srgbClr>
                  </a:outerShdw>
                </a:effectLst>
              </a:rPr>
              <a:t>Несовершенство Судебных уставов  1864 г. обнаружилось очень скоро. Необходимо было установить четкий порядок производства судебно-экспертных исследований, ясно определить права и обязанности эксперт задолго до того каков  на следствии и в суде. Задолго  до того, как официальные органы царской России начали проводить какие-то действия по упорядочению судебной экспертизы, Д. И. Менделеев в своей судебно-экспертной деятельности уже применял те принципы, которые впоследствии получили общее признание.</a:t>
            </a:r>
            <a:endParaRPr lang="en-US" sz="1800" dirty="0" smtClean="0">
              <a:ln w="10160">
                <a:solidFill>
                  <a:srgbClr val="000000"/>
                </a:solidFill>
                <a:prstDash val="solid"/>
              </a:ln>
              <a:solidFill>
                <a:srgbClr val="000000"/>
              </a:solidFill>
              <a:effectLst>
                <a:outerShdw blurRad="38100" dist="32000" dir="5400000" algn="tl">
                  <a:srgbClr val="000000">
                    <a:alpha val="30000"/>
                  </a:srgbClr>
                </a:outerShdw>
              </a:effectLst>
            </a:endParaRPr>
          </a:p>
        </p:txBody>
      </p:sp>
    </p:spTree>
  </p:cSld>
  <p:clrMapOvr>
    <a:masterClrMapping/>
  </p:clrMapOvr>
  <p:transition>
    <p:dissolv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normAutofit fontScale="90000"/>
          </a:bodyPr>
          <a:lstStyle/>
          <a:p>
            <a:pPr algn="ctr"/>
            <a:r>
              <a:rPr lang="ru-RU" dirty="0" smtClean="0">
                <a:solidFill>
                  <a:srgbClr val="C00000"/>
                </a:solidFill>
              </a:rPr>
              <a:t>Научная деятельность </a:t>
            </a:r>
            <a:br>
              <a:rPr lang="ru-RU" dirty="0" smtClean="0">
                <a:solidFill>
                  <a:srgbClr val="C00000"/>
                </a:solidFill>
              </a:rPr>
            </a:br>
            <a:r>
              <a:rPr lang="ru-RU" dirty="0" smtClean="0">
                <a:solidFill>
                  <a:srgbClr val="C00000"/>
                </a:solidFill>
              </a:rPr>
              <a:t>Д. И. Менделеева</a:t>
            </a:r>
            <a:endParaRPr lang="ru-RU" dirty="0"/>
          </a:p>
        </p:txBody>
      </p:sp>
      <p:sp>
        <p:nvSpPr>
          <p:cNvPr id="6" name="Содержимое 5"/>
          <p:cNvSpPr>
            <a:spLocks noGrp="1"/>
          </p:cNvSpPr>
          <p:nvPr>
            <p:ph idx="1"/>
          </p:nvPr>
        </p:nvSpPr>
        <p:spPr/>
        <p:txBody>
          <a:bodyPr>
            <a:normAutofit fontScale="62500" lnSpcReduction="20000"/>
          </a:bodyPr>
          <a:lstStyle/>
          <a:p>
            <a:pPr>
              <a:buNone/>
            </a:pPr>
            <a:r>
              <a:rPr lang="ru-RU" dirty="0" smtClean="0"/>
              <a:t>    </a:t>
            </a:r>
            <a:r>
              <a:rPr lang="ru-RU" dirty="0" smtClean="0">
                <a:solidFill>
                  <a:schemeClr val="bg1"/>
                </a:solidFill>
              </a:rPr>
              <a:t>       Задолго до того, как официальные органы царской России начали проводить какие-то действия по упорядочению судебной экспертизы, Д. И. Менделеев в своей судебно-экспертной деятельности уже применял те принципы, которые впоследствии получили общее признание. Уже в 1870 г. в статье “Об экспертизе в судебных делах”, опубликованной в “Судебном вестнике”, Д. И. Менделеев на основании личного участия в качестве эксперта при рассмотрении уголовных дел приходил к выводу о неудовлетворительности постановки судебной экспертизы. Здесь же он и вносил целый ряд предложений, направленных на улучшение положения эксперта в суде и на получение от него действительно объективного заключения.</a:t>
            </a:r>
          </a:p>
          <a:p>
            <a:pPr>
              <a:buNone/>
            </a:pPr>
            <a:r>
              <a:rPr lang="ru-RU" dirty="0" smtClean="0">
                <a:solidFill>
                  <a:schemeClr val="bg1"/>
                </a:solidFill>
              </a:rPr>
              <a:t>          Так, Д. И. Менделеев находил совершенно неправильной существовавшую практику вызова в суд других экспертов, а не тех, которые производили экспертизу на предварительном следствии. В статье поэтому поводу говорилось: “...для суждения об экспертизе суду нужно призвать, прежде всего, того химика или врача, который производил самую экспертизу, к тогда, если бы осталось какое-нибудь сомнение в экспертизе, можно было бы разрешить его, тогда как в нынешней постановке дела решительно нет никакой возможности достигнуть этого...”.</a:t>
            </a:r>
            <a:endParaRPr lang="ru-RU" dirty="0">
              <a:solidFill>
                <a:schemeClr val="bg1"/>
              </a:solidFill>
            </a:endParaRPr>
          </a:p>
        </p:txBody>
      </p:sp>
    </p:spTree>
  </p:cSld>
  <p:clrMapOvr>
    <a:masterClrMapping/>
  </p:clrMapOvr>
  <p:transition>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smtClean="0">
                <a:solidFill>
                  <a:srgbClr val="C00000"/>
                </a:solidFill>
              </a:rPr>
              <a:t>Научная деятельность </a:t>
            </a:r>
            <a:br>
              <a:rPr lang="ru-RU" dirty="0" smtClean="0">
                <a:solidFill>
                  <a:srgbClr val="C00000"/>
                </a:solidFill>
              </a:rPr>
            </a:br>
            <a:r>
              <a:rPr lang="ru-RU" dirty="0" smtClean="0">
                <a:solidFill>
                  <a:srgbClr val="C00000"/>
                </a:solidFill>
              </a:rPr>
              <a:t>Д. И. Менделеева</a:t>
            </a:r>
            <a:endParaRPr lang="ru-RU" dirty="0"/>
          </a:p>
        </p:txBody>
      </p:sp>
      <p:sp>
        <p:nvSpPr>
          <p:cNvPr id="3" name="Содержимое 2"/>
          <p:cNvSpPr>
            <a:spLocks noGrp="1"/>
          </p:cNvSpPr>
          <p:nvPr>
            <p:ph idx="1"/>
          </p:nvPr>
        </p:nvSpPr>
        <p:spPr/>
        <p:txBody>
          <a:bodyPr>
            <a:normAutofit fontScale="85000" lnSpcReduction="20000"/>
          </a:bodyPr>
          <a:lstStyle/>
          <a:p>
            <a:pPr>
              <a:buNone/>
            </a:pPr>
            <a:r>
              <a:rPr lang="ru-RU" dirty="0" smtClean="0">
                <a:solidFill>
                  <a:schemeClr val="bg1"/>
                </a:solidFill>
              </a:rPr>
              <a:t>         В противоречие с высказанным Д. И. Менделеевым положением, эксперты призывались в суд для того, чтобы после ознакомления с актом, составленным другим специалистом, получить от них ответ, правильным или неправильным является заключение, содержащееся в этом акте. Д. И. Менделеев решительно восставал: против такого порядка производства экспертизы на суде, так как, по его мнению, во всех этих случаях вызванный в суд новый эксперт ничего определенного сказать не может без опасения дать неверный ответ. Когда при рассмотрении уголовного дела об убийстве фон Зона Д. И. Менделееву были поставлены подобные вопросы, он прямо заявил: “Для того, чтобы: быть добросовестным экспертом и сказать правду, химик должен сделать научный опыт”</a:t>
            </a:r>
            <a:endParaRPr lang="ru-RU" dirty="0">
              <a:solidFill>
                <a:schemeClr val="bg1"/>
              </a:solidFill>
            </a:endParaRPr>
          </a:p>
        </p:txBody>
      </p:sp>
    </p:spTree>
  </p:cSld>
  <p:clrMapOvr>
    <a:masterClrMapping/>
  </p:clrMapOvr>
  <p:transition>
    <p:dissolv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smtClean="0">
                <a:solidFill>
                  <a:srgbClr val="C00000"/>
                </a:solidFill>
              </a:rPr>
              <a:t>Научная деятельность </a:t>
            </a:r>
            <a:br>
              <a:rPr lang="ru-RU" dirty="0" smtClean="0">
                <a:solidFill>
                  <a:srgbClr val="C00000"/>
                </a:solidFill>
              </a:rPr>
            </a:br>
            <a:r>
              <a:rPr lang="ru-RU" dirty="0" smtClean="0">
                <a:solidFill>
                  <a:srgbClr val="C00000"/>
                </a:solidFill>
              </a:rPr>
              <a:t>Д. И. Менделеева</a:t>
            </a:r>
            <a:endParaRPr lang="ru-RU" dirty="0"/>
          </a:p>
        </p:txBody>
      </p:sp>
      <p:sp>
        <p:nvSpPr>
          <p:cNvPr id="3" name="Содержимое 2"/>
          <p:cNvSpPr>
            <a:spLocks noGrp="1"/>
          </p:cNvSpPr>
          <p:nvPr>
            <p:ph idx="1"/>
          </p:nvPr>
        </p:nvSpPr>
        <p:spPr/>
        <p:txBody>
          <a:bodyPr>
            <a:normAutofit fontScale="70000" lnSpcReduction="20000"/>
          </a:bodyPr>
          <a:lstStyle/>
          <a:p>
            <a:pPr>
              <a:buNone/>
            </a:pPr>
            <a:r>
              <a:rPr lang="ru-RU" dirty="0" smtClean="0">
                <a:solidFill>
                  <a:schemeClr val="bg1"/>
                </a:solidFill>
              </a:rPr>
              <a:t>         Вызов экспертов только для того, чтобы спросить у них мнение о предыдущей экспертизе на основании ознакомления с актом экспертизы практиковался и на предварительном следствии. Д. И. Менделеев, вызывался, в частности, для подобной экспертизы по делу о смерти коллежского </a:t>
            </a:r>
            <a:r>
              <a:rPr lang="ru-RU" dirty="0" err="1" smtClean="0">
                <a:solidFill>
                  <a:schemeClr val="bg1"/>
                </a:solidFill>
              </a:rPr>
              <a:t>ассесора</a:t>
            </a:r>
            <a:r>
              <a:rPr lang="ru-RU" dirty="0" smtClean="0">
                <a:solidFill>
                  <a:schemeClr val="bg1"/>
                </a:solidFill>
              </a:rPr>
              <a:t> Курочкина, где вынужден был давать заключение только на основании ознакомления с результатами исследования, произведенного другим специалистом. Отмечая полную несостоятельность такого понимания роли эксперта в суде Д. И. Менделеев писал по этому поводу. “...в исследованиях всего важнее собственный глаз и наблюдение. Написать об исследовании можно или кратко или чересчур подробно, но во всяком случае нет никакой возможности . судить по описанию о том, верно ли или неверно произведена была экспертиза”. Самым неправильным, по мнению Д. И. Менделеева, было положение, при котором вызванному в суд эксперту не давали возможности изложить свое мнение по тому вопросу, который и послужил причиной его вызова в суд.</a:t>
            </a:r>
          </a:p>
          <a:p>
            <a:endParaRPr lang="ru-RU" dirty="0"/>
          </a:p>
        </p:txBody>
      </p:sp>
    </p:spTree>
  </p:cSld>
  <p:clrMapOvr>
    <a:masterClrMapping/>
  </p:clrMapOvr>
  <p:transition>
    <p:dissolv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28600" y="-228600"/>
            <a:ext cx="8610600" cy="7772400"/>
          </a:xfrm>
        </p:spPr>
        <p:txBody>
          <a:bodyPr>
            <a:normAutofit/>
          </a:bodyPr>
          <a:lstStyle/>
          <a:p>
            <a:pPr>
              <a:buNone/>
            </a:pPr>
            <a:r>
              <a:rPr lang="ru-RU" dirty="0" smtClean="0">
                <a:solidFill>
                  <a:schemeClr val="bg1"/>
                </a:solidFill>
              </a:rPr>
              <a:t>           </a:t>
            </a:r>
          </a:p>
          <a:p>
            <a:pPr>
              <a:buNone/>
            </a:pPr>
            <a:endParaRPr lang="ru-RU" dirty="0" smtClean="0">
              <a:solidFill>
                <a:schemeClr val="bg1"/>
              </a:solidFill>
            </a:endParaRPr>
          </a:p>
          <a:p>
            <a:pPr>
              <a:buNone/>
            </a:pPr>
            <a:endParaRPr lang="ru-RU" dirty="0" smtClean="0">
              <a:solidFill>
                <a:schemeClr val="bg1"/>
              </a:solidFill>
            </a:endParaRPr>
          </a:p>
          <a:p>
            <a:pPr>
              <a:buNone/>
            </a:pPr>
            <a:endParaRPr lang="ru-RU" dirty="0" smtClean="0">
              <a:solidFill>
                <a:schemeClr val="bg1"/>
              </a:solidFill>
            </a:endParaRPr>
          </a:p>
          <a:p>
            <a:pPr>
              <a:buNone/>
            </a:pPr>
            <a:r>
              <a:rPr lang="ru-RU" dirty="0" smtClean="0">
                <a:solidFill>
                  <a:schemeClr val="bg1"/>
                </a:solidFill>
              </a:rPr>
              <a:t>              Все это показывает, как глубоко </a:t>
            </a:r>
          </a:p>
          <a:p>
            <a:pPr>
              <a:buNone/>
            </a:pPr>
            <a:r>
              <a:rPr lang="ru-RU" dirty="0" smtClean="0">
                <a:solidFill>
                  <a:schemeClr val="bg1"/>
                </a:solidFill>
              </a:rPr>
              <a:t>    Д. И. Менделеев понимал действительную роль экспертов в суде. Чтобы эксперт мог выполнить эту роль, Д. И. Менделеев считал нужным внести ряд изменений в существовавший тогда порядок судопроизводства. Конкретные предложения Д. И. Менделеева сводились к следующему:</a:t>
            </a:r>
          </a:p>
        </p:txBody>
      </p:sp>
    </p:spTree>
  </p:cSld>
  <p:clrMapOvr>
    <a:masterClrMapping/>
  </p:clrMapOvr>
  <p:transition>
    <p:dissolv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152400"/>
            <a:ext cx="8229600" cy="1295400"/>
          </a:xfrm>
        </p:spPr>
        <p:txBody>
          <a:bodyPr>
            <a:normAutofit fontScale="90000"/>
          </a:bodyPr>
          <a:lstStyle/>
          <a:p>
            <a:pPr algn="ctr"/>
            <a:r>
              <a:rPr lang="ru-RU" dirty="0" smtClean="0">
                <a:solidFill>
                  <a:schemeClr val="bg1"/>
                </a:solidFill>
              </a:rPr>
              <a:t> </a:t>
            </a:r>
            <a:r>
              <a:rPr lang="ru-RU" dirty="0" smtClean="0">
                <a:solidFill>
                  <a:srgbClr val="FF0000"/>
                </a:solidFill>
              </a:rPr>
              <a:t>Предложения Д. И. Менделеева</a:t>
            </a:r>
            <a:endParaRPr lang="ru-RU" dirty="0">
              <a:solidFill>
                <a:srgbClr val="FF0000"/>
              </a:solidFill>
            </a:endParaRPr>
          </a:p>
        </p:txBody>
      </p:sp>
      <p:sp>
        <p:nvSpPr>
          <p:cNvPr id="3" name="Содержимое 2"/>
          <p:cNvSpPr>
            <a:spLocks noGrp="1"/>
          </p:cNvSpPr>
          <p:nvPr>
            <p:ph sz="half" idx="1"/>
          </p:nvPr>
        </p:nvSpPr>
        <p:spPr/>
        <p:txBody>
          <a:bodyPr>
            <a:normAutofit fontScale="92500" lnSpcReduction="10000"/>
          </a:bodyPr>
          <a:lstStyle/>
          <a:p>
            <a:pPr>
              <a:buNone/>
            </a:pPr>
            <a:r>
              <a:rPr lang="ru-RU" dirty="0" smtClean="0">
                <a:solidFill>
                  <a:schemeClr val="bg1"/>
                </a:solidFill>
              </a:rPr>
              <a:t>1. Необходимо знакомить эксперта с обстоятельствами дела, по которому ему предстоит давать заключение. Это, по мнению Д. И. Менделеева, требуется для того, чтобы эксперт мог навести предвари тельные справки, сделать некоторые опыты.</a:t>
            </a:r>
            <a:endParaRPr lang="ru-RU" dirty="0"/>
          </a:p>
        </p:txBody>
      </p:sp>
      <p:pic>
        <p:nvPicPr>
          <p:cNvPr id="7" name="Содержимое 6" descr="00036561.jpg"/>
          <p:cNvPicPr>
            <a:picLocks noGrp="1" noChangeAspect="1"/>
          </p:cNvPicPr>
          <p:nvPr>
            <p:ph sz="half" idx="2"/>
          </p:nvPr>
        </p:nvPicPr>
        <p:blipFill>
          <a:blip r:embed="rId2"/>
          <a:stretch>
            <a:fillRect/>
          </a:stretch>
        </p:blipFill>
        <p:spPr>
          <a:xfrm>
            <a:off x="4495800" y="1524000"/>
            <a:ext cx="4191000" cy="4343400"/>
          </a:xfrm>
        </p:spPr>
      </p:pic>
    </p:spTree>
  </p:cSld>
  <p:clrMapOvr>
    <a:masterClrMapping/>
  </p:clrMapOvr>
  <p:transition>
    <p:dissolv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3536"/>
            <a:ext cx="8229600" cy="813264"/>
          </a:xfrm>
        </p:spPr>
        <p:txBody>
          <a:bodyPr>
            <a:normAutofit fontScale="90000"/>
          </a:bodyPr>
          <a:lstStyle/>
          <a:p>
            <a:r>
              <a:rPr lang="ru-RU" dirty="0" smtClean="0">
                <a:solidFill>
                  <a:srgbClr val="FF0000"/>
                </a:solidFill>
              </a:rPr>
              <a:t>Предложения Д. И. Менделеева</a:t>
            </a:r>
            <a:endParaRPr lang="ru-RU" dirty="0"/>
          </a:p>
        </p:txBody>
      </p:sp>
      <p:sp>
        <p:nvSpPr>
          <p:cNvPr id="3" name="Содержимое 2"/>
          <p:cNvSpPr>
            <a:spLocks noGrp="1"/>
          </p:cNvSpPr>
          <p:nvPr>
            <p:ph sz="half" idx="1"/>
          </p:nvPr>
        </p:nvSpPr>
        <p:spPr/>
        <p:txBody>
          <a:bodyPr>
            <a:normAutofit fontScale="25000" lnSpcReduction="20000"/>
          </a:bodyPr>
          <a:lstStyle/>
          <a:p>
            <a:pPr>
              <a:buNone/>
            </a:pPr>
            <a:r>
              <a:rPr lang="ru-RU" sz="7200" dirty="0" smtClean="0">
                <a:solidFill>
                  <a:schemeClr val="bg1"/>
                </a:solidFill>
              </a:rPr>
              <a:t>2. Предоставить эксперту возможность присутствовать на всем судебном разбирательстве дела, по которому производится экспертиза, что даст ему возможность</a:t>
            </a:r>
            <a:br>
              <a:rPr lang="ru-RU" sz="7200" dirty="0" smtClean="0">
                <a:solidFill>
                  <a:schemeClr val="bg1"/>
                </a:solidFill>
              </a:rPr>
            </a:br>
            <a:r>
              <a:rPr lang="ru-RU" sz="7200" dirty="0" smtClean="0">
                <a:solidFill>
                  <a:schemeClr val="bg1"/>
                </a:solidFill>
              </a:rPr>
              <a:t>ознакомиться с делом во всех деталях и с учетом их дать свое заключение</a:t>
            </a:r>
          </a:p>
          <a:p>
            <a:pPr>
              <a:buNone/>
            </a:pPr>
            <a:r>
              <a:rPr lang="ru-RU" sz="7200" dirty="0" smtClean="0">
                <a:solidFill>
                  <a:schemeClr val="bg1"/>
                </a:solidFill>
              </a:rPr>
              <a:t>      Д. И. Менделеев полагал, что эксперты должны иметь право разрешать возникающие у них вопросы путем постановки их свидетелям в ходе судебного заседания, без чего “...их заключения могут весьма сильно страдать от случайного подбора тех данных, которые дают им как материал для произнесения мнения по известным частям дела”. </a:t>
            </a:r>
            <a:endParaRPr lang="ru-RU" sz="7200" dirty="0"/>
          </a:p>
        </p:txBody>
      </p:sp>
      <p:pic>
        <p:nvPicPr>
          <p:cNvPr id="6" name="Содержимое 5" descr="00036577.jpg"/>
          <p:cNvPicPr>
            <a:picLocks noGrp="1" noChangeAspect="1"/>
          </p:cNvPicPr>
          <p:nvPr>
            <p:ph sz="half" idx="2"/>
          </p:nvPr>
        </p:nvPicPr>
        <p:blipFill>
          <a:blip r:embed="rId2"/>
          <a:stretch>
            <a:fillRect/>
          </a:stretch>
        </p:blipFill>
        <p:spPr>
          <a:xfrm>
            <a:off x="4419600" y="1524000"/>
            <a:ext cx="4419600" cy="4572000"/>
          </a:xfrm>
        </p:spPr>
      </p:pic>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38400" y="1295400"/>
            <a:ext cx="2971800" cy="838200"/>
          </a:xfrm>
          <a:ln>
            <a:noFill/>
          </a:ln>
        </p:spPr>
        <p:txBody>
          <a:bodyPr>
            <a:normAutofit fontScale="90000"/>
          </a:bodyPr>
          <a:lstStyle/>
          <a:p>
            <a:r>
              <a:rPr lang="ru-RU" sz="4400" dirty="0" smtClean="0"/>
              <a:t/>
            </a:r>
            <a:br>
              <a:rPr lang="ru-RU" sz="4400" dirty="0" smtClean="0"/>
            </a:br>
            <a:r>
              <a:rPr lang="ru-RU" sz="4400" b="1"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Цель:</a:t>
            </a:r>
            <a:r>
              <a:rPr lang="ru-RU" sz="4400" dirty="0" smtClean="0"/>
              <a:t/>
            </a:r>
            <a:br>
              <a:rPr lang="ru-RU" sz="4400" dirty="0" smtClean="0"/>
            </a:br>
            <a:endParaRPr lang="ru-RU" sz="5300" dirty="0">
              <a:solidFill>
                <a:srgbClr val="C00000"/>
              </a:solidFill>
            </a:endParaRPr>
          </a:p>
        </p:txBody>
      </p:sp>
      <p:sp>
        <p:nvSpPr>
          <p:cNvPr id="3" name="Содержимое 2"/>
          <p:cNvSpPr>
            <a:spLocks noGrp="1"/>
          </p:cNvSpPr>
          <p:nvPr>
            <p:ph idx="1"/>
          </p:nvPr>
        </p:nvSpPr>
        <p:spPr>
          <a:xfrm>
            <a:off x="457200" y="1752600"/>
            <a:ext cx="8229600" cy="4709160"/>
          </a:xfrm>
        </p:spPr>
        <p:txBody>
          <a:bodyPr>
            <a:normAutofit/>
          </a:bodyPr>
          <a:lstStyle/>
          <a:p>
            <a:pPr algn="ctr">
              <a:buNone/>
            </a:pPr>
            <a:endParaRPr lang="ru-RU" sz="4000" dirty="0" smtClean="0"/>
          </a:p>
          <a:p>
            <a:pPr algn="ctr">
              <a:buNone/>
            </a:pPr>
            <a:endParaRPr lang="ru-RU" sz="4000" dirty="0" smtClean="0"/>
          </a:p>
          <a:p>
            <a:pPr algn="ctr">
              <a:buNone/>
            </a:pPr>
            <a:r>
              <a:rPr lang="ru-RU" sz="4000" dirty="0" smtClean="0">
                <a:solidFill>
                  <a:schemeClr val="bg1">
                    <a:lumMod val="95000"/>
                    <a:lumOff val="5000"/>
                  </a:schemeClr>
                </a:solidFill>
              </a:rPr>
              <a:t>Раскрыть роль Д.И. Менделеева в развитии судебной экспертизы. </a:t>
            </a:r>
            <a:endParaRPr lang="ru-RU" sz="4000" dirty="0">
              <a:solidFill>
                <a:schemeClr val="bg1">
                  <a:lumMod val="95000"/>
                  <a:lumOff val="5000"/>
                </a:schemeClr>
              </a:solidFill>
            </a:endParaRPr>
          </a:p>
        </p:txBody>
      </p:sp>
    </p:spTree>
  </p:cSld>
  <p:clrMapOvr>
    <a:masterClrMapping/>
  </p:clrMapOvr>
  <p:transition>
    <p:dissolv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3536"/>
            <a:ext cx="8229600" cy="737064"/>
          </a:xfrm>
        </p:spPr>
        <p:txBody>
          <a:bodyPr>
            <a:normAutofit fontScale="90000"/>
          </a:bodyPr>
          <a:lstStyle/>
          <a:p>
            <a:pPr algn="ctr"/>
            <a:r>
              <a:rPr lang="ru-RU" dirty="0" smtClean="0">
                <a:solidFill>
                  <a:srgbClr val="FF0000"/>
                </a:solidFill>
              </a:rPr>
              <a:t>Предложения Д. И. Менделеева</a:t>
            </a:r>
            <a:endParaRPr lang="ru-RU" dirty="0"/>
          </a:p>
        </p:txBody>
      </p:sp>
      <p:sp>
        <p:nvSpPr>
          <p:cNvPr id="3" name="Содержимое 2"/>
          <p:cNvSpPr>
            <a:spLocks noGrp="1"/>
          </p:cNvSpPr>
          <p:nvPr>
            <p:ph sz="half" idx="1"/>
          </p:nvPr>
        </p:nvSpPr>
        <p:spPr/>
        <p:txBody>
          <a:bodyPr>
            <a:normAutofit fontScale="70000" lnSpcReduction="20000"/>
          </a:bodyPr>
          <a:lstStyle/>
          <a:p>
            <a:pPr>
              <a:buNone/>
            </a:pPr>
            <a:r>
              <a:rPr lang="ru-RU" dirty="0" smtClean="0">
                <a:solidFill>
                  <a:schemeClr val="bg1"/>
                </a:solidFill>
              </a:rPr>
              <a:t>    3.Экспертам необходимо предоставить право высказать свое мнение о специальных вопросах, для разрешения которых они приглашены. Мотивируя последнее предложение, Д. И. Менделеев писал: “Конечно, эксперт не есть ни судья, ни защитник или обвинитель, но тем не менее если призывают, то надобно дать ему право высказать мнение о тех предметах, для суждения о каковых он призван, а без этого роль эксперта и польза, ожидаемая от специальных его знаний значительно убавляются ко вреду истины, которая отыскивается в суде”.</a:t>
            </a:r>
          </a:p>
          <a:p>
            <a:endParaRPr lang="ru-RU" dirty="0"/>
          </a:p>
        </p:txBody>
      </p:sp>
      <p:pic>
        <p:nvPicPr>
          <p:cNvPr id="5" name="Содержимое 4" descr="00036704.jpg"/>
          <p:cNvPicPr>
            <a:picLocks noGrp="1" noChangeAspect="1"/>
          </p:cNvPicPr>
          <p:nvPr>
            <p:ph sz="half" idx="2"/>
          </p:nvPr>
        </p:nvPicPr>
        <p:blipFill>
          <a:blip r:embed="rId2" cstate="print"/>
          <a:stretch>
            <a:fillRect/>
          </a:stretch>
        </p:blipFill>
        <p:spPr>
          <a:xfrm>
            <a:off x="4495800" y="1447800"/>
            <a:ext cx="4343400" cy="4724400"/>
          </a:xfrm>
        </p:spPr>
      </p:pic>
    </p:spTree>
  </p:cSld>
  <p:clrMapOvr>
    <a:masterClrMapping/>
  </p:clrMapOvr>
  <p:transition>
    <p:dissolv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4294967295"/>
          </p:nvPr>
        </p:nvSpPr>
        <p:spPr>
          <a:xfrm>
            <a:off x="0" y="1646238"/>
            <a:ext cx="8229600" cy="4525962"/>
          </a:xfrm>
        </p:spPr>
        <p:txBody>
          <a:bodyPr>
            <a:normAutofit fontScale="55000" lnSpcReduction="20000"/>
          </a:bodyPr>
          <a:lstStyle/>
          <a:p>
            <a:pPr>
              <a:buNone/>
            </a:pPr>
            <a:r>
              <a:rPr lang="ru-RU" dirty="0" smtClean="0">
                <a:solidFill>
                  <a:schemeClr val="bg1"/>
                </a:solidFill>
              </a:rPr>
              <a:t>          Взгляды Д. И. Менделеева на роль судебной экспертизы и на систему ее организации значительно опередили его современность. Лишь в наше время большинство из них нашло свое осуществление. Сказанным не исчерпывается роль Д. И. Менделеева в развитии судебной экспертизы. Немало ценных мыслей и замечаний им было высказано в связи с конкретными экспертизами. Особенно большое значение Д. И. Менделеев уделял строгому соблюдению “судебных предосторожностей”. Он неоднократно подчеркивал, что соблюдение их не пустая формальность, а существенная гарантия дачи правильного и объективного заключения.</a:t>
            </a:r>
          </a:p>
          <a:p>
            <a:pPr>
              <a:buNone/>
            </a:pPr>
            <a:r>
              <a:rPr lang="ru-RU" dirty="0" smtClean="0">
                <a:solidFill>
                  <a:schemeClr val="bg1"/>
                </a:solidFill>
              </a:rPr>
              <a:t>         К таким судебным предосторожностям Д. И. Менделеев относил, прежде всего, обязанность эксперта лично убедиться в подлинности и неприкосновенности объектов исследования. Так, давая заключение по делу о смерти присяжного поверенного </a:t>
            </a:r>
            <a:r>
              <a:rPr lang="ru-RU" dirty="0" err="1" smtClean="0">
                <a:solidFill>
                  <a:schemeClr val="bg1"/>
                </a:solidFill>
              </a:rPr>
              <a:t>Ахочинского</a:t>
            </a:r>
            <a:r>
              <a:rPr lang="ru-RU" dirty="0" smtClean="0">
                <a:solidFill>
                  <a:schemeClr val="bg1"/>
                </a:solidFill>
              </a:rPr>
              <a:t>, Д. И. Менделеев отмечал в нем: “Взята была одна из подлинных банок, но она оказалась столь слабо перевязанной, что можно снять ее покрышку, не вредя печати. Таковые обстоятельства, по моему мнению, могут рушить все значение судебно-химического исследования, ибо для того и должны быть соблюдены некоторые формальности, чтобы не могло оставаться и тени сомнения в неприкосновенности внутренностей от времени вскрытия трупа до времени производства химического исследования”.</a:t>
            </a:r>
            <a:endParaRPr lang="ru-RU" dirty="0">
              <a:solidFill>
                <a:schemeClr val="bg1"/>
              </a:solidFill>
            </a:endParaRPr>
          </a:p>
        </p:txBody>
      </p:sp>
      <p:sp>
        <p:nvSpPr>
          <p:cNvPr id="2" name="Заголовок 1"/>
          <p:cNvSpPr>
            <a:spLocks noGrp="1"/>
          </p:cNvSpPr>
          <p:nvPr>
            <p:ph type="title" idx="4294967295"/>
          </p:nvPr>
        </p:nvSpPr>
        <p:spPr>
          <a:xfrm>
            <a:off x="0" y="254000"/>
            <a:ext cx="8229600" cy="1143000"/>
          </a:xfrm>
        </p:spPr>
        <p:txBody>
          <a:bodyPr>
            <a:normAutofit fontScale="90000"/>
          </a:bodyPr>
          <a:lstStyle/>
          <a:p>
            <a:pPr algn="ctr"/>
            <a:r>
              <a:rPr lang="ru-RU" dirty="0" smtClean="0">
                <a:solidFill>
                  <a:srgbClr val="C00000"/>
                </a:solidFill>
              </a:rPr>
              <a:t>Научная деятельность </a:t>
            </a:r>
            <a:br>
              <a:rPr lang="ru-RU" dirty="0" smtClean="0">
                <a:solidFill>
                  <a:srgbClr val="C00000"/>
                </a:solidFill>
              </a:rPr>
            </a:br>
            <a:r>
              <a:rPr lang="ru-RU" dirty="0" smtClean="0">
                <a:solidFill>
                  <a:srgbClr val="C00000"/>
                </a:solidFill>
              </a:rPr>
              <a:t>Д. И. Менделеева</a:t>
            </a:r>
            <a:endParaRPr lang="ru-RU" dirty="0"/>
          </a:p>
        </p:txBody>
      </p:sp>
    </p:spTree>
  </p:cSld>
  <p:clrMapOvr>
    <a:masterClrMapping/>
  </p:clrMapOvr>
  <p:transition>
    <p:dissolv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normAutofit fontScale="90000"/>
          </a:bodyPr>
          <a:lstStyle/>
          <a:p>
            <a:pPr algn="ctr"/>
            <a:r>
              <a:rPr lang="ru-RU" dirty="0" smtClean="0">
                <a:solidFill>
                  <a:srgbClr val="C00000"/>
                </a:solidFill>
              </a:rPr>
              <a:t>Научная деятельность</a:t>
            </a:r>
            <a:br>
              <a:rPr lang="ru-RU" dirty="0" smtClean="0">
                <a:solidFill>
                  <a:srgbClr val="C00000"/>
                </a:solidFill>
              </a:rPr>
            </a:br>
            <a:r>
              <a:rPr lang="ru-RU" dirty="0" smtClean="0">
                <a:solidFill>
                  <a:srgbClr val="C00000"/>
                </a:solidFill>
              </a:rPr>
              <a:t> Д. И. Менделеева</a:t>
            </a:r>
            <a:endParaRPr lang="ru-RU" dirty="0"/>
          </a:p>
        </p:txBody>
      </p:sp>
      <p:sp>
        <p:nvSpPr>
          <p:cNvPr id="6" name="Содержимое 5"/>
          <p:cNvSpPr>
            <a:spLocks noGrp="1"/>
          </p:cNvSpPr>
          <p:nvPr>
            <p:ph sz="quarter" idx="2"/>
          </p:nvPr>
        </p:nvSpPr>
        <p:spPr>
          <a:xfrm>
            <a:off x="-228600" y="1524000"/>
            <a:ext cx="5486400" cy="5791200"/>
          </a:xfrm>
        </p:spPr>
        <p:txBody>
          <a:bodyPr>
            <a:normAutofit fontScale="70000" lnSpcReduction="20000"/>
          </a:bodyPr>
          <a:lstStyle/>
          <a:p>
            <a:pPr>
              <a:buNone/>
            </a:pPr>
            <a:r>
              <a:rPr lang="ru-RU" dirty="0" smtClean="0">
                <a:solidFill>
                  <a:schemeClr val="bg1"/>
                </a:solidFill>
              </a:rPr>
              <a:t>        Исходя из только что высказанных соображений, Д. И. Менделеев придавал исключительно большое значение наружному осмотру исследуемых экспертом вещественных доказательств, состоянию их упаковки и т, д. Все данные такого осмотра он считал обязательным отражать в протоколе, составляемом экспертом. Критикуя с этой стороны протокол химического исследования внутренностей </a:t>
            </a:r>
            <a:r>
              <a:rPr lang="ru-RU" dirty="0" err="1" smtClean="0">
                <a:solidFill>
                  <a:schemeClr val="bg1"/>
                </a:solidFill>
              </a:rPr>
              <a:t>Ахочинского</a:t>
            </a:r>
            <a:r>
              <a:rPr lang="ru-RU" dirty="0" smtClean="0">
                <a:solidFill>
                  <a:schemeClr val="bg1"/>
                </a:solidFill>
              </a:rPr>
              <a:t>, Д. И. Менделеев в своем заключении отмечал: “Не упомянуто подробно о том, как были завязаны другие банки (и какие на них были </a:t>
            </a:r>
            <a:r>
              <a:rPr lang="ru-RU" dirty="0" err="1" smtClean="0">
                <a:solidFill>
                  <a:schemeClr val="bg1"/>
                </a:solidFill>
              </a:rPr>
              <a:t>нумера</a:t>
            </a:r>
            <a:r>
              <a:rPr lang="ru-RU" dirty="0" smtClean="0">
                <a:solidFill>
                  <a:schemeClr val="bg1"/>
                </a:solidFill>
              </a:rPr>
              <a:t>)”.</a:t>
            </a:r>
          </a:p>
          <a:p>
            <a:pPr>
              <a:buNone/>
            </a:pPr>
            <a:r>
              <a:rPr lang="ru-RU" dirty="0" smtClean="0">
                <a:solidFill>
                  <a:schemeClr val="bg1"/>
                </a:solidFill>
              </a:rPr>
              <a:t>       Сам Д. И. Менделеев в даваемых им экспертных заключениях всегда подробно описывал общий вид исследуемых объектов, состояние их упаковки и другие внешние признаки. Например, давая заключение о качестве сгущенного молока фирмы “Вдова Владимира Мейера с сыновьями”, Д. И. Менделеев тщательно описывает, в каких жестяных банках оно было к нему доставлено, сколько каждая из них весила, какие этикетки имелись на банках, когда согласно этим этикеткам сгущенное молоко было изготовлено и т. д.</a:t>
            </a:r>
          </a:p>
          <a:p>
            <a:endParaRPr lang="ru-RU" dirty="0"/>
          </a:p>
        </p:txBody>
      </p:sp>
      <p:pic>
        <p:nvPicPr>
          <p:cNvPr id="9" name="Содержимое 8" descr="00036662.jpg"/>
          <p:cNvPicPr>
            <a:picLocks noGrp="1" noChangeAspect="1"/>
          </p:cNvPicPr>
          <p:nvPr>
            <p:ph sz="quarter" idx="4"/>
          </p:nvPr>
        </p:nvPicPr>
        <p:blipFill>
          <a:blip r:embed="rId2"/>
          <a:stretch>
            <a:fillRect/>
          </a:stretch>
        </p:blipFill>
        <p:spPr>
          <a:xfrm>
            <a:off x="5257800" y="1600200"/>
            <a:ext cx="3657600" cy="4724400"/>
          </a:xfrm>
        </p:spPr>
      </p:pic>
    </p:spTree>
  </p:cSld>
  <p:clrMapOvr>
    <a:masterClrMapping/>
  </p:clrMapOvr>
  <p:transition>
    <p:dissolv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smtClean="0">
                <a:solidFill>
                  <a:srgbClr val="C00000"/>
                </a:solidFill>
              </a:rPr>
              <a:t>Научная деятельность </a:t>
            </a:r>
            <a:br>
              <a:rPr lang="ru-RU" dirty="0" smtClean="0">
                <a:solidFill>
                  <a:srgbClr val="C00000"/>
                </a:solidFill>
              </a:rPr>
            </a:br>
            <a:r>
              <a:rPr lang="ru-RU" dirty="0" smtClean="0">
                <a:solidFill>
                  <a:srgbClr val="C00000"/>
                </a:solidFill>
              </a:rPr>
              <a:t>Д. И. Менделеева</a:t>
            </a:r>
            <a:endParaRPr lang="ru-RU" dirty="0"/>
          </a:p>
        </p:txBody>
      </p:sp>
      <p:sp>
        <p:nvSpPr>
          <p:cNvPr id="3" name="Содержимое 2"/>
          <p:cNvSpPr>
            <a:spLocks noGrp="1"/>
          </p:cNvSpPr>
          <p:nvPr>
            <p:ph sz="quarter" idx="2"/>
          </p:nvPr>
        </p:nvSpPr>
        <p:spPr>
          <a:xfrm>
            <a:off x="152400" y="1524000"/>
            <a:ext cx="4344988" cy="5334000"/>
          </a:xfrm>
        </p:spPr>
        <p:txBody>
          <a:bodyPr>
            <a:normAutofit fontScale="70000" lnSpcReduction="20000"/>
          </a:bodyPr>
          <a:lstStyle/>
          <a:p>
            <a:pPr>
              <a:buNone/>
            </a:pPr>
            <a:r>
              <a:rPr lang="ru-RU" dirty="0" smtClean="0"/>
              <a:t>     </a:t>
            </a:r>
            <a:r>
              <a:rPr lang="ru-RU" dirty="0" smtClean="0">
                <a:solidFill>
                  <a:schemeClr val="bg1"/>
                </a:solidFill>
              </a:rPr>
              <a:t>   Д. И. Менделеев убедительно доказывал, что каждое научно обоснованное экспертное заключение обязательно должно опираться на данные лично произведенного исследования, а не на мнения других, хотя бы и авторитетных ученых (чем иногда стремились, да подчас и сейчас стремятся, прикрыть отсутствие собственных исследований).</a:t>
            </a:r>
          </a:p>
          <a:p>
            <a:pPr>
              <a:buNone/>
            </a:pPr>
            <a:r>
              <a:rPr lang="ru-RU" dirty="0" smtClean="0">
                <a:solidFill>
                  <a:schemeClr val="bg1"/>
                </a:solidFill>
              </a:rPr>
              <a:t>       Так, по делу, возбужденному в связи с обнаружением мышьяка в олове, употребляемом для лужения посуды, проф. </a:t>
            </a:r>
            <a:r>
              <a:rPr lang="ru-RU" dirty="0" err="1" smtClean="0">
                <a:solidFill>
                  <a:schemeClr val="bg1"/>
                </a:solidFill>
              </a:rPr>
              <a:t>Пель</a:t>
            </a:r>
            <a:r>
              <a:rPr lang="ru-RU" dirty="0" smtClean="0">
                <a:solidFill>
                  <a:schemeClr val="bg1"/>
                </a:solidFill>
              </a:rPr>
              <a:t> ссылается в подтверждение своего заключения на мнения французских ученых. Разбирая это заключение, Д. И. Менделеев писал по данному вопросу: “Мнение французских ученых, высказанное в письме к проф. </a:t>
            </a:r>
            <a:r>
              <a:rPr lang="ru-RU" dirty="0" err="1" smtClean="0">
                <a:solidFill>
                  <a:schemeClr val="bg1"/>
                </a:solidFill>
              </a:rPr>
              <a:t>Пелю</a:t>
            </a:r>
            <a:r>
              <a:rPr lang="ru-RU" dirty="0" smtClean="0">
                <a:solidFill>
                  <a:schemeClr val="bg1"/>
                </a:solidFill>
              </a:rPr>
              <a:t>, я не могу принять, пока не будут выяснены опытные данные, его подтверждающие и критику выдерживающие”</a:t>
            </a:r>
            <a:endParaRPr lang="ru-RU" dirty="0">
              <a:solidFill>
                <a:schemeClr val="bg1"/>
              </a:solidFill>
            </a:endParaRPr>
          </a:p>
        </p:txBody>
      </p:sp>
      <p:pic>
        <p:nvPicPr>
          <p:cNvPr id="6" name="Содержимое 5" descr="00036632.jpg"/>
          <p:cNvPicPr>
            <a:picLocks noGrp="1" noChangeAspect="1"/>
          </p:cNvPicPr>
          <p:nvPr>
            <p:ph sz="quarter" idx="4"/>
          </p:nvPr>
        </p:nvPicPr>
        <p:blipFill>
          <a:blip r:embed="rId2" cstate="print"/>
          <a:stretch>
            <a:fillRect/>
          </a:stretch>
        </p:blipFill>
        <p:spPr>
          <a:xfrm>
            <a:off x="4800601" y="1524000"/>
            <a:ext cx="4038600" cy="4800600"/>
          </a:xfrm>
        </p:spPr>
      </p:pic>
    </p:spTree>
  </p:cSld>
  <p:clrMapOvr>
    <a:masterClrMapping/>
  </p:clrMapOvr>
  <p:transition>
    <p:dissolv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0" y="228600"/>
            <a:ext cx="4495800" cy="6629400"/>
          </a:xfrm>
        </p:spPr>
        <p:txBody>
          <a:bodyPr>
            <a:normAutofit/>
          </a:bodyPr>
          <a:lstStyle/>
          <a:p>
            <a:pPr>
              <a:buNone/>
            </a:pPr>
            <a:r>
              <a:rPr lang="ru-RU" sz="1400" dirty="0" smtClean="0">
                <a:solidFill>
                  <a:schemeClr val="bg1"/>
                </a:solidFill>
              </a:rPr>
              <a:t>          Серьезное значение Д. И. Менделеев придавал тому, были ли в распоряжении эксперта исчерпывающие сведения относительно объекта, подлежащего исследованию. Он обоснованно полагал, что лишь при наличии таких сведений выводы эксперта не будут тенденциозными, заключение его может быть предохранено от возможных ошибок. Отсюда Д. И. Менделеев обращал особое внимание на обязанность эксперта по сбору всех необходимых ему сведений, относящихся к объекту исследования.</a:t>
            </a:r>
          </a:p>
          <a:p>
            <a:pPr>
              <a:buNone/>
            </a:pPr>
            <a:r>
              <a:rPr lang="ru-RU" sz="1400" dirty="0" smtClean="0">
                <a:solidFill>
                  <a:schemeClr val="bg1"/>
                </a:solidFill>
              </a:rPr>
              <a:t>           Показательно в этом отношении уголовное дело о загрязнении реки Невы сточными водами Невской ниточной мануфактуры. Для того чтобы быть убежденным в научной обоснованности данного им по этому делу заключения, Д. И. Менделеев не ограничился результатами химического анализа воды, взятой из реки Невы у Невской ниточной мануфактуры, а собрал сверх того полные данные о всех промышленных предприятиях, находившихся выше Ниточной мануфактуры, собрал сведения о количестве сырья и топлива, расходуемого при различных операциях на Ниточной мануфактуре, сведения о всех отстойных колодцах, их размерах, о длине стоков и другие данные, обеспечившие тщательность исследования и полную объективность выводов, содержавшихся в упомянутом заключении.</a:t>
            </a:r>
            <a:endParaRPr lang="ru-RU" sz="1400" dirty="0">
              <a:solidFill>
                <a:schemeClr val="bg1"/>
              </a:solidFill>
            </a:endParaRPr>
          </a:p>
        </p:txBody>
      </p:sp>
      <p:pic>
        <p:nvPicPr>
          <p:cNvPr id="6" name="Picture 4" descr="s03"/>
          <p:cNvPicPr>
            <a:picLocks noGrp="1" noChangeAspect="1" noChangeArrowheads="1"/>
          </p:cNvPicPr>
          <p:nvPr>
            <p:ph sz="half" idx="2"/>
          </p:nvPr>
        </p:nvPicPr>
        <p:blipFill>
          <a:blip r:embed="rId2"/>
          <a:srcRect/>
          <a:stretch>
            <a:fillRect/>
          </a:stretch>
        </p:blipFill>
        <p:spPr bwMode="auto">
          <a:xfrm>
            <a:off x="4648200" y="457200"/>
            <a:ext cx="4038600" cy="5791199"/>
          </a:xfrm>
          <a:prstGeom prst="rect">
            <a:avLst/>
          </a:prstGeom>
          <a:noFill/>
        </p:spPr>
      </p:pic>
    </p:spTree>
  </p:cSld>
  <p:clrMapOvr>
    <a:masterClrMapping/>
  </p:clrMapOvr>
  <p:transition>
    <p:dissolv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smtClean="0">
                <a:solidFill>
                  <a:srgbClr val="C00000"/>
                </a:solidFill>
              </a:rPr>
              <a:t>Научная деятельность </a:t>
            </a:r>
            <a:br>
              <a:rPr lang="ru-RU" dirty="0" smtClean="0">
                <a:solidFill>
                  <a:srgbClr val="C00000"/>
                </a:solidFill>
              </a:rPr>
            </a:br>
            <a:r>
              <a:rPr lang="ru-RU" dirty="0" smtClean="0">
                <a:solidFill>
                  <a:srgbClr val="C00000"/>
                </a:solidFill>
              </a:rPr>
              <a:t>Д. И. Менделеева</a:t>
            </a:r>
            <a:endParaRPr lang="ru-RU" dirty="0"/>
          </a:p>
        </p:txBody>
      </p:sp>
      <p:sp>
        <p:nvSpPr>
          <p:cNvPr id="3" name="Содержимое 2"/>
          <p:cNvSpPr>
            <a:spLocks noGrp="1"/>
          </p:cNvSpPr>
          <p:nvPr>
            <p:ph idx="1"/>
          </p:nvPr>
        </p:nvSpPr>
        <p:spPr/>
        <p:txBody>
          <a:bodyPr>
            <a:normAutofit fontScale="62500" lnSpcReduction="20000"/>
          </a:bodyPr>
          <a:lstStyle/>
          <a:p>
            <a:pPr>
              <a:buNone/>
            </a:pPr>
            <a:r>
              <a:rPr lang="ru-RU" dirty="0" smtClean="0">
                <a:solidFill>
                  <a:schemeClr val="bg1"/>
                </a:solidFill>
              </a:rPr>
              <a:t>         Когда Д. И. Менделееву приходилось оценивать заключения других экспертов, он прежде всего обращал внимание на то, достаточно ли полные данные послужили основой для этих заключений. Так, разбирая уже упоминавшееся выше заключение проф. </a:t>
            </a:r>
            <a:r>
              <a:rPr lang="ru-RU" dirty="0" err="1" smtClean="0">
                <a:solidFill>
                  <a:schemeClr val="bg1"/>
                </a:solidFill>
              </a:rPr>
              <a:t>Пеля</a:t>
            </a:r>
            <a:r>
              <a:rPr lang="ru-RU" dirty="0" smtClean="0">
                <a:solidFill>
                  <a:schemeClr val="bg1"/>
                </a:solidFill>
              </a:rPr>
              <a:t> по делу о мышьяке, обнаруженном в олове, употребленном для лужения медной посуды, Д. И. Менделеев указывал на нарушение А. </a:t>
            </a:r>
            <a:r>
              <a:rPr lang="ru-RU" dirty="0" err="1" smtClean="0">
                <a:solidFill>
                  <a:schemeClr val="bg1"/>
                </a:solidFill>
              </a:rPr>
              <a:t>Пелем</a:t>
            </a:r>
            <a:r>
              <a:rPr lang="ru-RU" dirty="0" smtClean="0">
                <a:solidFill>
                  <a:schemeClr val="bg1"/>
                </a:solidFill>
              </a:rPr>
              <a:t> обязательного условия относительно полноты материала, используемого при производстве исследования. Проф. </a:t>
            </a:r>
            <a:r>
              <a:rPr lang="ru-RU" dirty="0" err="1" smtClean="0">
                <a:solidFill>
                  <a:schemeClr val="bg1"/>
                </a:solidFill>
              </a:rPr>
              <a:t>Пель</a:t>
            </a:r>
            <a:r>
              <a:rPr lang="ru-RU" dirty="0" smtClean="0">
                <a:solidFill>
                  <a:schemeClr val="bg1"/>
                </a:solidFill>
              </a:rPr>
              <a:t> пришел в своем заключении к выводу о значительном содержании мышьяка в олове. Критикуя этот вывод, Д. И. Менделеев писал: “Так как обычная медь всегда содержит мышьяк, то может получиться, что при первом своем исследовании луженой кастрюли, уже служившей для варки пищи, проф. </a:t>
            </a:r>
            <a:r>
              <a:rPr lang="ru-RU" dirty="0" err="1" smtClean="0">
                <a:solidFill>
                  <a:schemeClr val="bg1"/>
                </a:solidFill>
              </a:rPr>
              <a:t>Пель</a:t>
            </a:r>
            <a:r>
              <a:rPr lang="ru-RU" dirty="0" smtClean="0">
                <a:solidFill>
                  <a:schemeClr val="bg1"/>
                </a:solidFill>
              </a:rPr>
              <a:t>, нашедший „значительное количество мышьяка", соскоблил для анализа не только олово, но и медь, в которой для проверки следовало определить содержание мышьяка — прежде чем приписывать его олову”. Исключительно ценные мысли о судебной экспертизе были высказаны Д. И. Менделеевым в результате ознакомления с рукописью труда Ю. К. Траппа “Наставление для врачей и фармацевтов для судебно-химического исследования”. </a:t>
            </a:r>
            <a:endParaRPr lang="ru-RU" dirty="0">
              <a:solidFill>
                <a:schemeClr val="bg1"/>
              </a:solidFill>
            </a:endParaRPr>
          </a:p>
        </p:txBody>
      </p:sp>
    </p:spTree>
  </p:cSld>
  <p:clrMapOvr>
    <a:masterClrMapping/>
  </p:clrMapOvr>
  <p:transition>
    <p:dissolv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1143000"/>
          </a:xfrm>
        </p:spPr>
        <p:txBody>
          <a:bodyPr/>
          <a:lstStyle/>
          <a:p>
            <a:r>
              <a:rPr lang="ru-RU" dirty="0" smtClean="0">
                <a:solidFill>
                  <a:srgbClr val="C00000"/>
                </a:solidFill>
              </a:rPr>
              <a:t>Судебные предосторожности</a:t>
            </a:r>
            <a:endParaRPr lang="ru-RU" dirty="0">
              <a:solidFill>
                <a:srgbClr val="C00000"/>
              </a:solidFill>
            </a:endParaRPr>
          </a:p>
        </p:txBody>
      </p:sp>
      <p:sp>
        <p:nvSpPr>
          <p:cNvPr id="3" name="Содержимое 2"/>
          <p:cNvSpPr>
            <a:spLocks noGrp="1"/>
          </p:cNvSpPr>
          <p:nvPr>
            <p:ph idx="1"/>
          </p:nvPr>
        </p:nvSpPr>
        <p:spPr>
          <a:xfrm>
            <a:off x="609600" y="1676400"/>
            <a:ext cx="7848600" cy="4709160"/>
          </a:xfrm>
        </p:spPr>
        <p:txBody>
          <a:bodyPr>
            <a:normAutofit/>
          </a:bodyPr>
          <a:lstStyle/>
          <a:p>
            <a:pPr>
              <a:buNone/>
            </a:pPr>
            <a:r>
              <a:rPr lang="ru-RU" sz="1800" dirty="0" smtClean="0">
                <a:solidFill>
                  <a:srgbClr val="002060"/>
                </a:solidFill>
              </a:rPr>
              <a:t>        </a:t>
            </a:r>
            <a:r>
              <a:rPr lang="ru-RU" sz="1600" i="1" u="sng" dirty="0" smtClean="0">
                <a:solidFill>
                  <a:srgbClr val="002060"/>
                </a:solidFill>
              </a:rPr>
              <a:t>Д. И. Менделеев  неоднократно подчеркивал, что соблюдение «судебных предосторожностей» не пустая формальность, а существенная гарантия дачи правильного и объективного заключения.</a:t>
            </a:r>
          </a:p>
          <a:p>
            <a:pPr>
              <a:buNone/>
            </a:pPr>
            <a:endParaRPr lang="ru-RU" sz="1600" dirty="0" smtClean="0">
              <a:solidFill>
                <a:srgbClr val="FF0000"/>
              </a:solidFill>
            </a:endParaRPr>
          </a:p>
          <a:p>
            <a:pPr>
              <a:buNone/>
            </a:pPr>
            <a:r>
              <a:rPr lang="ru-RU" sz="1600" dirty="0" smtClean="0">
                <a:solidFill>
                  <a:srgbClr val="C00000"/>
                </a:solidFill>
              </a:rPr>
              <a:t>                                      </a:t>
            </a:r>
            <a:r>
              <a:rPr lang="ru-RU" sz="1600" u="sng" dirty="0" smtClean="0">
                <a:solidFill>
                  <a:srgbClr val="C00000"/>
                </a:solidFill>
              </a:rPr>
              <a:t>Судебные предосторожности</a:t>
            </a:r>
            <a:r>
              <a:rPr lang="ru-RU" sz="1600" dirty="0" smtClean="0">
                <a:solidFill>
                  <a:srgbClr val="C00000"/>
                </a:solidFill>
              </a:rPr>
              <a:t>:</a:t>
            </a:r>
          </a:p>
          <a:p>
            <a:pPr algn="just">
              <a:buClr>
                <a:srgbClr val="C00000"/>
              </a:buClr>
              <a:buSzPct val="99000"/>
              <a:buFont typeface="+mj-lt"/>
              <a:buAutoNum type="romanUcPeriod"/>
            </a:pPr>
            <a:r>
              <a:rPr lang="ru-RU" sz="1600" dirty="0" smtClean="0">
                <a:solidFill>
                  <a:srgbClr val="FF0000"/>
                </a:solidFill>
              </a:rPr>
              <a:t> </a:t>
            </a:r>
            <a:r>
              <a:rPr lang="ru-RU" sz="1600" dirty="0" smtClean="0">
                <a:solidFill>
                  <a:srgbClr val="000000"/>
                </a:solidFill>
              </a:rPr>
              <a:t>Эксперт  обязан, прежде всего,  лично убедиться в подлинности  и неприкосновенности объектов исследования.</a:t>
            </a:r>
          </a:p>
          <a:p>
            <a:pPr algn="just">
              <a:buClr>
                <a:srgbClr val="C00000"/>
              </a:buClr>
              <a:buSzPct val="99000"/>
              <a:buFont typeface="+mj-lt"/>
              <a:buAutoNum type="romanUcPeriod"/>
            </a:pPr>
            <a:r>
              <a:rPr lang="ru-RU" sz="1600" dirty="0" smtClean="0">
                <a:solidFill>
                  <a:srgbClr val="000000"/>
                </a:solidFill>
              </a:rPr>
              <a:t>Все данные осмотра обязательно отражать в протоколе, составляемом экспертом.</a:t>
            </a:r>
          </a:p>
          <a:p>
            <a:pPr algn="just">
              <a:buClr>
                <a:srgbClr val="C00000"/>
              </a:buClr>
              <a:buSzPct val="99000"/>
              <a:buFont typeface="+mj-lt"/>
              <a:buAutoNum type="romanUcPeriod"/>
            </a:pPr>
            <a:r>
              <a:rPr lang="ru-RU" sz="1600" dirty="0" smtClean="0">
                <a:solidFill>
                  <a:srgbClr val="000000"/>
                </a:solidFill>
              </a:rPr>
              <a:t>Каждое научно обоснованное экспертное заключение обязательно должно опираться на данные лично произведенного исследования, а не на мнения других, хотя бы авторитетных ученых. </a:t>
            </a:r>
          </a:p>
          <a:p>
            <a:pPr algn="just">
              <a:buClr>
                <a:srgbClr val="C00000"/>
              </a:buClr>
              <a:buSzPct val="99000"/>
              <a:buFont typeface="+mj-lt"/>
              <a:buAutoNum type="romanUcPeriod"/>
            </a:pPr>
            <a:r>
              <a:rPr lang="ru-RU" sz="1600" dirty="0" smtClean="0">
                <a:solidFill>
                  <a:srgbClr val="000000"/>
                </a:solidFill>
              </a:rPr>
              <a:t>Эксперт обязан собрать  все необходимые ему сведения относящихся  к  объекту  исследования.</a:t>
            </a:r>
          </a:p>
          <a:p>
            <a:pPr>
              <a:buClr>
                <a:srgbClr val="C00000"/>
              </a:buClr>
              <a:buSzPct val="99000"/>
              <a:buFont typeface="+mj-lt"/>
              <a:buAutoNum type="romanUcPeriod"/>
            </a:pPr>
            <a:r>
              <a:rPr lang="ru-RU" sz="1600" dirty="0" smtClean="0">
                <a:solidFill>
                  <a:srgbClr val="000000"/>
                </a:solidFill>
              </a:rPr>
              <a:t>При заключении других экспертов надо обращать внимание на то, достаточно ли полные данные послужили основой для этих заключений.  </a:t>
            </a:r>
          </a:p>
          <a:p>
            <a:pPr>
              <a:buClr>
                <a:srgbClr val="C00000"/>
              </a:buClr>
              <a:buSzPct val="99000"/>
              <a:buFont typeface="+mj-lt"/>
              <a:buAutoNum type="romanUcPeriod"/>
            </a:pPr>
            <a:endParaRPr lang="ru-RU" sz="1600" dirty="0" smtClean="0">
              <a:solidFill>
                <a:srgbClr val="000000"/>
              </a:solidFill>
            </a:endParaRPr>
          </a:p>
          <a:p>
            <a:pPr>
              <a:buClr>
                <a:srgbClr val="C00000"/>
              </a:buClr>
              <a:buSzPct val="99000"/>
              <a:buFont typeface="+mj-lt"/>
              <a:buAutoNum type="romanUcPeriod"/>
            </a:pPr>
            <a:endParaRPr lang="ru-RU" sz="1600" dirty="0">
              <a:solidFill>
                <a:srgbClr val="000000"/>
              </a:solidFill>
            </a:endParaRPr>
          </a:p>
        </p:txBody>
      </p:sp>
    </p:spTree>
  </p:cSld>
  <p:clrMapOvr>
    <a:masterClrMapping/>
  </p:clrMapOvr>
  <p:transition>
    <p:dissolv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304800"/>
            <a:ext cx="8229600" cy="1143000"/>
          </a:xfrm>
        </p:spPr>
        <p:txBody>
          <a:bodyPr>
            <a:normAutofit fontScale="90000"/>
          </a:bodyPr>
          <a:lstStyle/>
          <a:p>
            <a:pPr algn="ctr"/>
            <a:r>
              <a:rPr lang="ru-RU" dirty="0" smtClean="0">
                <a:solidFill>
                  <a:srgbClr val="C00000"/>
                </a:solidFill>
              </a:rPr>
              <a:t>Научная деятельность </a:t>
            </a:r>
            <a:br>
              <a:rPr lang="ru-RU" dirty="0" smtClean="0">
                <a:solidFill>
                  <a:srgbClr val="C00000"/>
                </a:solidFill>
              </a:rPr>
            </a:br>
            <a:r>
              <a:rPr lang="ru-RU" dirty="0" smtClean="0">
                <a:solidFill>
                  <a:srgbClr val="C00000"/>
                </a:solidFill>
              </a:rPr>
              <a:t>Д. И. Менделеева</a:t>
            </a:r>
            <a:endParaRPr lang="ru-RU" dirty="0"/>
          </a:p>
        </p:txBody>
      </p:sp>
      <p:sp>
        <p:nvSpPr>
          <p:cNvPr id="3" name="Содержимое 2"/>
          <p:cNvSpPr>
            <a:spLocks noGrp="1"/>
          </p:cNvSpPr>
          <p:nvPr>
            <p:ph idx="1"/>
          </p:nvPr>
        </p:nvSpPr>
        <p:spPr>
          <a:xfrm>
            <a:off x="457200" y="1646236"/>
            <a:ext cx="8229600" cy="5516563"/>
          </a:xfrm>
        </p:spPr>
        <p:txBody>
          <a:bodyPr>
            <a:normAutofit fontScale="62500" lnSpcReduction="20000"/>
          </a:bodyPr>
          <a:lstStyle/>
          <a:p>
            <a:pPr>
              <a:buNone/>
            </a:pPr>
            <a:r>
              <a:rPr lang="ru-RU" dirty="0" smtClean="0">
                <a:solidFill>
                  <a:schemeClr val="bg1"/>
                </a:solidFill>
              </a:rPr>
              <a:t>             В заседании Совета от 3 февраля 1876 г. Совет признал необходимым для ознакомления с “Наставлением” образовать комиссию в составе профессоров Заблоцкого, </a:t>
            </a:r>
            <a:r>
              <a:rPr lang="ru-RU" dirty="0" err="1" smtClean="0">
                <a:solidFill>
                  <a:schemeClr val="bg1"/>
                </a:solidFill>
              </a:rPr>
              <a:t>Мерклина</a:t>
            </a:r>
            <a:r>
              <a:rPr lang="ru-RU" dirty="0" smtClean="0">
                <a:solidFill>
                  <a:schemeClr val="bg1"/>
                </a:solidFill>
              </a:rPr>
              <a:t> и Менделеева.</a:t>
            </a:r>
          </a:p>
          <a:p>
            <a:pPr>
              <a:buNone/>
            </a:pPr>
            <a:r>
              <a:rPr lang="ru-RU" dirty="0" smtClean="0">
                <a:solidFill>
                  <a:schemeClr val="bg1"/>
                </a:solidFill>
              </a:rPr>
              <a:t>          На следующий же день рукопись ученым секретарем Совета была препровождена для отзыва Д. И. Менделееву, а уже 14 февраля того же года Д. И. Менделеевым был составлен подробный отзыв. В этом отзыве отстаивалось мнение о том, что “Наставление” для судебно-химических исследований должно состоять из двух частей: одна с изложением чисто химических приемов, а вторая с изложением всех особых, судебных предосторожностей, исключительно важных для того, чтобы “...не впасть в недоразумение, не применять грубых неточных или даже неверных приемов открытия яда...” Отсутствие в Наставлении второй части признавалось Д. И. Менделеевым существенным пробелом, в силу чего он даже предлагал изменить заглавие книги, назвав ее “Наставлением для фармацевтов, производящих химические исследования ядовитых веществ”. Подобное изменение предлагалось для того, чтобы не ввести в заблуждение лиц, которые будут обращаться к книге с целью найти указания для проведения именно судебных экспертиз, о которых в ней было сказано слишком мало. В “Наставлении” была, правда, глава, называемая “административной”, но, по мнению Д. И. Менделеева, она отличалась слабостью и неполнотою .</a:t>
            </a:r>
            <a:r>
              <a:rPr lang="ru-RU" dirty="0" smtClean="0"/>
              <a:t> </a:t>
            </a:r>
            <a:endParaRPr lang="ru-RU" dirty="0">
              <a:solidFill>
                <a:schemeClr val="bg1"/>
              </a:solidFill>
            </a:endParaRPr>
          </a:p>
        </p:txBody>
      </p:sp>
    </p:spTree>
  </p:cSld>
  <p:clrMapOvr>
    <a:masterClrMapping/>
  </p:clrMapOvr>
  <p:transition>
    <p:dissolv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smtClean="0">
                <a:solidFill>
                  <a:srgbClr val="C00000"/>
                </a:solidFill>
              </a:rPr>
              <a:t>Научная деятельность</a:t>
            </a:r>
            <a:br>
              <a:rPr lang="ru-RU" dirty="0" smtClean="0">
                <a:solidFill>
                  <a:srgbClr val="C00000"/>
                </a:solidFill>
              </a:rPr>
            </a:br>
            <a:r>
              <a:rPr lang="ru-RU" dirty="0" smtClean="0">
                <a:solidFill>
                  <a:srgbClr val="C00000"/>
                </a:solidFill>
              </a:rPr>
              <a:t> Д. И. Менделеева</a:t>
            </a:r>
            <a:endParaRPr lang="ru-RU" dirty="0"/>
          </a:p>
        </p:txBody>
      </p:sp>
      <p:sp>
        <p:nvSpPr>
          <p:cNvPr id="3" name="Содержимое 2"/>
          <p:cNvSpPr>
            <a:spLocks noGrp="1"/>
          </p:cNvSpPr>
          <p:nvPr>
            <p:ph idx="1"/>
          </p:nvPr>
        </p:nvSpPr>
        <p:spPr>
          <a:xfrm>
            <a:off x="457200" y="1646236"/>
            <a:ext cx="8229600" cy="5211763"/>
          </a:xfrm>
        </p:spPr>
        <p:txBody>
          <a:bodyPr>
            <a:normAutofit fontScale="70000" lnSpcReduction="20000"/>
          </a:bodyPr>
          <a:lstStyle/>
          <a:p>
            <a:pPr>
              <a:buNone/>
            </a:pPr>
            <a:r>
              <a:rPr lang="ru-RU" dirty="0" smtClean="0">
                <a:solidFill>
                  <a:schemeClr val="bg1"/>
                </a:solidFill>
              </a:rPr>
              <a:t>          В заключительной части отзыва Д. И. Менделеев еще раз подчеркивал, что соблюдение упомянутых правил “для отыскания истины не менее важно, чем значение приемов лабораторных”. Эти высказывания Д. И. Менделеева убедительно показывают, насколько глубоко и тщательно были им продуманы вопросы, связанные с организацией и деятельностью судебных экспертов.</a:t>
            </a:r>
          </a:p>
          <a:p>
            <a:pPr>
              <a:buNone/>
            </a:pPr>
            <a:r>
              <a:rPr lang="ru-RU" dirty="0" smtClean="0">
                <a:solidFill>
                  <a:schemeClr val="bg1"/>
                </a:solidFill>
              </a:rPr>
              <a:t>         На основании мнения Д. И, Менделеева и других членов комиссии Медицинский совет признал необходимым переработать первую главу “Наставления”, поручив эту работу Д. И. Менделееву совместно с Ю. К. Траппом и д-ром </a:t>
            </a:r>
            <a:r>
              <a:rPr lang="ru-RU" dirty="0" err="1" smtClean="0">
                <a:solidFill>
                  <a:schemeClr val="bg1"/>
                </a:solidFill>
              </a:rPr>
              <a:t>Ширвиндом</a:t>
            </a:r>
            <a:r>
              <a:rPr lang="ru-RU" dirty="0" smtClean="0">
                <a:solidFill>
                  <a:schemeClr val="bg1"/>
                </a:solidFill>
              </a:rPr>
              <a:t>. О состоявшемся решении ученый секретарь Медицинского совета специальным письмом уведомил Д. И. Менделеева. В 1877 г. “Наставление” было издано без тех дополнений, на которых совершенно справедливо настаивал Д. И. Менделеев. Такое дополнение не было сделано и впоследствии. Можно только глубоко сожалеть, что намечавшаяся работа с участием Д. И. Менделеева не была доведена до конца и тем самым судебная химия лишилась труда, который, несомненно, явился бы ценным вкладом в науку.</a:t>
            </a:r>
            <a:endParaRPr lang="ru-RU" dirty="0">
              <a:solidFill>
                <a:schemeClr val="bg1"/>
              </a:solidFill>
            </a:endParaRPr>
          </a:p>
        </p:txBody>
      </p:sp>
    </p:spTree>
  </p:cSld>
  <p:clrMapOvr>
    <a:masterClrMapping/>
  </p:clrMapOvr>
  <p:transition>
    <p:dissolv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smtClean="0">
                <a:solidFill>
                  <a:srgbClr val="C00000"/>
                </a:solidFill>
              </a:rPr>
              <a:t>Научная деятельность</a:t>
            </a:r>
            <a:br>
              <a:rPr lang="ru-RU" dirty="0" smtClean="0">
                <a:solidFill>
                  <a:srgbClr val="C00000"/>
                </a:solidFill>
              </a:rPr>
            </a:br>
            <a:r>
              <a:rPr lang="ru-RU" dirty="0" smtClean="0">
                <a:solidFill>
                  <a:srgbClr val="C00000"/>
                </a:solidFill>
              </a:rPr>
              <a:t> Д. И. Менделеева</a:t>
            </a:r>
            <a:endParaRPr lang="ru-RU" dirty="0"/>
          </a:p>
        </p:txBody>
      </p:sp>
      <p:sp>
        <p:nvSpPr>
          <p:cNvPr id="3" name="Содержимое 2"/>
          <p:cNvSpPr>
            <a:spLocks noGrp="1"/>
          </p:cNvSpPr>
          <p:nvPr>
            <p:ph idx="1"/>
          </p:nvPr>
        </p:nvSpPr>
        <p:spPr/>
        <p:txBody>
          <a:bodyPr>
            <a:normAutofit fontScale="92500" lnSpcReduction="10000"/>
          </a:bodyPr>
          <a:lstStyle/>
          <a:p>
            <a:pPr>
              <a:buNone/>
            </a:pPr>
            <a:r>
              <a:rPr lang="ru-RU" dirty="0" smtClean="0">
                <a:solidFill>
                  <a:schemeClr val="bg1"/>
                </a:solidFill>
              </a:rPr>
              <a:t>         Осветить все, что сделано было Д. И. Менделеевым для развития судебной экспертизы невозможно. Сказанного, я думаю, вполне достаточно для того, чтобы судить о той большой роли, какую великий русский ученый играл в этой узкой и сравнительно далекой от основных его научных интересов области. Он внес в нее для своего времени много нового и ценного. Но и в наши дни труды Д. И. Менделеева по судебной экспертизе сохранили не только исторический интерес. До сих пор они не утратили и своего практического значения.</a:t>
            </a:r>
          </a:p>
        </p:txBody>
      </p:sp>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685800"/>
            <a:ext cx="3962400" cy="1143000"/>
          </a:xfrm>
        </p:spPr>
        <p:txBody>
          <a:bodyPr>
            <a:normAutofit fontScale="90000"/>
          </a:bodyPr>
          <a:lstStyle/>
          <a:p>
            <a:r>
              <a:rPr lang="ru-RU" sz="5300" dirty="0" smtClean="0"/>
              <a:t/>
            </a:r>
            <a:br>
              <a:rPr lang="ru-RU" sz="5300" dirty="0" smtClean="0"/>
            </a:br>
            <a:r>
              <a:rPr lang="ru-RU" sz="5300" b="1"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Гипотеза</a:t>
            </a:r>
            <a:r>
              <a:rPr lang="ru-RU" sz="4400" b="1"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a:t>
            </a:r>
            <a:r>
              <a:rPr lang="ru-RU" dirty="0" smtClean="0"/>
              <a:t/>
            </a:r>
            <a:br>
              <a:rPr lang="ru-RU" dirty="0" smtClean="0"/>
            </a:br>
            <a:endParaRPr lang="ru-RU" dirty="0"/>
          </a:p>
        </p:txBody>
      </p:sp>
      <p:sp>
        <p:nvSpPr>
          <p:cNvPr id="3" name="Содержимое 2"/>
          <p:cNvSpPr>
            <a:spLocks noGrp="1"/>
          </p:cNvSpPr>
          <p:nvPr>
            <p:ph idx="1"/>
          </p:nvPr>
        </p:nvSpPr>
        <p:spPr/>
        <p:txBody>
          <a:bodyPr>
            <a:normAutofit/>
          </a:bodyPr>
          <a:lstStyle/>
          <a:p>
            <a:pPr>
              <a:buNone/>
            </a:pPr>
            <a:r>
              <a:rPr lang="ru-RU" sz="4000" dirty="0" smtClean="0"/>
              <a:t>      </a:t>
            </a:r>
          </a:p>
          <a:p>
            <a:pPr>
              <a:buNone/>
            </a:pPr>
            <a:r>
              <a:rPr lang="ru-RU" sz="4000" dirty="0" smtClean="0">
                <a:solidFill>
                  <a:srgbClr val="000000"/>
                </a:solidFill>
              </a:rPr>
              <a:t>      Я </a:t>
            </a:r>
            <a:r>
              <a:rPr lang="ru-RU" sz="4000" dirty="0" smtClean="0">
                <a:solidFill>
                  <a:srgbClr val="000000"/>
                </a:solidFill>
              </a:rPr>
              <a:t>утверждаю, что заслуга в развитии судебной </a:t>
            </a:r>
            <a:r>
              <a:rPr lang="ru-RU" sz="4000" dirty="0" smtClean="0">
                <a:solidFill>
                  <a:srgbClr val="000000"/>
                </a:solidFill>
              </a:rPr>
              <a:t>экспертизы</a:t>
            </a:r>
          </a:p>
          <a:p>
            <a:pPr>
              <a:buNone/>
            </a:pPr>
            <a:r>
              <a:rPr lang="ru-RU" sz="4000" dirty="0" smtClean="0">
                <a:solidFill>
                  <a:srgbClr val="000000"/>
                </a:solidFill>
              </a:rPr>
              <a:t> </a:t>
            </a:r>
            <a:r>
              <a:rPr lang="ru-RU" sz="4000" dirty="0" smtClean="0">
                <a:solidFill>
                  <a:srgbClr val="000000"/>
                </a:solidFill>
              </a:rPr>
              <a:t>Д. И. Менделеева очень велика.</a:t>
            </a:r>
            <a:endParaRPr lang="ru-RU" sz="4000" dirty="0">
              <a:solidFill>
                <a:srgbClr val="000000"/>
              </a:solidFill>
            </a:endParaRPr>
          </a:p>
        </p:txBody>
      </p:sp>
    </p:spTree>
  </p:cSld>
  <p:clrMapOvr>
    <a:masterClrMapping/>
  </p:clrMapOvr>
  <p:transition>
    <p:dissolv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l"/>
            <a:r>
              <a:rPr lang="ru-RU" dirty="0" smtClean="0">
                <a:solidFill>
                  <a:srgbClr val="C00000"/>
                </a:solidFill>
              </a:rPr>
              <a:t>Раздел 3.</a:t>
            </a:r>
            <a:endParaRPr lang="ru-RU" dirty="0">
              <a:solidFill>
                <a:srgbClr val="C00000"/>
              </a:solidFill>
            </a:endParaRPr>
          </a:p>
        </p:txBody>
      </p:sp>
      <p:sp>
        <p:nvSpPr>
          <p:cNvPr id="3" name="Текст 2"/>
          <p:cNvSpPr>
            <a:spLocks noGrp="1"/>
          </p:cNvSpPr>
          <p:nvPr>
            <p:ph type="body" idx="1"/>
          </p:nvPr>
        </p:nvSpPr>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u-RU" sz="36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случай в нашем городе</a:t>
            </a:r>
            <a:endParaRPr lang="ru-RU" sz="36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cSld>
  <p:clrMapOvr>
    <a:masterClrMapping/>
  </p:clrMapOvr>
  <p:transition>
    <p:dissolv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pPr algn="ctr"/>
            <a:r>
              <a:rPr lang="ru-RU" dirty="0" smtClean="0"/>
              <a:t>Случай нашего города</a:t>
            </a:r>
            <a:endParaRPr lang="ru-RU" dirty="0"/>
          </a:p>
        </p:txBody>
      </p:sp>
      <p:sp>
        <p:nvSpPr>
          <p:cNvPr id="6" name="Содержимое 5"/>
          <p:cNvSpPr>
            <a:spLocks noGrp="1"/>
          </p:cNvSpPr>
          <p:nvPr>
            <p:ph sz="half" idx="1"/>
          </p:nvPr>
        </p:nvSpPr>
        <p:spPr>
          <a:xfrm>
            <a:off x="0" y="1645920"/>
            <a:ext cx="4572000" cy="4983480"/>
          </a:xfrm>
        </p:spPr>
        <p:txBody>
          <a:bodyPr>
            <a:noAutofit/>
          </a:bodyPr>
          <a:lstStyle/>
          <a:p>
            <a:pPr>
              <a:buNone/>
            </a:pPr>
            <a:r>
              <a:rPr lang="ru-RU" sz="1600" dirty="0" smtClean="0"/>
              <a:t>           </a:t>
            </a:r>
            <a:r>
              <a:rPr lang="ru-RU" sz="1800" dirty="0" smtClean="0">
                <a:solidFill>
                  <a:schemeClr val="bg1"/>
                </a:solidFill>
              </a:rPr>
              <a:t>11.10. 2008г. На 76 км.  автодороги Брянск-Новозыбков на обочине дороги обнаружен труп неизвестного мужчины. При осмотре трупа сотрудниками милиции было установлено, что данный человек скончался в результате  ДТП,  наезда неизвестного транспорта, который с места  происшествия скрылся. При детальном  осмотре одежды трупа на застёжке замка куртки были обнаружены части лакокрасочного покрытия серого цвета,  которые были изъяты и направлены  в экспертно криминалистическое  подразделение  для химико-физического исследования.</a:t>
            </a:r>
          </a:p>
        </p:txBody>
      </p:sp>
      <p:pic>
        <p:nvPicPr>
          <p:cNvPr id="8" name="Содержимое 7" descr="PIC_0048.JPG"/>
          <p:cNvPicPr>
            <a:picLocks noGrp="1" noChangeAspect="1"/>
          </p:cNvPicPr>
          <p:nvPr>
            <p:ph sz="half" idx="2"/>
          </p:nvPr>
        </p:nvPicPr>
        <p:blipFill>
          <a:blip r:embed="rId2" cstate="print"/>
          <a:stretch>
            <a:fillRect/>
          </a:stretch>
        </p:blipFill>
        <p:spPr>
          <a:xfrm>
            <a:off x="4692534" y="1600200"/>
            <a:ext cx="3949932" cy="4525963"/>
          </a:xfrm>
        </p:spPr>
      </p:pic>
    </p:spTree>
  </p:cSld>
  <p:clrMapOvr>
    <a:masterClrMapping/>
  </p:clrMapOvr>
  <p:transition>
    <p:dissolv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3536"/>
            <a:ext cx="8229600" cy="737064"/>
          </a:xfrm>
        </p:spPr>
        <p:txBody>
          <a:bodyPr>
            <a:normAutofit/>
          </a:bodyPr>
          <a:lstStyle/>
          <a:p>
            <a:pPr algn="ctr"/>
            <a:r>
              <a:rPr lang="ru-RU" dirty="0" smtClean="0"/>
              <a:t>Случай нашего города</a:t>
            </a:r>
            <a:endParaRPr lang="ru-RU" dirty="0"/>
          </a:p>
        </p:txBody>
      </p:sp>
      <p:sp>
        <p:nvSpPr>
          <p:cNvPr id="3" name="Содержимое 2"/>
          <p:cNvSpPr>
            <a:spLocks noGrp="1"/>
          </p:cNvSpPr>
          <p:nvPr>
            <p:ph sz="half" idx="1"/>
          </p:nvPr>
        </p:nvSpPr>
        <p:spPr/>
        <p:txBody>
          <a:bodyPr/>
          <a:lstStyle/>
          <a:p>
            <a:pPr>
              <a:buNone/>
            </a:pPr>
            <a:r>
              <a:rPr lang="ru-RU" dirty="0" smtClean="0"/>
              <a:t>      </a:t>
            </a:r>
            <a:r>
              <a:rPr lang="ru-RU" dirty="0" smtClean="0">
                <a:solidFill>
                  <a:schemeClr val="bg1"/>
                </a:solidFill>
              </a:rPr>
              <a:t>На посту сотрудниками ДПС ГАИ по подозрению в совершении данного преступления задержали автомобиль марки «Мерседес»</a:t>
            </a:r>
            <a:endParaRPr lang="ru-RU" dirty="0">
              <a:solidFill>
                <a:schemeClr val="bg1"/>
              </a:solidFill>
            </a:endParaRPr>
          </a:p>
        </p:txBody>
      </p:sp>
      <p:pic>
        <p:nvPicPr>
          <p:cNvPr id="7" name="Содержимое 6" descr="PIC_0039.JPG"/>
          <p:cNvPicPr>
            <a:picLocks noGrp="1" noChangeAspect="1"/>
          </p:cNvPicPr>
          <p:nvPr>
            <p:ph sz="half" idx="2"/>
          </p:nvPr>
        </p:nvPicPr>
        <p:blipFill>
          <a:blip r:embed="rId2" cstate="print"/>
          <a:stretch>
            <a:fillRect/>
          </a:stretch>
        </p:blipFill>
        <p:spPr>
          <a:xfrm>
            <a:off x="4419600" y="1600200"/>
            <a:ext cx="4343400" cy="4572000"/>
          </a:xfrm>
        </p:spPr>
      </p:pic>
    </p:spTree>
  </p:cSld>
  <p:clrMapOvr>
    <a:masterClrMapping/>
  </p:clrMapOvr>
  <p:transition>
    <p:dissolv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3536"/>
            <a:ext cx="8229600" cy="737064"/>
          </a:xfrm>
        </p:spPr>
        <p:txBody>
          <a:bodyPr>
            <a:normAutofit/>
          </a:bodyPr>
          <a:lstStyle/>
          <a:p>
            <a:pPr algn="ctr"/>
            <a:r>
              <a:rPr lang="ru-RU" dirty="0" smtClean="0"/>
              <a:t>Случай нашего города</a:t>
            </a:r>
            <a:endParaRPr lang="ru-RU" dirty="0"/>
          </a:p>
        </p:txBody>
      </p:sp>
      <p:sp>
        <p:nvSpPr>
          <p:cNvPr id="3" name="Содержимое 2"/>
          <p:cNvSpPr>
            <a:spLocks noGrp="1"/>
          </p:cNvSpPr>
          <p:nvPr>
            <p:ph sz="half" idx="1"/>
          </p:nvPr>
        </p:nvSpPr>
        <p:spPr>
          <a:xfrm>
            <a:off x="-228600" y="1600200"/>
            <a:ext cx="4724400" cy="4525963"/>
          </a:xfrm>
        </p:spPr>
        <p:txBody>
          <a:bodyPr>
            <a:normAutofit lnSpcReduction="10000"/>
          </a:bodyPr>
          <a:lstStyle/>
          <a:p>
            <a:pPr>
              <a:buNone/>
            </a:pPr>
            <a:r>
              <a:rPr lang="ru-RU" dirty="0" smtClean="0">
                <a:solidFill>
                  <a:schemeClr val="bg1"/>
                </a:solidFill>
              </a:rPr>
              <a:t>           На правой боковой стойки автомобиля были обнаружены царапины на лакокрасочном покрытии, вмятина на  правом крыле, в правой части повреждено лобовое стекло.  Водитель в данном преступлении не сознался, пояснив , что повреждения получил при столкновении с животным, перебегавшим дорогу.</a:t>
            </a:r>
            <a:endParaRPr lang="ru-RU" dirty="0">
              <a:solidFill>
                <a:schemeClr val="bg1"/>
              </a:solidFill>
            </a:endParaRPr>
          </a:p>
        </p:txBody>
      </p:sp>
      <p:pic>
        <p:nvPicPr>
          <p:cNvPr id="5" name="Содержимое 4" descr="PIC_0024.JPG"/>
          <p:cNvPicPr>
            <a:picLocks noGrp="1" noChangeAspect="1"/>
          </p:cNvPicPr>
          <p:nvPr>
            <p:ph sz="half" idx="2"/>
          </p:nvPr>
        </p:nvPicPr>
        <p:blipFill>
          <a:blip r:embed="rId2" cstate="print"/>
          <a:stretch>
            <a:fillRect/>
          </a:stretch>
        </p:blipFill>
        <p:spPr>
          <a:xfrm>
            <a:off x="4648200" y="1666106"/>
            <a:ext cx="4038600" cy="4394151"/>
          </a:xfrm>
        </p:spPr>
      </p:pic>
    </p:spTree>
  </p:cSld>
  <p:clrMapOvr>
    <a:masterClrMapping/>
  </p:clrMapOvr>
  <p:transition>
    <p:dissolv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3536"/>
            <a:ext cx="8229600" cy="737064"/>
          </a:xfrm>
        </p:spPr>
        <p:txBody>
          <a:bodyPr>
            <a:normAutofit/>
          </a:bodyPr>
          <a:lstStyle/>
          <a:p>
            <a:pPr algn="ctr"/>
            <a:r>
              <a:rPr lang="ru-RU" dirty="0" smtClean="0"/>
              <a:t>Случай нашего города</a:t>
            </a:r>
            <a:endParaRPr lang="ru-RU" dirty="0"/>
          </a:p>
        </p:txBody>
      </p:sp>
      <p:sp>
        <p:nvSpPr>
          <p:cNvPr id="3" name="Содержимое 2"/>
          <p:cNvSpPr>
            <a:spLocks noGrp="1"/>
          </p:cNvSpPr>
          <p:nvPr>
            <p:ph sz="half" idx="1"/>
          </p:nvPr>
        </p:nvSpPr>
        <p:spPr>
          <a:xfrm>
            <a:off x="-228600" y="1371600"/>
            <a:ext cx="4724400" cy="5486400"/>
          </a:xfrm>
        </p:spPr>
        <p:txBody>
          <a:bodyPr>
            <a:normAutofit/>
          </a:bodyPr>
          <a:lstStyle/>
          <a:p>
            <a:pPr>
              <a:buNone/>
            </a:pPr>
            <a:r>
              <a:rPr lang="ru-RU" dirty="0" smtClean="0">
                <a:solidFill>
                  <a:schemeClr val="bg1"/>
                </a:solidFill>
              </a:rPr>
              <a:t>         С данного автомобиля были изъяты образцы лакокрасочного покрытия, которое было направлено  в лабораторию ЭКЦ в УВД  Брянской области.  </a:t>
            </a:r>
            <a:endParaRPr lang="ru-RU" dirty="0">
              <a:solidFill>
                <a:schemeClr val="bg1"/>
              </a:solidFill>
            </a:endParaRPr>
          </a:p>
        </p:txBody>
      </p:sp>
      <p:pic>
        <p:nvPicPr>
          <p:cNvPr id="5" name="Содержимое 4" descr="PIC_0028.JPG"/>
          <p:cNvPicPr>
            <a:picLocks noGrp="1" noChangeAspect="1"/>
          </p:cNvPicPr>
          <p:nvPr>
            <p:ph sz="half" idx="2"/>
          </p:nvPr>
        </p:nvPicPr>
        <p:blipFill>
          <a:blip r:embed="rId2"/>
          <a:stretch>
            <a:fillRect/>
          </a:stretch>
        </p:blipFill>
        <p:spPr>
          <a:xfrm>
            <a:off x="4495800" y="1524000"/>
            <a:ext cx="4267200" cy="4876800"/>
          </a:xfrm>
        </p:spPr>
      </p:pic>
    </p:spTree>
  </p:cSld>
  <p:clrMapOvr>
    <a:masterClrMapping/>
  </p:clrMapOvr>
  <p:transition>
    <p:dissolv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solidFill>
                  <a:schemeClr val="bg1"/>
                </a:solidFill>
              </a:rPr>
              <a:t> </a:t>
            </a:r>
            <a:r>
              <a:rPr lang="ru-RU" sz="2200" dirty="0" smtClean="0">
                <a:solidFill>
                  <a:schemeClr val="bg1"/>
                </a:solidFill>
              </a:rPr>
              <a:t>При химико-физическом исследовании  лакокрасочного покрытия и с замка куртки трупа было установлено  100% совпадение.</a:t>
            </a:r>
            <a:r>
              <a:rPr lang="ru-RU" sz="2200" dirty="0" smtClean="0"/>
              <a:t/>
            </a:r>
            <a:br>
              <a:rPr lang="ru-RU" sz="2200" dirty="0" smtClean="0"/>
            </a:br>
            <a:endParaRPr lang="ru-RU" sz="2200" dirty="0"/>
          </a:p>
        </p:txBody>
      </p:sp>
      <p:pic>
        <p:nvPicPr>
          <p:cNvPr id="7" name="Содержимое 6" descr="PIC_0046.JPG"/>
          <p:cNvPicPr>
            <a:picLocks noGrp="1" noChangeAspect="1"/>
          </p:cNvPicPr>
          <p:nvPr>
            <p:ph sz="half" idx="1"/>
          </p:nvPr>
        </p:nvPicPr>
        <p:blipFill>
          <a:blip r:embed="rId2" cstate="print"/>
          <a:stretch>
            <a:fillRect/>
          </a:stretch>
        </p:blipFill>
        <p:spPr>
          <a:xfrm>
            <a:off x="457200" y="1600200"/>
            <a:ext cx="4038600" cy="4724400"/>
          </a:xfrm>
        </p:spPr>
      </p:pic>
      <p:pic>
        <p:nvPicPr>
          <p:cNvPr id="6" name="Содержимое 5" descr="PIC_0033.JPG"/>
          <p:cNvPicPr>
            <a:picLocks noGrp="1" noChangeAspect="1"/>
          </p:cNvPicPr>
          <p:nvPr>
            <p:ph sz="half" idx="2"/>
          </p:nvPr>
        </p:nvPicPr>
        <p:blipFill>
          <a:blip r:embed="rId3" cstate="print"/>
          <a:stretch>
            <a:fillRect/>
          </a:stretch>
        </p:blipFill>
        <p:spPr>
          <a:xfrm>
            <a:off x="4648200" y="1600200"/>
            <a:ext cx="4038600" cy="4724400"/>
          </a:xfrm>
        </p:spPr>
      </p:pic>
    </p:spTree>
  </p:cSld>
  <p:clrMapOvr>
    <a:masterClrMapping/>
  </p:clrMapOvr>
  <p:transition>
    <p:dissolv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Случай нашего города</a:t>
            </a:r>
            <a:endParaRPr lang="ru-RU" dirty="0"/>
          </a:p>
        </p:txBody>
      </p:sp>
      <p:sp>
        <p:nvSpPr>
          <p:cNvPr id="3" name="Содержимое 2"/>
          <p:cNvSpPr>
            <a:spLocks noGrp="1"/>
          </p:cNvSpPr>
          <p:nvPr>
            <p:ph sz="half" idx="1"/>
          </p:nvPr>
        </p:nvSpPr>
        <p:spPr/>
        <p:txBody>
          <a:bodyPr/>
          <a:lstStyle/>
          <a:p>
            <a:pPr>
              <a:buNone/>
            </a:pPr>
            <a:r>
              <a:rPr lang="ru-RU" dirty="0" smtClean="0">
                <a:solidFill>
                  <a:schemeClr val="bg1"/>
                </a:solidFill>
              </a:rPr>
              <a:t>   </a:t>
            </a:r>
          </a:p>
          <a:p>
            <a:pPr>
              <a:buNone/>
            </a:pPr>
            <a:r>
              <a:rPr lang="ru-RU" dirty="0" smtClean="0">
                <a:solidFill>
                  <a:schemeClr val="bg1"/>
                </a:solidFill>
              </a:rPr>
              <a:t>         В результате чего данное преступление  было раскрыто и виновник преступления понесёт заслуженное наказание.</a:t>
            </a:r>
            <a:endParaRPr lang="ru-RU" dirty="0"/>
          </a:p>
        </p:txBody>
      </p:sp>
      <p:pic>
        <p:nvPicPr>
          <p:cNvPr id="5" name="Содержимое 4" descr="PIC_0040.JPG"/>
          <p:cNvPicPr>
            <a:picLocks noGrp="1" noChangeAspect="1"/>
          </p:cNvPicPr>
          <p:nvPr>
            <p:ph sz="half" idx="2"/>
          </p:nvPr>
        </p:nvPicPr>
        <p:blipFill>
          <a:blip r:embed="rId2" cstate="print"/>
          <a:stretch>
            <a:fillRect/>
          </a:stretch>
        </p:blipFill>
        <p:spPr>
          <a:xfrm>
            <a:off x="4648200" y="1676400"/>
            <a:ext cx="4038600" cy="4114800"/>
          </a:xfrm>
        </p:spPr>
      </p:pic>
    </p:spTree>
  </p:cSld>
  <p:clrMapOvr>
    <a:masterClrMapping/>
  </p:clrMapOvr>
  <p:transition>
    <p:dissolv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ВЫВОД:</a:t>
            </a:r>
            <a:endParaRPr lang="ru-RU" dirty="0"/>
          </a:p>
        </p:txBody>
      </p:sp>
      <p:sp>
        <p:nvSpPr>
          <p:cNvPr id="3" name="Содержимое 2"/>
          <p:cNvSpPr>
            <a:spLocks noGrp="1"/>
          </p:cNvSpPr>
          <p:nvPr>
            <p:ph idx="1"/>
          </p:nvPr>
        </p:nvSpPr>
        <p:spPr/>
        <p:txBody>
          <a:bodyPr>
            <a:normAutofit/>
          </a:bodyPr>
          <a:lstStyle/>
          <a:p>
            <a:pPr>
              <a:buNone/>
            </a:pPr>
            <a:r>
              <a:rPr lang="ru-RU" dirty="0" smtClean="0">
                <a:solidFill>
                  <a:schemeClr val="bg1"/>
                </a:solidFill>
              </a:rPr>
              <a:t>     </a:t>
            </a:r>
            <a:r>
              <a:rPr lang="ru-RU" dirty="0" smtClean="0">
                <a:solidFill>
                  <a:schemeClr val="bg1"/>
                </a:solidFill>
              </a:rPr>
              <a:t>   </a:t>
            </a:r>
            <a:r>
              <a:rPr lang="ru-RU" dirty="0" smtClean="0">
                <a:solidFill>
                  <a:schemeClr val="bg1"/>
                </a:solidFill>
              </a:rPr>
              <a:t>Я думаю что, большинство из тех положений, за которые в области судебно-экспертной деятельности боролся великий русский ученый, претворены в жизнь в советском уголовном процессе. Они успешно помогают органам следствия и суда в осуществлении важнейшей их задачи — установлении объективной истины при расследовании и разбирательстве уголовных дел.</a:t>
            </a:r>
            <a:endParaRPr lang="ru-RU" dirty="0"/>
          </a:p>
        </p:txBody>
      </p:sp>
    </p:spTree>
  </p:cSld>
  <p:clrMapOvr>
    <a:masterClrMapping/>
  </p:clrMapOvr>
  <p:transition>
    <p:dissolv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l"/>
            <a:r>
              <a:rPr lang="ru-RU" dirty="0" smtClean="0">
                <a:solidFill>
                  <a:srgbClr val="C00000"/>
                </a:solidFill>
              </a:rPr>
              <a:t>Раздел 4.</a:t>
            </a:r>
            <a:endParaRPr lang="ru-RU" dirty="0"/>
          </a:p>
        </p:txBody>
      </p:sp>
      <p:sp>
        <p:nvSpPr>
          <p:cNvPr id="3" name="Текст 2"/>
          <p:cNvSpPr>
            <a:spLocks noGrp="1"/>
          </p:cNvSpPr>
          <p:nvPr>
            <p:ph type="body" idx="1"/>
          </p:nvPr>
        </p:nvSpPr>
        <p:spPr/>
        <p:txBody>
          <a:bodyPr>
            <a:normAutofit/>
          </a:bodyPr>
          <a:lstStyle/>
          <a:p>
            <a:pPr algn="l"/>
            <a:r>
              <a:rPr lang="ru-RU" sz="36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использованный материал</a:t>
            </a:r>
          </a:p>
        </p:txBody>
      </p:sp>
    </p:spTree>
  </p:cSld>
  <p:clrMapOvr>
    <a:masterClrMapping/>
  </p:clrMapOvr>
  <p:transition>
    <p:dissolv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685800"/>
            <a:ext cx="8229600" cy="5486717"/>
          </a:xfrm>
        </p:spPr>
        <p:txBody>
          <a:bodyPr>
            <a:normAutofit/>
          </a:bodyPr>
          <a:lstStyle/>
          <a:p>
            <a:pPr>
              <a:buNone/>
            </a:pPr>
            <a:r>
              <a:rPr lang="ru-RU" sz="2000" dirty="0" smtClean="0">
                <a:solidFill>
                  <a:schemeClr val="bg1"/>
                </a:solidFill>
              </a:rPr>
              <a:t>      </a:t>
            </a:r>
          </a:p>
          <a:p>
            <a:pPr algn="ctr">
              <a:buNone/>
            </a:pPr>
            <a:r>
              <a:rPr lang="ru-RU" sz="2800" dirty="0" smtClean="0">
                <a:solidFill>
                  <a:schemeClr val="bg1"/>
                </a:solidFill>
              </a:rPr>
              <a:t>ИСТОЧНИКИ</a:t>
            </a:r>
          </a:p>
          <a:p>
            <a:pPr algn="ctr">
              <a:buNone/>
            </a:pPr>
            <a:endParaRPr lang="ru-RU" sz="2800" dirty="0" smtClean="0">
              <a:solidFill>
                <a:schemeClr val="bg1"/>
              </a:solidFill>
            </a:endParaRPr>
          </a:p>
          <a:p>
            <a:pPr>
              <a:buNone/>
            </a:pPr>
            <a:endParaRPr lang="ru-RU" sz="2000" dirty="0" smtClean="0">
              <a:solidFill>
                <a:schemeClr val="bg1"/>
              </a:solidFill>
            </a:endParaRPr>
          </a:p>
          <a:p>
            <a:pPr>
              <a:buNone/>
            </a:pPr>
            <a:r>
              <a:rPr lang="ru-RU" sz="2000" dirty="0" smtClean="0">
                <a:solidFill>
                  <a:schemeClr val="bg1"/>
                </a:solidFill>
              </a:rPr>
              <a:t>        Крылов, И. Ф., </a:t>
            </a:r>
            <a:r>
              <a:rPr lang="ru-RU" sz="2000" dirty="0" err="1" smtClean="0">
                <a:solidFill>
                  <a:schemeClr val="bg1"/>
                </a:solidFill>
              </a:rPr>
              <a:t>Дулов</a:t>
            </a:r>
            <a:r>
              <a:rPr lang="ru-RU" sz="2000" dirty="0" smtClean="0">
                <a:solidFill>
                  <a:schemeClr val="bg1"/>
                </a:solidFill>
              </a:rPr>
              <a:t>, А. В.</a:t>
            </a:r>
            <a:br>
              <a:rPr lang="ru-RU" sz="2000" dirty="0" smtClean="0">
                <a:solidFill>
                  <a:schemeClr val="bg1"/>
                </a:solidFill>
              </a:rPr>
            </a:br>
            <a:r>
              <a:rPr lang="ru-RU" sz="2000" dirty="0" smtClean="0">
                <a:solidFill>
                  <a:schemeClr val="bg1"/>
                </a:solidFill>
              </a:rPr>
              <a:t>Роль Д. И. Менделеева в развитии судебной </a:t>
            </a:r>
            <a:br>
              <a:rPr lang="ru-RU" sz="2000" dirty="0" smtClean="0">
                <a:solidFill>
                  <a:schemeClr val="bg1"/>
                </a:solidFill>
              </a:rPr>
            </a:br>
            <a:r>
              <a:rPr lang="ru-RU" sz="2000" dirty="0" smtClean="0">
                <a:solidFill>
                  <a:schemeClr val="bg1"/>
                </a:solidFill>
              </a:rPr>
              <a:t>экспертизы .</a:t>
            </a:r>
            <a:br>
              <a:rPr lang="ru-RU" sz="2000" dirty="0" smtClean="0">
                <a:solidFill>
                  <a:schemeClr val="bg1"/>
                </a:solidFill>
              </a:rPr>
            </a:br>
            <a:r>
              <a:rPr lang="ru-RU" sz="2000" dirty="0" smtClean="0">
                <a:solidFill>
                  <a:schemeClr val="bg1"/>
                </a:solidFill>
              </a:rPr>
              <a:t>Правоведение. -1959. - № 1. - с. 114 - 118</a:t>
            </a:r>
            <a:r>
              <a:rPr lang="ru-RU" sz="2000" dirty="0" smtClean="0"/>
              <a:t/>
            </a:r>
            <a:br>
              <a:rPr lang="ru-RU" sz="2000" dirty="0" smtClean="0"/>
            </a:br>
            <a:r>
              <a:rPr lang="ru-RU" sz="2000" b="1" dirty="0" smtClean="0">
                <a:solidFill>
                  <a:schemeClr val="bg1"/>
                </a:solidFill>
              </a:rPr>
              <a:t>Дмитрий Иванович Менделеев-  </a:t>
            </a:r>
            <a:r>
              <a:rPr lang="en-US" sz="2000" b="1" dirty="0" smtClean="0">
                <a:hlinkClick r:id="rId2"/>
              </a:rPr>
              <a:t>http://www.chemnet.ru/rus/chehist/istkhim/mendel1.htm</a:t>
            </a:r>
            <a:endParaRPr lang="ru-RU" sz="2000" b="1" dirty="0" smtClean="0">
              <a:latin typeface="Verdana" pitchFamily="34" charset="0"/>
              <a:cs typeface="Arial" pitchFamily="34" charset="0"/>
            </a:endParaRPr>
          </a:p>
          <a:p>
            <a:pPr>
              <a:buNone/>
            </a:pPr>
            <a:r>
              <a:rPr lang="ru-RU" sz="2000" dirty="0" smtClean="0"/>
              <a:t>     </a:t>
            </a:r>
            <a:r>
              <a:rPr lang="ru-RU" sz="2000" dirty="0" smtClean="0">
                <a:solidFill>
                  <a:schemeClr val="bg1"/>
                </a:solidFill>
              </a:rPr>
              <a:t>Презентация «Д.И.Менделеев»  </a:t>
            </a:r>
            <a:r>
              <a:rPr lang="ru-RU" sz="2000" b="1" dirty="0" smtClean="0">
                <a:solidFill>
                  <a:srgbClr val="663300"/>
                </a:solidFill>
                <a:cs typeface="Arial" pitchFamily="34" charset="0"/>
              </a:rPr>
              <a:t>АВТОРЫ ПРОЕКТА: </a:t>
            </a:r>
          </a:p>
          <a:p>
            <a:pPr>
              <a:buNone/>
            </a:pPr>
            <a:r>
              <a:rPr lang="ru-RU" sz="2000" b="1" dirty="0" smtClean="0">
                <a:solidFill>
                  <a:srgbClr val="663300"/>
                </a:solidFill>
                <a:cs typeface="Arial" pitchFamily="34" charset="0"/>
              </a:rPr>
              <a:t>       ГРУППА 687</a:t>
            </a:r>
          </a:p>
          <a:p>
            <a:pPr>
              <a:buNone/>
            </a:pPr>
            <a:r>
              <a:rPr lang="ru-RU" sz="2000" b="1" dirty="0" smtClean="0">
                <a:solidFill>
                  <a:schemeClr val="bg1"/>
                </a:solidFill>
                <a:cs typeface="Arial" pitchFamily="34" charset="0"/>
              </a:rPr>
              <a:t>      ЭКЦ г. Почепа Брянской области Власенко И.В.  Иванов В.А.</a:t>
            </a:r>
          </a:p>
          <a:p>
            <a:pPr>
              <a:buNone/>
            </a:pPr>
            <a:endParaRPr lang="ru-RU" sz="1600" dirty="0"/>
          </a:p>
        </p:txBody>
      </p:sp>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19400" y="381000"/>
            <a:ext cx="2895600" cy="838200"/>
          </a:xfrm>
        </p:spPr>
        <p:txBody>
          <a:bodyPr/>
          <a:lstStyle/>
          <a:p>
            <a:r>
              <a:rPr lang="ru-RU" b="1" cap="all"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Задачи:</a:t>
            </a:r>
            <a:endParaRPr lang="ru-RU" b="1" cap="all"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endParaRPr>
          </a:p>
        </p:txBody>
      </p:sp>
      <p:sp>
        <p:nvSpPr>
          <p:cNvPr id="3" name="Содержимое 2"/>
          <p:cNvSpPr>
            <a:spLocks noGrp="1"/>
          </p:cNvSpPr>
          <p:nvPr>
            <p:ph idx="1"/>
          </p:nvPr>
        </p:nvSpPr>
        <p:spPr/>
        <p:txBody>
          <a:bodyPr/>
          <a:lstStyle/>
          <a:p>
            <a:pPr marL="651510" indent="-514350">
              <a:buNone/>
            </a:pPr>
            <a:endParaRPr lang="ru-RU" dirty="0" smtClean="0"/>
          </a:p>
          <a:p>
            <a:pPr marL="651510" indent="-514350">
              <a:buNone/>
            </a:pPr>
            <a:r>
              <a:rPr lang="ru-RU" dirty="0" smtClean="0">
                <a:solidFill>
                  <a:srgbClr val="000000"/>
                </a:solidFill>
              </a:rPr>
              <a:t>1. Изучить  развитие криминалистики;</a:t>
            </a:r>
          </a:p>
          <a:p>
            <a:pPr marL="651510" indent="-514350">
              <a:buNone/>
            </a:pPr>
            <a:r>
              <a:rPr lang="ru-RU" dirty="0" smtClean="0">
                <a:solidFill>
                  <a:srgbClr val="000000"/>
                </a:solidFill>
              </a:rPr>
              <a:t>2. Роль Д.И.Менделеева в развитии судебной экспертизы;</a:t>
            </a:r>
          </a:p>
          <a:p>
            <a:pPr marL="651510" indent="-514350">
              <a:buNone/>
            </a:pPr>
            <a:r>
              <a:rPr lang="ru-RU" dirty="0" smtClean="0">
                <a:solidFill>
                  <a:srgbClr val="000000"/>
                </a:solidFill>
              </a:rPr>
              <a:t>3.  Судебная экспертиза  в нашей жизни.</a:t>
            </a:r>
          </a:p>
        </p:txBody>
      </p:sp>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304800"/>
            <a:ext cx="8686800" cy="1143000"/>
          </a:xfrm>
        </p:spPr>
        <p:txBody>
          <a:bodyPr>
            <a:normAutofit fontScale="90000"/>
          </a:bodyPr>
          <a:lstStyle/>
          <a:p>
            <a:r>
              <a:rPr lang="ru-RU" sz="4400" dirty="0" smtClean="0">
                <a:solidFill>
                  <a:schemeClr val="hlink"/>
                </a:solidFill>
              </a:rPr>
              <a:t/>
            </a:r>
            <a:br>
              <a:rPr lang="ru-RU" sz="4400" dirty="0" smtClean="0">
                <a:solidFill>
                  <a:schemeClr val="hlink"/>
                </a:solidFill>
              </a:rPr>
            </a:br>
            <a:r>
              <a:rPr lang="ru-RU" sz="4400" dirty="0" smtClean="0">
                <a:solidFill>
                  <a:schemeClr val="hlink"/>
                </a:solidFill>
              </a:rPr>
              <a:t/>
            </a:r>
            <a:br>
              <a:rPr lang="ru-RU" sz="4400" dirty="0" smtClean="0">
                <a:solidFill>
                  <a:schemeClr val="hlink"/>
                </a:solidFill>
              </a:rPr>
            </a:br>
            <a:r>
              <a:rPr lang="ru-RU" sz="4400" dirty="0" smtClean="0">
                <a:solidFill>
                  <a:schemeClr val="hlink"/>
                </a:solidFill>
              </a:rPr>
              <a:t/>
            </a:r>
            <a:br>
              <a:rPr lang="ru-RU" sz="4400" dirty="0" smtClean="0">
                <a:solidFill>
                  <a:schemeClr val="hlink"/>
                </a:solidFill>
              </a:rPr>
            </a:br>
            <a:r>
              <a:rPr lang="ru-RU" sz="4400" dirty="0" smtClean="0">
                <a:solidFill>
                  <a:schemeClr val="hlink"/>
                </a:solidFill>
              </a:rPr>
              <a:t/>
            </a:r>
            <a:br>
              <a:rPr lang="ru-RU" sz="4400" dirty="0" smtClean="0">
                <a:solidFill>
                  <a:schemeClr val="hlink"/>
                </a:solidFill>
              </a:rPr>
            </a:br>
            <a:r>
              <a:rPr lang="ru-RU" sz="4400" dirty="0" smtClean="0">
                <a:solidFill>
                  <a:schemeClr val="hlink"/>
                </a:solidFill>
              </a:rPr>
              <a:t>Методы проведения</a:t>
            </a:r>
            <a:br>
              <a:rPr lang="ru-RU" sz="4400" dirty="0" smtClean="0">
                <a:solidFill>
                  <a:schemeClr val="hlink"/>
                </a:solidFill>
              </a:rPr>
            </a:br>
            <a:r>
              <a:rPr lang="ru-RU" sz="4400" dirty="0" smtClean="0">
                <a:solidFill>
                  <a:schemeClr val="hlink"/>
                </a:solidFill>
              </a:rPr>
              <a:t>                 исследования: </a:t>
            </a:r>
            <a:br>
              <a:rPr lang="ru-RU" sz="4400" dirty="0" smtClean="0">
                <a:solidFill>
                  <a:schemeClr val="hlink"/>
                </a:solidFill>
              </a:rPr>
            </a:br>
            <a:endParaRPr lang="ru-RU" dirty="0"/>
          </a:p>
        </p:txBody>
      </p:sp>
      <p:sp>
        <p:nvSpPr>
          <p:cNvPr id="3" name="Содержимое 2"/>
          <p:cNvSpPr>
            <a:spLocks noGrp="1"/>
          </p:cNvSpPr>
          <p:nvPr>
            <p:ph idx="1"/>
          </p:nvPr>
        </p:nvSpPr>
        <p:spPr>
          <a:xfrm>
            <a:off x="457200" y="1371600"/>
            <a:ext cx="8229600" cy="4709160"/>
          </a:xfrm>
        </p:spPr>
        <p:txBody>
          <a:bodyPr>
            <a:normAutofit/>
          </a:bodyPr>
          <a:lstStyle/>
          <a:p>
            <a:pPr algn="ctr">
              <a:buNone/>
            </a:pPr>
            <a:endParaRPr lang="ru-RU" sz="3200" b="1" dirty="0" smtClean="0"/>
          </a:p>
          <a:p>
            <a:pPr algn="ctr">
              <a:buNone/>
            </a:pPr>
            <a:endParaRPr lang="ru-RU" sz="3200" b="1" dirty="0" smtClean="0"/>
          </a:p>
          <a:p>
            <a:pPr algn="ctr">
              <a:buNone/>
            </a:pPr>
            <a:endParaRPr lang="ru-RU" sz="3200" b="1" dirty="0" smtClean="0"/>
          </a:p>
          <a:p>
            <a:pPr algn="ctr">
              <a:buNone/>
            </a:pPr>
            <a:r>
              <a:rPr lang="ru-RU" sz="3200" b="1" dirty="0" smtClean="0">
                <a:solidFill>
                  <a:schemeClr val="bg1"/>
                </a:solidFill>
              </a:rPr>
              <a:t>Анализ литературных  </a:t>
            </a:r>
            <a:br>
              <a:rPr lang="ru-RU" sz="3200" b="1" dirty="0" smtClean="0">
                <a:solidFill>
                  <a:schemeClr val="bg1"/>
                </a:solidFill>
              </a:rPr>
            </a:br>
            <a:r>
              <a:rPr lang="ru-RU" sz="3200" b="1" dirty="0" smtClean="0">
                <a:solidFill>
                  <a:schemeClr val="bg1"/>
                </a:solidFill>
              </a:rPr>
              <a:t>                   источников.</a:t>
            </a:r>
          </a:p>
          <a:p>
            <a:pPr algn="ctr">
              <a:buNone/>
            </a:pPr>
            <a:r>
              <a:rPr lang="ru-RU" sz="3200" b="1" smtClean="0">
                <a:solidFill>
                  <a:schemeClr val="bg1"/>
                </a:solidFill>
              </a:rPr>
              <a:t>Материал  из экспертно-криминалистического </a:t>
            </a:r>
            <a:r>
              <a:rPr lang="ru-RU" sz="3200" b="1" dirty="0" smtClean="0">
                <a:solidFill>
                  <a:schemeClr val="bg1"/>
                </a:solidFill>
              </a:rPr>
              <a:t>центра г. Почепа.</a:t>
            </a:r>
          </a:p>
          <a:p>
            <a:pPr algn="ctr">
              <a:buNone/>
            </a:pPr>
            <a:endParaRPr lang="ru-RU" sz="3200" dirty="0"/>
          </a:p>
        </p:txBody>
      </p:sp>
    </p:spTree>
  </p:cSld>
  <p:clrMapOvr>
    <a:masterClrMapping/>
  </p:clrMapOvr>
  <p:transition>
    <p:dissolv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838200" y="1295400"/>
            <a:ext cx="7504176" cy="1863970"/>
          </a:xfrm>
        </p:spPr>
        <p:txBody>
          <a:bodyPr>
            <a:normAutofit/>
          </a:bodyPr>
          <a:lstStyle/>
          <a:p>
            <a:r>
              <a:rPr lang="ru-RU" sz="5400" dirty="0" smtClean="0">
                <a:solidFill>
                  <a:srgbClr val="C00000"/>
                </a:solidFill>
              </a:rPr>
              <a:t>Раздел 1</a:t>
            </a:r>
            <a:endParaRPr lang="ru-RU" sz="5400" dirty="0">
              <a:solidFill>
                <a:srgbClr val="C00000"/>
              </a:solidFill>
            </a:endParaRPr>
          </a:p>
        </p:txBody>
      </p:sp>
      <p:sp>
        <p:nvSpPr>
          <p:cNvPr id="5" name="Текст 4"/>
          <p:cNvSpPr>
            <a:spLocks noGrp="1"/>
          </p:cNvSpPr>
          <p:nvPr>
            <p:ph type="body" idx="1"/>
          </p:nvPr>
        </p:nvSpPr>
        <p:spPr>
          <a:xfrm>
            <a:off x="838200" y="3581400"/>
            <a:ext cx="7772400" cy="1216025"/>
          </a:xfrm>
        </p:spPr>
        <p:txBody>
          <a:bodyPr>
            <a:normAutofit lnSpcReduction="10000"/>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u-RU" sz="40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Развитие </a:t>
            </a:r>
            <a:r>
              <a:rPr lang="ru-RU" sz="36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криминалистики</a:t>
            </a:r>
            <a:endParaRPr lang="ru-RU" sz="32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r>
              <a:rPr lang="ru-RU" b="1" dirty="0" smtClean="0">
                <a:ln>
                  <a:prstDash val="solid"/>
                </a:ln>
                <a:solidFill>
                  <a:srgbClr val="FF0000"/>
                </a:solidFill>
                <a:effectLst>
                  <a:outerShdw blurRad="88000" dist="50800" dir="5040000" algn="tl">
                    <a:schemeClr val="accent4">
                      <a:tint val="80000"/>
                      <a:satMod val="250000"/>
                      <a:alpha val="45000"/>
                    </a:schemeClr>
                  </a:outerShdw>
                </a:effectLst>
              </a:rPr>
              <a:t>Химия в криминалистике</a:t>
            </a:r>
            <a:endParaRPr lang="ru-RU" b="1" dirty="0">
              <a:ln>
                <a:prstDash val="solid"/>
              </a:ln>
              <a:solidFill>
                <a:srgbClr val="FF0000"/>
              </a:solidFill>
              <a:effectLst>
                <a:outerShdw blurRad="88000" dist="50800" dir="5040000" algn="tl">
                  <a:schemeClr val="accent4">
                    <a:tint val="80000"/>
                    <a:satMod val="250000"/>
                    <a:alpha val="45000"/>
                  </a:schemeClr>
                </a:outerShdw>
              </a:effectLst>
            </a:endParaRPr>
          </a:p>
        </p:txBody>
      </p:sp>
      <p:sp>
        <p:nvSpPr>
          <p:cNvPr id="3" name="Содержимое 2"/>
          <p:cNvSpPr>
            <a:spLocks noGrp="1"/>
          </p:cNvSpPr>
          <p:nvPr>
            <p:ph idx="1"/>
          </p:nvPr>
        </p:nvSpPr>
        <p:spPr/>
        <p:txBody>
          <a:bodyPr>
            <a:normAutofit/>
          </a:bodyPr>
          <a:lstStyle/>
          <a:p>
            <a:pPr>
              <a:buNone/>
            </a:pPr>
            <a:r>
              <a:rPr lang="ru-RU" sz="1800" dirty="0" smtClean="0">
                <a:solidFill>
                  <a:srgbClr val="002060"/>
                </a:solidFill>
              </a:rPr>
              <a:t>     </a:t>
            </a:r>
          </a:p>
          <a:p>
            <a:pPr>
              <a:buNone/>
            </a:pPr>
            <a:r>
              <a:rPr lang="ru-RU" sz="1800" dirty="0" smtClean="0">
                <a:solidFill>
                  <a:srgbClr val="002060"/>
                </a:solidFill>
              </a:rPr>
              <a:t>  </a:t>
            </a:r>
            <a:r>
              <a:rPr lang="ru-RU" sz="1800" i="1" dirty="0" smtClean="0">
                <a:solidFill>
                  <a:srgbClr val="002060"/>
                </a:solidFill>
              </a:rPr>
              <a:t>Каковы же связи химии и криминалистики? Что объединяет эти две такие, на первый взгляд, непохожие области знаний, две самостоятельные науки?</a:t>
            </a:r>
          </a:p>
          <a:p>
            <a:pPr>
              <a:buNone/>
            </a:pPr>
            <a:r>
              <a:rPr lang="ru-RU" sz="1800" dirty="0" smtClean="0">
                <a:solidFill>
                  <a:srgbClr val="002060"/>
                </a:solidFill>
              </a:rPr>
              <a:t>          </a:t>
            </a:r>
          </a:p>
          <a:p>
            <a:pPr>
              <a:buNone/>
            </a:pPr>
            <a:r>
              <a:rPr lang="ru-RU" sz="1800" dirty="0" smtClean="0">
                <a:solidFill>
                  <a:srgbClr val="002060"/>
                </a:solidFill>
              </a:rPr>
              <a:t>      </a:t>
            </a:r>
          </a:p>
          <a:p>
            <a:pPr>
              <a:buNone/>
            </a:pPr>
            <a:r>
              <a:rPr lang="ru-RU" sz="1800" dirty="0" smtClean="0">
                <a:solidFill>
                  <a:srgbClr val="002060"/>
                </a:solidFill>
              </a:rPr>
              <a:t>         </a:t>
            </a:r>
            <a:r>
              <a:rPr lang="ru-RU" sz="1800" dirty="0" smtClean="0">
                <a:solidFill>
                  <a:schemeClr val="bg1">
                    <a:lumMod val="95000"/>
                    <a:lumOff val="5000"/>
                  </a:schemeClr>
                </a:solidFill>
              </a:rPr>
              <a:t>Ответ вполне конкретен: общие благородные цели, среди которых прежде всего борьба с преступностью, всемирное укрепление правопорядка, неукоснительное соблюдение законности, охрана интересов общества и государства, социально-экономических, политических, личных прав и свобод граждан.</a:t>
            </a:r>
            <a:endParaRPr lang="ru-RU" sz="1800" dirty="0">
              <a:solidFill>
                <a:srgbClr val="002060"/>
              </a:solidFill>
            </a:endParaRPr>
          </a:p>
        </p:txBody>
      </p:sp>
    </p:spTree>
  </p:cSld>
  <p:clrMapOvr>
    <a:masterClrMapping/>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ru-RU" b="1" cap="all" dirty="0" smtClean="0">
                <a:ln w="0"/>
                <a:solidFill>
                  <a:srgbClr val="FF0000"/>
                </a:solidFill>
                <a:effectLst>
                  <a:reflection blurRad="12700" stA="50000" endPos="50000" dist="5000" dir="5400000" sy="-100000" rotWithShape="0"/>
                </a:effectLst>
              </a:rPr>
              <a:t>Химия в криминалистике</a:t>
            </a:r>
            <a:endParaRPr lang="ru-RU" b="1" cap="all" dirty="0">
              <a:ln w="0"/>
              <a:solidFill>
                <a:srgbClr val="FF0000"/>
              </a:solidFill>
              <a:effectLst>
                <a:reflection blurRad="12700" stA="50000" endPos="50000" dist="5000" dir="5400000" sy="-100000" rotWithShape="0"/>
              </a:effectLst>
            </a:endParaRPr>
          </a:p>
        </p:txBody>
      </p:sp>
      <p:sp>
        <p:nvSpPr>
          <p:cNvPr id="7" name="Содержимое 6"/>
          <p:cNvSpPr>
            <a:spLocks noGrp="1"/>
          </p:cNvSpPr>
          <p:nvPr>
            <p:ph idx="1"/>
          </p:nvPr>
        </p:nvSpPr>
        <p:spPr/>
        <p:txBody>
          <a:bodyPr>
            <a:normAutofit lnSpcReduction="10000"/>
          </a:bodyPr>
          <a:lstStyle/>
          <a:p>
            <a:pPr>
              <a:buNone/>
            </a:pPr>
            <a:r>
              <a:rPr lang="ru-RU" sz="1800" dirty="0" smtClean="0">
                <a:solidFill>
                  <a:schemeClr val="bg1">
                    <a:lumMod val="95000"/>
                    <a:lumOff val="5000"/>
                  </a:schemeClr>
                </a:solidFill>
              </a:rPr>
              <a:t>           В практике предупреждения и раскрытия преступлений правоохранительные органы используют широкий арсенал научных методов и технических средств; среди них достойное место отведено криминалистической технике, рекомендациям о наиболее рациональных приемах и методах и обнаружения и исследования вещественных доказательств, играющих исключительно важную роль в объективизации процесса расследования преступлений.</a:t>
            </a:r>
            <a:endParaRPr lang="en-US" sz="1800" dirty="0" smtClean="0">
              <a:solidFill>
                <a:schemeClr val="bg1">
                  <a:lumMod val="95000"/>
                  <a:lumOff val="5000"/>
                </a:schemeClr>
              </a:solidFill>
            </a:endParaRPr>
          </a:p>
          <a:p>
            <a:pPr>
              <a:buNone/>
            </a:pPr>
            <a:r>
              <a:rPr lang="en-US" sz="1800" dirty="0" smtClean="0">
                <a:solidFill>
                  <a:schemeClr val="bg1">
                    <a:lumMod val="95000"/>
                    <a:lumOff val="5000"/>
                  </a:schemeClr>
                </a:solidFill>
              </a:rPr>
              <a:t>          </a:t>
            </a:r>
            <a:r>
              <a:rPr lang="ru-RU" sz="1800" dirty="0" smtClean="0">
                <a:solidFill>
                  <a:schemeClr val="bg1">
                    <a:lumMod val="95000"/>
                    <a:lumOff val="5000"/>
                  </a:schemeClr>
                </a:solidFill>
              </a:rPr>
              <a:t>Отрадно отметить существенные изменения криминалистической техники благодаря интенсивному освоению и внедрению достижений аналитической химии, развитию ее методов  применительно к задачам судебно-химической экспертизы. Этими методами оперируют эксперты-химики, физики, пищевики, биологи и судебные медики. После соответствующей криминалистической оценки получаемые результаты образуют мощный источник розыскной и доказательственной информации, способствующей установлению объективной истины в процессе предварительного следствия и последующего судопроизводства. Через  изучение химического состава получают фактические данные о расследуемом происшествии и его участниках. </a:t>
            </a:r>
            <a:endParaRPr lang="ru-RU" sz="1800" dirty="0">
              <a:solidFill>
                <a:schemeClr val="bg1">
                  <a:lumMod val="95000"/>
                  <a:lumOff val="5000"/>
                </a:schemeClr>
              </a:solidFill>
            </a:endParaRPr>
          </a:p>
        </p:txBody>
      </p:sp>
    </p:spTree>
  </p:cSld>
  <p:clrMapOvr>
    <a:masterClrMapping/>
  </p:clrMapOvr>
  <p:transition>
    <p:dissolv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пекс">
  <a:themeElements>
    <a:clrScheme name="Апекс">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805</TotalTime>
  <Words>4339</Words>
  <PresentationFormat>Экран (4:3)</PresentationFormat>
  <Paragraphs>170</Paragraphs>
  <Slides>49</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49</vt:i4>
      </vt:variant>
    </vt:vector>
  </HeadingPairs>
  <TitlesOfParts>
    <vt:vector size="50" baseType="lpstr">
      <vt:lpstr>Апекс</vt:lpstr>
      <vt:lpstr>     Исследовательская работа на тему: « Роль Д. И. Менделеева в развитии судебной экспертизы.»  </vt:lpstr>
      <vt:lpstr>Слайд 2</vt:lpstr>
      <vt:lpstr> Цель: </vt:lpstr>
      <vt:lpstr> Гипотеза: </vt:lpstr>
      <vt:lpstr>Задачи:</vt:lpstr>
      <vt:lpstr>    Методы проведения                  исследования:  </vt:lpstr>
      <vt:lpstr>Раздел 1</vt:lpstr>
      <vt:lpstr>Химия в криминалистике</vt:lpstr>
      <vt:lpstr>Химия в криминалистике</vt:lpstr>
      <vt:lpstr>«Век криминалистики»</vt:lpstr>
      <vt:lpstr>«Век криминалистики»</vt:lpstr>
      <vt:lpstr>Роль русских ученых в развитии криминалистики</vt:lpstr>
      <vt:lpstr>Роль русских ученых в развитии криминалистики</vt:lpstr>
      <vt:lpstr>Криминалистика…</vt:lpstr>
      <vt:lpstr>Слайд 15</vt:lpstr>
      <vt:lpstr>Выводы:</vt:lpstr>
      <vt:lpstr>Раздел 2</vt:lpstr>
      <vt:lpstr>Научная деятельность Д. И. Менделеева</vt:lpstr>
      <vt:lpstr>Научная деятельность  Д. И. Менделеева</vt:lpstr>
      <vt:lpstr>Научная деятельность Д. И. Менделеева</vt:lpstr>
      <vt:lpstr>Научная деятельность  Д. И. Менделеева</vt:lpstr>
      <vt:lpstr>Научная деятельность  Д. И. Менделеева</vt:lpstr>
      <vt:lpstr>Научная деятельность  Д. И. Менделеева</vt:lpstr>
      <vt:lpstr>Научная деятельность  Д. И. Менделеева</vt:lpstr>
      <vt:lpstr>Научная деятельность  Д. И. Менделеева</vt:lpstr>
      <vt:lpstr>Научная деятельность  Д. И. Менделеева</vt:lpstr>
      <vt:lpstr>Слайд 27</vt:lpstr>
      <vt:lpstr> Предложения Д. И. Менделеева</vt:lpstr>
      <vt:lpstr>Предложения Д. И. Менделеева</vt:lpstr>
      <vt:lpstr>Предложения Д. И. Менделеева</vt:lpstr>
      <vt:lpstr>Научная деятельность  Д. И. Менделеева</vt:lpstr>
      <vt:lpstr>Научная деятельность  Д. И. Менделеева</vt:lpstr>
      <vt:lpstr>Научная деятельность  Д. И. Менделеева</vt:lpstr>
      <vt:lpstr>Слайд 34</vt:lpstr>
      <vt:lpstr>Научная деятельность  Д. И. Менделеева</vt:lpstr>
      <vt:lpstr>Судебные предосторожности</vt:lpstr>
      <vt:lpstr>Научная деятельность  Д. И. Менделеева</vt:lpstr>
      <vt:lpstr>Научная деятельность  Д. И. Менделеева</vt:lpstr>
      <vt:lpstr>Научная деятельность  Д. И. Менделеева</vt:lpstr>
      <vt:lpstr>Раздел 3.</vt:lpstr>
      <vt:lpstr>Случай нашего города</vt:lpstr>
      <vt:lpstr>Случай нашего города</vt:lpstr>
      <vt:lpstr>Случай нашего города</vt:lpstr>
      <vt:lpstr>Случай нашего города</vt:lpstr>
      <vt:lpstr> При химико-физическом исследовании  лакокрасочного покрытия и с замка куртки трупа было установлено  100% совпадение. </vt:lpstr>
      <vt:lpstr>Случай нашего города</vt:lpstr>
      <vt:lpstr>ВЫВОД:</vt:lpstr>
      <vt:lpstr>Раздел 4.</vt:lpstr>
      <vt:lpstr>Слайд 49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на тему:</dc:title>
  <cp:lastModifiedBy>Конохова Елена Дмитриевна</cp:lastModifiedBy>
  <cp:revision>107</cp:revision>
  <dcterms:modified xsi:type="dcterms:W3CDTF">2008-12-06T17:59:15Z</dcterms:modified>
</cp:coreProperties>
</file>