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7"/>
  </p:notesMasterIdLst>
  <p:sldIdLst>
    <p:sldId id="259" r:id="rId2"/>
    <p:sldId id="339" r:id="rId3"/>
    <p:sldId id="330" r:id="rId4"/>
    <p:sldId id="340" r:id="rId5"/>
    <p:sldId id="352" r:id="rId6"/>
    <p:sldId id="256" r:id="rId7"/>
    <p:sldId id="333" r:id="rId8"/>
    <p:sldId id="351" r:id="rId9"/>
    <p:sldId id="338" r:id="rId10"/>
    <p:sldId id="263" r:id="rId11"/>
    <p:sldId id="296" r:id="rId12"/>
    <p:sldId id="285" r:id="rId13"/>
    <p:sldId id="284" r:id="rId14"/>
    <p:sldId id="291" r:id="rId15"/>
    <p:sldId id="265" r:id="rId16"/>
    <p:sldId id="305" r:id="rId17"/>
    <p:sldId id="290" r:id="rId18"/>
    <p:sldId id="297" r:id="rId19"/>
    <p:sldId id="298" r:id="rId20"/>
    <p:sldId id="299" r:id="rId21"/>
    <p:sldId id="301" r:id="rId22"/>
    <p:sldId id="261" r:id="rId23"/>
    <p:sldId id="347" r:id="rId24"/>
    <p:sldId id="350" r:id="rId25"/>
    <p:sldId id="346" r:id="rId26"/>
    <p:sldId id="295" r:id="rId27"/>
    <p:sldId id="294" r:id="rId28"/>
    <p:sldId id="266" r:id="rId29"/>
    <p:sldId id="336" r:id="rId30"/>
    <p:sldId id="337" r:id="rId31"/>
    <p:sldId id="307" r:id="rId32"/>
    <p:sldId id="345" r:id="rId33"/>
    <p:sldId id="273" r:id="rId34"/>
    <p:sldId id="303" r:id="rId35"/>
    <p:sldId id="287" r:id="rId36"/>
    <p:sldId id="267" r:id="rId37"/>
    <p:sldId id="268" r:id="rId38"/>
    <p:sldId id="269" r:id="rId39"/>
    <p:sldId id="270" r:id="rId40"/>
    <p:sldId id="272" r:id="rId41"/>
    <p:sldId id="274" r:id="rId42"/>
    <p:sldId id="308" r:id="rId43"/>
    <p:sldId id="309" r:id="rId44"/>
    <p:sldId id="286" r:id="rId45"/>
    <p:sldId id="310" r:id="rId46"/>
    <p:sldId id="257" r:id="rId47"/>
    <p:sldId id="313" r:id="rId48"/>
    <p:sldId id="312" r:id="rId49"/>
    <p:sldId id="293" r:id="rId50"/>
    <p:sldId id="331" r:id="rId51"/>
    <p:sldId id="332" r:id="rId52"/>
    <p:sldId id="326" r:id="rId53"/>
    <p:sldId id="342" r:id="rId54"/>
    <p:sldId id="334" r:id="rId55"/>
    <p:sldId id="353" r:id="rId5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  <a:srgbClr val="FFCCCC"/>
    <a:srgbClr val="993300"/>
    <a:srgbClr val="FF6600"/>
    <a:srgbClr val="FF9900"/>
    <a:srgbClr val="660066"/>
    <a:srgbClr val="000066"/>
    <a:srgbClr val="FFFF00"/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228" autoAdjust="0"/>
    <p:restoredTop sz="94660"/>
  </p:normalViewPr>
  <p:slideViewPr>
    <p:cSldViewPr>
      <p:cViewPr varScale="1">
        <p:scale>
          <a:sx n="74" d="100"/>
          <a:sy n="74" d="100"/>
        </p:scale>
        <p:origin x="-10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486BC74-2446-48F7-892A-DEB32888AF29}" type="datetimeFigureOut">
              <a:rPr lang="ru-RU"/>
              <a:pPr>
                <a:defRPr/>
              </a:pPr>
              <a:t>29.12.2009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DD7F94D-8B4E-4437-BBF9-64365F780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1C7FF0-1677-4235-8883-70B3CB41A08A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D7F94D-8B4E-4437-BBF9-64365F7805A1}" type="slidenum">
              <a:rPr lang="ru-RU" smtClean="0"/>
              <a:pPr>
                <a:defRPr/>
              </a:pPr>
              <a:t>38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2E567-72F4-46C4-9658-EA6755A473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3409C-3638-48CB-AD2E-85189A69D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93C6D7-DEF7-4B6F-8D4F-4E99835CE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E36B66-12B1-4BB4-8F12-F58453D24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DFBFB1-D199-49AD-8BB3-A7D0AF6AB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852ADD-B024-42B1-A262-34C4CFBC0C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39CA46-A6E5-475F-8F28-87C1812E7F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8E683-E239-4AA7-A0B7-93198FBCE2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52FED-A633-4D0B-84A7-1513C33DE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2AD1CB-9BD7-47D4-BA66-E89F03DB78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DEDEB9-BEC7-4D2B-A79D-07B86EBF3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A1F00-2010-401E-AA97-5A082D1E6D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3163A26-3034-409E-8E02-ADE29A16F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strips dir="r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267200" y="274638"/>
            <a:ext cx="4419600" cy="2392362"/>
          </a:xfrm>
        </p:spPr>
        <p:txBody>
          <a:bodyPr/>
          <a:lstStyle/>
          <a:p>
            <a:pPr eaLnBrk="1" hangingPunct="1"/>
            <a:r>
              <a:rPr lang="ru-RU" sz="48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Цветы </a:t>
            </a:r>
            <a:br>
              <a:rPr lang="ru-RU" sz="48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моей жизни</a:t>
            </a:r>
          </a:p>
        </p:txBody>
      </p:sp>
      <p:sp>
        <p:nvSpPr>
          <p:cNvPr id="2051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724400" y="4572000"/>
            <a:ext cx="4038600" cy="1676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Автор: 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</a:t>
            </a:r>
            <a:r>
              <a:rPr lang="ru-RU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Цвых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Алина,</a:t>
            </a:r>
            <a:endParaRPr 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ученица 4 класса</a:t>
            </a:r>
          </a:p>
          <a:p>
            <a:pPr algn="r" eaLnBrk="1" hangingPunct="1">
              <a:lnSpc>
                <a:spcPct val="80000"/>
              </a:lnSpc>
              <a:buFontTx/>
              <a:buNone/>
            </a:pP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МОУ гимназия №7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1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г. Будённовска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2052" name="Picture 9" descr="Рисунок А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558800"/>
            <a:ext cx="3505200" cy="5689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2053" name="Text Box 12"/>
          <p:cNvSpPr txBox="1">
            <a:spLocks noChangeArrowheads="1"/>
          </p:cNvSpPr>
          <p:nvPr/>
        </p:nvSpPr>
        <p:spPr bwMode="auto">
          <a:xfrm>
            <a:off x="4038600" y="2398713"/>
            <a:ext cx="51054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pc="30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Люблю тебя мой край родной</a:t>
            </a:r>
          </a:p>
          <a:p>
            <a:r>
              <a:rPr lang="ru-RU" spc="30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Хочу, чтоб краше стал с годами.</a:t>
            </a:r>
          </a:p>
          <a:p>
            <a:r>
              <a:rPr lang="ru-RU" spc="30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знаю точно – здесь мой дом, </a:t>
            </a:r>
          </a:p>
          <a:p>
            <a:r>
              <a:rPr lang="ru-RU" spc="30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Храни его ты вместе с нами.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6096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смену ей приходят луковичные</a:t>
            </a:r>
            <a:r>
              <a:rPr lang="ru-RU" sz="3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36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600" b="1" dirty="0" smtClean="0">
              <a:solidFill>
                <a:srgbClr val="66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1269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62600" y="76200"/>
            <a:ext cx="3350899" cy="2514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1219201"/>
            <a:ext cx="3973820" cy="5562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1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2626762"/>
            <a:ext cx="3287145" cy="41550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105400" y="274638"/>
            <a:ext cx="35814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гиацинты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57800" y="1676400"/>
            <a:ext cx="3429000" cy="44497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smtClean="0"/>
              <a:t>Первые весенние цветущие растения с давних пор привлекали внимание и пользовались любовью человека. Одними из таких цветов являются гиацинты, которые знамениты своим благоуханием.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smtClean="0"/>
              <a:t>Есть легенда, связанная с происхождением этого цветка.</a:t>
            </a:r>
          </a:p>
        </p:txBody>
      </p:sp>
      <p:pic>
        <p:nvPicPr>
          <p:cNvPr id="12292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81000"/>
            <a:ext cx="3911600" cy="541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isometricOffAxis1Righ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легенда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219200"/>
            <a:ext cx="8763000" cy="5410200"/>
          </a:xfrm>
        </p:spPr>
        <p:txBody>
          <a:bodyPr/>
          <a:lstStyle/>
          <a:p>
            <a:pPr algn="just" eaLnBrk="1" hangingPunct="1">
              <a:buNone/>
            </a:pPr>
            <a:r>
              <a:rPr lang="en-US" sz="2400" dirty="0" smtClean="0"/>
              <a:t>   </a:t>
            </a:r>
            <a:r>
              <a:rPr lang="ru-RU" sz="2800" dirty="0" smtClean="0"/>
              <a:t>Юноша Гиацинт настолько прославился метанием диска, что вызвал на соревнование бога Феба. Но разве может бог не покарать смертного, который вздумал сравниться с ним? Феб первым бросил диск, который взвился до облаков и упал на другом  конце поля. Гиацинт слишком рано поспешил подобрать диск: тот, отскочив от земли, ударил его прямо в лицо. Кругом разлилась кровь, а в траве тут же вырос цветок с багровыми лепестками.</a:t>
            </a:r>
            <a:endParaRPr lang="ru-RU" sz="2400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274638"/>
            <a:ext cx="7620000" cy="639762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солнечные и нежные нарциссы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943600" y="1219200"/>
            <a:ext cx="2971800" cy="4906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US" sz="2800" dirty="0" smtClean="0"/>
              <a:t>    </a:t>
            </a:r>
            <a:r>
              <a:rPr lang="ru-RU" sz="2800" dirty="0" smtClean="0"/>
              <a:t>Нарциссы различаются формами цветков, высотой цветоносов. Однако они все очень привлекательны. Словно солнышко опустилось на клумбу.</a:t>
            </a:r>
          </a:p>
        </p:txBody>
      </p:sp>
      <p:pic>
        <p:nvPicPr>
          <p:cNvPr id="1434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1450"/>
            <a:ext cx="3284538" cy="5035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perspectiveHeroicExtremeRightFacing"/>
            <a:lightRig rig="contrasting" dir="t">
              <a:rot lat="0" lon="0" rev="4200000"/>
            </a:lightRig>
          </a:scene3d>
          <a:sp3d prstMaterial="plastic">
            <a:bevelT w="381000" h="114300" prst="softRound"/>
            <a:contourClr>
              <a:srgbClr val="969696"/>
            </a:contourClr>
          </a:sp3d>
        </p:spPr>
      </p:pic>
      <p:pic>
        <p:nvPicPr>
          <p:cNvPr id="14341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24200" y="1219200"/>
            <a:ext cx="2785711" cy="20946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perspectiveHeroicExtremeLeftFacing"/>
            <a:lightRig rig="contrasting" dir="t">
              <a:rot lat="0" lon="0" rev="4200000"/>
            </a:lightRig>
          </a:scene3d>
          <a:sp3d prstMaterial="plastic">
            <a:bevelT w="381000" h="114300" prst="softRound"/>
            <a:contourClr>
              <a:srgbClr val="969696"/>
            </a:contourClr>
          </a:sp3d>
        </p:spPr>
      </p:pic>
      <p:pic>
        <p:nvPicPr>
          <p:cNvPr id="14342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3657600"/>
            <a:ext cx="2438400" cy="29686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perspectiveHeroicExtremeLeftFacing"/>
            <a:lightRig rig="contrasting" dir="t">
              <a:rot lat="0" lon="0" rev="4200000"/>
            </a:lightRig>
          </a:scene3d>
          <a:sp3d prstMaterial="plastic">
            <a:bevelT w="381000" h="114300" prst="softRound"/>
            <a:contourClr>
              <a:srgbClr val="969696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легенда, связанная с нарциссом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600200"/>
            <a:ext cx="8382000" cy="48006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None/>
            </a:pPr>
            <a:r>
              <a:rPr lang="en-US" sz="2400" dirty="0" smtClean="0"/>
              <a:t>     </a:t>
            </a:r>
            <a:r>
              <a:rPr lang="ru-RU" sz="2400" dirty="0" smtClean="0"/>
              <a:t>Красивому молодому юноше Нарциссу было предсказано, что он будет жив, пока сам себя не увидит. Нарцисс считал это прорицание пустым и беспечно предавался развлечениям. Одним из его занятий была охота в лесах. Как–то  в жаркий полдень молодой охотник прилёг на берегу звонкого ручья и вдруг в его чистых струях увидел собственное отражение. Оно показалось ему настолько прекрасным, что он не мог налюбоваться им, без конца целовал его, притрагивался к воде руками. Даже голод не мог отвлечь его от «самозабвенной» страсти. Так и не сдвинувшись с места, Нарцисс умер на берегу ручья. А весной там появился нежный цветок.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0" y="0"/>
            <a:ext cx="5715000" cy="12954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Тюльпан – символ весны</a:t>
            </a:r>
          </a:p>
        </p:txBody>
      </p:sp>
      <p:sp>
        <p:nvSpPr>
          <p:cNvPr id="16387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4572000"/>
            <a:ext cx="3200400" cy="1905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/>
              <a:t>    </a:t>
            </a:r>
            <a:r>
              <a:rPr lang="ru-RU" sz="2400" dirty="0" smtClean="0"/>
              <a:t>Пятьсот  лет назад этот цветок был завезён в Голландию из Турции</a:t>
            </a:r>
          </a:p>
        </p:txBody>
      </p:sp>
      <p:sp>
        <p:nvSpPr>
          <p:cNvPr id="16388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3886200" y="5181600"/>
            <a:ext cx="5029200" cy="152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/>
              <a:t>     </a:t>
            </a:r>
            <a:r>
              <a:rPr lang="ru-RU" sz="2400" dirty="0" smtClean="0"/>
              <a:t>С тех самых пор человечество не мыслит весны без тюльпанов. И они этого заслуживают. </a:t>
            </a:r>
          </a:p>
        </p:txBody>
      </p:sp>
      <p:pic>
        <p:nvPicPr>
          <p:cNvPr id="16389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8873" y="1326564"/>
            <a:ext cx="2422327" cy="3474036"/>
          </a:xfrm>
          <a:prstGeom prst="rect">
            <a:avLst/>
          </a:prstGeom>
          <a:solidFill>
            <a:srgbClr val="FFFFFF">
              <a:shade val="85000"/>
            </a:srgbClr>
          </a:solidFill>
          <a:ln w="34925" cap="sq">
            <a:noFill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6390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57200"/>
            <a:ext cx="2917150" cy="37338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noFill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16391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19973" y="1676400"/>
            <a:ext cx="2301158" cy="31242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noFill/>
            <a:miter lim="800000"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4648200" y="533400"/>
            <a:ext cx="4191000" cy="5943600"/>
          </a:xfrm>
        </p:spPr>
        <p:txBody>
          <a:bodyPr/>
          <a:lstStyle/>
          <a:p>
            <a:pPr eaLnBrk="1" hangingPunct="1"/>
            <a:r>
              <a:rPr lang="ru-RU" sz="2400" b="1" dirty="0" smtClean="0"/>
              <a:t> 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 "тюльпан" восходит к персидскому "тюрбан" – чалма, головной убор, повязка. Цветок назван по сходству с чалмой (чалма – это несколько раз обернутый вокруг головы платок).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17411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799" y="685800"/>
            <a:ext cx="4010945" cy="4572000"/>
          </a:xfrm>
          <a:prstGeom prst="rect">
            <a:avLst/>
          </a:prstGeom>
          <a:ln>
            <a:noFill/>
          </a:ln>
          <a:effectLst>
            <a:reflection blurRad="6350" stA="50000" endA="295" endPos="92000" dist="1016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 prst="angle"/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Легенда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CC3300"/>
                </a:solidFill>
              </a:rPr>
              <a:t>   </a:t>
            </a:r>
            <a:r>
              <a:rPr lang="ru-RU" sz="2400" dirty="0" smtClean="0">
                <a:solidFill>
                  <a:srgbClr val="CC3300"/>
                </a:solidFill>
              </a:rPr>
              <a:t> </a:t>
            </a:r>
            <a:r>
              <a:rPr lang="ru-RU" sz="2400" b="1" i="1" dirty="0" smtClean="0">
                <a:solidFill>
                  <a:srgbClr val="CC3300"/>
                </a:solidFill>
              </a:rPr>
              <a:t>Тюльпан.</a:t>
            </a:r>
            <a:endParaRPr lang="ru-RU" sz="2400" dirty="0" smtClean="0">
              <a:solidFill>
                <a:srgbClr val="CC3300"/>
              </a:solidFill>
            </a:endParaRPr>
          </a:p>
          <a:p>
            <a:pPr algn="just" eaLnBrk="1" hangingPunct="1">
              <a:lnSpc>
                <a:spcPct val="90000"/>
              </a:lnSpc>
              <a:buNone/>
            </a:pPr>
            <a:r>
              <a:rPr lang="ru-RU" sz="2400" dirty="0" smtClean="0"/>
              <a:t>   </a:t>
            </a:r>
            <a:r>
              <a:rPr lang="en-US" sz="2400" dirty="0" smtClean="0"/>
              <a:t> </a:t>
            </a:r>
            <a:r>
              <a:rPr lang="ru-RU" sz="2400" dirty="0" smtClean="0"/>
              <a:t>Из глубокой древности пришла к нам легенда о нем. Считали, что в золотистом бутоне желтого тюльпана было заключено счастье. До этого счастья никто добраться не мог, ибо не было такой силы, которая смогла бы открыть его бутон.</a:t>
            </a:r>
          </a:p>
          <a:p>
            <a:pPr algn="just" eaLnBrk="1" hangingPunct="1">
              <a:lnSpc>
                <a:spcPct val="90000"/>
              </a:lnSpc>
              <a:buNone/>
            </a:pPr>
            <a:r>
              <a:rPr lang="ru-RU" sz="2400" dirty="0" smtClean="0"/>
              <a:t>  </a:t>
            </a:r>
            <a:r>
              <a:rPr lang="en-US" sz="2400" dirty="0" smtClean="0"/>
              <a:t> </a:t>
            </a:r>
            <a:r>
              <a:rPr lang="ru-RU" sz="2400" dirty="0" smtClean="0"/>
              <a:t> Но однажды по лугу шла женщина с ребенком. Мальчик вырвался из рук матери, со звонким смехом подбежал к цветку, и золотистый бутон раскрылся. Беззаботный детский смех совершил то, чего не смогла сделать никакая сила. С тех пор и повелось дарить тюльпаны тем, кто счастлив.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62484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составить букет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981200"/>
            <a:ext cx="8458200" cy="4724400"/>
          </a:xfrm>
        </p:spPr>
        <p:txBody>
          <a:bodyPr/>
          <a:lstStyle/>
          <a:p>
            <a:pPr eaLnBrk="1" hangingPunct="1">
              <a:buNone/>
            </a:pPr>
            <a:r>
              <a:rPr lang="en-US" sz="2800" dirty="0" smtClean="0"/>
              <a:t>    </a:t>
            </a:r>
            <a:r>
              <a:rPr lang="ru-RU" sz="2800" dirty="0" smtClean="0"/>
              <a:t>Очень легко собрать красивый</a:t>
            </a:r>
          </a:p>
          <a:p>
            <a:pPr eaLnBrk="1" hangingPunct="1">
              <a:buNone/>
            </a:pPr>
            <a:r>
              <a:rPr lang="ru-RU" sz="2800" dirty="0" smtClean="0"/>
              <a:t>    букет из тюльпанов. Возьмите в руки цветочный стебель тюльпана и уложите вокруг него первую зелень. Затем, попеременно с зеленью, вращая букет по кругу, один за другим укладывайте тюльпаны.  В завершение в качестве манжетки добавьте в букет несколько красивых веток с зелёными листьями и свяжите внизу стебли.  </a:t>
            </a:r>
          </a:p>
        </p:txBody>
      </p:sp>
      <p:pic>
        <p:nvPicPr>
          <p:cNvPr id="1946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01683">
            <a:off x="6672159" y="137034"/>
            <a:ext cx="2092086" cy="2837071"/>
          </a:xfrm>
          <a:prstGeom prst="teardrop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9"/>
          <p:cNvSpPr>
            <a:spLocks noChangeArrowheads="1" noChangeShapeType="1" noTextEdit="1"/>
          </p:cNvSpPr>
          <p:nvPr/>
        </p:nvSpPr>
        <p:spPr bwMode="auto">
          <a:xfrm>
            <a:off x="152400" y="152400"/>
            <a:ext cx="8686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102"/>
              </a:avLst>
            </a:prstTxWarp>
          </a:bodyPr>
          <a:lstStyle/>
          <a:p>
            <a:pPr algn="ctr"/>
            <a:r>
              <a:rPr lang="ru-RU" sz="3600" b="1" kern="10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Impact"/>
              </a:rPr>
              <a:t>Аранжировки</a:t>
            </a:r>
            <a:r>
              <a:rPr lang="en-US" sz="3600" b="1" kern="10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Impact"/>
              </a:rPr>
              <a:t> </a:t>
            </a:r>
            <a:r>
              <a:rPr lang="ru-RU" sz="3600" b="1" kern="10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Impact"/>
              </a:rPr>
              <a:t> </a:t>
            </a:r>
            <a:r>
              <a:rPr lang="en-US" sz="3600" b="1" kern="10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Impact"/>
              </a:rPr>
              <a:t>  </a:t>
            </a:r>
            <a:r>
              <a:rPr lang="ru-RU" sz="3600" b="1" kern="10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Impact"/>
              </a:rPr>
              <a:t>с</a:t>
            </a:r>
            <a:r>
              <a:rPr lang="en-US" sz="3600" b="1" kern="10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Impact"/>
              </a:rPr>
              <a:t>   </a:t>
            </a:r>
            <a:r>
              <a:rPr lang="ru-RU" sz="3600" b="1" kern="10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Impact"/>
              </a:rPr>
              <a:t> </a:t>
            </a:r>
            <a:r>
              <a:rPr lang="ru-RU" sz="3600" b="1" kern="10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Impact"/>
              </a:rPr>
              <a:t>тюльпанами</a:t>
            </a:r>
          </a:p>
        </p:txBody>
      </p:sp>
      <p:pic>
        <p:nvPicPr>
          <p:cNvPr id="20484" name="Picture 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20405" y="1838325"/>
            <a:ext cx="4371195" cy="4867275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scene3d>
            <a:camera prst="perspectiveHeroicExtremeLeftFacing"/>
            <a:lightRig rig="threePt" dir="t"/>
          </a:scene3d>
          <a:sp3d>
            <a:bevelT prst="slope"/>
          </a:sp3d>
        </p:spPr>
      </p:pic>
      <p:pic>
        <p:nvPicPr>
          <p:cNvPr id="20485" name="Picture 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" y="4158599"/>
            <a:ext cx="3962400" cy="2547001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20486" name="Picture 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2399" y="1219200"/>
            <a:ext cx="3061411" cy="2743200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 prst="slope"/>
          </a:sp3d>
        </p:spPr>
      </p:pic>
      <p:pic>
        <p:nvPicPr>
          <p:cNvPr id="20487" name="Picture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05200" y="1447800"/>
            <a:ext cx="1905000" cy="1882680"/>
          </a:xfrm>
          <a:prstGeom prst="ellipse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 prst="slope"/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343400" y="274638"/>
            <a:ext cx="4800600" cy="2087562"/>
          </a:xfrm>
        </p:spPr>
        <p:txBody>
          <a:bodyPr/>
          <a:lstStyle/>
          <a:p>
            <a:pPr algn="r" eaLnBrk="1" hangingPunct="1"/>
            <a:r>
              <a:rPr lang="ru-RU" sz="3200" dirty="0" smtClean="0"/>
              <a:t>	</a:t>
            </a: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«Там, где вырождаются цветы,</a:t>
            </a:r>
            <a:b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не может жить человек».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114800"/>
            <a:ext cx="8229600" cy="2011363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работы:</a:t>
            </a:r>
          </a:p>
          <a:p>
            <a:pPr eaLnBrk="1" hangingPunct="1">
              <a:defRPr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подобрать растения для сада, которые дарили бы не только мне, но и окружающим радость общения с природой;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228600"/>
            <a:ext cx="2847975" cy="42672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8229600" y="274638"/>
            <a:ext cx="457200" cy="411162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39200" y="6019800"/>
            <a:ext cx="152400" cy="1063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800" smtClean="0"/>
          </a:p>
        </p:txBody>
      </p:sp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609600" y="1447800"/>
            <a:ext cx="1676400" cy="4419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9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</a:t>
            </a:r>
          </a:p>
        </p:txBody>
      </p:sp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2514600" y="609600"/>
            <a:ext cx="4038600" cy="41910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60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чём тайны</a:t>
            </a:r>
          </a:p>
          <a:p>
            <a:pPr algn="ctr"/>
            <a:r>
              <a:rPr lang="ru-RU" sz="60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чар твоих</a:t>
            </a:r>
          </a:p>
        </p:txBody>
      </p:sp>
      <p:sp>
        <p:nvSpPr>
          <p:cNvPr id="21510" name="WordArt 6"/>
          <p:cNvSpPr>
            <a:spLocks noChangeArrowheads="1" noChangeShapeType="1" noTextEdit="1"/>
          </p:cNvSpPr>
          <p:nvPr/>
        </p:nvSpPr>
        <p:spPr bwMode="auto">
          <a:xfrm>
            <a:off x="6781800" y="0"/>
            <a:ext cx="1143000" cy="32766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9600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?</a:t>
            </a:r>
          </a:p>
        </p:txBody>
      </p:sp>
      <p:pic>
        <p:nvPicPr>
          <p:cNvPr id="21511" name="Picture 7" descr="00042793"/>
          <p:cNvPicPr>
            <a:picLocks noChangeAspect="1" noChangeArrowheads="1"/>
          </p:cNvPicPr>
          <p:nvPr/>
        </p:nvPicPr>
        <p:blipFill>
          <a:blip r:embed="rId2"/>
          <a:srcRect l="20000" t="-4289" r="11429"/>
          <a:stretch>
            <a:fillRect/>
          </a:stretch>
        </p:blipFill>
        <p:spPr bwMode="auto">
          <a:xfrm>
            <a:off x="5720822" y="3276600"/>
            <a:ext cx="3159654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486400" y="274638"/>
            <a:ext cx="3657600" cy="1143000"/>
          </a:xfrm>
        </p:spPr>
        <p:txBody>
          <a:bodyPr/>
          <a:lstStyle/>
          <a:p>
            <a:pPr eaLnBrk="1" hangingPunct="1"/>
            <a:r>
              <a:rPr lang="ru-RU" sz="3200" b="1" i="1" dirty="0" smtClean="0">
                <a:solidFill>
                  <a:srgbClr val="006600"/>
                </a:solidFill>
                <a:latin typeface="Forte" pitchFamily="66" charset="0"/>
              </a:rPr>
              <a:t>Ландыш – символ пробуждения природы</a:t>
            </a:r>
            <a:r>
              <a:rPr lang="ru-RU" sz="3600" b="1" i="1" dirty="0" smtClean="0">
                <a:latin typeface="Forte" pitchFamily="66" charset="0"/>
              </a:rPr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00600" y="1676400"/>
            <a:ext cx="4343400" cy="4953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/>
              <a:t>Родился ландыш в майский день,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/>
              <a:t>И лес его хранит.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/>
              <a:t>Мне кажется,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/>
              <a:t>Его задень –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/>
              <a:t>Он тихо зазвенит.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/>
              <a:t>И этот звон услышит луг,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/>
              <a:t>И птицы,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/>
              <a:t>И цветы…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/>
              <a:t>Давай послушаем,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/>
              <a:t>А вдруг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dirty="0" smtClean="0"/>
              <a:t>Услышим я и ты?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>
              <a:solidFill>
                <a:srgbClr val="000066"/>
              </a:solidFill>
            </a:endParaRPr>
          </a:p>
        </p:txBody>
      </p:sp>
      <p:pic>
        <p:nvPicPr>
          <p:cNvPr id="22532" name="Picture 5" descr="Рисунок А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9150" y="990600"/>
            <a:ext cx="4161737" cy="4724400"/>
          </a:xfrm>
          <a:prstGeom prst="bevel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0" y="274638"/>
            <a:ext cx="304800" cy="639762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eaLnBrk="1" hangingPunct="1">
              <a:buNone/>
            </a:pPr>
            <a:r>
              <a:rPr lang="en-US" b="1" dirty="0" smtClean="0"/>
              <a:t>  </a:t>
            </a:r>
            <a:r>
              <a:rPr lang="ru-RU" b="1" dirty="0" smtClean="0"/>
              <a:t> </a:t>
            </a:r>
            <a:r>
              <a:rPr lang="ru-RU" dirty="0" smtClean="0"/>
              <a:t>Нет на земле ничего прекраснее и нежнее цветов – этого хрупкого и драгоценного дара природы. Нет на земле ничего поэтичнее и живописнее цветов – этой чудесной музыки, удивительной гармонии форм, линий и красок. Легенды и сказки о цветах вдохновляли многих поэтов и композиторов.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362200"/>
            <a:ext cx="609600" cy="762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04800"/>
            <a:ext cx="7467600" cy="58213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2800" dirty="0" smtClean="0"/>
              <a:t>О ландыш, отчего так радуешь ты взоры?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800" dirty="0" smtClean="0"/>
              <a:t>Другие есть цветы, роскошней и пышней, 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800" dirty="0" smtClean="0"/>
              <a:t>И ярче краски в них, и веселей узоры,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800" dirty="0" smtClean="0"/>
              <a:t>Но прелести в них нет таинственней твоей.</a:t>
            </a:r>
          </a:p>
          <a:p>
            <a:pPr algn="r" eaLnBrk="1" hangingPunct="1">
              <a:lnSpc>
                <a:spcPct val="80000"/>
              </a:lnSpc>
            </a:pPr>
            <a:endParaRPr lang="ru-RU" sz="2000" dirty="0" smtClean="0"/>
          </a:p>
          <a:p>
            <a:pPr algn="r" eaLnBrk="1" hangingPunct="1">
              <a:lnSpc>
                <a:spcPct val="80000"/>
              </a:lnSpc>
              <a:buFontTx/>
              <a:buNone/>
            </a:pPr>
            <a:r>
              <a:rPr lang="ru-RU" sz="2000" dirty="0" smtClean="0"/>
              <a:t>П.И. Чайковский</a:t>
            </a:r>
          </a:p>
          <a:p>
            <a:pPr eaLnBrk="1" hangingPunct="1">
              <a:lnSpc>
                <a:spcPct val="80000"/>
              </a:lnSpc>
            </a:pPr>
            <a:endParaRPr lang="ru-RU" sz="2000" dirty="0" smtClean="0"/>
          </a:p>
        </p:txBody>
      </p:sp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209800"/>
            <a:ext cx="4114800" cy="4175567"/>
          </a:xfrm>
          <a:prstGeom prst="rect">
            <a:avLst/>
          </a:prstGeom>
          <a:scene3d>
            <a:camera prst="perspectiveContrastingRightFacing"/>
            <a:lightRig rig="threePt" dir="t"/>
          </a:scene3d>
          <a:sp3d>
            <a:bevelT w="139700" h="139700" prst="divot"/>
          </a:sp3d>
        </p:spPr>
      </p:pic>
      <p:pic>
        <p:nvPicPr>
          <p:cNvPr id="6" name="Рисунок 5" descr="Безымянный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3124200"/>
            <a:ext cx="3088120" cy="3133725"/>
          </a:xfrm>
          <a:prstGeom prst="rect">
            <a:avLst/>
          </a:prstGeom>
          <a:scene3d>
            <a:camera prst="perspectiveHeroicExtremeLeftFacing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5400" b="1" i="1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Легенда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None/>
            </a:pPr>
            <a:r>
              <a:rPr lang="ru-RU" dirty="0" smtClean="0"/>
              <a:t>     Юноша по имени Ландыш так плакал о покинувшей его любимой Весне, что слёзы его превратились в белые цветочки, а кровь сердца окрасила ягоды в алый цвет.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 ландыше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z="2800" dirty="0" smtClean="0"/>
          </a:p>
          <a:p>
            <a:pPr eaLnBrk="1" hangingPunct="1">
              <a:buNone/>
            </a:pPr>
            <a:r>
              <a:rPr lang="ru-RU" sz="2800" dirty="0" smtClean="0"/>
              <a:t>	Не все знают, что у ландыша бывают ягоды – самые настоящие, большие, красного цвета. Но есть эту лесную ягоду нельзя: она, как и сам цветок, ядовита.</a:t>
            </a:r>
          </a:p>
          <a:p>
            <a:pPr eaLnBrk="1" hangingPunct="1">
              <a:buNone/>
            </a:pPr>
            <a:r>
              <a:rPr lang="ru-RU" sz="2800" dirty="0" smtClean="0"/>
              <a:t>	Ландыш не только красивый с приятным запахом цветок. Из него делают необходимое лекарство для людей с больным сердцем. (По а. Дитриху, г. </a:t>
            </a:r>
            <a:r>
              <a:rPr lang="ru-RU" sz="2800" dirty="0" err="1" smtClean="0"/>
              <a:t>Юрмину</a:t>
            </a:r>
            <a:r>
              <a:rPr lang="ru-RU" sz="2800" dirty="0" smtClean="0"/>
              <a:t>)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4800600" y="838200"/>
            <a:ext cx="3733800" cy="13716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незабудки</a:t>
            </a:r>
          </a:p>
        </p:txBody>
      </p:sp>
      <p:sp>
        <p:nvSpPr>
          <p:cNvPr id="27651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008437"/>
            <a:ext cx="5257800" cy="23923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2400" b="1" dirty="0" smtClean="0"/>
              <a:t>    </a:t>
            </a:r>
            <a:r>
              <a:rPr lang="ru-RU" sz="2400" b="1" dirty="0" smtClean="0"/>
              <a:t>Уже в апреле зацветает необыкновенно красивый, цвета </a:t>
            </a:r>
            <a:r>
              <a:rPr lang="ru-RU" sz="2400" b="1" dirty="0" err="1" smtClean="0"/>
              <a:t>голубого</a:t>
            </a:r>
            <a:r>
              <a:rPr lang="ru-RU" sz="2400" b="1" dirty="0" smtClean="0"/>
              <a:t> неба цветок. Он цветёт до самого июня. Есть очень красивая легенда, связанная с этим цветком.</a:t>
            </a:r>
          </a:p>
        </p:txBody>
      </p:sp>
      <p:pic>
        <p:nvPicPr>
          <p:cNvPr id="27652" name="Picture 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1" y="457200"/>
            <a:ext cx="4135856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  <a:sp3d>
            <a:bevelT prst="relaxedInset"/>
          </a:sp3d>
        </p:spPr>
      </p:pic>
      <p:pic>
        <p:nvPicPr>
          <p:cNvPr id="27653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2432499"/>
            <a:ext cx="3048000" cy="412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2Left"/>
            <a:lightRig rig="threePt" dir="t"/>
          </a:scene3d>
          <a:sp3d>
            <a:bevelT prst="relaxedInset"/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Незабудка</a:t>
            </a:r>
            <a:r>
              <a:rPr lang="ru-RU" sz="5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ru-RU" sz="5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легенда</a:t>
            </a:r>
            <a:endParaRPr lang="ru-RU" sz="5400" i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76400"/>
            <a:ext cx="8991600" cy="52578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None/>
            </a:pPr>
            <a:r>
              <a:rPr lang="en-US" sz="2400" dirty="0" smtClean="0"/>
              <a:t>    </a:t>
            </a:r>
            <a:r>
              <a:rPr lang="ru-RU" sz="2400" dirty="0" smtClean="0"/>
              <a:t>В лесной глуши росли мальчик с девочкой. Они постоянно играли вместе и крепко любили друг друга. Когда мальчик вырос, он решил пойти посмотреть мир. Девушка с грустью провожала своего любимого через лес. На лесной опушке они нашли необычные, похожие на синие глаза цветочки. Каждый из них сорвал по цветку и передал другому в знак того, что они не забудут друг друга. Прошли долгие годы. Девушка превратилась в старушку и продолжала жить в уединении в лесу. Однажды она зашла на край леса на ту самую опушку, где в юности рассталась с любимым, и увидела такого же седого, как она, старика. Заметив </a:t>
            </a:r>
            <a:r>
              <a:rPr lang="ru-RU" sz="2400" dirty="0" err="1" smtClean="0"/>
              <a:t>голубые</a:t>
            </a:r>
            <a:r>
              <a:rPr lang="ru-RU" sz="2400" dirty="0" smtClean="0"/>
              <a:t> цветочки, они оба наклонились, чтобы сорвать их, и вдруг узнали друг друга. Заливаясь слезами, они признались, что помнили друг друга всю жизнь. С тех пор </a:t>
            </a:r>
            <a:r>
              <a:rPr lang="ru-RU" sz="2400" dirty="0" err="1" smtClean="0"/>
              <a:t>нежно-голубой</a:t>
            </a:r>
            <a:r>
              <a:rPr lang="ru-RU" sz="2400" dirty="0" smtClean="0"/>
              <a:t> цветок называется незабудкой. 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апреле зацветает барвинок</a:t>
            </a:r>
          </a:p>
        </p:txBody>
      </p:sp>
      <p:sp>
        <p:nvSpPr>
          <p:cNvPr id="29699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5562600" y="1600200"/>
            <a:ext cx="3581400" cy="5257800"/>
          </a:xfrm>
        </p:spPr>
        <p:txBody>
          <a:bodyPr/>
          <a:lstStyle/>
          <a:p>
            <a:pPr eaLnBrk="1" hangingPunct="1">
              <a:lnSpc>
                <a:spcPct val="128000"/>
              </a:lnSpc>
              <a:spcBef>
                <a:spcPts val="600"/>
              </a:spcBef>
              <a:buNone/>
            </a:pPr>
            <a:r>
              <a:rPr lang="en-US" sz="1600" dirty="0" smtClean="0"/>
              <a:t>      </a:t>
            </a:r>
            <a:r>
              <a:rPr lang="ru-RU" sz="2000" b="1" dirty="0" smtClean="0"/>
              <a:t>БАРВИНОК – травянистые или кустарниковые вечнозелёные растения. У них глянцевые листья, и изящные декоративные цветки, </a:t>
            </a:r>
            <a:r>
              <a:rPr lang="ru-RU" sz="2000" b="1" dirty="0" err="1" smtClean="0"/>
              <a:t>сиренево-голубые</a:t>
            </a:r>
            <a:r>
              <a:rPr lang="ru-RU" sz="2000" b="1" dirty="0" smtClean="0"/>
              <a:t>, белые и с различными переходами </a:t>
            </a:r>
            <a:r>
              <a:rPr lang="ru-RU" sz="2000" b="1" dirty="0" err="1" smtClean="0"/>
              <a:t>розового</a:t>
            </a:r>
            <a:r>
              <a:rPr lang="ru-RU" sz="2000" b="1" dirty="0" smtClean="0"/>
              <a:t>. </a:t>
            </a:r>
            <a:endParaRPr lang="ru-RU" sz="1600" b="1" dirty="0" smtClean="0"/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400" y="1905000"/>
            <a:ext cx="5994400" cy="4495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152400"/>
            <a:ext cx="5257800" cy="1143000"/>
          </a:xfrm>
        </p:spPr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Анютины глазки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62400" y="3962400"/>
            <a:ext cx="5181600" cy="2438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en-US" sz="2400" b="1" dirty="0" smtClean="0"/>
              <a:t>    </a:t>
            </a:r>
            <a:r>
              <a:rPr lang="ru-RU" sz="2400" b="1" dirty="0" smtClean="0"/>
              <a:t>Эти цветы занимают особое место в нашем саду. Изящные с шёлковыми лепестками, расписанными природой самыми разными красками – излучают уют и покой.</a:t>
            </a:r>
          </a:p>
        </p:txBody>
      </p:sp>
      <p:pic>
        <p:nvPicPr>
          <p:cNvPr id="30724" name="Picture 8"/>
          <p:cNvPicPr>
            <a:picLocks noChangeAspect="1" noChangeArrowheads="1"/>
          </p:cNvPicPr>
          <p:nvPr/>
        </p:nvPicPr>
        <p:blipFill>
          <a:blip r:embed="rId2">
            <a:lum bright="7000"/>
          </a:blip>
          <a:srcRect/>
          <a:stretch>
            <a:fillRect/>
          </a:stretch>
        </p:blipFill>
        <p:spPr bwMode="auto">
          <a:xfrm>
            <a:off x="381000" y="1169440"/>
            <a:ext cx="3871913" cy="5151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ContrastingRightFacing"/>
            <a:lightRig rig="threePt" dir="t"/>
          </a:scene3d>
          <a:sp3d>
            <a:bevelT w="114300" prst="hardEdge"/>
          </a:sp3d>
        </p:spPr>
      </p:pic>
      <p:pic>
        <p:nvPicPr>
          <p:cNvPr id="30725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64414"/>
            <a:ext cx="2895600" cy="3224003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05800" y="274638"/>
            <a:ext cx="381000" cy="334962"/>
          </a:xfrm>
        </p:spPr>
        <p:txBody>
          <a:bodyPr/>
          <a:lstStyle/>
          <a:p>
            <a:pPr eaLnBrk="1" hangingPunct="1"/>
            <a:endParaRPr lang="ru-RU" sz="400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600200"/>
            <a:ext cx="8686800" cy="4525963"/>
          </a:xfrm>
        </p:spPr>
        <p:txBody>
          <a:bodyPr/>
          <a:lstStyle/>
          <a:p>
            <a:pPr eaLnBrk="1" hangingPunct="1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Между прочим, кроме того, что цветы дают нам прекрасную психологическую разрядку, дарят нам положительные эмоции, они дарят и материальные блага человеку. Поэтому, чем больше знаний о цветах мы накопим, тем больше полезных секретов откроет перед нами природа. </a:t>
            </a:r>
          </a:p>
          <a:p>
            <a:pPr eaLnBrk="1" hangingPunct="1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Итак.</a:t>
            </a:r>
          </a:p>
          <a:p>
            <a:pPr eaLnBrk="1" hangingPunct="1"/>
            <a:r>
              <a:rPr lang="ru-RU" sz="3600" b="1" i="1" dirty="0" smtClean="0">
                <a:solidFill>
                  <a:srgbClr val="800000"/>
                </a:solidFill>
              </a:rPr>
              <a:t> </a:t>
            </a:r>
            <a:r>
              <a:rPr lang="ru-RU" sz="36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</a:t>
            </a:r>
            <a:r>
              <a:rPr lang="ru-RU" sz="3600" b="1" i="1" dirty="0" smtClean="0">
                <a:solidFill>
                  <a:srgbClr val="800000"/>
                </a:solidFill>
              </a:rPr>
              <a:t> </a:t>
            </a:r>
            <a:r>
              <a:rPr lang="ru-RU" sz="36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моего</a:t>
            </a:r>
            <a:r>
              <a:rPr lang="ru-RU" sz="3600" b="1" i="1" dirty="0" smtClean="0">
                <a:solidFill>
                  <a:srgbClr val="800000"/>
                </a:solidFill>
              </a:rPr>
              <a:t> </a:t>
            </a:r>
            <a:r>
              <a:rPr lang="ru-RU" sz="3600" b="1" i="1" dirty="0" smtClean="0">
                <a:solidFill>
                  <a:srgbClr val="8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изучения – цветы!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0800000">
            <a:off x="6096000" y="0"/>
            <a:ext cx="2577799" cy="370514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4114800" cy="762000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accent2"/>
                </a:solidFill>
              </a:rPr>
              <a:t>Анютины глазки</a:t>
            </a:r>
            <a:r>
              <a:rPr lang="ru-RU" sz="3600" dirty="0" smtClean="0">
                <a:solidFill>
                  <a:schemeClr val="accent2"/>
                </a:solidFill>
              </a:rPr>
              <a:t/>
            </a:r>
            <a:br>
              <a:rPr lang="ru-RU" sz="3600" dirty="0" smtClean="0">
                <a:solidFill>
                  <a:schemeClr val="accent2"/>
                </a:solidFill>
              </a:rPr>
            </a:br>
            <a:endParaRPr lang="ru-RU" sz="3600" dirty="0" smtClean="0">
              <a:solidFill>
                <a:schemeClr val="accent2"/>
              </a:solidFill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914400"/>
            <a:ext cx="6096000" cy="3581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По утрам, умываясь росой,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Как цвели! Как красовались!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Но упали они под косой.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И спросил я: - А как назывались? –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И мерещилось многие дни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Что- то тайное в этой </a:t>
            </a:r>
            <a:r>
              <a:rPr lang="ru-RU" sz="2400" b="1" dirty="0" smtClean="0"/>
              <a:t>развязке:</a:t>
            </a:r>
            <a:endParaRPr lang="ru-RU" sz="2400" b="1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Слишком грустно и нежно они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Назывались - «анютины глазки».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ru-RU" sz="1800" b="1" dirty="0" smtClean="0"/>
              <a:t>                </a:t>
            </a:r>
            <a:r>
              <a:rPr lang="en-US" sz="1800" b="1" dirty="0" smtClean="0"/>
              <a:t>                </a:t>
            </a:r>
            <a:r>
              <a:rPr lang="ru-RU" sz="1800" b="1" dirty="0" smtClean="0"/>
              <a:t>  Н. Рубцов </a:t>
            </a:r>
          </a:p>
        </p:txBody>
      </p:sp>
      <p:pic>
        <p:nvPicPr>
          <p:cNvPr id="3174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427" y="4038601"/>
            <a:ext cx="3159835" cy="27432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581400"/>
            <a:ext cx="2895600" cy="3224003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Grp="1" noChangeArrowheads="1"/>
          </p:cNvSpPr>
          <p:nvPr>
            <p:ph type="title"/>
          </p:nvPr>
        </p:nvSpPr>
        <p:spPr>
          <a:xfrm>
            <a:off x="4724400" y="1219200"/>
            <a:ext cx="3962400" cy="4953000"/>
          </a:xfrm>
        </p:spPr>
        <p:txBody>
          <a:bodyPr/>
          <a:lstStyle/>
          <a:p>
            <a:pPr eaLnBrk="1" hangingPunct="1"/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Цветы, как люди, на добро щедры,</a:t>
            </a:r>
            <a:b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И, щедро нежность людям отдавая,</a:t>
            </a:r>
            <a:b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цветут, сердца отогревая,</a:t>
            </a:r>
            <a:b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маленькие теплые костры.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К. </a:t>
            </a:r>
            <a:r>
              <a:rPr lang="ru-RU" sz="2400" b="1" i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Жанэ</a:t>
            </a:r>
            <a:r>
              <a:rPr lang="ru-RU" sz="2400" b="1" i="1" dirty="0" smtClean="0">
                <a:solidFill>
                  <a:schemeClr val="tx1"/>
                </a:solidFill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</a:rPr>
            </a:br>
            <a:endParaRPr lang="ru-RU" sz="2400" b="1" i="1" dirty="0" smtClean="0">
              <a:solidFill>
                <a:schemeClr val="tx1"/>
              </a:solidFill>
            </a:endParaRPr>
          </a:p>
        </p:txBody>
      </p:sp>
      <p:pic>
        <p:nvPicPr>
          <p:cNvPr id="3277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4267200" cy="5689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2772" name="Text Box 8"/>
          <p:cNvSpPr txBox="1">
            <a:spLocks noChangeArrowheads="1"/>
          </p:cNvSpPr>
          <p:nvPr/>
        </p:nvSpPr>
        <p:spPr bwMode="auto">
          <a:xfrm>
            <a:off x="517525" y="6208713"/>
            <a:ext cx="395063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chemeClr val="accent2"/>
                </a:solidFill>
              </a:rPr>
              <a:t>Колокольчики мои</a:t>
            </a:r>
            <a:r>
              <a:rPr lang="ru-RU" sz="2800" b="1" dirty="0" smtClean="0">
                <a:solidFill>
                  <a:schemeClr val="accent2"/>
                </a:solidFill>
              </a:rPr>
              <a:t>…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«Колокольчики мои, цветики степные...»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buNone/>
            </a:pPr>
            <a:r>
              <a:rPr lang="ru-RU" sz="2400" dirty="0" smtClean="0"/>
              <a:t>- написал о колокольчиках русский поэт </a:t>
            </a:r>
            <a:r>
              <a:rPr lang="en-US" sz="2400" dirty="0" smtClean="0"/>
              <a:t>XIX</a:t>
            </a:r>
            <a:r>
              <a:rPr lang="ru-RU" sz="2400" dirty="0" smtClean="0"/>
              <a:t> века Алексей Константинович Толстой. Хотя точнее было бы сказать: «Колокольчики мои, цветики луговые», потому что в степях колокольчиков гораздо меньше, чем на лугах. Не во всякой степи встретишь колокольчики. А вот луг или даже перелесок без колокольчиков не обходятся.</a:t>
            </a:r>
          </a:p>
          <a:p>
            <a:pPr algn="just" eaLnBrk="1" hangingPunct="1">
              <a:lnSpc>
                <a:spcPct val="90000"/>
              </a:lnSpc>
              <a:buNone/>
            </a:pPr>
            <a:r>
              <a:rPr lang="ru-RU" sz="2400" dirty="0" smtClean="0"/>
              <a:t>	Загляните внутрь колокольчика, полюбуйтесь, что у него там спрятано. Ведь у колокольчиков внутри должен располагаться язык, от удара которого о корпус получается мелодичный звон. У полевых и лесных колокольчиков такого языка внутри конечно нет, но всё же есть что-то похожее. 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Rectangle 7"/>
          <p:cNvSpPr>
            <a:spLocks noGrp="1" noChangeArrowheads="1"/>
          </p:cNvSpPr>
          <p:nvPr>
            <p:ph type="title"/>
          </p:nvPr>
        </p:nvSpPr>
        <p:spPr>
          <a:xfrm>
            <a:off x="0" y="5181600"/>
            <a:ext cx="9144000" cy="12954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Ирисы </a:t>
            </a:r>
            <a:r>
              <a:rPr lang="en-US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- </a:t>
            </a:r>
            <a:r>
              <a:rPr lang="ru-RU" sz="40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очаровательные цветы</a:t>
            </a:r>
          </a:p>
        </p:txBody>
      </p:sp>
      <p:pic>
        <p:nvPicPr>
          <p:cNvPr id="34819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304800"/>
            <a:ext cx="6207125" cy="46545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reflection blurRad="6350" stA="50000" endA="300" endPos="90000" dir="5400000" sy="-100000" algn="bl" rotWithShape="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562600" y="1219200"/>
            <a:ext cx="3276600" cy="4906963"/>
          </a:xfrm>
        </p:spPr>
        <p:txBody>
          <a:bodyPr/>
          <a:lstStyle/>
          <a:p>
            <a:pPr eaLnBrk="1" hangingPunct="1">
              <a:buNone/>
            </a:pPr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Ирис получил своё название в честь Ириды – греческой богини радуги.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pic>
        <p:nvPicPr>
          <p:cNvPr id="3584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5471602" cy="5943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72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Ирис.</a:t>
            </a:r>
            <a:br>
              <a:rPr lang="ru-RU" sz="7200" b="1" i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800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легенда</a:t>
            </a:r>
            <a:endParaRPr lang="ru-RU" sz="8800" i="1" smtClean="0">
              <a:solidFill>
                <a:srgbClr val="CC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endParaRPr lang="ru-RU" sz="2800" dirty="0" smtClean="0"/>
          </a:p>
          <a:p>
            <a:pPr algn="just" eaLnBrk="1" hangingPunct="1">
              <a:lnSpc>
                <a:spcPct val="80000"/>
              </a:lnSpc>
              <a:buNone/>
            </a:pPr>
            <a:r>
              <a:rPr lang="ru-RU" sz="2800" dirty="0" smtClean="0"/>
              <a:t>   Легенда рассказывает, что желтый болотный ирис спас от поражения короля франков </a:t>
            </a:r>
            <a:r>
              <a:rPr lang="ru-RU" sz="2800" dirty="0" err="1" smtClean="0"/>
              <a:t>Хлодвига</a:t>
            </a:r>
            <a:r>
              <a:rPr lang="ru-RU" sz="2800" dirty="0" smtClean="0"/>
              <a:t>  Меровинга, воевавшего с готами. Его войска попали в западню на Рейне. Заметив, что заросли ириса, простирались в реке далеко до мыса, </a:t>
            </a:r>
            <a:r>
              <a:rPr lang="ru-RU" sz="2800" dirty="0" err="1" smtClean="0"/>
              <a:t>Хлодвиг</a:t>
            </a:r>
            <a:r>
              <a:rPr lang="ru-RU" sz="2800" dirty="0" smtClean="0"/>
              <a:t> предположил, что это признак мелководья, рискнул перейти русло вброд, вывел войско и победил неприятеля. В благодарность за спасение король сделал ирис своей эмблемой.</a:t>
            </a:r>
          </a:p>
          <a:p>
            <a:pPr eaLnBrk="1" hangingPunct="1">
              <a:lnSpc>
                <a:spcPct val="80000"/>
              </a:lnSpc>
            </a:pPr>
            <a:endParaRPr lang="ru-RU" sz="2800" b="1" i="1" dirty="0" smtClean="0"/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7200" b="1" i="1" smtClean="0">
                <a:solidFill>
                  <a:schemeClr val="accent2"/>
                </a:solidFill>
                <a:latin typeface="Forte" pitchFamily="66" charset="0"/>
              </a:rPr>
              <a:t>О голубка моя…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00200"/>
            <a:ext cx="8534400" cy="5029200"/>
          </a:xfrm>
        </p:spPr>
        <p:txBody>
          <a:bodyPr/>
          <a:lstStyle/>
          <a:p>
            <a:pPr algn="just" eaLnBrk="1" hangingPunct="1">
              <a:buNone/>
            </a:pPr>
            <a:r>
              <a:rPr lang="en-US" sz="2800" dirty="0" smtClean="0"/>
              <a:t>   </a:t>
            </a:r>
            <a:r>
              <a:rPr lang="ru-RU" sz="2800" dirty="0" smtClean="0"/>
              <a:t>Наверно трудно найти в России сад, в котором не росла бы аквилегия или водосбор.  Её оригинальные цветки украшают сад, сменяя парад луковичных. Не оставила она равнодушной и меня.</a:t>
            </a:r>
          </a:p>
          <a:p>
            <a:pPr algn="just" eaLnBrk="1" hangingPunct="1">
              <a:buNone/>
            </a:pPr>
            <a:r>
              <a:rPr lang="en-US" sz="2800" dirty="0" smtClean="0"/>
              <a:t>   </a:t>
            </a:r>
            <a:r>
              <a:rPr lang="ru-RU" sz="2800" dirty="0" smtClean="0"/>
              <a:t>Как и многие растения семейства лютиковых, аквилегия (</a:t>
            </a:r>
            <a:r>
              <a:rPr lang="en-US" sz="2800" dirty="0" smtClean="0"/>
              <a:t>aquilegia) </a:t>
            </a:r>
            <a:r>
              <a:rPr lang="ru-RU" sz="2800" dirty="0" smtClean="0"/>
              <a:t>любит прохладу. Я подобрала для неё место в полутени, где она чувствует себя прекрасно.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114800" y="274638"/>
            <a:ext cx="4572000" cy="1020762"/>
          </a:xfrm>
        </p:spPr>
        <p:txBody>
          <a:bodyPr/>
          <a:lstStyle/>
          <a:p>
            <a:pPr eaLnBrk="1" hangingPunct="1"/>
            <a:r>
              <a:rPr lang="ru-RU" sz="5400" b="1" i="1" smtClean="0">
                <a:solidFill>
                  <a:schemeClr val="accent2"/>
                </a:solidFill>
              </a:rPr>
              <a:t>аквилегия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52400" y="2438400"/>
            <a:ext cx="4572000" cy="44196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None/>
            </a:pPr>
            <a:r>
              <a:rPr lang="en-US" sz="1800" b="1" dirty="0" smtClean="0"/>
              <a:t>     </a:t>
            </a:r>
            <a:r>
              <a:rPr lang="ru-RU" sz="2000" b="1" dirty="0" smtClean="0"/>
              <a:t>Само название рода произошло от латинских слов «</a:t>
            </a:r>
            <a:r>
              <a:rPr lang="ru-RU" sz="2000" b="1" dirty="0" err="1" smtClean="0"/>
              <a:t>аква</a:t>
            </a:r>
            <a:r>
              <a:rPr lang="ru-RU" sz="2000" b="1" dirty="0" smtClean="0"/>
              <a:t>» - вода, и «</a:t>
            </a:r>
            <a:r>
              <a:rPr lang="ru-RU" sz="2000" b="1" dirty="0" err="1" smtClean="0"/>
              <a:t>легере</a:t>
            </a:r>
            <a:r>
              <a:rPr lang="ru-RU" sz="2000" b="1" dirty="0" smtClean="0"/>
              <a:t>» - собирать. Растение действительно способно собирать и удерживать капельки утренней росы на ажурных листьях и накапливать их в изогнутых шпорцах цветков. В России к водосбору относились почтительно и в старые времена называли «голубком» или «голубкой» (вероятно за нежный облик) </a:t>
            </a:r>
            <a:endParaRPr lang="ru-RU" sz="1800" b="1" dirty="0" smtClean="0"/>
          </a:p>
        </p:txBody>
      </p:sp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52400"/>
            <a:ext cx="2895600" cy="21717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8917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277493">
            <a:off x="4787984" y="2973854"/>
            <a:ext cx="4267200" cy="3200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848600" y="274638"/>
            <a:ext cx="838200" cy="7921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6096000"/>
          </a:xfrm>
        </p:spPr>
        <p:txBody>
          <a:bodyPr/>
          <a:lstStyle/>
          <a:p>
            <a:pPr eaLnBrk="1" hangingPunct="1">
              <a:buNone/>
            </a:pPr>
            <a:r>
              <a:rPr lang="ru-RU" sz="2800" dirty="0" smtClean="0"/>
              <a:t>Любили и почитали эту культуру и в других странах. В Англии и Северной Америке аквилегия известна под именем «</a:t>
            </a:r>
            <a:r>
              <a:rPr lang="ru-RU" sz="2800" dirty="0" err="1" smtClean="0"/>
              <a:t>колумбайн</a:t>
            </a:r>
            <a:r>
              <a:rPr lang="ru-RU" sz="2800" dirty="0" smtClean="0"/>
              <a:t>», что в переводе означает «голубушка». Это название можно увидеть на пакетиках с семенами зарубежных фирм.</a:t>
            </a:r>
          </a:p>
          <a:p>
            <a:pPr eaLnBrk="1" hangingPunct="1">
              <a:buNone/>
            </a:pPr>
            <a:r>
              <a:rPr lang="ru-RU" sz="2800" dirty="0" smtClean="0"/>
              <a:t>И в Германии её не обошли вниманием, наделив цветки аквилегии сходством с туфельками лесных духов – эльфов.</a:t>
            </a:r>
          </a:p>
          <a:p>
            <a:pPr eaLnBrk="1" hangingPunct="1">
              <a:buNone/>
            </a:pPr>
            <a:r>
              <a:rPr lang="ru-RU" sz="2800" dirty="0" smtClean="0"/>
              <a:t>А в Италии аквилегию считают цветком любви…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800" y="274638"/>
            <a:ext cx="4191000" cy="1143000"/>
          </a:xfrm>
        </p:spPr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дельфиниум</a:t>
            </a:r>
          </a:p>
        </p:txBody>
      </p:sp>
      <p:sp>
        <p:nvSpPr>
          <p:cNvPr id="40963" name="Text Box 5"/>
          <p:cNvSpPr txBox="1">
            <a:spLocks noChangeArrowheads="1"/>
          </p:cNvSpPr>
          <p:nvPr/>
        </p:nvSpPr>
        <p:spPr bwMode="auto">
          <a:xfrm>
            <a:off x="304800" y="4267200"/>
            <a:ext cx="291147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Июнь - конец </a:t>
            </a:r>
          </a:p>
          <a:p>
            <a:r>
              <a:rPr lang="ru-RU" sz="2800" b="1" i="1" dirty="0" err="1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пролетья</a:t>
            </a:r>
            <a:r>
              <a:rPr lang="ru-RU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r>
              <a:rPr lang="ru-RU" sz="2800" b="1" i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начало лета.</a:t>
            </a:r>
          </a:p>
        </p:txBody>
      </p:sp>
      <p:pic>
        <p:nvPicPr>
          <p:cNvPr id="4096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2209800"/>
            <a:ext cx="5689600" cy="42672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  <a:softEdge rad="12700"/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6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04800"/>
            <a:ext cx="3200400" cy="3686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6600" b="1" smtClean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Актуальность</a:t>
            </a:r>
            <a:r>
              <a:rPr lang="ru-RU" sz="4000" smtClean="0"/>
              <a:t>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76600" y="1600200"/>
            <a:ext cx="5410200" cy="2590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US" sz="2800" i="1" dirty="0" smtClean="0">
                <a:solidFill>
                  <a:srgbClr val="006600"/>
                </a:solidFill>
              </a:rPr>
              <a:t>   </a:t>
            </a:r>
            <a:r>
              <a:rPr lang="ru-RU" sz="28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"...Умело подобранная гамма цветов способна благотворнее воздействовать на нервную систему, чем иные микстуры</a:t>
            </a:r>
            <a:r>
              <a:rPr lang="en-US" sz="2800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</a:t>
            </a:r>
            <a:endParaRPr lang="ru-RU" sz="2800" i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eaLnBrk="1" hangingPunct="1">
              <a:lnSpc>
                <a:spcPct val="80000"/>
              </a:lnSpc>
              <a:buNone/>
            </a:pP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А.М. Бехтерев 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0" y="4648200"/>
            <a:ext cx="8534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dirty="0"/>
              <a:t>         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Физиологическое, или терапевтическое, воздействие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цветов  (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цветотерапия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 издавна привлекало</a:t>
            </a:r>
          </a:p>
          <a:p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и продолжает привлекать внимание ученых.</a:t>
            </a:r>
            <a:r>
              <a:rPr lang="ru-RU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i="1" smtClean="0">
                <a:solidFill>
                  <a:srgbClr val="800000"/>
                </a:solidFill>
                <a:latin typeface="Forte" pitchFamily="66" charset="0"/>
              </a:rPr>
              <a:t>Когда розы в самом разгаре цветения</a:t>
            </a:r>
          </a:p>
        </p:txBody>
      </p:sp>
      <p:sp>
        <p:nvSpPr>
          <p:cNvPr id="41987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6324600"/>
            <a:ext cx="609600" cy="304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 smtClean="0"/>
          </a:p>
        </p:txBody>
      </p:sp>
      <p:sp>
        <p:nvSpPr>
          <p:cNvPr id="41988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181600" y="1524000"/>
            <a:ext cx="35052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600" i="1" smtClean="0">
                <a:solidFill>
                  <a:srgbClr val="003300"/>
                </a:solidFill>
                <a:latin typeface="Forte" pitchFamily="66" charset="0"/>
              </a:rPr>
              <a:t>В нашем саду стоят кусты роз, обильно усыпанные цветками - пышными и божественно душистыми…</a:t>
            </a:r>
          </a:p>
        </p:txBody>
      </p:sp>
      <p:pic>
        <p:nvPicPr>
          <p:cNvPr id="4198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600200"/>
            <a:ext cx="4208463" cy="4267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3"/>
          <p:cNvSpPr>
            <a:spLocks noGrp="1" noChangeArrowheads="1"/>
          </p:cNvSpPr>
          <p:nvPr>
            <p:ph type="title"/>
          </p:nvPr>
        </p:nvSpPr>
        <p:spPr>
          <a:xfrm>
            <a:off x="6400800" y="274638"/>
            <a:ext cx="2286000" cy="3306762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800000"/>
                </a:solidFill>
              </a:rPr>
              <a:t>Май - радость, а июнь - счастье.</a:t>
            </a:r>
            <a:br>
              <a:rPr lang="ru-RU" sz="4000" smtClean="0">
                <a:solidFill>
                  <a:srgbClr val="800000"/>
                </a:solidFill>
              </a:rPr>
            </a:br>
            <a:r>
              <a:rPr lang="ru-RU" sz="1800" smtClean="0">
                <a:solidFill>
                  <a:srgbClr val="800000"/>
                </a:solidFill>
              </a:rPr>
              <a:t>(пословица)</a:t>
            </a:r>
            <a:endParaRPr lang="ru-RU" sz="4000" smtClean="0">
              <a:solidFill>
                <a:srgbClr val="800000"/>
              </a:solidFill>
            </a:endParaRPr>
          </a:p>
        </p:txBody>
      </p:sp>
      <p:sp>
        <p:nvSpPr>
          <p:cNvPr id="43011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5181600"/>
            <a:ext cx="8229600" cy="1676400"/>
          </a:xfrm>
        </p:spPr>
        <p:txBody>
          <a:bodyPr/>
          <a:lstStyle/>
          <a:p>
            <a:pPr eaLnBrk="1" hangingPunct="1"/>
            <a:r>
              <a:rPr lang="ru-RU" sz="2000" smtClean="0">
                <a:solidFill>
                  <a:srgbClr val="800000"/>
                </a:solidFill>
                <a:latin typeface="Forte" pitchFamily="66" charset="0"/>
              </a:rPr>
              <a:t>И как раз сейчас, когда цветение королевы цветов достигло своего пика, а розовый аромат благодаря теплу особенно силён, у меня начинаются каникулы и достаточно времени чтобы насладиться этой красотой.</a:t>
            </a:r>
          </a:p>
        </p:txBody>
      </p:sp>
      <p:pic>
        <p:nvPicPr>
          <p:cNvPr id="4301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33400"/>
            <a:ext cx="5486400" cy="4114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3810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7200" b="1" i="1" smtClean="0">
                <a:solidFill>
                  <a:srgbClr val="FF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лилии</a:t>
            </a:r>
          </a:p>
        </p:txBody>
      </p:sp>
      <p:sp>
        <p:nvSpPr>
          <p:cNvPr id="44035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3810000" cy="4525963"/>
          </a:xfrm>
        </p:spPr>
        <p:txBody>
          <a:bodyPr/>
          <a:lstStyle/>
          <a:p>
            <a:pPr eaLnBrk="1" hangingPunct="1"/>
            <a:r>
              <a:rPr lang="ru-RU" smtClean="0"/>
              <a:t>Уже 5000 лет назад люди радовались их красочному цветению</a:t>
            </a:r>
          </a:p>
        </p:txBody>
      </p:sp>
      <p:sp>
        <p:nvSpPr>
          <p:cNvPr id="44036" name="Rectangle 7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44037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95800" y="609600"/>
            <a:ext cx="3989388" cy="5308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title"/>
          </p:nvPr>
        </p:nvSpPr>
        <p:spPr>
          <a:xfrm>
            <a:off x="4876800" y="274638"/>
            <a:ext cx="3810000" cy="8683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5059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3352800" y="3429000"/>
            <a:ext cx="3200400" cy="3429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период расцвета, лилии затмевают своей красотой большинство других цветов </a:t>
            </a:r>
          </a:p>
        </p:txBody>
      </p:sp>
      <p:pic>
        <p:nvPicPr>
          <p:cNvPr id="45060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4087813" cy="30718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5061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228600"/>
            <a:ext cx="2743200" cy="23923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5062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2971800"/>
            <a:ext cx="2057400" cy="366289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45063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584575"/>
            <a:ext cx="2982913" cy="30448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800000"/>
                </a:solidFill>
              </a:rPr>
              <a:t> </a:t>
            </a:r>
            <a:r>
              <a:rPr lang="ru-RU" b="1" i="1" smtClean="0">
                <a:solidFill>
                  <a:srgbClr val="800000"/>
                </a:solidFill>
              </a:rPr>
              <a:t>Лилия.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z="2400" smtClean="0"/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    Во Франции сохранились легенды и предания о появлении на знамени французских королей трех золотых лилий, означавших три добродетели: сострадание, правосудие и милосердие. </a:t>
            </a:r>
            <a:r>
              <a:rPr lang="en-US" sz="2400" smtClean="0"/>
              <a:t>                    </a:t>
            </a:r>
            <a:r>
              <a:rPr lang="ru-RU" sz="2400" smtClean="0"/>
              <a:t>У Людовика </a:t>
            </a:r>
            <a:r>
              <a:rPr lang="en-US" sz="2400" smtClean="0"/>
              <a:t>IX</a:t>
            </a:r>
            <a:r>
              <a:rPr lang="ru-RU" sz="2400" smtClean="0"/>
              <a:t> лилия изображена не только на знамени, но и на гербе. Франция называлась царством лилий, французский король – Король  лилий.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    Людовик </a:t>
            </a:r>
            <a:r>
              <a:rPr lang="en-US" sz="2400" smtClean="0"/>
              <a:t>XVIII</a:t>
            </a:r>
            <a:r>
              <a:rPr lang="ru-RU" sz="2400" smtClean="0"/>
              <a:t> учредил орден белой лилий, который сделался эмблемой партии Бурбонов, но не только белая лилия популярна и знаменита.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74638"/>
            <a:ext cx="8001000" cy="868362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rgbClr val="CC3300"/>
                </a:solidFill>
              </a:rPr>
              <a:t>Июль - краса лета, середка цвета.</a:t>
            </a:r>
            <a:r>
              <a:rPr lang="ru-RU" sz="4000" smtClean="0"/>
              <a:t>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57600" y="1371600"/>
            <a:ext cx="2895600" cy="3505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b="1" smtClean="0">
                <a:solidFill>
                  <a:srgbClr val="FFFF00"/>
                </a:solidFill>
              </a:rPr>
              <a:t>Стоит в саду кудряшка - </a:t>
            </a:r>
            <a:br>
              <a:rPr lang="ru-RU" sz="2800" b="1" smtClean="0">
                <a:solidFill>
                  <a:srgbClr val="FFFF00"/>
                </a:solidFill>
              </a:rPr>
            </a:br>
            <a:r>
              <a:rPr lang="ru-RU" sz="2800" b="1" smtClean="0">
                <a:solidFill>
                  <a:srgbClr val="FFFF00"/>
                </a:solidFill>
              </a:rPr>
              <a:t>Белая рубашка,</a:t>
            </a:r>
            <a:br>
              <a:rPr lang="ru-RU" sz="2800" b="1" smtClean="0">
                <a:solidFill>
                  <a:srgbClr val="FFFF00"/>
                </a:solidFill>
              </a:rPr>
            </a:br>
            <a:r>
              <a:rPr lang="ru-RU" sz="2800" b="1" smtClean="0">
                <a:solidFill>
                  <a:srgbClr val="FFFF00"/>
                </a:solidFill>
              </a:rPr>
              <a:t>Сердечко золотое.</a:t>
            </a:r>
            <a:br>
              <a:rPr lang="ru-RU" sz="2800" b="1" smtClean="0">
                <a:solidFill>
                  <a:srgbClr val="FFFF00"/>
                </a:solidFill>
              </a:rPr>
            </a:br>
            <a:r>
              <a:rPr lang="ru-RU" sz="2800" b="1" smtClean="0">
                <a:solidFill>
                  <a:srgbClr val="FFFF00"/>
                </a:solidFill>
              </a:rPr>
              <a:t>Что это такое?</a:t>
            </a:r>
            <a:r>
              <a:rPr lang="ru-RU" sz="2800" smtClean="0">
                <a:solidFill>
                  <a:srgbClr val="FF9900"/>
                </a:solidFill>
              </a:rPr>
              <a:t> </a:t>
            </a:r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2057400"/>
            <a:ext cx="2743200" cy="3657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7109" name="Text Box 6"/>
          <p:cNvSpPr txBox="1">
            <a:spLocks noChangeArrowheads="1"/>
          </p:cNvSpPr>
          <p:nvPr/>
        </p:nvSpPr>
        <p:spPr bwMode="auto">
          <a:xfrm>
            <a:off x="533400" y="5715000"/>
            <a:ext cx="64055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/>
              <a:t> Согласно преданию, ромашка вырастет там,</a:t>
            </a:r>
          </a:p>
          <a:p>
            <a:r>
              <a:rPr lang="ru-RU" sz="2000" b="1" i="1"/>
              <a:t> где упадет звезда.</a:t>
            </a:r>
            <a:r>
              <a:rPr lang="ru-RU"/>
              <a:t> </a:t>
            </a:r>
          </a:p>
        </p:txBody>
      </p:sp>
      <p:pic>
        <p:nvPicPr>
          <p:cNvPr id="47110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066800"/>
            <a:ext cx="3200400" cy="40481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419600" y="274638"/>
            <a:ext cx="4267200" cy="792162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Гладиолус.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00400" y="838200"/>
            <a:ext cx="3886200" cy="5791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dirty="0" smtClean="0">
                <a:solidFill>
                  <a:srgbClr val="800000"/>
                </a:solidFill>
              </a:rPr>
              <a:t>В переводе с латинского «гладиолуса»- «меч» и поэтому у римлян он считается цветком гладиаторов. Жестокий римский полководец захватил в плен фракийских воинов и приказал превратить их в гладиаторов. Друзьям </a:t>
            </a:r>
            <a:r>
              <a:rPr lang="ru-RU" sz="1800" dirty="0" err="1" smtClean="0">
                <a:solidFill>
                  <a:srgbClr val="800000"/>
                </a:solidFill>
              </a:rPr>
              <a:t>Севту</a:t>
            </a:r>
            <a:r>
              <a:rPr lang="ru-RU" sz="1800" dirty="0" smtClean="0">
                <a:solidFill>
                  <a:srgbClr val="800000"/>
                </a:solidFill>
              </a:rPr>
              <a:t> и </a:t>
            </a:r>
            <a:r>
              <a:rPr lang="ru-RU" sz="1800" dirty="0" err="1" smtClean="0">
                <a:solidFill>
                  <a:srgbClr val="800000"/>
                </a:solidFill>
              </a:rPr>
              <a:t>Тересу</a:t>
            </a:r>
            <a:r>
              <a:rPr lang="ru-RU" sz="1800" dirty="0" smtClean="0">
                <a:solidFill>
                  <a:srgbClr val="800000"/>
                </a:solidFill>
              </a:rPr>
              <a:t> полководец поручил первыми биться друг с другом, пообещав победителю свободу. Но друзья воткнули мечи в землю и бросились друг к другу с распростертыми объятиями. Кровожадные римляне предали их смерти. Но как только тела их коснулись земли, из рукоятей мечей расцвели гладиолусы, которые и по сей день считаются символом дружбы, верности и благородства.</a:t>
            </a:r>
          </a:p>
        </p:txBody>
      </p:sp>
      <p:pic>
        <p:nvPicPr>
          <p:cNvPr id="48132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3200400"/>
            <a:ext cx="1835150" cy="274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48133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81000"/>
            <a:ext cx="3017838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7467600" y="274638"/>
            <a:ext cx="1219200" cy="7921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05400" y="1524000"/>
            <a:ext cx="3581400" cy="4602163"/>
          </a:xfrm>
        </p:spPr>
        <p:txBody>
          <a:bodyPr/>
          <a:lstStyle/>
          <a:p>
            <a:pPr eaLnBrk="1" hangingPunct="1"/>
            <a:r>
              <a:rPr lang="ru-RU" smtClean="0"/>
              <a:t>Элегантные цветки гладиолусов раскрываются уже в июле. Восхищает и поражает богатство их расцветки.</a:t>
            </a:r>
          </a:p>
        </p:txBody>
      </p:sp>
      <p:pic>
        <p:nvPicPr>
          <p:cNvPr id="4915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0680" y="685800"/>
            <a:ext cx="4356896" cy="55626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title"/>
          </p:nvPr>
        </p:nvSpPr>
        <p:spPr>
          <a:xfrm>
            <a:off x="5486400" y="274638"/>
            <a:ext cx="914400" cy="117316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0179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4343400" cy="3124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600" smtClean="0"/>
              <a:t>Как декоративные цветы гладиолусы получили признание в Европе лишь в </a:t>
            </a:r>
            <a:r>
              <a:rPr lang="en-US" sz="1600" smtClean="0"/>
              <a:t>XIX</a:t>
            </a:r>
            <a:r>
              <a:rPr lang="ru-RU" sz="1600" smtClean="0"/>
              <a:t> веке. В 1837 году бельгийский садовник Герман Беддингхауз, скрестив южноафриканские виды, вывел гибрид, который получил название «гентский гладиолус». Именно с него началась современная история этих прекрасных цветов. Красота и изящество, а так же длительность хранения в срезанном виде были оценены флористами всего мира. </a:t>
            </a:r>
          </a:p>
        </p:txBody>
      </p:sp>
      <p:pic>
        <p:nvPicPr>
          <p:cNvPr id="50180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3505200"/>
            <a:ext cx="3784600" cy="283845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 prst="coolSlant"/>
          </a:sp3d>
        </p:spPr>
      </p:pic>
      <p:pic>
        <p:nvPicPr>
          <p:cNvPr id="50181" name="Picture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457200"/>
            <a:ext cx="3505200" cy="568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perspectiveHeroicExtremeLeftFacing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3" name="Rectangle 7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7467600" cy="1112838"/>
          </a:xfrm>
        </p:spPr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Лекарственные растения</a:t>
            </a:r>
          </a:p>
        </p:txBody>
      </p:sp>
      <p:sp>
        <p:nvSpPr>
          <p:cNvPr id="51203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800600" y="1828800"/>
            <a:ext cx="4343400" cy="35814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0066"/>
                </a:solidFill>
              </a:rPr>
              <a:t>Семена, как коготки, </a:t>
            </a:r>
            <a:br>
              <a:rPr lang="ru-RU" smtClean="0">
                <a:solidFill>
                  <a:srgbClr val="000066"/>
                </a:solidFill>
              </a:rPr>
            </a:br>
            <a:r>
              <a:rPr lang="ru-RU" smtClean="0">
                <a:solidFill>
                  <a:srgbClr val="000066"/>
                </a:solidFill>
              </a:rPr>
              <a:t>Жёлто-красные цветки. </a:t>
            </a:r>
            <a:br>
              <a:rPr lang="ru-RU" smtClean="0">
                <a:solidFill>
                  <a:srgbClr val="000066"/>
                </a:solidFill>
              </a:rPr>
            </a:br>
            <a:r>
              <a:rPr lang="ru-RU" smtClean="0">
                <a:solidFill>
                  <a:srgbClr val="000066"/>
                </a:solidFill>
              </a:rPr>
              <a:t>От горла помогают, </a:t>
            </a:r>
            <a:br>
              <a:rPr lang="ru-RU" smtClean="0">
                <a:solidFill>
                  <a:srgbClr val="000066"/>
                </a:solidFill>
              </a:rPr>
            </a:br>
            <a:r>
              <a:rPr lang="ru-RU" smtClean="0">
                <a:solidFill>
                  <a:srgbClr val="000066"/>
                </a:solidFill>
              </a:rPr>
              <a:t>Кто же их не знает.</a:t>
            </a:r>
          </a:p>
        </p:txBody>
      </p:sp>
      <p:pic>
        <p:nvPicPr>
          <p:cNvPr id="51204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00200"/>
            <a:ext cx="3810000" cy="508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/>
            <a:contourClr>
              <a:srgbClr val="969696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Значимость исследования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4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сада -  это увлекательное и чарующее занятие.</a:t>
            </a:r>
          </a:p>
          <a:p>
            <a:pPr eaLnBrk="1" hangingPunct="1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Знание того, как развиваются растения, как меняется их внешний вид в зависимости от времени года, какие климатические условия необходимы растениям – поможет правильно подобрать растения для сада.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2057400" y="152400"/>
            <a:ext cx="6629400" cy="1524000"/>
          </a:xfrm>
        </p:spPr>
        <p:txBody>
          <a:bodyPr/>
          <a:lstStyle/>
          <a:p>
            <a:pPr eaLnBrk="1" hangingPunct="1"/>
            <a:r>
              <a:rPr lang="ru-RU" sz="2400" dirty="0" smtClean="0">
                <a:solidFill>
                  <a:srgbClr val="800000"/>
                </a:solidFill>
              </a:rPr>
              <a:t>Наполеон </a:t>
            </a:r>
            <a:r>
              <a:rPr lang="en-US" sz="2400" dirty="0" smtClean="0">
                <a:solidFill>
                  <a:srgbClr val="800000"/>
                </a:solidFill>
              </a:rPr>
              <a:t>I</a:t>
            </a:r>
            <a:r>
              <a:rPr lang="ru-RU" sz="2400" dirty="0" smtClean="0">
                <a:solidFill>
                  <a:srgbClr val="800000"/>
                </a:solidFill>
              </a:rPr>
              <a:t> говорил: </a:t>
            </a:r>
            <a:br>
              <a:rPr lang="ru-RU" sz="2400" dirty="0" smtClean="0">
                <a:solidFill>
                  <a:srgbClr val="800000"/>
                </a:solidFill>
              </a:rPr>
            </a:br>
            <a:r>
              <a:rPr lang="ru-RU" sz="2400" dirty="0" smtClean="0">
                <a:solidFill>
                  <a:srgbClr val="800000"/>
                </a:solidFill>
              </a:rPr>
              <a:t>	«Там, где вырождаются цветы, не может жить человек».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90600"/>
            <a:ext cx="5181600" cy="51355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/>
              <a:t>Цветы украшают нашу жизнь. </a:t>
            </a:r>
            <a:br>
              <a:rPr lang="ru-RU" sz="2400" b="1" dirty="0" smtClean="0"/>
            </a:br>
            <a:r>
              <a:rPr lang="ru-RU" sz="2400" b="1" dirty="0" smtClean="0"/>
              <a:t>Но многие цветы являются еще лекарственными растениями.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Цветки календулы применяются в медицине как антисептическое, противовоспалительное и ранозаживляющее средство как при наружном, так и при внутреннем применении.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Из нее готовят настойки, мази, эмульсии.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400" b="1" dirty="0" smtClean="0"/>
              <a:t>Свежий сок растения используют наружно  при мелких ранах, ушибах, ожогах, фурункулезе.</a:t>
            </a:r>
          </a:p>
        </p:txBody>
      </p:sp>
      <p:pic>
        <p:nvPicPr>
          <p:cNvPr id="5222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1295400"/>
            <a:ext cx="3641725" cy="53845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 prst="angle"/>
            <a:contourClr>
              <a:srgbClr val="FFFFFF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4114800" cy="44497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800" b="1" dirty="0" smtClean="0"/>
              <a:t>Одуванчик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Уронило солнце</a:t>
            </a:r>
            <a:br>
              <a:rPr lang="ru-RU" sz="2800" dirty="0" smtClean="0"/>
            </a:br>
            <a:r>
              <a:rPr lang="ru-RU" sz="2800" dirty="0" smtClean="0"/>
              <a:t>Лучик золотой.</a:t>
            </a:r>
            <a:br>
              <a:rPr lang="ru-RU" sz="2800" dirty="0" smtClean="0"/>
            </a:br>
            <a:r>
              <a:rPr lang="ru-RU" sz="2800" dirty="0" smtClean="0"/>
              <a:t>Вырос одуванчик,</a:t>
            </a:r>
            <a:br>
              <a:rPr lang="ru-RU" sz="2800" dirty="0" smtClean="0"/>
            </a:br>
            <a:r>
              <a:rPr lang="ru-RU" sz="2800" dirty="0" smtClean="0"/>
              <a:t>Первый, молодой.</a:t>
            </a:r>
            <a:br>
              <a:rPr lang="ru-RU" sz="2800" dirty="0" smtClean="0"/>
            </a:br>
            <a:r>
              <a:rPr lang="ru-RU" sz="2800" dirty="0" smtClean="0"/>
              <a:t>У него чудесный</a:t>
            </a:r>
            <a:br>
              <a:rPr lang="ru-RU" sz="2800" dirty="0" smtClean="0"/>
            </a:br>
            <a:r>
              <a:rPr lang="ru-RU" sz="2800" dirty="0" smtClean="0"/>
              <a:t>Золотистый цвет.</a:t>
            </a:r>
            <a:br>
              <a:rPr lang="ru-RU" sz="2800" dirty="0" smtClean="0"/>
            </a:br>
            <a:r>
              <a:rPr lang="ru-RU" sz="2800" dirty="0" smtClean="0"/>
              <a:t>Он большого солнца</a:t>
            </a:r>
            <a:br>
              <a:rPr lang="ru-RU" sz="2800" dirty="0" smtClean="0"/>
            </a:br>
            <a:r>
              <a:rPr lang="ru-RU" sz="2800" dirty="0" smtClean="0"/>
              <a:t>Маленький портрет.</a:t>
            </a:r>
            <a:br>
              <a:rPr lang="ru-RU" sz="2800" dirty="0" smtClean="0"/>
            </a:br>
            <a:r>
              <a:rPr lang="ru-RU" sz="2800" i="1" dirty="0" smtClean="0"/>
              <a:t>О. Высоцкая</a:t>
            </a:r>
            <a:r>
              <a:rPr lang="ru-RU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</p:txBody>
      </p:sp>
      <p:pic>
        <p:nvPicPr>
          <p:cNvPr id="53252" name="Picture 5"/>
          <p:cNvPicPr>
            <a:picLocks noChangeAspect="1" noChangeArrowheads="1"/>
          </p:cNvPicPr>
          <p:nvPr/>
        </p:nvPicPr>
        <p:blipFill>
          <a:blip r:embed="rId2"/>
          <a:srcRect l="8594" r="32031" b="-2083"/>
          <a:stretch>
            <a:fillRect/>
          </a:stretch>
        </p:blipFill>
        <p:spPr bwMode="auto">
          <a:xfrm>
            <a:off x="4038600" y="551569"/>
            <a:ext cx="4648200" cy="5993155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274638"/>
            <a:ext cx="6019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Forte" pitchFamily="66" charset="0"/>
              </a:rPr>
              <a:t>Подсолнечник – цветок хорошего настроения</a:t>
            </a:r>
          </a:p>
        </p:txBody>
      </p:sp>
      <p:pic>
        <p:nvPicPr>
          <p:cNvPr id="5427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87813" y="1981200"/>
            <a:ext cx="4232275" cy="4559300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500" dist="50800" dir="5400000" sy="-100000" algn="bl" rotWithShape="0"/>
          </a:effectLst>
        </p:spPr>
      </p:pic>
      <p:pic>
        <p:nvPicPr>
          <p:cNvPr id="5427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838200"/>
            <a:ext cx="1982788" cy="5105400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500" dist="50800" dir="5400000" sy="-100000" algn="bl" rotWithShape="0"/>
          </a:effectLst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Легенда</a:t>
            </a:r>
            <a:r>
              <a:rPr lang="ru-RU" i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990600"/>
            <a:ext cx="8763000" cy="5638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endParaRPr lang="ru-RU" sz="1600" b="1" dirty="0" smtClean="0"/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В далёкие времена Солнце было у людей божеством. Ему поклонялись, его восхваляли.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	 Каждый вечер в час заката люди смотрели на уходящее за край Земли Солнце и просили, чтобы оно появилось завтра и принесло с собой тепло и свет.  Лишь один юноша, глядя на него, не произносил ни слова.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	И однажды Солнце спросило этого юношу: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 - Почему ты молчишь, почему ты нем как рыба?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 - Когда я любуюсь на твой закат, у меня пропадает дар речи, - ответил юноша.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 - Но ты хотел бы о чём-то попросить  меня?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 - Сделай так, чтобы я мог всё время смотреть  на тебя. Даже днём, когда ты ярко сияешь.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 - Хорошо, пусть будет так, - сказало Солнце и скрылось на краю земли.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	А на следующий день, когда оно вышло вновь, юноша убедился, что может смотреть на солнце без боли в глазах.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 - Ты доволен? – спросило оно у юноши. – Может, ты хочешь чего-то ещё?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 - Хочу быть похожим на тебя,  - дерзко ответил он.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 - Я сделаю и это. Но люди не могут походить на Солнце.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	И оно превратило юношу в цветок, украшенный венцом лепестков.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 - Когда тебе надоест быть цветком, ты отвернись от меня.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1600" b="1" dirty="0" smtClean="0"/>
              <a:t>Я вновь превращу тебя в человека, - сказало Солнце.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Создавайте красоту!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910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660033"/>
                </a:solidFill>
              </a:rPr>
              <a:t>Цветы смотрят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660033"/>
                </a:solidFill>
              </a:rPr>
              <a:t>на нас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660033"/>
                </a:solidFill>
              </a:rPr>
              <a:t>глазами добра и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660033"/>
                </a:solidFill>
              </a:rPr>
              <a:t>грусти, любви и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660033"/>
                </a:solidFill>
              </a:rPr>
              <a:t>романтики,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i="1" smtClean="0">
                <a:solidFill>
                  <a:srgbClr val="660033"/>
                </a:solidFill>
              </a:rPr>
              <a:t>кокетства и нежности.</a:t>
            </a:r>
          </a:p>
          <a:p>
            <a:pPr eaLnBrk="1" hangingPunct="1">
              <a:lnSpc>
                <a:spcPct val="80000"/>
              </a:lnSpc>
            </a:pPr>
            <a:endParaRPr lang="ru-RU" sz="2400" b="1" i="1" smtClean="0">
              <a:solidFill>
                <a:srgbClr val="660033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000" b="1" i="1" smtClean="0"/>
              <a:t>   </a:t>
            </a:r>
            <a:r>
              <a:rPr lang="ru-RU" sz="3600" b="1" i="1" smtClean="0">
                <a:solidFill>
                  <a:srgbClr val="CC0066"/>
                </a:solidFill>
              </a:rPr>
              <a:t>Пусть мир вокруг нас будет      прекрасным!</a:t>
            </a: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</p:txBody>
      </p:sp>
      <p:pic>
        <p:nvPicPr>
          <p:cNvPr id="5632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371600"/>
            <a:ext cx="2886075" cy="42672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Литература 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400" smtClean="0"/>
              <a:t>«Цветы»-справочник.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smtClean="0"/>
              <a:t>    Москва, Аст, Астрель 2001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Д-р Д.Г. Хессайон «Всё о клумбовых растениях»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Журнал «Приусадебное хозяйство» - огород, сад, цветник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Иванова Т., Путинцева Л. «Лесная кладовая». Тула, 1993 г.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Полная энциклопедия народной медицины. Том </a:t>
            </a:r>
            <a:r>
              <a:rPr lang="en-US" sz="2400" smtClean="0"/>
              <a:t>III</a:t>
            </a:r>
            <a:r>
              <a:rPr lang="ru-RU" sz="2400" smtClean="0"/>
              <a:t>. Москва, 1999.</a:t>
            </a:r>
          </a:p>
          <a:p>
            <a:pPr eaLnBrk="1" hangingPunct="1">
              <a:lnSpc>
                <a:spcPct val="90000"/>
              </a:lnSpc>
            </a:pPr>
            <a:r>
              <a:rPr lang="ru-RU" sz="2400" smtClean="0"/>
              <a:t>Соколов С., Замотаев И. «Лекарственные растения». Москва, 1993.</a:t>
            </a:r>
          </a:p>
        </p:txBody>
      </p:sp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8200"/>
            <a:ext cx="762000" cy="9144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953000" y="533400"/>
            <a:ext cx="3581400" cy="5867400"/>
          </a:xfrm>
        </p:spPr>
        <p:txBody>
          <a:bodyPr/>
          <a:lstStyle/>
          <a:p>
            <a:pPr eaLnBrk="1" hangingPunct="1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Цветы, как люди, на добро щедры,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И, щедро нежность людям отдавая,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Они цветут, сердца отогревая,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маленькие теплые костры.</a:t>
            </a:r>
          </a:p>
          <a:p>
            <a:pPr algn="r" eaLnBrk="1" hangingPunct="1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К. </a:t>
            </a:r>
            <a:r>
              <a:rPr lang="ru-RU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Жанэ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/>
            <a:endParaRPr lang="ru-RU" dirty="0" smtClean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81000"/>
            <a:ext cx="4267200" cy="5689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74638"/>
            <a:ext cx="8382000" cy="944562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i="1" smtClean="0">
                <a:solidFill>
                  <a:srgbClr val="CC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Цветы не только украшают наш сад, но и создают хорошее настроение.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4267200" cy="46021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Человек начал использовать растения для украшения очень давно – около шести тысяч лет назад.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В настоящее время в нашей стране используются для озеленения более 2100 видов декоративных растений.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В нашем саду растёт много цветов. Я люблю за ними ухаживать</a:t>
            </a:r>
          </a:p>
        </p:txBody>
      </p:sp>
      <p:pic>
        <p:nvPicPr>
          <p:cNvPr id="8196" name="Picture 5" descr="Рисунок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447800"/>
            <a:ext cx="4256088" cy="4876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perspectiveContrastingLeftFacing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56"/>
          <p:cNvSpPr>
            <a:spLocks noGrp="1" noChangeArrowheads="1"/>
          </p:cNvSpPr>
          <p:nvPr>
            <p:ph type="title"/>
          </p:nvPr>
        </p:nvSpPr>
        <p:spPr>
          <a:xfrm flipH="1">
            <a:off x="8610600" y="274638"/>
            <a:ext cx="76200" cy="106362"/>
          </a:xfrm>
        </p:spPr>
        <p:txBody>
          <a:bodyPr/>
          <a:lstStyle/>
          <a:p>
            <a:pPr eaLnBrk="1" hangingPunct="1"/>
            <a:endParaRPr lang="ru-RU" sz="1400" smtClean="0"/>
          </a:p>
        </p:txBody>
      </p:sp>
      <p:graphicFrame>
        <p:nvGraphicFramePr>
          <p:cNvPr id="141451" name="Group 139"/>
          <p:cNvGraphicFramePr>
            <a:graphicFrameLocks noGrp="1"/>
          </p:cNvGraphicFramePr>
          <p:nvPr>
            <p:ph idx="1"/>
          </p:nvPr>
        </p:nvGraphicFramePr>
        <p:xfrm>
          <a:off x="152400" y="152400"/>
          <a:ext cx="8763000" cy="6584774"/>
        </p:xfrm>
        <a:graphic>
          <a:graphicData uri="http://schemas.openxmlformats.org/drawingml/2006/table">
            <a:tbl>
              <a:tblPr/>
              <a:tblGrid>
                <a:gridCol w="1460500"/>
                <a:gridCol w="1460500"/>
                <a:gridCol w="1460500"/>
                <a:gridCol w="1460500"/>
                <a:gridCol w="1460500"/>
                <a:gridCol w="1460500"/>
              </a:tblGrid>
              <a:tr h="65572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Название растения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Высота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Время цветения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Окраска цветов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Место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Примеча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526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Мускари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или мышиный гиацинт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 – 10см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Май - апрель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Белая,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светлые или тёмные оттенки синего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Солнечное,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Полузатенён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Можно комби-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нировать с тюльпанами, нарциссами.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0409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Нарцисс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 – 20см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Март - июнь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Белая, жёлтая, тёмно – оранжевая (часто встречаются двухцветные формы)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Солнечное, слегка затенённое.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Сажают небольшими группами под лиственными деревьями или по краю живой изгороди.</a:t>
                      </a: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12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Ирис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 5см до 1м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(в зависимости от сорта)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Май - август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Все оттенки и нюансы радужного спектра.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солнечное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Ирисы очаровательны на клумбах с многолетниками или среди весенних цветов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81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Тюльпан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15 - 38см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Апрель - май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Обладают бесконечной гаммой красок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Солнечное или слегка затенённое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Замечательно вписывается в композицию с другими весенними цветами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29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Гиацинт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20 – 25см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Апрель -  май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Оттенки самые разные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Светлое - солнечное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Хорошо сочетаются с тюльпанами, нарциссами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4876800" y="274638"/>
            <a:ext cx="3810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Парад цветов начинает фиалка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48200" y="1828800"/>
            <a:ext cx="3505200" cy="3200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660066"/>
                </a:solidFill>
              </a:rPr>
              <a:t>На солнечной опушке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660066"/>
                </a:solidFill>
              </a:rPr>
              <a:t>Фиалка расцвела-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b="1" dirty="0" err="1" smtClean="0">
                <a:solidFill>
                  <a:srgbClr val="660066"/>
                </a:solidFill>
              </a:rPr>
              <a:t>Лиловенькие</a:t>
            </a:r>
            <a:r>
              <a:rPr lang="ru-RU" sz="2000" b="1" dirty="0" smtClean="0">
                <a:solidFill>
                  <a:srgbClr val="660066"/>
                </a:solidFill>
              </a:rPr>
              <a:t> ушки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660066"/>
                </a:solidFill>
              </a:rPr>
              <a:t>Тихонько подняла.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660066"/>
                </a:solidFill>
              </a:rPr>
              <a:t>В траве она хоронится,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660066"/>
                </a:solidFill>
              </a:rPr>
              <a:t>Не любит лезть вперед,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660066"/>
                </a:solidFill>
              </a:rPr>
              <a:t>Но кто - то ей поклонится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ru-RU" sz="2000" b="1" dirty="0" smtClean="0">
                <a:solidFill>
                  <a:srgbClr val="660066"/>
                </a:solidFill>
              </a:rPr>
              <a:t>И бережно возьмет.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solidFill>
                  <a:srgbClr val="660066"/>
                </a:solidFill>
              </a:rPr>
              <a:t>                      Е. Серов</a:t>
            </a: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457200"/>
            <a:ext cx="4267200" cy="5689600"/>
          </a:xfrm>
          <a:prstGeom prst="cloud">
            <a:avLst/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convex"/>
            <a:contourClr>
              <a:srgbClr val="969696"/>
            </a:contourClr>
          </a:sp3d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/>
          <a:srcRect t="27869" r="17767"/>
          <a:stretch>
            <a:fillRect/>
          </a:stretch>
        </p:blipFill>
        <p:spPr bwMode="auto">
          <a:xfrm>
            <a:off x="6499225" y="4419600"/>
            <a:ext cx="2339975" cy="2362200"/>
          </a:xfrm>
          <a:prstGeom prst="cloud">
            <a:avLst/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2845</TotalTime>
  <Words>2235</Words>
  <Application>Microsoft PowerPoint</Application>
  <PresentationFormat>Экран (4:3)</PresentationFormat>
  <Paragraphs>239</Paragraphs>
  <Slides>55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55</vt:i4>
      </vt:variant>
    </vt:vector>
  </HeadingPairs>
  <TitlesOfParts>
    <vt:vector size="56" baseType="lpstr">
      <vt:lpstr>Оформление по умолчанию</vt:lpstr>
      <vt:lpstr>Цветы  в моей жизни</vt:lpstr>
      <vt:lpstr> «Там, где вырождаются цветы,  не может жить человек».</vt:lpstr>
      <vt:lpstr>Слайд 3</vt:lpstr>
      <vt:lpstr>Актуальность </vt:lpstr>
      <vt:lpstr>Значимость исследования </vt:lpstr>
      <vt:lpstr>Слайд 6</vt:lpstr>
      <vt:lpstr>Цветы не только украшают наш сад, но и создают хорошее настроение.</vt:lpstr>
      <vt:lpstr>Слайд 8</vt:lpstr>
      <vt:lpstr>Парад цветов начинает фиалка</vt:lpstr>
      <vt:lpstr>На смену ей приходят луковичные </vt:lpstr>
      <vt:lpstr>гиацинты</vt:lpstr>
      <vt:lpstr>легенда</vt:lpstr>
      <vt:lpstr>солнечные и нежные нарциссы</vt:lpstr>
      <vt:lpstr>легенда, связанная с нарциссом</vt:lpstr>
      <vt:lpstr>Тюльпан – символ весны</vt:lpstr>
      <vt:lpstr> Слово "тюльпан" восходит к персидскому "тюрбан" – чалма, головной убор, повязка. Цветок назван по сходству с чалмой (чалма – это несколько раз обернутый вокруг головы платок). </vt:lpstr>
      <vt:lpstr>Легенда </vt:lpstr>
      <vt:lpstr>Как составить букет</vt:lpstr>
      <vt:lpstr>Слайд 19</vt:lpstr>
      <vt:lpstr>Слайд 20</vt:lpstr>
      <vt:lpstr>Ландыш – символ пробуждения природы </vt:lpstr>
      <vt:lpstr>Слайд 22</vt:lpstr>
      <vt:lpstr>Слайд 23</vt:lpstr>
      <vt:lpstr>Легенда </vt:lpstr>
      <vt:lpstr>О ландыше</vt:lpstr>
      <vt:lpstr>незабудки</vt:lpstr>
      <vt:lpstr>Незабудка легенда</vt:lpstr>
      <vt:lpstr>В апреле зацветает барвинок</vt:lpstr>
      <vt:lpstr>Анютины глазки</vt:lpstr>
      <vt:lpstr>Анютины глазки </vt:lpstr>
      <vt:lpstr>Цветы, как люди, на добро щедры, И, щедро нежность людям отдавая, Они цветут, сердца отогревая, Как маленькие теплые костры.  К. Жанэ </vt:lpstr>
      <vt:lpstr>«Колокольчики мои, цветики степные...»</vt:lpstr>
      <vt:lpstr>Ирисы - очаровательные цветы</vt:lpstr>
      <vt:lpstr>Слайд 34</vt:lpstr>
      <vt:lpstr> Ирис. легенда</vt:lpstr>
      <vt:lpstr>О голубка моя…</vt:lpstr>
      <vt:lpstr>аквилегия</vt:lpstr>
      <vt:lpstr>Слайд 38</vt:lpstr>
      <vt:lpstr>дельфиниум</vt:lpstr>
      <vt:lpstr>Когда розы в самом разгаре цветения</vt:lpstr>
      <vt:lpstr>Май - радость, а июнь - счастье. (пословица)</vt:lpstr>
      <vt:lpstr>лилии</vt:lpstr>
      <vt:lpstr>Слайд 43</vt:lpstr>
      <vt:lpstr> Лилия.</vt:lpstr>
      <vt:lpstr>Июль - краса лета, середка цвета. </vt:lpstr>
      <vt:lpstr>Гладиолус. </vt:lpstr>
      <vt:lpstr>Слайд 47</vt:lpstr>
      <vt:lpstr>Слайд 48</vt:lpstr>
      <vt:lpstr>Лекарственные растения</vt:lpstr>
      <vt:lpstr>Наполеон I говорил:   «Там, где вырождаются цветы, не может жить человек». </vt:lpstr>
      <vt:lpstr>Слайд 51</vt:lpstr>
      <vt:lpstr>Подсолнечник – цветок хорошего настроения</vt:lpstr>
      <vt:lpstr>Легенда </vt:lpstr>
      <vt:lpstr>Создавайте красоту!</vt:lpstr>
      <vt:lpstr>Литература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Владелец</cp:lastModifiedBy>
  <cp:revision>136</cp:revision>
  <cp:lastPrinted>1601-01-01T00:00:00Z</cp:lastPrinted>
  <dcterms:created xsi:type="dcterms:W3CDTF">1601-01-01T00:00:00Z</dcterms:created>
  <dcterms:modified xsi:type="dcterms:W3CDTF">2009-12-29T16:03:28Z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