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notesMasterIdLst>
    <p:notesMasterId r:id="rId50"/>
  </p:notesMasterIdLst>
  <p:sldIdLst>
    <p:sldId id="256" r:id="rId4"/>
    <p:sldId id="307" r:id="rId5"/>
    <p:sldId id="310" r:id="rId6"/>
    <p:sldId id="308" r:id="rId7"/>
    <p:sldId id="309" r:id="rId8"/>
    <p:sldId id="259" r:id="rId9"/>
    <p:sldId id="260" r:id="rId10"/>
    <p:sldId id="262" r:id="rId11"/>
    <p:sldId id="261" r:id="rId12"/>
    <p:sldId id="263" r:id="rId13"/>
    <p:sldId id="264" r:id="rId14"/>
    <p:sldId id="257" r:id="rId15"/>
    <p:sldId id="265" r:id="rId16"/>
    <p:sldId id="266" r:id="rId17"/>
    <p:sldId id="282" r:id="rId18"/>
    <p:sldId id="283" r:id="rId19"/>
    <p:sldId id="268" r:id="rId20"/>
    <p:sldId id="285" r:id="rId21"/>
    <p:sldId id="287" r:id="rId22"/>
    <p:sldId id="288" r:id="rId23"/>
    <p:sldId id="289" r:id="rId24"/>
    <p:sldId id="269" r:id="rId25"/>
    <p:sldId id="286" r:id="rId26"/>
    <p:sldId id="271" r:id="rId27"/>
    <p:sldId id="272" r:id="rId28"/>
    <p:sldId id="281" r:id="rId29"/>
    <p:sldId id="290" r:id="rId30"/>
    <p:sldId id="278" r:id="rId31"/>
    <p:sldId id="291" r:id="rId32"/>
    <p:sldId id="279" r:id="rId33"/>
    <p:sldId id="280" r:id="rId34"/>
    <p:sldId id="294" r:id="rId35"/>
    <p:sldId id="292" r:id="rId36"/>
    <p:sldId id="296" r:id="rId37"/>
    <p:sldId id="297" r:id="rId38"/>
    <p:sldId id="270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293" r:id="rId48"/>
    <p:sldId id="306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59A3A-FC04-4F62-8D28-E5E4651CDB6E}" type="datetimeFigureOut">
              <a:rPr lang="ru-RU" smtClean="0"/>
              <a:pPr/>
              <a:t>05.12.2009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4BB4F-0690-46A0-8E0D-D1599D855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4BB4F-0690-46A0-8E0D-D1599D855EA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Кофеин и никотин одинаково затрудняют работу сосудов и сердца.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4BB4F-0690-46A0-8E0D-D1599D855EA6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32771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2772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2773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2774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2775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2776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3277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2778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2779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05A613BC-F162-41BD-83BB-9CDD266A62AE}" type="datetimeFigureOut">
              <a:rPr lang="ru-RU" smtClean="0"/>
              <a:pPr/>
              <a:t>05.12.2009</a:t>
            </a:fld>
            <a:endParaRPr lang="ru-RU" dirty="0"/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2781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78A8386-317C-4AC3-99D2-0AD2819234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A613BC-F162-41BD-83BB-9CDD266A62AE}" type="datetimeFigureOut">
              <a:rPr lang="ru-RU" smtClean="0"/>
              <a:pPr/>
              <a:t>05.12.2009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A8386-317C-4AC3-99D2-0AD2819234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A613BC-F162-41BD-83BB-9CDD266A62AE}" type="datetimeFigureOut">
              <a:rPr lang="ru-RU" smtClean="0"/>
              <a:pPr/>
              <a:t>05.12.2009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A8386-317C-4AC3-99D2-0AD2819234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67587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67588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67589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67590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67591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67592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</p:grpSp>
      <p:sp>
        <p:nvSpPr>
          <p:cNvPr id="67593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759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7595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0BBC096-148C-48CC-B622-76E8247B398F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6759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759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9D236-6E9F-4CC3-AAC3-957E719E185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9E984-F302-459A-8C5C-2764145BD5F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B2123D-C67C-4C35-AF42-3DE4B8EEA1C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9EDA3-CAEE-419F-AFA4-611DCD2104CB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ECB321-643D-4160-9087-060708DF5B8B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5F0101-6BDD-4202-B6B3-AA3DC6886087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1FCC9-600B-4257-8B39-CCEA380E97E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A613BC-F162-41BD-83BB-9CDD266A62AE}" type="datetimeFigureOut">
              <a:rPr lang="ru-RU" smtClean="0"/>
              <a:pPr/>
              <a:t>05.12.2009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A8386-317C-4AC3-99D2-0AD2819234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7A3A1-A8A5-4CA6-A1BF-989ECA139784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66358-36E8-4F8D-B549-2D664EE62FC9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6B0D6-50DA-4B0D-99CF-CB825F09474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6963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3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3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3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3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4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4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4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4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4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4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4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4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4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4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5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5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5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5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965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6965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69656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9657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9658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9659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9660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1F78414-1281-4786-AA57-2F9417B29C36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50BEF3-1793-4855-9FDD-BCB2C9267A53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B56A09-A328-4595-A70F-E034E4F7359F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AF18AE-E4DE-402B-ACFB-A6169E7CC1B8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F811EB9-78A0-462C-AC7D-3050CF985C0C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34EB85-8401-4F45-A1F4-89505663B8EA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4B1B74-F965-4141-B569-D04D1B1F5212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A613BC-F162-41BD-83BB-9CDD266A62AE}" type="datetimeFigureOut">
              <a:rPr lang="ru-RU" smtClean="0"/>
              <a:pPr/>
              <a:t>05.12.2009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A8386-317C-4AC3-99D2-0AD2819234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51F4E2-782F-41F6-B2B3-D7081B2A1C47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1CA033-323C-4B54-83EB-0BC8A5716B4E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C48B4A-A76D-407A-A331-AA82F5442FA3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80B642-C7FE-44EF-ACF9-A6FEC40FE914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A613BC-F162-41BD-83BB-9CDD266A62AE}" type="datetimeFigureOut">
              <a:rPr lang="ru-RU" smtClean="0"/>
              <a:pPr/>
              <a:t>05.12.2009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A8386-317C-4AC3-99D2-0AD2819234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A613BC-F162-41BD-83BB-9CDD266A62AE}" type="datetimeFigureOut">
              <a:rPr lang="ru-RU" smtClean="0"/>
              <a:pPr/>
              <a:t>05.12.2009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A8386-317C-4AC3-99D2-0AD2819234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A613BC-F162-41BD-83BB-9CDD266A62AE}" type="datetimeFigureOut">
              <a:rPr lang="ru-RU" smtClean="0"/>
              <a:pPr/>
              <a:t>05.12.2009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A8386-317C-4AC3-99D2-0AD2819234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A613BC-F162-41BD-83BB-9CDD266A62AE}" type="datetimeFigureOut">
              <a:rPr lang="ru-RU" smtClean="0"/>
              <a:pPr/>
              <a:t>05.12.2009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A8386-317C-4AC3-99D2-0AD2819234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A613BC-F162-41BD-83BB-9CDD266A62AE}" type="datetimeFigureOut">
              <a:rPr lang="ru-RU" smtClean="0"/>
              <a:pPr/>
              <a:t>05.12.2009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A8386-317C-4AC3-99D2-0AD2819234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A613BC-F162-41BD-83BB-9CDD266A62AE}" type="datetimeFigureOut">
              <a:rPr lang="ru-RU" smtClean="0"/>
              <a:pPr/>
              <a:t>05.12.2009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A8386-317C-4AC3-99D2-0AD28192340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31747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1748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1749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1750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1751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1752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1753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1754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317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05A613BC-F162-41BD-83BB-9CDD266A62AE}" type="datetimeFigureOut">
              <a:rPr lang="ru-RU" smtClean="0"/>
              <a:pPr/>
              <a:t>05.12.2009</a:t>
            </a:fld>
            <a:endParaRPr lang="ru-RU" dirty="0"/>
          </a:p>
        </p:txBody>
      </p:sp>
      <p:sp>
        <p:nvSpPr>
          <p:cNvPr id="317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317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A78A8386-317C-4AC3-99D2-0AD28192340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1758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59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66563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66564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66565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66566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  <p:sp>
          <p:nvSpPr>
            <p:cNvPr id="66567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 dirty="0">
                <a:latin typeface="Times New Roman" pitchFamily="18" charset="0"/>
              </a:endParaRPr>
            </a:p>
          </p:txBody>
        </p:sp>
      </p:grpSp>
      <p:sp>
        <p:nvSpPr>
          <p:cNvPr id="6656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656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657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657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0D40D027-AF45-4033-8F6B-9EBD6857B881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6657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68611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12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13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14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15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16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17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18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19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20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21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22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23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24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25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26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27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28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29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8630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68631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68632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33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8634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8635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9B92E409-A697-4DC1-AA9F-43D7B68F4ED1}" type="slidenum">
              <a:rPr lang="ru-RU"/>
              <a:pPr/>
              <a:t>‹#›</a:t>
            </a:fld>
            <a:endParaRPr lang="ru-RU" dirty="0"/>
          </a:p>
        </p:txBody>
      </p:sp>
      <p:sp>
        <p:nvSpPr>
          <p:cNvPr id="68636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4.xml"/><Relationship Id="rId1" Type="http://schemas.openxmlformats.org/officeDocument/2006/relationships/video" Target="file:///C:\Documents%20and%20Settings\Admin\&#1052;&#1086;&#1080;%20&#1076;&#1086;&#1082;&#1091;&#1084;&#1077;&#1085;&#1090;&#1099;\GCH_3C31_02Na.avi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4.xml"/><Relationship Id="rId1" Type="http://schemas.openxmlformats.org/officeDocument/2006/relationships/video" Target="file:///C:\Documents%20and%20Settings\Admin\&#1052;&#1086;&#1080;%20&#1076;&#1086;&#1082;&#1091;&#1084;&#1077;&#1085;&#1090;&#1099;\GCH_3C31_01Nd.avi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4.xml"/><Relationship Id="rId1" Type="http://schemas.openxmlformats.org/officeDocument/2006/relationships/video" Target="file:///C:\Documents%20and%20Settings\Admin\&#1052;&#1086;&#1080;%20&#1076;&#1086;&#1082;&#1091;&#1084;&#1077;&#1085;&#1090;&#1099;\L031\GCH_3C31_03Na.avi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4.xml"/><Relationship Id="rId1" Type="http://schemas.openxmlformats.org/officeDocument/2006/relationships/video" Target="file:///C:\Documents%20and%20Settings\Admin\&#1052;&#1086;&#1080;%20&#1076;&#1086;&#1082;&#1091;&#1084;&#1077;&#1085;&#1090;&#1099;\GCH_3C31_01Na.avi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4.xml"/><Relationship Id="rId1" Type="http://schemas.openxmlformats.org/officeDocument/2006/relationships/video" Target="file:///C:\Documents%20and%20Settings\Admin\&#1052;&#1086;&#1080;%20&#1076;&#1086;&#1082;&#1091;&#1084;&#1077;&#1085;&#1090;&#1099;\L031\GCH_3C31_01Nf.avi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</a:rPr>
              <a:t>Затянись… </a:t>
            </a:r>
            <a:br>
              <a:rPr lang="ru-RU" sz="6000" dirty="0" smtClean="0">
                <a:solidFill>
                  <a:srgbClr val="FFFF00"/>
                </a:solidFill>
              </a:rPr>
            </a:br>
            <a:r>
              <a:rPr lang="ru-RU" sz="6000" dirty="0" smtClean="0">
                <a:solidFill>
                  <a:srgbClr val="FFFF00"/>
                </a:solidFill>
              </a:rPr>
              <a:t>и «будь счастлив»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000108"/>
            <a:ext cx="4067204" cy="513081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Табак- многолетнее травянистое растение из семейства паслёновых, выращиваемое как однолетнее. Родина табака- тропическая Америка</a:t>
            </a:r>
            <a:endParaRPr lang="ru-RU" dirty="0"/>
          </a:p>
        </p:txBody>
      </p:sp>
      <p:pic>
        <p:nvPicPr>
          <p:cNvPr id="6" name="Содержимое 5" descr="L31p07p0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214422"/>
            <a:ext cx="4038600" cy="47149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650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В Европе табак стал известен после возвращения из Южной Америки второй экспедиции Колумба (1496г) которая привезла с собой семена табака. Участники экспедиции с удивлением наблюдали, как индейцы сворачивали листья какого-то растения , поджигали и вдыхали дым.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500034" y="714356"/>
            <a:ext cx="8143932" cy="4924444"/>
          </a:xfrm>
        </p:spPr>
        <p:txBody>
          <a:bodyPr/>
          <a:lstStyle/>
          <a:p>
            <a:pPr algn="just"/>
            <a:r>
              <a:rPr lang="ru-RU" dirty="0" smtClean="0"/>
              <a:t>Первоначально табак выращивали как декоративное растение, после того как табак вторично был завезён из Бразилии в Европу, процесс его распространения  резко ускорился, так как его стали использовать для курения. Вред курения некоторыми европейцами был понят сразу. Однако большинство людей сочли табак целебным средством.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428596" y="500042"/>
            <a:ext cx="8143932" cy="5138758"/>
          </a:xfrm>
        </p:spPr>
        <p:txBody>
          <a:bodyPr/>
          <a:lstStyle/>
          <a:p>
            <a:pPr algn="just"/>
            <a:r>
              <a:rPr lang="ru-RU" dirty="0" smtClean="0"/>
              <a:t>В Россию это «богомерзкое зелье» было завезено в </a:t>
            </a:r>
            <a:r>
              <a:rPr lang="en-US" dirty="0" smtClean="0"/>
              <a:t>X</a:t>
            </a:r>
            <a:r>
              <a:rPr lang="en-US" dirty="0" smtClean="0">
                <a:latin typeface="Century Schoolbook"/>
              </a:rPr>
              <a:t>V</a:t>
            </a:r>
            <a:r>
              <a:rPr lang="el-GR" dirty="0" smtClean="0">
                <a:latin typeface="Century Schoolbook"/>
              </a:rPr>
              <a:t>Ι</a:t>
            </a:r>
            <a:r>
              <a:rPr lang="ru-RU" dirty="0" smtClean="0">
                <a:latin typeface="Century Schoolbook"/>
              </a:rPr>
              <a:t>в. иностранными купцами и резко отрицательно встречено духовенством и царской властью. Курение было причиной частых пожаров, что влекло за собой чрезвычайно строгие наказания курильщиков и издание строжайших указов о запрете на употребление табака 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57166"/>
            <a:ext cx="4495800" cy="57737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2400" dirty="0" smtClean="0"/>
              <a:t>Так было до царствования Петра </a:t>
            </a:r>
            <a:r>
              <a:rPr lang="el-GR" sz="2400" dirty="0" smtClean="0">
                <a:latin typeface="Century Schoolbook"/>
              </a:rPr>
              <a:t>Ι</a:t>
            </a:r>
            <a:r>
              <a:rPr lang="ru-RU" sz="2400" dirty="0" smtClean="0">
                <a:latin typeface="Century Schoolbook"/>
              </a:rPr>
              <a:t> который , пристрастившись к курению в Европе, отменил запрет на употребление табака и одновременно ввёл налог на его продажу в пользу казны. В итоге табак стал сельскохозяйственной культурой, а табачные изделия прочно вошли в быт многих людей по настоящее время.</a:t>
            </a:r>
            <a:endParaRPr lang="ru-RU" sz="2400" dirty="0"/>
          </a:p>
        </p:txBody>
      </p:sp>
      <p:pic>
        <p:nvPicPr>
          <p:cNvPr id="6" name="Содержимое 5" descr="L31p04p0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14810" y="571480"/>
            <a:ext cx="4714908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табачный дым?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Дым образующийся в процессе курения изделий из табака, это многокомпонентная система. Количество веществ, составляющих табачный дым, исчисляется тысячами (идентифицировано от 1000 до 4000 веществ, из которых около 60 являются канцерогенами.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Главное вещество табачного дыма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Никотин. Одна сигарета содержит от 1,0 до 2,5 мг никотина. Смертельная доза никотина- 50-100 мг для некурящего человека. Для курящего- 100- 400 мг. Даже 3-5мг. Никотина могут вызвать одышку, обморок,  тошноту, головокружение, спазматическое состояние продолжительностью до трёх суток.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5"/>
            <a:ext cx="8229600" cy="1428760"/>
          </a:xfrm>
        </p:spPr>
        <p:txBody>
          <a:bodyPr/>
          <a:lstStyle/>
          <a:p>
            <a:r>
              <a:rPr lang="ru-RU" sz="3200" dirty="0" smtClean="0"/>
              <a:t>Влияние курения на организм человека</a:t>
            </a:r>
            <a:endParaRPr lang="ru-RU" sz="3200" dirty="0"/>
          </a:p>
        </p:txBody>
      </p:sp>
      <p:pic>
        <p:nvPicPr>
          <p:cNvPr id="8" name="GCH_3C31_02Na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714356"/>
            <a:ext cx="9144000" cy="61436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1000107"/>
          </a:xfrm>
        </p:spPr>
        <p:txBody>
          <a:bodyPr/>
          <a:lstStyle/>
          <a:p>
            <a:r>
              <a:rPr lang="ru-RU" dirty="0" smtClean="0"/>
              <a:t>Чистые лёгкие</a:t>
            </a:r>
            <a:endParaRPr lang="ru-RU" dirty="0"/>
          </a:p>
        </p:txBody>
      </p:sp>
      <p:pic>
        <p:nvPicPr>
          <p:cNvPr id="4" name="Picture 4" descr="150243924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928670"/>
            <a:ext cx="6786610" cy="5572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59166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Аммиак и табачный деготь (смолы) при сгорании табака попадают в трахею, бронхи и легкие. Аммиак растворяется во влажных слизистых оболочках верхних дыхательных путей, превращаясь в нашатырный спирт, раздражающий слизистую и вызывающий ее повышенную секрецию. Итог  постоянного раздражения - кашель, бронхит, повышенная чувствительность к воспалительным инфекциям и аллергическим заболеваниям.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НАУЧНО-ТВОРЧЕСКАЯ РАБОТА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>ТЕМА:</a:t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latin typeface="Arial" pitchFamily="34" charset="0"/>
                <a:cs typeface="Arial" pitchFamily="34" charset="0"/>
              </a:rPr>
              <a:t>  </a:t>
            </a:r>
            <a:br>
              <a:rPr lang="ru-RU" i="1" dirty="0" smtClean="0"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latin typeface="Arial" pitchFamily="34" charset="0"/>
                <a:cs typeface="Arial" pitchFamily="34" charset="0"/>
              </a:rPr>
              <a:t> Действие никотина</a:t>
            </a:r>
            <a:br>
              <a:rPr lang="ru-RU" i="1" dirty="0" smtClean="0">
                <a:latin typeface="Arial" pitchFamily="34" charset="0"/>
                <a:cs typeface="Arial" pitchFamily="34" charset="0"/>
              </a:rPr>
            </a:br>
            <a:r>
              <a:rPr lang="ru-RU" i="1" dirty="0" smtClean="0">
                <a:latin typeface="Arial" pitchFamily="34" charset="0"/>
                <a:cs typeface="Arial" pitchFamily="34" charset="0"/>
              </a:rPr>
              <a:t> на организм человека.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>
              <a:buNone/>
            </a:pPr>
            <a:r>
              <a:rPr lang="ru-RU" dirty="0" smtClean="0"/>
              <a:t>Выполнила: ученица 11 </a:t>
            </a:r>
            <a:r>
              <a:rPr lang="ru-RU" dirty="0" smtClean="0"/>
              <a:t>класса </a:t>
            </a:r>
          </a:p>
          <a:p>
            <a:pPr algn="r">
              <a:buNone/>
            </a:pPr>
            <a:r>
              <a:rPr lang="ru-RU" dirty="0" smtClean="0"/>
              <a:t>СОШ им. Н.А.Некрасова</a:t>
            </a:r>
          </a:p>
          <a:p>
            <a:pPr algn="r">
              <a:buNone/>
            </a:pPr>
            <a:r>
              <a:rPr lang="ru-RU" dirty="0" smtClean="0"/>
              <a:t> Романенко Дарья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Учитель: Конохова Е.Д.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Табачные смолы (деготь) проходят через легкие, частично осаждаясь, в количестве до 1 килограмма в год. Они окрашивают легкие и мокроту в грязно-коричневый цвет.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928669"/>
          </a:xfrm>
        </p:spPr>
        <p:txBody>
          <a:bodyPr/>
          <a:lstStyle/>
          <a:p>
            <a:r>
              <a:rPr lang="ru-RU" dirty="0" smtClean="0"/>
              <a:t>Лёгкие курильщика</a:t>
            </a:r>
            <a:endParaRPr lang="ru-RU" dirty="0"/>
          </a:p>
        </p:txBody>
      </p:sp>
      <p:pic>
        <p:nvPicPr>
          <p:cNvPr id="4" name="Picture 4" descr="45615697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928670"/>
            <a:ext cx="7572428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857231"/>
          </a:xfrm>
        </p:spPr>
        <p:txBody>
          <a:bodyPr/>
          <a:lstStyle/>
          <a:p>
            <a:r>
              <a:rPr lang="ru-RU" sz="3200" dirty="0" smtClean="0"/>
              <a:t>Влияние курения на организм человека</a:t>
            </a:r>
            <a:endParaRPr lang="ru-RU" sz="3200" dirty="0"/>
          </a:p>
        </p:txBody>
      </p:sp>
      <p:pic>
        <p:nvPicPr>
          <p:cNvPr id="7" name="GCH_3C31_01Nd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785794"/>
            <a:ext cx="9144000" cy="6072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В табачном дыме содержатся: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1214422"/>
            <a:ext cx="4283106" cy="4911741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Фенол (С</a:t>
            </a:r>
            <a:r>
              <a:rPr lang="ru-RU" baseline="-25000" dirty="0" smtClean="0">
                <a:solidFill>
                  <a:srgbClr val="FFC000"/>
                </a:solidFill>
              </a:rPr>
              <a:t>6</a:t>
            </a:r>
            <a:r>
              <a:rPr lang="ru-RU" dirty="0" smtClean="0">
                <a:solidFill>
                  <a:srgbClr val="FFC000"/>
                </a:solidFill>
              </a:rPr>
              <a:t>Н</a:t>
            </a:r>
            <a:r>
              <a:rPr lang="ru-RU" baseline="-25000" dirty="0" smtClean="0">
                <a:solidFill>
                  <a:srgbClr val="FFC000"/>
                </a:solidFill>
              </a:rPr>
              <a:t>5 </a:t>
            </a:r>
            <a:r>
              <a:rPr lang="ru-RU" dirty="0" smtClean="0">
                <a:solidFill>
                  <a:srgbClr val="FFC000"/>
                </a:solidFill>
              </a:rPr>
              <a:t>– ОН) </a:t>
            </a:r>
          </a:p>
          <a:p>
            <a:r>
              <a:rPr lang="ru-RU" dirty="0" err="1" smtClean="0">
                <a:solidFill>
                  <a:srgbClr val="FFC000"/>
                </a:solidFill>
              </a:rPr>
              <a:t>Орто</a:t>
            </a:r>
            <a:r>
              <a:rPr lang="ru-RU" dirty="0" smtClean="0">
                <a:solidFill>
                  <a:srgbClr val="FFC000"/>
                </a:solidFill>
              </a:rPr>
              <a:t>-, мета- и паракрезолы 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(СН</a:t>
            </a:r>
            <a:r>
              <a:rPr lang="ru-RU" baseline="-25000" dirty="0" smtClean="0">
                <a:solidFill>
                  <a:srgbClr val="FFC000"/>
                </a:solidFill>
                <a:latin typeface="Times New Roman" pitchFamily="18" charset="0"/>
              </a:rPr>
              <a:t>3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</a:rPr>
              <a:t>--</a:t>
            </a:r>
            <a:r>
              <a:rPr lang="ru-RU" dirty="0" smtClean="0">
                <a:solidFill>
                  <a:srgbClr val="FFC000"/>
                </a:solidFill>
              </a:rPr>
              <a:t>С</a:t>
            </a:r>
            <a:r>
              <a:rPr lang="ru-RU" baseline="-25000" dirty="0" smtClean="0">
                <a:solidFill>
                  <a:srgbClr val="FFC000"/>
                </a:solidFill>
              </a:rPr>
              <a:t>6</a:t>
            </a:r>
            <a:r>
              <a:rPr lang="ru-RU" dirty="0" smtClean="0">
                <a:solidFill>
                  <a:srgbClr val="FFC000"/>
                </a:solidFill>
              </a:rPr>
              <a:t>Н</a:t>
            </a:r>
            <a:r>
              <a:rPr lang="ru-RU" baseline="-25000" dirty="0" smtClean="0">
                <a:solidFill>
                  <a:srgbClr val="FFC000"/>
                </a:solidFill>
              </a:rPr>
              <a:t>4 </a:t>
            </a:r>
            <a:r>
              <a:rPr lang="ru-RU" dirty="0" smtClean="0">
                <a:solidFill>
                  <a:srgbClr val="FFC000"/>
                </a:solidFill>
              </a:rPr>
              <a:t>– ОН)</a:t>
            </a:r>
          </a:p>
          <a:p>
            <a:r>
              <a:rPr lang="ru-RU" dirty="0" err="1" smtClean="0">
                <a:solidFill>
                  <a:srgbClr val="FFC000"/>
                </a:solidFill>
              </a:rPr>
              <a:t>Карбазол</a:t>
            </a:r>
            <a:r>
              <a:rPr lang="ru-RU" dirty="0" smtClean="0">
                <a:solidFill>
                  <a:srgbClr val="FFC000"/>
                </a:solidFill>
              </a:rPr>
              <a:t> (С</a:t>
            </a:r>
            <a:r>
              <a:rPr lang="ru-RU" baseline="-25000" dirty="0" smtClean="0">
                <a:solidFill>
                  <a:srgbClr val="FFC000"/>
                </a:solidFill>
              </a:rPr>
              <a:t>12</a:t>
            </a:r>
            <a:r>
              <a:rPr lang="ru-RU" dirty="0" smtClean="0">
                <a:solidFill>
                  <a:srgbClr val="FFC000"/>
                </a:solidFill>
              </a:rPr>
              <a:t>Н</a:t>
            </a:r>
            <a:r>
              <a:rPr lang="ru-RU" baseline="-25000" dirty="0" smtClean="0">
                <a:solidFill>
                  <a:srgbClr val="FFC000"/>
                </a:solidFill>
              </a:rPr>
              <a:t>8 </a:t>
            </a:r>
            <a:r>
              <a:rPr lang="ru-RU" dirty="0" smtClean="0">
                <a:solidFill>
                  <a:srgbClr val="FFC000"/>
                </a:solidFill>
              </a:rPr>
              <a:t> = </a:t>
            </a:r>
            <a:r>
              <a:rPr lang="en-US" dirty="0" smtClean="0">
                <a:solidFill>
                  <a:srgbClr val="FFC000"/>
                </a:solidFill>
              </a:rPr>
              <a:t>NH</a:t>
            </a:r>
            <a:r>
              <a:rPr lang="ru-RU" dirty="0" smtClean="0">
                <a:solidFill>
                  <a:srgbClr val="FFC000"/>
                </a:solidFill>
              </a:rPr>
              <a:t>)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Индол (С</a:t>
            </a:r>
            <a:r>
              <a:rPr lang="ru-RU" baseline="-25000" dirty="0" smtClean="0">
                <a:solidFill>
                  <a:srgbClr val="FFC000"/>
                </a:solidFill>
              </a:rPr>
              <a:t>8</a:t>
            </a:r>
            <a:r>
              <a:rPr lang="ru-RU" dirty="0" smtClean="0">
                <a:solidFill>
                  <a:srgbClr val="FFC000"/>
                </a:solidFill>
              </a:rPr>
              <a:t>Н</a:t>
            </a:r>
            <a:r>
              <a:rPr lang="ru-RU" baseline="-25000" dirty="0" smtClean="0">
                <a:solidFill>
                  <a:srgbClr val="FFC000"/>
                </a:solidFill>
              </a:rPr>
              <a:t>6</a:t>
            </a:r>
            <a:r>
              <a:rPr lang="ru-RU" dirty="0" smtClean="0">
                <a:solidFill>
                  <a:srgbClr val="FFC000"/>
                </a:solidFill>
              </a:rPr>
              <a:t> = </a:t>
            </a:r>
            <a:r>
              <a:rPr lang="en-US" dirty="0" smtClean="0">
                <a:solidFill>
                  <a:srgbClr val="FFC000"/>
                </a:solidFill>
              </a:rPr>
              <a:t>NH</a:t>
            </a:r>
            <a:r>
              <a:rPr lang="ru-RU" dirty="0" smtClean="0">
                <a:solidFill>
                  <a:srgbClr val="FFC000"/>
                </a:solidFill>
              </a:rPr>
              <a:t>)</a:t>
            </a:r>
          </a:p>
          <a:p>
            <a:r>
              <a:rPr lang="ru-RU" dirty="0" err="1" smtClean="0">
                <a:solidFill>
                  <a:srgbClr val="FFC000"/>
                </a:solidFill>
              </a:rPr>
              <a:t>Пирен</a:t>
            </a:r>
            <a:r>
              <a:rPr lang="ru-RU" dirty="0" smtClean="0">
                <a:solidFill>
                  <a:srgbClr val="FFC000"/>
                </a:solidFill>
              </a:rPr>
              <a:t> (С</a:t>
            </a:r>
            <a:r>
              <a:rPr lang="ru-RU" baseline="-25000" dirty="0" smtClean="0">
                <a:solidFill>
                  <a:srgbClr val="FFC000"/>
                </a:solidFill>
              </a:rPr>
              <a:t>16</a:t>
            </a:r>
            <a:r>
              <a:rPr lang="ru-RU" dirty="0" smtClean="0">
                <a:solidFill>
                  <a:srgbClr val="FFC000"/>
                </a:solidFill>
              </a:rPr>
              <a:t>Н</a:t>
            </a:r>
            <a:r>
              <a:rPr lang="ru-RU" baseline="-25000" dirty="0" smtClean="0">
                <a:solidFill>
                  <a:srgbClr val="FFC000"/>
                </a:solidFill>
              </a:rPr>
              <a:t>10</a:t>
            </a:r>
            <a:r>
              <a:rPr lang="ru-RU" dirty="0" smtClean="0">
                <a:solidFill>
                  <a:srgbClr val="FFC000"/>
                </a:solidFill>
              </a:rPr>
              <a:t>)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Антрацен (С</a:t>
            </a:r>
            <a:r>
              <a:rPr lang="ru-RU" baseline="-25000" dirty="0" smtClean="0">
                <a:solidFill>
                  <a:srgbClr val="FFC000"/>
                </a:solidFill>
              </a:rPr>
              <a:t>16</a:t>
            </a:r>
            <a:r>
              <a:rPr lang="ru-RU" dirty="0" smtClean="0">
                <a:solidFill>
                  <a:srgbClr val="FFC000"/>
                </a:solidFill>
              </a:rPr>
              <a:t>Н</a:t>
            </a:r>
            <a:r>
              <a:rPr lang="ru-RU" baseline="-25000" dirty="0" smtClean="0">
                <a:solidFill>
                  <a:srgbClr val="FFC000"/>
                </a:solidFill>
              </a:rPr>
              <a:t>10</a:t>
            </a:r>
            <a:r>
              <a:rPr lang="ru-RU" dirty="0" smtClean="0">
                <a:solidFill>
                  <a:srgbClr val="FFC000"/>
                </a:solidFill>
              </a:rPr>
              <a:t>)</a:t>
            </a:r>
          </a:p>
          <a:p>
            <a:r>
              <a:rPr lang="ru-RU" dirty="0" err="1" smtClean="0">
                <a:solidFill>
                  <a:srgbClr val="FFC000"/>
                </a:solidFill>
              </a:rPr>
              <a:t>Монооксид</a:t>
            </a:r>
            <a:r>
              <a:rPr lang="ru-RU" dirty="0" smtClean="0">
                <a:solidFill>
                  <a:srgbClr val="FFC000"/>
                </a:solidFill>
              </a:rPr>
              <a:t> углерода 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Углекислый газ (СО</a:t>
            </a:r>
            <a:r>
              <a:rPr lang="ru-RU" baseline="-25000" dirty="0" smtClean="0">
                <a:solidFill>
                  <a:srgbClr val="FFC000"/>
                </a:solidFill>
              </a:rPr>
              <a:t>2</a:t>
            </a:r>
            <a:r>
              <a:rPr lang="ru-RU" dirty="0" smtClean="0">
                <a:solidFill>
                  <a:srgbClr val="FFC000"/>
                </a:solidFill>
              </a:rPr>
              <a:t>)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Аммиак </a:t>
            </a:r>
            <a:r>
              <a:rPr lang="en-US" dirty="0" smtClean="0">
                <a:solidFill>
                  <a:srgbClr val="FFC000"/>
                </a:solidFill>
              </a:rPr>
              <a:t>(NH</a:t>
            </a:r>
            <a:r>
              <a:rPr lang="ru-RU" baseline="-25000" dirty="0" smtClean="0">
                <a:solidFill>
                  <a:srgbClr val="FFC000"/>
                </a:solidFill>
              </a:rPr>
              <a:t>3</a:t>
            </a:r>
            <a:r>
              <a:rPr lang="ru-RU" dirty="0" smtClean="0">
                <a:solidFill>
                  <a:srgbClr val="FFC000"/>
                </a:solidFill>
              </a:rPr>
              <a:t>)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929058" y="1142984"/>
            <a:ext cx="6072230" cy="4983179"/>
          </a:xfrm>
        </p:spPr>
        <p:txBody>
          <a:bodyPr/>
          <a:lstStyle/>
          <a:p>
            <a:r>
              <a:rPr lang="ru-RU" dirty="0" smtClean="0"/>
              <a:t>Синильная кислота НС</a:t>
            </a:r>
            <a:r>
              <a:rPr lang="en-US" dirty="0" smtClean="0"/>
              <a:t>N</a:t>
            </a:r>
            <a:endParaRPr lang="ru-RU" dirty="0" smtClean="0"/>
          </a:p>
          <a:p>
            <a:r>
              <a:rPr lang="ru-RU" dirty="0" smtClean="0"/>
              <a:t>Изопрен  (СН</a:t>
            </a:r>
            <a:r>
              <a:rPr lang="ru-RU" baseline="-25000" dirty="0" smtClean="0"/>
              <a:t>2</a:t>
            </a:r>
            <a:r>
              <a:rPr lang="ru-RU" dirty="0" smtClean="0"/>
              <a:t>=С(СН</a:t>
            </a:r>
            <a:r>
              <a:rPr lang="ru-RU" baseline="-25000" dirty="0" smtClean="0"/>
              <a:t>3</a:t>
            </a:r>
            <a:r>
              <a:rPr lang="ru-RU" dirty="0" smtClean="0"/>
              <a:t>)-СН=СН</a:t>
            </a:r>
            <a:r>
              <a:rPr lang="ru-RU" baseline="-25000" dirty="0" smtClean="0"/>
              <a:t>2</a:t>
            </a:r>
            <a:r>
              <a:rPr lang="ru-RU" dirty="0" smtClean="0"/>
              <a:t>) </a:t>
            </a:r>
          </a:p>
          <a:p>
            <a:r>
              <a:rPr lang="ru-RU" dirty="0" smtClean="0"/>
              <a:t>Ацетальдегид (СН</a:t>
            </a:r>
            <a:r>
              <a:rPr lang="ru-RU" baseline="-25000" dirty="0" smtClean="0"/>
              <a:t>3</a:t>
            </a:r>
            <a:r>
              <a:rPr lang="ru-RU" dirty="0" smtClean="0"/>
              <a:t>– СН=О)</a:t>
            </a:r>
          </a:p>
          <a:p>
            <a:r>
              <a:rPr lang="ru-RU" dirty="0" smtClean="0"/>
              <a:t>Акролеин (СН</a:t>
            </a:r>
            <a:r>
              <a:rPr lang="ru-RU" baseline="-25000" dirty="0" smtClean="0"/>
              <a:t>2</a:t>
            </a:r>
            <a:r>
              <a:rPr lang="ru-RU" dirty="0" smtClean="0"/>
              <a:t>=СН—СН=О)</a:t>
            </a:r>
          </a:p>
          <a:p>
            <a:r>
              <a:rPr lang="ru-RU" dirty="0" smtClean="0"/>
              <a:t>Гидразин;</a:t>
            </a:r>
          </a:p>
          <a:p>
            <a:r>
              <a:rPr lang="ru-RU" dirty="0" err="1" smtClean="0"/>
              <a:t>Нитрометан</a:t>
            </a:r>
            <a:r>
              <a:rPr lang="ru-RU" dirty="0" smtClean="0"/>
              <a:t>;</a:t>
            </a:r>
          </a:p>
          <a:p>
            <a:r>
              <a:rPr lang="ru-RU" dirty="0" smtClean="0"/>
              <a:t>Нитробензол;  </a:t>
            </a:r>
          </a:p>
          <a:p>
            <a:r>
              <a:rPr lang="ru-RU" dirty="0" smtClean="0"/>
              <a:t>Ацетон;</a:t>
            </a:r>
          </a:p>
          <a:p>
            <a:r>
              <a:rPr lang="ru-RU" dirty="0" smtClean="0"/>
              <a:t>Бензол;</a:t>
            </a:r>
          </a:p>
          <a:p>
            <a:r>
              <a:rPr lang="ru-RU" dirty="0" err="1" smtClean="0"/>
              <a:t>Дициан</a:t>
            </a:r>
            <a:r>
              <a:rPr lang="ru-RU" dirty="0" smtClean="0"/>
              <a:t>;</a:t>
            </a:r>
          </a:p>
          <a:p>
            <a:r>
              <a:rPr lang="ru-RU" dirty="0" smtClean="0"/>
              <a:t>Сажа и другие вещества.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3"/>
            <a:ext cx="8229600" cy="428629"/>
          </a:xfrm>
        </p:spPr>
        <p:txBody>
          <a:bodyPr/>
          <a:lstStyle/>
          <a:p>
            <a:r>
              <a:rPr lang="ru-RU" dirty="0" smtClean="0"/>
              <a:t>Свойства никотина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GCH_3C31_03Na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642918"/>
            <a:ext cx="9144000" cy="6215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GCH_3C31_01Na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L31p04p0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6248" y="571480"/>
            <a:ext cx="4572032" cy="5643602"/>
          </a:xfrm>
        </p:spPr>
      </p:pic>
      <p:sp>
        <p:nvSpPr>
          <p:cNvPr id="4" name="Прямоугольник 3"/>
          <p:cNvSpPr/>
          <p:nvPr/>
        </p:nvSpPr>
        <p:spPr>
          <a:xfrm>
            <a:off x="214282" y="285728"/>
            <a:ext cx="428628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</a:t>
            </a:r>
            <a:r>
              <a:rPr lang="ru-RU" sz="2800" dirty="0" smtClean="0"/>
              <a:t>Поскольку сигарета на какое-то время притупляет чувство голода, то курящий человек вместо (или вместе) с чашечкой кофе предпочтет не бутерброд, а именно сигарету, что поспособствует развитию желудочно-кишечных заболеваний.</a:t>
            </a:r>
          </a:p>
          <a:p>
            <a:endParaRPr lang="ru-RU" sz="4000" dirty="0" smtClean="0"/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4400" dirty="0" smtClean="0"/>
              <a:t>Итог  перед вами</a:t>
            </a:r>
            <a:endParaRPr lang="ru-RU" sz="4400" dirty="0"/>
          </a:p>
        </p:txBody>
      </p:sp>
      <p:pic>
        <p:nvPicPr>
          <p:cNvPr id="5" name="Picture 5" descr="article_image-image-article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2893" b="22893"/>
          <a:stretch>
            <a:fillRect/>
          </a:stretch>
        </p:blipFill>
        <p:spPr bwMode="auto">
          <a:xfrm>
            <a:off x="642910" y="357166"/>
            <a:ext cx="7786742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642918"/>
            <a:ext cx="4210080" cy="54880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3200" dirty="0" smtClean="0"/>
              <a:t>Оказалось, что сочетание действия кофеина и никотина усиливает повреждение сердца и сосудов не в два раза, а в несколько раз сильнее.</a:t>
            </a:r>
          </a:p>
          <a:p>
            <a:pPr>
              <a:buNone/>
            </a:pPr>
            <a:endParaRPr lang="ru-RU" sz="3200" dirty="0"/>
          </a:p>
        </p:txBody>
      </p:sp>
      <p:pic>
        <p:nvPicPr>
          <p:cNvPr id="5" name="Содержимое 4" descr="L31p04p0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571480"/>
            <a:ext cx="4500594" cy="58579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Кроме того, статистика свидетельствует, что у курящих частота заболеваний язвенной болезнью желудка и двенадцатиперстной кишки вдвое выше, чем у некурящих.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Даш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714356"/>
            <a:ext cx="7715303" cy="5416569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714356"/>
            <a:ext cx="5000628" cy="5416569"/>
          </a:xfrm>
        </p:spPr>
        <p:txBody>
          <a:bodyPr/>
          <a:lstStyle/>
          <a:p>
            <a:pPr>
              <a:buNone/>
            </a:pPr>
            <a:r>
              <a:rPr lang="ru-RU" sz="2600" dirty="0" smtClean="0"/>
              <a:t>    Особо следует подчеркнуть, что в табаке и табачном дыме содержатся радиоактивные  элементы. Доля радиации от пачки сигарет эквивалентна 200 рентгеновским снимкам. Радиоактивные элементы накапливаются в легких, печени, поджелудочной железе, лимфатических узлах, костном мозге…</a:t>
            </a:r>
          </a:p>
          <a:p>
            <a:pPr>
              <a:buNone/>
            </a:pPr>
            <a:r>
              <a:rPr lang="ru-RU" sz="2400" dirty="0" smtClean="0"/>
              <a:t>        </a:t>
            </a:r>
            <a:endParaRPr lang="ru-RU" sz="2400" dirty="0"/>
          </a:p>
        </p:txBody>
      </p:sp>
      <p:pic>
        <p:nvPicPr>
          <p:cNvPr id="5" name="Содержимое 3" descr="L31p04p0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57752" y="857232"/>
            <a:ext cx="4000528" cy="47149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Тело курящего человека в 30 раз радиоактивнее, чем некурящего.</a:t>
            </a:r>
            <a:endParaRPr lang="ru-RU" dirty="0"/>
          </a:p>
        </p:txBody>
      </p:sp>
      <p:pic>
        <p:nvPicPr>
          <p:cNvPr id="5" name="Содержимое 4" descr="L31p07p0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1428736"/>
            <a:ext cx="4429156" cy="46434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584519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В целом табак(табачный дым) атакует и поражает лёгкие. Мочевой пузырь, полость рта, гортань, глотку, пищевод, поджелудочную железу, почки, очень страдает </a:t>
            </a:r>
            <a:r>
              <a:rPr lang="ru-RU" dirty="0" err="1" smtClean="0"/>
              <a:t>сердечно-сосудистая</a:t>
            </a:r>
            <a:r>
              <a:rPr lang="ru-RU" dirty="0" smtClean="0"/>
              <a:t> система. Живой пример: Павел Луспекаев (актёр, сыгравший Верещагина в фильме «Белое солнце пустыни» ), из-за  гангрены не только лишился ног, но и умер в 43 года. А причина этому– упорное курение, от которого он не отказался и после ампутации .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smoke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5" r="25"/>
          <a:stretch>
            <a:fillRect/>
          </a:stretch>
        </p:blipFill>
        <p:spPr bwMode="auto">
          <a:xfrm>
            <a:off x="928662" y="285728"/>
            <a:ext cx="7500990" cy="4441847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85720" y="4714884"/>
            <a:ext cx="8858280" cy="1457316"/>
          </a:xfrm>
        </p:spPr>
        <p:txBody>
          <a:bodyPr/>
          <a:lstStyle/>
          <a:p>
            <a:r>
              <a:rPr lang="ru-RU" sz="2400" dirty="0" smtClean="0"/>
              <a:t>Ампутированная нижняя конечность . Отрезать ногу пришлось в результате гангрены, которая образовалась от закупоривания кровеносных сосудов тромбами. Тромбоз сосудов развился от действия никотина на кровь и на сосуды.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1142983"/>
          </a:xfrm>
        </p:spPr>
        <p:txBody>
          <a:bodyPr/>
          <a:lstStyle/>
          <a:p>
            <a:r>
              <a:rPr lang="ru-RU" sz="4000" dirty="0" smtClean="0">
                <a:solidFill>
                  <a:srgbClr val="FFC000"/>
                </a:solidFill>
              </a:rPr>
              <a:t>Никотин вызывает зависимость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794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В большей степени, чем кофеин и марихуана, но в меньшей, чем алкоголь, кокаин и героин. Никотиновая зависимость возникает через 5 месяцев после начала курения. Освободиться от зависимости довольно тяжело, хотя этот процесс индивидуален: одни люди просто перестают курить, другие– бросают и начинают снова, третьи лечатся.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/>
          <a:lstStyle/>
          <a:p>
            <a:r>
              <a:rPr lang="ru-RU" dirty="0" smtClean="0"/>
              <a:t>«пассивное курение»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345131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   Представляет серьезную угрозу здоровью человека, т.е. пребывание в атмосфере, испорченной курящими людьми. Продукты тления табака попадают в окружающую среду, оседают на мебели, на шторах … Следует отметить, сто избавиться от запаха табачного дыма очень сложно, а иногда невозможно. Пассивное курение особенно опасно для детского организма. Такие дети чаще простужаются, болеют. Из-за курения родителей до 80% увеличивается риск заболевания дыхательной  системы, страдает умственное и физическое развитие.</a:t>
            </a:r>
            <a:endParaRPr lang="ru-RU" sz="28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5"/>
            <a:ext cx="8229600" cy="1500198"/>
          </a:xfrm>
        </p:spPr>
        <p:txBody>
          <a:bodyPr/>
          <a:lstStyle/>
          <a:p>
            <a:r>
              <a:rPr lang="ru-RU" dirty="0" smtClean="0"/>
              <a:t>«пассивное курение»</a:t>
            </a:r>
            <a:endParaRPr lang="ru-RU" dirty="0"/>
          </a:p>
        </p:txBody>
      </p:sp>
      <p:pic>
        <p:nvPicPr>
          <p:cNvPr id="6" name="GCH_3C31_01Nf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785794"/>
            <a:ext cx="9144000" cy="6072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 smtClean="0"/>
              <a:t>КУРИЛЬЩИКИ ВПУСКАЮТ В СВОИ УСТА ВРАГА, КОТОРЫЙ ПОХИЩАЕТ ИХ МОЗГ,</a:t>
            </a:r>
            <a:endParaRPr lang="ru-RU" sz="2800" i="1" dirty="0"/>
          </a:p>
        </p:txBody>
      </p:sp>
      <p:pic>
        <p:nvPicPr>
          <p:cNvPr id="4" name="Содержимое 4" descr="L31p03p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500174"/>
            <a:ext cx="7143800" cy="4929222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5722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000" dirty="0" smtClean="0"/>
              <a:t>  А.Н. Толстой (1882-1945 </a:t>
            </a:r>
            <a:r>
              <a:rPr lang="ru-RU" sz="4000" i="1" dirty="0" smtClean="0"/>
              <a:t>бросил курить в 60 лет.) С того времени я стал другим человеком. Просиживаю до пяти часов кряду за работой, встаю совсем свежим, а раньше, когда курил, чувствовал усталость, головокружение, тошноту, туман в голове.</a:t>
            </a:r>
            <a:endParaRPr lang="ru-RU" sz="40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5702321"/>
          </a:xfrm>
        </p:spPr>
        <p:txBody>
          <a:bodyPr/>
          <a:lstStyle/>
          <a:p>
            <a:pPr>
              <a:buNone/>
            </a:pPr>
            <a:r>
              <a:rPr lang="ru-RU" sz="4800" dirty="0" smtClean="0"/>
              <a:t>     И.П.Павлов (1849-936) </a:t>
            </a:r>
            <a:r>
              <a:rPr lang="ru-RU" sz="4800" i="1" dirty="0" smtClean="0"/>
              <a:t> Не пейте вина, не смущайте сердце табачищем– и вы проживёте столько, сколько прожил Тициан </a:t>
            </a:r>
            <a:r>
              <a:rPr lang="ru-RU" sz="4800" dirty="0" smtClean="0"/>
              <a:t>(итальянский художник, прожил почти сто лет)</a:t>
            </a:r>
            <a:endParaRPr lang="ru-RU" sz="4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Сформировать представление о химическом составе табачного дыма,  действии никотина на организм человека.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5784" y="285728"/>
            <a:ext cx="9644130" cy="5845197"/>
          </a:xfrm>
        </p:spPr>
        <p:txBody>
          <a:bodyPr/>
          <a:lstStyle/>
          <a:p>
            <a:pPr>
              <a:buNone/>
            </a:pPr>
            <a:r>
              <a:rPr lang="ru-RU" sz="3300" dirty="0" smtClean="0"/>
              <a:t>     А.Алехин (1892—1946) </a:t>
            </a:r>
            <a:r>
              <a:rPr lang="ru-RU" sz="3300" i="1" dirty="0" smtClean="0"/>
              <a:t> Никотин ослабляет память и силу воли – качества, которые крайне необходимы для шахматного мастерства. Могу сказать, что я сам убедился в выигрыше матча за мировое первенство только тогда, когда отучился от пристрастия к табаку. </a:t>
            </a:r>
          </a:p>
          <a:p>
            <a:pPr>
              <a:buNone/>
            </a:pPr>
            <a:r>
              <a:rPr lang="ru-RU" sz="3300" i="1" dirty="0" smtClean="0"/>
              <a:t>   ( не курили и не курят-</a:t>
            </a:r>
          </a:p>
          <a:p>
            <a:pPr>
              <a:buNone/>
            </a:pPr>
            <a:r>
              <a:rPr lang="ru-RU" sz="3300" i="1" dirty="0" smtClean="0"/>
              <a:t>    А.Карпов, </a:t>
            </a:r>
            <a:r>
              <a:rPr lang="ru-RU" sz="3300" i="1" dirty="0" err="1" smtClean="0"/>
              <a:t>М.Ботвиник</a:t>
            </a:r>
            <a:r>
              <a:rPr lang="ru-RU" sz="3300" i="1" dirty="0" smtClean="0"/>
              <a:t>, Т.Петросян, </a:t>
            </a:r>
            <a:r>
              <a:rPr lang="ru-RU" sz="3300" i="1" dirty="0" err="1" smtClean="0"/>
              <a:t>Б.Спаский</a:t>
            </a:r>
            <a:r>
              <a:rPr lang="ru-RU" sz="3300" i="1" dirty="0" smtClean="0"/>
              <a:t>- все выдающиеся шахматисты)</a:t>
            </a:r>
            <a:endParaRPr lang="ru-RU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73759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    Оноре де Бальзак (1799-1850) </a:t>
            </a:r>
            <a:r>
              <a:rPr lang="ru-RU" sz="4000" i="1" dirty="0" smtClean="0"/>
              <a:t>Вместе с дымом от вас уходят здоровье которое очень трудно вернуть. Ещё не поздно подумать об этом. Табак приносит вред телу, разрушает разум, отупляет целые нации.</a:t>
            </a:r>
            <a:r>
              <a:rPr lang="ru-RU" dirty="0" smtClean="0"/>
              <a:t>																						</a:t>
            </a: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5197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     Ф.Г.Углов (1904-2008 выдающийся хирург, прожил почти104 года) </a:t>
            </a:r>
            <a:r>
              <a:rPr lang="ru-RU" sz="4000" i="1" dirty="0" smtClean="0"/>
              <a:t>Мне до боли жаль человеческого здоровья, цинично, бездумно переведенного в дым. Мне нестерпимо жаль жизней, истлевших на  кончике сигареты.</a:t>
            </a:r>
            <a:endParaRPr lang="ru-RU" sz="40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857231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5488007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      Как известно, «за всё надо платить». Эта устоявшаяся истина подтверждается в данном материале. Цена, которую платят курящие мужчины, а также, к сожалению, женщины, молодые люди, даже дети,-- сама жизнь. Самая высокая цена, ибо ничего нет дороже жизни.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7023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4000" dirty="0" smtClean="0"/>
              <a:t>Все люди смертны– и те, кто курит, и те, кто не курит. И умереть можно в любом  возрасте. показатель смертности от разных болезней, спровоцированных курением, занял вторую строчку.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4400" dirty="0" smtClean="0"/>
              <a:t>Курение – убивает!</a:t>
            </a:r>
            <a:endParaRPr lang="ru-RU" sz="4400" dirty="0"/>
          </a:p>
        </p:txBody>
      </p:sp>
      <p:pic>
        <p:nvPicPr>
          <p:cNvPr id="5" name="Picture 4" descr="article_image-image-article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7707" b="7707"/>
          <a:stretch>
            <a:fillRect/>
          </a:stretch>
        </p:blipFill>
        <p:spPr bwMode="auto">
          <a:xfrm>
            <a:off x="571472" y="214290"/>
            <a:ext cx="7858180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30725"/>
          </a:xfrm>
        </p:spPr>
        <p:txBody>
          <a:bodyPr/>
          <a:lstStyle/>
          <a:p>
            <a:pPr>
              <a:buNone/>
            </a:pPr>
            <a:r>
              <a:rPr lang="ru-RU" dirty="0" err="1" smtClean="0"/>
              <a:t>В.Н.Ягодинский</a:t>
            </a:r>
            <a:r>
              <a:rPr lang="ru-RU" dirty="0" smtClean="0"/>
              <a:t>. «Школьнику о вреде никотина и алкоголя»</a:t>
            </a:r>
          </a:p>
          <a:p>
            <a:pPr>
              <a:buNone/>
            </a:pPr>
            <a:r>
              <a:rPr lang="ru-RU" dirty="0" smtClean="0"/>
              <a:t>Л.В. </a:t>
            </a:r>
            <a:r>
              <a:rPr lang="ru-RU" dirty="0" err="1" smtClean="0"/>
              <a:t>Коротченкова</a:t>
            </a:r>
            <a:r>
              <a:rPr lang="ru-RU" dirty="0" smtClean="0"/>
              <a:t> «сценарии классных часов для старшеклассников»</a:t>
            </a:r>
          </a:p>
          <a:p>
            <a:pPr>
              <a:buNone/>
            </a:pPr>
            <a:r>
              <a:rPr lang="ru-RU" dirty="0" smtClean="0"/>
              <a:t>Первое сентября «химический состав табачного дыма»</a:t>
            </a:r>
          </a:p>
          <a:p>
            <a:pPr>
              <a:buNone/>
            </a:pPr>
            <a:r>
              <a:rPr lang="ru-RU" dirty="0" smtClean="0"/>
              <a:t>Интернет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mtClean="0"/>
              <a:t>   </a:t>
            </a:r>
          </a:p>
          <a:p>
            <a:pPr>
              <a:buNone/>
            </a:pPr>
            <a:r>
              <a:rPr lang="ru-RU" smtClean="0"/>
              <a:t>   </a:t>
            </a:r>
            <a:r>
              <a:rPr lang="ru-RU" dirty="0" smtClean="0"/>
              <a:t>Я УТВЕРЖДАЮ, ЧТО КУРЕНИЕ НАНОСИТ БОЛЬШОЙ УЩЕРБ ЧЕЛОВЕЧЕСТВУ.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/>
              <a:t>Табак приносит вред телу,</a:t>
            </a:r>
          </a:p>
          <a:p>
            <a:pPr>
              <a:buNone/>
            </a:pPr>
            <a:r>
              <a:rPr lang="ru-RU" sz="4400" dirty="0" smtClean="0"/>
              <a:t>Разрушает разум, отупляет</a:t>
            </a:r>
          </a:p>
          <a:p>
            <a:pPr>
              <a:buNone/>
            </a:pPr>
            <a:r>
              <a:rPr lang="ru-RU" sz="4400" dirty="0" smtClean="0"/>
              <a:t>Целые нации.</a:t>
            </a:r>
          </a:p>
          <a:p>
            <a:pPr algn="r">
              <a:buNone/>
            </a:pPr>
            <a:r>
              <a:rPr lang="ru-RU" sz="4400" dirty="0" smtClean="0"/>
              <a:t>О. де Бальзак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7643866" cy="5630883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/>
              <a:t>      Кто не знает о докторе Фаусте и его вечном спутнике и духовном наставнике Мефистофеле?  Произведении Гёте  «Фауст».</a:t>
            </a:r>
          </a:p>
          <a:p>
            <a:pPr algn="just">
              <a:buNone/>
            </a:pPr>
            <a:r>
              <a:rPr lang="ru-RU" sz="2800" dirty="0" smtClean="0"/>
              <a:t>    Но мало кто знает, что в легенде был такой эпизод. Когда была открыта Америка, Фауст в сопровождении Мефистофеля побывал в Новом Свете. Они обнаружили там много интересного, в том числе невиданные растения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222361"/>
          </a:xfrm>
        </p:spPr>
        <p:txBody>
          <a:bodyPr/>
          <a:lstStyle/>
          <a:p>
            <a:r>
              <a:rPr lang="ru-RU" sz="4400" dirty="0" smtClean="0"/>
              <a:t>и среди них– табак. </a:t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21" name="Содержимое 20" descr="L31p01p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000108"/>
            <a:ext cx="7715304" cy="5214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4495800" cy="6130925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/>
              <a:t>     Мефистофель  </a:t>
            </a:r>
            <a:r>
              <a:rPr lang="ru-RU" sz="2400" dirty="0"/>
              <a:t>заявил:</a:t>
            </a:r>
          </a:p>
          <a:p>
            <a:pPr algn="just">
              <a:buNone/>
            </a:pPr>
            <a:r>
              <a:rPr lang="ru-RU" sz="2400" dirty="0"/>
              <a:t>    -- Полезная травка, </a:t>
            </a:r>
            <a:r>
              <a:rPr lang="ru-RU" sz="2400" dirty="0" smtClean="0"/>
              <a:t>не </a:t>
            </a:r>
            <a:r>
              <a:rPr lang="ru-RU" sz="2400" dirty="0"/>
              <a:t>лопух какой-нибудь! Она осчастливит Старый Свет. Кто хоть раз закурит, тот не оставит  этой забавы. Больше не будут говорить про нас, чертей</a:t>
            </a:r>
            <a:r>
              <a:rPr lang="ru-RU" sz="2400" dirty="0" smtClean="0"/>
              <a:t>, что мы одни вдыхаем дым и выпускаем его через ноздри. Не набить ли вам табаком трубку, уважаемый доктор? </a:t>
            </a:r>
            <a:endParaRPr lang="ru-RU" sz="2400" dirty="0"/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-- Не надо. Забава для </a:t>
            </a:r>
            <a:r>
              <a:rPr lang="ru-RU" sz="2400" dirty="0" err="1" smtClean="0"/>
              <a:t>дураков</a:t>
            </a:r>
            <a:r>
              <a:rPr lang="ru-RU" sz="2400" dirty="0" smtClean="0"/>
              <a:t>, -- решительно ответил Фауст.</a:t>
            </a:r>
            <a:endParaRPr lang="ru-RU" sz="2400" dirty="0"/>
          </a:p>
        </p:txBody>
      </p:sp>
      <p:pic>
        <p:nvPicPr>
          <p:cNvPr id="5" name="Содержимое 4" descr="L31p03p0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357166"/>
            <a:ext cx="4357718" cy="5643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Водяные знаки">
  <a:themeElements>
    <a:clrScheme name="Водяные знаки 4">
      <a:dk1>
        <a:srgbClr val="333300"/>
      </a:dk1>
      <a:lt1>
        <a:srgbClr val="FFFFCC"/>
      </a:lt1>
      <a:dk2>
        <a:srgbClr val="336600"/>
      </a:dk2>
      <a:lt2>
        <a:srgbClr val="FFFFCC"/>
      </a:lt2>
      <a:accent1>
        <a:srgbClr val="99CC00"/>
      </a:accent1>
      <a:accent2>
        <a:srgbClr val="669900"/>
      </a:accent2>
      <a:accent3>
        <a:srgbClr val="ADB8AA"/>
      </a:accent3>
      <a:accent4>
        <a:srgbClr val="DADAAE"/>
      </a:accent4>
      <a:accent5>
        <a:srgbClr val="CAE2AA"/>
      </a:accent5>
      <a:accent6>
        <a:srgbClr val="5C8A00"/>
      </a:accent6>
      <a:hlink>
        <a:srgbClr val="CC9900"/>
      </a:hlink>
      <a:folHlink>
        <a:srgbClr val="FFCC00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Занаве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Microsoft PowerPoint</Template>
  <TotalTime>322</TotalTime>
  <Words>1427</Words>
  <Application>Microsoft Office PowerPoint</Application>
  <PresentationFormat>Экран (4:3)</PresentationFormat>
  <Paragraphs>97</Paragraphs>
  <Slides>46</Slides>
  <Notes>2</Notes>
  <HiddenSlides>0</HiddenSlides>
  <MMClips>5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46</vt:i4>
      </vt:variant>
    </vt:vector>
  </HeadingPairs>
  <TitlesOfParts>
    <vt:vector size="49" baseType="lpstr">
      <vt:lpstr>Трава</vt:lpstr>
      <vt:lpstr>Водяные знаки</vt:lpstr>
      <vt:lpstr>Занавес</vt:lpstr>
      <vt:lpstr>Затянись…  и «будь счастлив»</vt:lpstr>
      <vt:lpstr>      НАУЧНО-ТВОРЧЕСКАЯ РАБОТА ТЕМА:     Действие никотина  на организм человека. </vt:lpstr>
      <vt:lpstr>Слайд 3</vt:lpstr>
      <vt:lpstr>ЦЕЛЬ:</vt:lpstr>
      <vt:lpstr>ГИПОТЕЗА</vt:lpstr>
      <vt:lpstr>Слайд 6</vt:lpstr>
      <vt:lpstr>Слайд 7</vt:lpstr>
      <vt:lpstr>и среди них– табак.  </vt:lpstr>
      <vt:lpstr>Слайд 9</vt:lpstr>
      <vt:lpstr>Слайд 10</vt:lpstr>
      <vt:lpstr>Слайд 11</vt:lpstr>
      <vt:lpstr>Слайд 12</vt:lpstr>
      <vt:lpstr>Слайд 13</vt:lpstr>
      <vt:lpstr>Слайд 14</vt:lpstr>
      <vt:lpstr>Что такое табачный дым?</vt:lpstr>
      <vt:lpstr>Главное вещество табачного дыма</vt:lpstr>
      <vt:lpstr>Влияние курения на организм человека</vt:lpstr>
      <vt:lpstr>Чистые лёгкие</vt:lpstr>
      <vt:lpstr>Слайд 19</vt:lpstr>
      <vt:lpstr>Слайд 20</vt:lpstr>
      <vt:lpstr>Лёгкие курильщика</vt:lpstr>
      <vt:lpstr>Влияние курения на организм человека</vt:lpstr>
      <vt:lpstr>В табачном дыме содержатся: </vt:lpstr>
      <vt:lpstr>Свойства никотина 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Никотин вызывает зависимость</vt:lpstr>
      <vt:lpstr>«пассивное курение»</vt:lpstr>
      <vt:lpstr>«пассивное курение»</vt:lpstr>
      <vt:lpstr>КУРИЛЬЩИКИ ВПУСКАЮТ В СВОИ УСТА ВРАГА, КОТОРЫЙ ПОХИЩАЕТ ИХ МОЗГ,</vt:lpstr>
      <vt:lpstr>Слайд 38</vt:lpstr>
      <vt:lpstr>Слайд 39</vt:lpstr>
      <vt:lpstr>Слайд 40</vt:lpstr>
      <vt:lpstr>Слайд 41</vt:lpstr>
      <vt:lpstr>Слайд 42</vt:lpstr>
      <vt:lpstr>ВЫВОД</vt:lpstr>
      <vt:lpstr>Слайд 44</vt:lpstr>
      <vt:lpstr>Слайд 45</vt:lpstr>
      <vt:lpstr>ЛИТЕРАТУРА:</vt:lpstr>
    </vt:vector>
  </TitlesOfParts>
  <Company>шк. им. Н. А. Некрасова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Затянись…  и «будь счастлив»</dc:title>
  <dc:creator>Конохова Елена Дмитриевна</dc:creator>
  <cp:lastModifiedBy>Admin</cp:lastModifiedBy>
  <cp:revision>47</cp:revision>
  <dcterms:created xsi:type="dcterms:W3CDTF">2008-11-29T16:58:34Z</dcterms:created>
  <dcterms:modified xsi:type="dcterms:W3CDTF">2009-12-05T18:47:06Z</dcterms:modified>
</cp:coreProperties>
</file>