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7" r:id="rId8"/>
    <p:sldId id="270" r:id="rId9"/>
    <p:sldId id="265" r:id="rId10"/>
    <p:sldId id="268" r:id="rId11"/>
    <p:sldId id="269" r:id="rId12"/>
    <p:sldId id="266" r:id="rId13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showPr showNarration="1">
    <p:present/>
    <p:sldAll/>
    <p:penClr>
      <a:schemeClr val="tx1"/>
    </p:penClr>
  </p:showPr>
  <p:clrMru>
    <a:srgbClr val="0724F9"/>
    <a:srgbClr val="5F5F5F"/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 autoAdjust="0"/>
    <p:restoredTop sz="94700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Relationship Id="rId1" Type="http://schemas.openxmlformats.org/officeDocument/2006/relationships/image" Target="../media/image6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Relationship Id="rId1" Type="http://schemas.openxmlformats.org/officeDocument/2006/relationships/image" Target="../media/image6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Relationship Id="rId1" Type="http://schemas.openxmlformats.org/officeDocument/2006/relationships/image" Target="../media/image6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8.9538381685459245E-2"/>
          <c:y val="8.711709949299816E-2"/>
          <c:w val="0.86587602566509536"/>
          <c:h val="0.62919796270819395"/>
        </c:manualLayout>
      </c:layout>
      <c:barChart>
        <c:barDir val="col"/>
        <c:grouping val="clustered"/>
        <c:ser>
          <c:idx val="2"/>
          <c:order val="2"/>
          <c:tx>
            <c:strRef>
              <c:f>'результаты опроса'!$B$9</c:f>
              <c:strCache>
                <c:ptCount val="1"/>
                <c:pt idx="0">
                  <c:v>Помогли бы Вам лекции в электронном виде для самостоятельного и дополнительного изучения учебного материала?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опроса'!$C$9:$F$9</c:f>
            </c:numRef>
          </c:val>
        </c:ser>
        <c:ser>
          <c:idx val="0"/>
          <c:order val="0"/>
          <c:tx>
            <c:strRef>
              <c:f>'результаты опроса'!$D$3</c:f>
              <c:strCache>
                <c:ptCount val="1"/>
                <c:pt idx="0">
                  <c:v>Учащиеся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.3643892339544525"/>
                </c:manualLayout>
              </c:layout>
              <c:showVal val="1"/>
            </c:dLbl>
            <c:dLbl>
              <c:idx val="1"/>
              <c:layout>
                <c:manualLayout>
                  <c:x val="4.2075736325385762E-3"/>
                  <c:y val="0.2587991718426505"/>
                </c:manualLayout>
              </c:layout>
              <c:showVal val="1"/>
            </c:dLbl>
            <c:dLbl>
              <c:idx val="2"/>
              <c:layout/>
              <c:dLblPos val="ctr"/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'результаты опроса'!$B$4:$B$6</c:f>
              <c:strCache>
                <c:ptCount val="3"/>
                <c:pt idx="0">
                  <c:v>Есть ли у Вас свой почтовый ящик (E-mail)?</c:v>
                </c:pt>
                <c:pt idx="1">
                  <c:v>Часто ли Вы проверяете электронную почту?</c:v>
                </c:pt>
                <c:pt idx="2">
                  <c:v>Хорошо ли Вы знаете назначение и возможности электронной почты?</c:v>
                </c:pt>
              </c:strCache>
            </c:strRef>
          </c:cat>
          <c:val>
            <c:numRef>
              <c:f>'результаты опроса'!$D$4:$D$6</c:f>
              <c:numCache>
                <c:formatCode>0%</c:formatCode>
                <c:ptCount val="3"/>
                <c:pt idx="0">
                  <c:v>0.7200000000000002</c:v>
                </c:pt>
                <c:pt idx="1">
                  <c:v>0.527272727272727</c:v>
                </c:pt>
                <c:pt idx="2">
                  <c:v>0.6836363636363636</c:v>
                </c:pt>
              </c:numCache>
            </c:numRef>
          </c:val>
        </c:ser>
        <c:ser>
          <c:idx val="1"/>
          <c:order val="1"/>
          <c:tx>
            <c:strRef>
              <c:f>'результаты опроса'!$H$3</c:f>
              <c:strCache>
                <c:ptCount val="1"/>
                <c:pt idx="0">
                  <c:v>Преподаватели</c:v>
                </c:pt>
              </c:strCache>
            </c:strRef>
          </c:tx>
          <c:dLbls>
            <c:txPr>
              <a:bodyPr/>
              <a:lstStyle/>
              <a:p>
                <a:pPr algn="ctr">
                  <a:defRPr lang="ru-RU" sz="1600" b="1" i="0" u="none" strike="noStrike" kern="1200" baseline="0">
                    <a:solidFill>
                      <a:schemeClr val="accent4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опроса'!$B$4:$B$6</c:f>
              <c:strCache>
                <c:ptCount val="3"/>
                <c:pt idx="0">
                  <c:v>Есть ли у Вас свой почтовый ящик (E-mail)?</c:v>
                </c:pt>
                <c:pt idx="1">
                  <c:v>Часто ли Вы проверяете электронную почту?</c:v>
                </c:pt>
                <c:pt idx="2">
                  <c:v>Хорошо ли Вы знаете назначение и возможности электронной почты?</c:v>
                </c:pt>
              </c:strCache>
            </c:strRef>
          </c:cat>
          <c:val>
            <c:numRef>
              <c:f>'результаты опроса'!$H$4:$H$6</c:f>
              <c:numCache>
                <c:formatCode>0%</c:formatCode>
                <c:ptCount val="3"/>
                <c:pt idx="0">
                  <c:v>0.76315789473684215</c:v>
                </c:pt>
                <c:pt idx="1">
                  <c:v>0.36842105263157893</c:v>
                </c:pt>
                <c:pt idx="2">
                  <c:v>0.2631578947368422</c:v>
                </c:pt>
              </c:numCache>
            </c:numRef>
          </c:val>
        </c:ser>
        <c:axId val="54020352"/>
        <c:axId val="54034432"/>
      </c:barChart>
      <c:catAx>
        <c:axId val="54020352"/>
        <c:scaling>
          <c:orientation val="minMax"/>
        </c:scaling>
        <c:axPos val="b"/>
        <c:majorTickMark val="none"/>
        <c:tickLblPos val="low"/>
        <c:txPr>
          <a:bodyPr rot="0" vert="horz"/>
          <a:lstStyle/>
          <a:p>
            <a:pPr>
              <a:defRPr sz="1400" b="1"/>
            </a:pPr>
            <a:endParaRPr lang="ru-RU"/>
          </a:p>
        </c:txPr>
        <c:crossAx val="54034432"/>
        <c:crosses val="autoZero"/>
        <c:auto val="1"/>
        <c:lblAlgn val="ctr"/>
        <c:lblOffset val="100"/>
      </c:catAx>
      <c:valAx>
        <c:axId val="54034432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2400">
                    <a:solidFill>
                      <a:schemeClr val="tx2"/>
                    </a:solidFill>
                  </a:defRPr>
                </a:pPr>
                <a:r>
                  <a:rPr lang="ru-RU" sz="1800" dirty="0">
                    <a:solidFill>
                      <a:schemeClr val="tx2"/>
                    </a:solidFill>
                  </a:rPr>
                  <a:t>Ответили </a:t>
                </a:r>
                <a:r>
                  <a:rPr lang="ru-RU" sz="1800" dirty="0" smtClean="0">
                    <a:solidFill>
                      <a:schemeClr val="tx2"/>
                    </a:solidFill>
                  </a:rPr>
                  <a:t>утвердительно</a:t>
                </a:r>
                <a:endParaRPr lang="ru-RU" sz="1800" dirty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0.25938322693128646"/>
              <c:y val="0.8777112936243936"/>
            </c:manualLayout>
          </c:layout>
        </c:title>
        <c:numFmt formatCode="0%" sourceLinked="1"/>
        <c:tickLblPos val="nextTo"/>
        <c:crossAx val="54020352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7116626812157365"/>
          <c:y val="2.5345139290098586E-4"/>
          <c:w val="0.30126075082227088"/>
          <c:h val="0.11962290674600655"/>
        </c:manualLayout>
      </c:layout>
      <c:txPr>
        <a:bodyPr/>
        <a:lstStyle/>
        <a:p>
          <a:pPr>
            <a:defRPr sz="1400" b="1">
              <a:solidFill>
                <a:schemeClr val="tx2"/>
              </a:solidFill>
            </a:defRPr>
          </a:pPr>
          <a:endParaRPr lang="ru-RU"/>
        </a:p>
      </c:txPr>
    </c:legend>
    <c:plotVisOnly val="1"/>
  </c:chart>
  <c:spPr>
    <a:noFill/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0.15112994350282499"/>
          <c:y val="0.19060874632546876"/>
          <c:w val="0.78578395391254052"/>
          <c:h val="0.71169651024028913"/>
        </c:manualLayout>
      </c:layout>
      <c:barChart>
        <c:barDir val="bar"/>
        <c:grouping val="clustered"/>
        <c:ser>
          <c:idx val="0"/>
          <c:order val="0"/>
          <c:tx>
            <c:strRef>
              <c:f>'результаты опроса'!$B$9</c:f>
              <c:strCache>
                <c:ptCount val="1"/>
                <c:pt idx="0">
                  <c:v>Помогли бы Вам лекции в электронном виде для самостоятельного и дополнительного изучения учебного материала?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опроса'!$C$9:$F$9</c:f>
              <c:numCache>
                <c:formatCode>0%</c:formatCode>
                <c:ptCount val="2"/>
                <c:pt idx="0">
                  <c:v>0.86222222222222222</c:v>
                </c:pt>
                <c:pt idx="1">
                  <c:v>0.13777777777777778</c:v>
                </c:pt>
              </c:numCache>
            </c:numRef>
          </c:val>
        </c:ser>
        <c:axId val="54055296"/>
        <c:axId val="54056832"/>
      </c:barChart>
      <c:catAx>
        <c:axId val="54055296"/>
        <c:scaling>
          <c:orientation val="minMax"/>
        </c:scaling>
        <c:axPos val="l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54056832"/>
        <c:crosses val="autoZero"/>
        <c:auto val="1"/>
        <c:lblAlgn val="ctr"/>
        <c:lblOffset val="100"/>
      </c:catAx>
      <c:valAx>
        <c:axId val="54056832"/>
        <c:scaling>
          <c:orientation val="minMax"/>
        </c:scaling>
        <c:axPos val="b"/>
        <c:majorGridlines/>
        <c:numFmt formatCode="0%" sourceLinked="1"/>
        <c:tickLblPos val="nextTo"/>
        <c:crossAx val="54055296"/>
        <c:crosses val="autoZero"/>
        <c:crossBetween val="between"/>
      </c:valAx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bar"/>
        <c:grouping val="clustered"/>
        <c:ser>
          <c:idx val="2"/>
          <c:order val="2"/>
          <c:tx>
            <c:strRef>
              <c:f>'результаты опроса'!$B$9</c:f>
              <c:strCache>
                <c:ptCount val="1"/>
                <c:pt idx="0">
                  <c:v>Помогли бы Вам лекции в электронном виде для самостоятельного и дополнительного изучения учебного материала?</c:v>
                </c:pt>
              </c:strCache>
            </c:strRef>
          </c:tx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опроса'!$C$9:$F$9</c:f>
            </c:numRef>
          </c:val>
        </c:ser>
        <c:ser>
          <c:idx val="0"/>
          <c:order val="0"/>
          <c:tx>
            <c:strRef>
              <c:f>'результаты опроса'!$B$9</c:f>
              <c:strCache>
                <c:ptCount val="1"/>
                <c:pt idx="0">
                  <c:v>Помогли бы Вам лекции в электронном виде для самостоятельного и дополнительного изучения учебного материала?</c:v>
                </c:pt>
              </c:strCache>
            </c:strRef>
          </c:tx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опроса'!$C$9:$F$9</c:f>
            </c:numRef>
          </c:val>
        </c:ser>
        <c:ser>
          <c:idx val="1"/>
          <c:order val="1"/>
          <c:tx>
            <c:strRef>
              <c:f>'результаты опроса'!$B$10</c:f>
              <c:strCache>
                <c:ptCount val="1"/>
                <c:pt idx="0">
                  <c:v> Ситуация: Вы по уважительной причине не можете посещать занятия. Преподаватель (мастер п/о) по электронной почте отправляет Вам тестовые задания по пропущенным темам. Сможете ли Вы самостоятельно, используя необходимую литературу, справиться с заданием?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опроса'!$C$10:$F$10</c:f>
              <c:numCache>
                <c:formatCode>0%</c:formatCode>
                <c:ptCount val="2"/>
                <c:pt idx="0">
                  <c:v>0.70545454545454545</c:v>
                </c:pt>
                <c:pt idx="1">
                  <c:v>0.29454545454545455</c:v>
                </c:pt>
              </c:numCache>
            </c:numRef>
          </c:val>
        </c:ser>
        <c:axId val="53521792"/>
        <c:axId val="53527680"/>
      </c:barChart>
      <c:catAx>
        <c:axId val="53521792"/>
        <c:scaling>
          <c:orientation val="minMax"/>
        </c:scaling>
        <c:axPos val="l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53527680"/>
        <c:crosses val="autoZero"/>
        <c:auto val="1"/>
        <c:lblAlgn val="ctr"/>
        <c:lblOffset val="100"/>
      </c:catAx>
      <c:valAx>
        <c:axId val="53527680"/>
        <c:scaling>
          <c:orientation val="minMax"/>
        </c:scaling>
        <c:axPos val="b"/>
        <c:majorGridlines/>
        <c:numFmt formatCode="0%" sourceLinked="1"/>
        <c:tickLblPos val="nextTo"/>
        <c:crossAx val="53521792"/>
        <c:crosses val="autoZero"/>
        <c:crossBetween val="between"/>
      </c:valAx>
    </c:plotArea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chart>
    <c:autoTitleDeleted val="1"/>
    <c:plotArea>
      <c:layout>
        <c:manualLayout>
          <c:layoutTarget val="inner"/>
          <c:xMode val="edge"/>
          <c:yMode val="edge"/>
          <c:x val="5.6026587280616817E-2"/>
          <c:y val="8.5523494014467766E-2"/>
          <c:w val="0.91781453492810061"/>
          <c:h val="0.54093373107585618"/>
        </c:manualLayout>
      </c:layout>
      <c:barChart>
        <c:barDir val="col"/>
        <c:grouping val="clustered"/>
        <c:ser>
          <c:idx val="0"/>
          <c:order val="0"/>
          <c:tx>
            <c:v>Да</c:v>
          </c:tx>
          <c:dLbls>
            <c:txPr>
              <a:bodyPr/>
              <a:lstStyle/>
              <a:p>
                <a:pPr>
                  <a:defRPr sz="1600"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опроса'!$B$18:$B$21</c:f>
              <c:strCache>
                <c:ptCount val="4"/>
                <c:pt idx="0">
                  <c:v>Согласны ли Вы с утверждением: «Дистанционное обучение способствует развитию познавательной и творческой активности учащихся»?</c:v>
                </c:pt>
                <c:pt idx="1">
                  <c:v>Вы согласны с утверждением: «Сегодня у учителей нет мотиваций для дополнительных занятий с учащимися»?</c:v>
                </c:pt>
                <c:pt idx="2">
                  <c:v>Имеется ли у Вас учебный материал в электронном виде (лекции, видеоуроки, инструкционные карты и т.д.)?</c:v>
                </c:pt>
                <c:pt idx="3">
                  <c:v>Готовы ли Вы к сотрудничеству с учащимися, пропускающими занятия по уважительной причине с применением электронной почты?</c:v>
                </c:pt>
              </c:strCache>
            </c:strRef>
          </c:cat>
          <c:val>
            <c:numRef>
              <c:f>'результаты опроса'!$D$18:$D$21</c:f>
              <c:numCache>
                <c:formatCode>0%</c:formatCode>
                <c:ptCount val="4"/>
                <c:pt idx="0">
                  <c:v>0.55263157894736847</c:v>
                </c:pt>
                <c:pt idx="1">
                  <c:v>0.31578947368421073</c:v>
                </c:pt>
                <c:pt idx="2">
                  <c:v>0.57894736842105254</c:v>
                </c:pt>
                <c:pt idx="3">
                  <c:v>0.5</c:v>
                </c:pt>
              </c:numCache>
            </c:numRef>
          </c:val>
        </c:ser>
        <c:ser>
          <c:idx val="1"/>
          <c:order val="1"/>
          <c:tx>
            <c:v>Нет</c:v>
          </c:tx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опроса'!$B$18:$B$21</c:f>
              <c:strCache>
                <c:ptCount val="4"/>
                <c:pt idx="0">
                  <c:v>Согласны ли Вы с утверждением: «Дистанционное обучение способствует развитию познавательной и творческой активности учащихся»?</c:v>
                </c:pt>
                <c:pt idx="1">
                  <c:v>Вы согласны с утверждением: «Сегодня у учителей нет мотиваций для дополнительных занятий с учащимися»?</c:v>
                </c:pt>
                <c:pt idx="2">
                  <c:v>Имеется ли у Вас учебный материал в электронном виде (лекции, видеоуроки, инструкционные карты и т.д.)?</c:v>
                </c:pt>
                <c:pt idx="3">
                  <c:v>Готовы ли Вы к сотрудничеству с учащимися, пропускающими занятия по уважительной причине с применением электронной почты?</c:v>
                </c:pt>
              </c:strCache>
            </c:strRef>
          </c:cat>
          <c:val>
            <c:numRef>
              <c:f>'результаты опроса'!$F$18:$F$21</c:f>
              <c:numCache>
                <c:formatCode>0%</c:formatCode>
                <c:ptCount val="4"/>
                <c:pt idx="0">
                  <c:v>0.44736842105263175</c:v>
                </c:pt>
                <c:pt idx="1">
                  <c:v>0.6842105263157896</c:v>
                </c:pt>
                <c:pt idx="2">
                  <c:v>0.42105263157894746</c:v>
                </c:pt>
                <c:pt idx="3">
                  <c:v>0.5</c:v>
                </c:pt>
              </c:numCache>
            </c:numRef>
          </c:val>
        </c:ser>
        <c:dLbls>
          <c:showVal val="1"/>
        </c:dLbls>
        <c:gapWidth val="75"/>
        <c:overlap val="40"/>
        <c:axId val="54540928"/>
        <c:axId val="54559104"/>
      </c:barChart>
      <c:catAx>
        <c:axId val="54540928"/>
        <c:scaling>
          <c:orientation val="minMax"/>
        </c:scaling>
        <c:axPos val="b"/>
        <c:majorTickMark val="none"/>
        <c:tickLblPos val="nextTo"/>
        <c:txPr>
          <a:bodyPr rot="-5400000" vert="horz"/>
          <a:lstStyle/>
          <a:p>
            <a:pPr>
              <a:defRPr>
                <a:solidFill>
                  <a:schemeClr val="tx2"/>
                </a:solidFill>
              </a:defRPr>
            </a:pPr>
            <a:endParaRPr lang="ru-RU"/>
          </a:p>
        </c:txPr>
        <c:crossAx val="54559104"/>
        <c:crosses val="autoZero"/>
        <c:auto val="1"/>
        <c:lblAlgn val="ctr"/>
        <c:lblOffset val="100"/>
      </c:catAx>
      <c:valAx>
        <c:axId val="54559104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54540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426620005832602"/>
          <c:y val="6.7727602425765171E-2"/>
          <c:w val="0.18583073782443882"/>
          <c:h val="0.11895865580904948"/>
        </c:manualLayout>
      </c:layout>
      <c:txPr>
        <a:bodyPr/>
        <a:lstStyle/>
        <a:p>
          <a:pPr>
            <a:defRPr sz="1400">
              <a:solidFill>
                <a:schemeClr val="tx2"/>
              </a:solidFill>
            </a:defRPr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9"/>
  <c:chart>
    <c:title>
      <c:layout/>
    </c:title>
    <c:plotArea>
      <c:layout/>
      <c:pieChart>
        <c:varyColors val="1"/>
        <c:ser>
          <c:idx val="2"/>
          <c:order val="2"/>
          <c:tx>
            <c:strRef>
              <c:f>Лист1!$B$11</c:f>
              <c:strCache>
                <c:ptCount val="1"/>
                <c:pt idx="0">
                  <c:v>Готовы ли ВЫ к сотрудничеству с мастером, преподавателями?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</c:spPr>
          <c:explosion val="25"/>
          <c:dLbls>
            <c:txPr>
              <a:bodyPr/>
              <a:lstStyle/>
              <a:p>
                <a:pPr>
                  <a:defRPr sz="18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Лист1!$C$11:$F$11</c:f>
              <c:numCache>
                <c:formatCode>0%</c:formatCode>
                <c:ptCount val="2"/>
                <c:pt idx="0">
                  <c:v>0.7345454545454545</c:v>
                </c:pt>
                <c:pt idx="1">
                  <c:v>0.26545454545454544</c:v>
                </c:pt>
              </c:numCache>
            </c:numRef>
          </c:val>
        </c:ser>
        <c:ser>
          <c:idx val="1"/>
          <c:order val="1"/>
          <c:explosion val="25"/>
          <c:cat>
            <c:strRef>
              <c:f>Лист1!$C$8:$F$8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Лист1!$C$10:$F$10</c:f>
            </c:numRef>
          </c:val>
        </c:ser>
        <c:ser>
          <c:idx val="0"/>
          <c:order val="0"/>
          <c:explosion val="25"/>
          <c:cat>
            <c:strRef>
              <c:f>Лист1!$C$8:$F$8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Лист1!$C$9:$F$9</c:f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82205686789151344"/>
          <c:y val="0.5388520705745119"/>
          <c:w val="0.16127646544181978"/>
          <c:h val="0.23687882764654417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FC06705-8CE3-4809-A921-CFA3C3F4D27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80C446F9-0DC8-4EC4-A4ED-520819F2336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446F9-0DC8-4EC4-A4ED-520819F2336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11" descr="scifair_fro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685800"/>
            <a:ext cx="6477000" cy="175260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C7DC1E4-3BA9-4F38-AAED-4501025D8B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C7209-2CE2-488A-BA18-7B44E6D7F6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838200"/>
            <a:ext cx="6705600" cy="518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7BDA8-6342-4707-85B8-150942A131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4F4F1-44B1-49A5-8220-670266C787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EA58A-D119-461D-A67E-1E01300377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67BC9-A2AB-4C7A-9EF3-681FED7D2C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DEE-0212-4FC9-AF17-2E6B5D241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EAAB3-E0BA-464B-98AD-8EA0AFE39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B25C3-6118-46C4-AE4E-BC1B3CA7E7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27806-45BE-4F00-B51B-30C9AD66E6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5F72B-D790-4E7B-AA11-D167719FE2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3" name="Picture 13" descr="scifair_INSID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67000"/>
            <a:ext cx="8991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CC6A889E-3D05-454F-A1E5-A29BF2C0D88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1114425" y="1609725"/>
            <a:ext cx="6934200" cy="19050"/>
          </a:xfrm>
          <a:prstGeom prst="rect">
            <a:avLst/>
          </a:prstGeom>
          <a:solidFill>
            <a:srgbClr val="808080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700">
          <a:solidFill>
            <a:schemeClr val="tx2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500">
          <a:solidFill>
            <a:schemeClr val="tx2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7158" y="857232"/>
            <a:ext cx="7924800" cy="1752600"/>
          </a:xfrm>
        </p:spPr>
        <p:txBody>
          <a:bodyPr/>
          <a:lstStyle/>
          <a:p>
            <a:r>
              <a:rPr lang="ru-RU" sz="3200" dirty="0" smtClean="0"/>
              <a:t>Условия и эффективность использования электронной почты </a:t>
            </a:r>
            <a:r>
              <a:rPr lang="ru-RU" sz="3200" dirty="0" smtClean="0"/>
              <a:t>как </a:t>
            </a:r>
            <a:r>
              <a:rPr lang="ru-RU" sz="3200" dirty="0" smtClean="0"/>
              <a:t>средства </a:t>
            </a:r>
            <a:r>
              <a:rPr lang="ru-RU" sz="3200" dirty="0" smtClean="0"/>
              <a:t>индивидуальной работы с отдельными учащимися</a:t>
            </a:r>
            <a:endParaRPr lang="ru-RU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57356" y="3643314"/>
            <a:ext cx="6477000" cy="1981200"/>
          </a:xfrm>
        </p:spPr>
        <p:txBody>
          <a:bodyPr/>
          <a:lstStyle/>
          <a:p>
            <a:r>
              <a:rPr lang="ru-RU" sz="1500" dirty="0" smtClean="0"/>
              <a:t>Исследовательская работа</a:t>
            </a:r>
            <a:endParaRPr lang="ru-RU" sz="1500" dirty="0"/>
          </a:p>
          <a:p>
            <a:r>
              <a:rPr lang="ru-RU" sz="1500" dirty="0" smtClean="0"/>
              <a:t>Пашкова Екатерина</a:t>
            </a:r>
            <a:endParaRPr lang="ru-RU" sz="1500" dirty="0"/>
          </a:p>
          <a:p>
            <a:r>
              <a:rPr lang="ru-RU" sz="1500" dirty="0" smtClean="0"/>
              <a:t>Руководитель - </a:t>
            </a:r>
            <a:r>
              <a:rPr lang="ru-RU" sz="1500" dirty="0" err="1" smtClean="0"/>
              <a:t>Шипаева</a:t>
            </a:r>
            <a:r>
              <a:rPr lang="ru-RU" sz="1500" dirty="0" smtClean="0"/>
              <a:t> Лариса Сергеевна</a:t>
            </a:r>
            <a:endParaRPr lang="ru-RU" sz="1500" dirty="0"/>
          </a:p>
          <a:p>
            <a:endParaRPr lang="ru-RU" sz="1500" dirty="0" smtClean="0"/>
          </a:p>
          <a:p>
            <a:r>
              <a:rPr lang="ru-RU" sz="1500" dirty="0" smtClean="0"/>
              <a:t>Автономное учреждение </a:t>
            </a:r>
          </a:p>
          <a:p>
            <a:r>
              <a:rPr lang="ru-RU" sz="1500" dirty="0" smtClean="0"/>
              <a:t>Среднего профессионального образования  </a:t>
            </a:r>
          </a:p>
          <a:p>
            <a:r>
              <a:rPr lang="ru-RU" sz="1500" dirty="0" err="1" smtClean="0"/>
              <a:t>ХМАО-Югры</a:t>
            </a:r>
            <a:r>
              <a:rPr lang="ru-RU" sz="1500" dirty="0" smtClean="0"/>
              <a:t> </a:t>
            </a:r>
          </a:p>
          <a:p>
            <a:r>
              <a:rPr lang="ru-RU" sz="1500" dirty="0" smtClean="0"/>
              <a:t>Сургутский профессиональный колледж</a:t>
            </a:r>
            <a:endParaRPr lang="ru-RU" sz="15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28714"/>
          </a:xfrm>
        </p:spPr>
        <p:txBody>
          <a:bodyPr/>
          <a:lstStyle/>
          <a:p>
            <a:r>
              <a:rPr lang="ru-RU" sz="2800" dirty="0" smtClean="0"/>
              <a:t>Результаты опроса педагогического </a:t>
            </a:r>
            <a:br>
              <a:rPr lang="ru-RU" sz="2800" dirty="0" smtClean="0"/>
            </a:br>
            <a:r>
              <a:rPr lang="ru-RU" sz="2800" dirty="0" smtClean="0"/>
              <a:t>коллектива</a:t>
            </a:r>
            <a:endParaRPr lang="ru-RU" sz="28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8680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 учащихся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1857364"/>
          <a:ext cx="8715436" cy="4162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 descr="C:\Documents and Settings\shls\Local Settings\Temporary Internet Files\Content.IE5\4DY3OX6Z\MCj04398240000[1]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5000636"/>
            <a:ext cx="1114420" cy="97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480"/>
            <a:ext cx="9144000" cy="914400"/>
          </a:xfrm>
        </p:spPr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643050"/>
            <a:ext cx="8501122" cy="4500594"/>
          </a:xfrm>
        </p:spPr>
        <p:txBody>
          <a:bodyPr/>
          <a:lstStyle/>
          <a:p>
            <a:r>
              <a:rPr lang="ru-RU" dirty="0" smtClean="0"/>
              <a:t>Исследование показало, что все участвующие в проведенном опросе учащиеся проявляют неоднозначную заинтересованность в услугах, связанных с получением или предоставлением дополнительной образовательной информации посредством электронной почты. </a:t>
            </a:r>
            <a:endParaRPr lang="en-US" dirty="0" smtClean="0"/>
          </a:p>
          <a:p>
            <a:r>
              <a:rPr lang="ru-RU" dirty="0" smtClean="0"/>
              <a:t>При существующей материально-технической базе структурного подразделения – АУ Сургутский профессиональный колледж нет существенных препятствий для того, чтобы уже сегодня внедрять элементы дистанционного обучения с учетом действующих ограничений. </a:t>
            </a:r>
          </a:p>
          <a:p>
            <a:r>
              <a:rPr lang="en-US" dirty="0" smtClean="0"/>
              <a:t>C</a:t>
            </a:r>
            <a:r>
              <a:rPr lang="ru-RU" dirty="0" err="1" smtClean="0"/>
              <a:t>егодня</a:t>
            </a:r>
            <a:r>
              <a:rPr lang="ru-RU" dirty="0" smtClean="0"/>
              <a:t> у педагогического коллектива структурного подразделения-3 АУ Сургутский профессиональный колледж существует достаточное количество электронных УМК. Думается, что при удачном и гармоничном сочетании  потенциала, возможностей и правильного понимания роли и места дистанционного обучения, их возможно использовать для оказания индивидуальной поддержки отдельным учащимся. 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663575"/>
            <a:ext cx="9144000" cy="1298575"/>
          </a:xfrm>
        </p:spPr>
        <p:txBody>
          <a:bodyPr/>
          <a:lstStyle/>
          <a:p>
            <a:r>
              <a:rPr lang="ru-RU" sz="3000" dirty="0"/>
              <a:t>Формулировка </a:t>
            </a:r>
            <a:r>
              <a:rPr lang="ru-RU" sz="3000" dirty="0" smtClean="0"/>
              <a:t>проблемы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8596" y="2362200"/>
            <a:ext cx="8501122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 smtClean="0"/>
              <a:t>Объект</a:t>
            </a:r>
            <a:r>
              <a:rPr lang="ru-RU" dirty="0" smtClean="0"/>
              <a:t> – Индивидуальная работа с отдельными учащимися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b="1" dirty="0" smtClean="0"/>
              <a:t>Предмет</a:t>
            </a:r>
            <a:r>
              <a:rPr lang="ru-RU" dirty="0" smtClean="0"/>
              <a:t> - Условия эффективности использования электронной почты в учреждении среднего профессионального образования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b="1" dirty="0" smtClean="0"/>
              <a:t>Цель работы </a:t>
            </a:r>
            <a:r>
              <a:rPr lang="ru-RU" dirty="0" smtClean="0"/>
              <a:t>– определить и обосновать условия эффективности использования электронной почты для работы с отдельными (часто болеющими) учащимися.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9144000" cy="500066"/>
          </a:xfrm>
        </p:spPr>
        <p:txBody>
          <a:bodyPr/>
          <a:lstStyle/>
          <a:p>
            <a:r>
              <a:rPr lang="ru-RU" sz="3000" dirty="0"/>
              <a:t>Обзор проекта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785794"/>
            <a:ext cx="8991600" cy="5143536"/>
          </a:xfrm>
        </p:spPr>
        <p:txBody>
          <a:bodyPr/>
          <a:lstStyle/>
          <a:p>
            <a:r>
              <a:rPr lang="ru-RU" sz="1600" dirty="0" smtClean="0"/>
              <a:t>Современный этап развития общества поставил перед российской системой образования целый ряд принципиально  новых проблем, среди которых особо выделены  необходимость повышения качества и доступности образования, усиления связи между разными уровнями образования, интеграции в мировое научно-образовательное  пространство. В решении этих проблем определяющее значение придается  информатизации общества. Программа дистанционного обучения детей с ограниченными возможностями в 2009 году впервые включена в приоритетный национальный проект "Образование". </a:t>
            </a:r>
          </a:p>
          <a:p>
            <a:r>
              <a:rPr lang="ru-RU" sz="1600" dirty="0" smtClean="0"/>
              <a:t>В настоящее время организационные и педагогические возможности дистанционного обучения реализуются с помощью практически всех доступных телекоммуникационных сервисов, таких как электронная почта, тематические списки рассылки, электронные журналы, конференции </a:t>
            </a:r>
            <a:r>
              <a:rPr lang="ru-RU" sz="1600" dirty="0" err="1" smtClean="0"/>
              <a:t>Usenet</a:t>
            </a:r>
            <a:r>
              <a:rPr lang="ru-RU" sz="1600" dirty="0" smtClean="0"/>
              <a:t>, чат, ICQ, </a:t>
            </a:r>
            <a:r>
              <a:rPr lang="ru-RU" sz="1600" dirty="0" err="1" smtClean="0"/>
              <a:t>веб-конференции</a:t>
            </a:r>
            <a:r>
              <a:rPr lang="ru-RU" sz="1600" dirty="0" smtClean="0"/>
              <a:t>, доски объявлений и т.п. На данный момент, с учетом сложившейся ситуации, среди всего множества сервисов самым эффективным в дистанционном обучении является электронная почта. Поэтому наиболее интенсивная разработка и развитие новых педагогических технологий происходит именно на базе электронной почты, что  важнее, чем пока малоуспешные попытки внедрения более "продвинутых" средств типа видео- и </a:t>
            </a:r>
            <a:r>
              <a:rPr lang="ru-RU" sz="1600" dirty="0" err="1" smtClean="0"/>
              <a:t>ТВ-технологий</a:t>
            </a:r>
            <a:r>
              <a:rPr lang="ru-RU" sz="1600" dirty="0" smtClean="0"/>
              <a:t>. Надо заметить, что на данный момент очень много учащихся </a:t>
            </a:r>
            <a:r>
              <a:rPr lang="ru-RU" sz="1600" dirty="0" err="1" smtClean="0"/>
              <a:t>ССУЗов</a:t>
            </a:r>
            <a:r>
              <a:rPr lang="ru-RU" sz="1600" dirty="0" smtClean="0"/>
              <a:t> относится к категории «часто болеющий ребенок».</a:t>
            </a:r>
          </a:p>
          <a:p>
            <a:r>
              <a:rPr lang="ru-RU" sz="1600" dirty="0" smtClean="0"/>
              <a:t>В данной исследовательской работе рассматривается возможность использования электронной почты как инструмента дистанционного обучения и повышения квалификации учащихся, которые по болезни или иным причинам не могут присутствовать на занятиях в учебном заведении. </a:t>
            </a:r>
          </a:p>
          <a:p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исследовательской работы </a:t>
            </a:r>
            <a:endParaRPr lang="ru-RU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14282" y="1714488"/>
            <a:ext cx="8572560" cy="3429024"/>
          </a:xfrm>
        </p:spPr>
        <p:txBody>
          <a:bodyPr/>
          <a:lstStyle/>
          <a:p>
            <a:pPr>
              <a:buNone/>
            </a:pPr>
            <a:r>
              <a:rPr lang="ru-RU" dirty="0"/>
              <a:t> 	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Исследование проводилось в три этапа.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r>
              <a:rPr lang="en-US" sz="2200" dirty="0" smtClean="0"/>
              <a:t>I </a:t>
            </a:r>
            <a:r>
              <a:rPr lang="ru-RU" sz="2200" dirty="0" smtClean="0"/>
              <a:t>этап (сентябрь 2009 гг.)</a:t>
            </a:r>
          </a:p>
          <a:p>
            <a:r>
              <a:rPr lang="en-US" sz="2200" dirty="0" smtClean="0"/>
              <a:t>II </a:t>
            </a:r>
            <a:r>
              <a:rPr lang="ru-RU" sz="2200" dirty="0" smtClean="0"/>
              <a:t>этап (ноябрь-декабрь 2009 гг.)</a:t>
            </a:r>
          </a:p>
          <a:p>
            <a:r>
              <a:rPr lang="en-US" sz="2200" dirty="0" smtClean="0"/>
              <a:t>III </a:t>
            </a:r>
            <a:r>
              <a:rPr lang="ru-RU" sz="2200" dirty="0" smtClean="0"/>
              <a:t>этап (январь гг.)</a:t>
            </a:r>
            <a:endParaRPr lang="ru-RU" sz="22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Гипотеза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2362200"/>
            <a:ext cx="7010400" cy="33528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Образовательные потребности учащихся, лишенных возможности регулярно посещать учебное заведение вследствие частых пропусков по болезни или ограниченных возможностей здоровья, могут быть удовлетворены одним из элементов дистанционного обучения – электронной почтой.</a:t>
            </a:r>
            <a:endParaRPr lang="ru-RU" sz="20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Ход </a:t>
            </a:r>
            <a:r>
              <a:rPr lang="ru-RU" sz="3200" dirty="0" smtClean="0"/>
              <a:t>исследования</a:t>
            </a:r>
            <a:endParaRPr lang="ru-RU" sz="3200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34" y="1785926"/>
            <a:ext cx="7829576" cy="639762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В ходе проведенного исследования было опрошено </a:t>
            </a:r>
            <a:r>
              <a:rPr lang="ru-RU" sz="1600" b="1" dirty="0" smtClean="0"/>
              <a:t>313</a:t>
            </a:r>
            <a:r>
              <a:rPr lang="ru-RU" sz="1600" dirty="0" smtClean="0"/>
              <a:t> респондентов в возрасте от 15 до 18 лет в  группах </a:t>
            </a:r>
            <a:r>
              <a:rPr lang="en-US" sz="1600" dirty="0" smtClean="0"/>
              <a:t>I</a:t>
            </a:r>
            <a:r>
              <a:rPr lang="ru-RU" sz="1600" dirty="0" smtClean="0"/>
              <a:t>-</a:t>
            </a:r>
            <a:r>
              <a:rPr lang="en-US" sz="1600" dirty="0" smtClean="0"/>
              <a:t>II </a:t>
            </a:r>
            <a:r>
              <a:rPr lang="ru-RU" sz="1600" dirty="0" smtClean="0"/>
              <a:t>курса и преподавательский состав структурного подразделения-3. </a:t>
            </a:r>
          </a:p>
        </p:txBody>
      </p:sp>
      <p:pic>
        <p:nvPicPr>
          <p:cNvPr id="9" name="Picture 2" descr="C:\LS\Портфель Студента\Группа 933\CIMG35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sp>
        <p:nvSpPr>
          <p:cNvPr id="16" name="Текст 15"/>
          <p:cNvSpPr>
            <a:spLocks noGrp="1"/>
          </p:cNvSpPr>
          <p:nvPr>
            <p:ph type="body" sz="quarter" idx="3"/>
          </p:nvPr>
        </p:nvSpPr>
        <p:spPr>
          <a:xfrm>
            <a:off x="4500562" y="5500702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" name="Picture 3" descr="C:\LS\Портфель Студента\Группа 933\CIMG359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shls\Local Settings\Temporary Internet Files\Content.IE5\WD2705YB\MCj04325820000[1]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500702"/>
            <a:ext cx="1271590" cy="112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71480"/>
            <a:ext cx="8786842" cy="928694"/>
          </a:xfrm>
        </p:spPr>
        <p:txBody>
          <a:bodyPr/>
          <a:lstStyle/>
          <a:p>
            <a:r>
              <a:rPr lang="ru-RU" dirty="0" smtClean="0"/>
              <a:t>Результаты опроса учащихся и педагогического коллектива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8680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 учащихся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86808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 учащихся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8680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6" descr="15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357166"/>
            <a:ext cx="974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for science fair project">
  <a:themeElements>
    <a:clrScheme name="ms_edscifair_tp01018373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ms_edscifair_tp01018373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ms_edscifair_tp01018373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science fair project</Template>
  <TotalTime>128</TotalTime>
  <Words>351</Words>
  <Application>Microsoft Office PowerPoint</Application>
  <PresentationFormat>Экран (4:3)</PresentationFormat>
  <Paragraphs>47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Presentation for science fair project</vt:lpstr>
      <vt:lpstr>Условия и эффективность использования электронной почты как средства индивидуальной работы с отдельными учащимися</vt:lpstr>
      <vt:lpstr>Формулировка проблемы </vt:lpstr>
      <vt:lpstr>Обзор проекта</vt:lpstr>
      <vt:lpstr>Этапы исследовательской работы </vt:lpstr>
      <vt:lpstr>Гипотеза</vt:lpstr>
      <vt:lpstr>Ход исследования</vt:lpstr>
      <vt:lpstr>Результаты опроса учащихся и педагогического коллектива</vt:lpstr>
      <vt:lpstr>Результаты опроса учащихся</vt:lpstr>
      <vt:lpstr>Результаты опроса учащихся</vt:lpstr>
      <vt:lpstr>Результаты опроса педагогического  коллектива</vt:lpstr>
      <vt:lpstr>Результаты опроса учащихся</vt:lpstr>
      <vt:lpstr>Заключение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для научной выставки</dc:title>
  <dc:subject/>
  <dc:creator>shls</dc:creator>
  <cp:keywords/>
  <dc:description/>
  <cp:lastModifiedBy>shls</cp:lastModifiedBy>
  <cp:revision>24</cp:revision>
  <dcterms:created xsi:type="dcterms:W3CDTF">2009-12-23T09:56:50Z</dcterms:created>
  <dcterms:modified xsi:type="dcterms:W3CDTF">2010-01-12T08:57:40Z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TC010183731049</vt:lpwstr>
  </property>
</Properties>
</file>