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  <p:sldId id="275" r:id="rId21"/>
    <p:sldId id="278" r:id="rId22"/>
    <p:sldId id="281" r:id="rId23"/>
    <p:sldId id="280" r:id="rId24"/>
    <p:sldId id="282" r:id="rId25"/>
    <p:sldId id="277" r:id="rId26"/>
    <p:sldId id="279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000099"/>
    <a:srgbClr val="D2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9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.xlsx"/><Relationship Id="rId1" Type="http://schemas.openxmlformats.org/officeDocument/2006/relationships/image" Target="../media/image20.jpeg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0.xlsx"/><Relationship Id="rId1" Type="http://schemas.openxmlformats.org/officeDocument/2006/relationships/image" Target="../media/image20.jpeg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1.xlsx"/><Relationship Id="rId1" Type="http://schemas.openxmlformats.org/officeDocument/2006/relationships/image" Target="../media/image20.jpeg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2.xlsx"/><Relationship Id="rId1" Type="http://schemas.openxmlformats.org/officeDocument/2006/relationships/image" Target="../media/image20.jpeg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2.xlsx"/><Relationship Id="rId1" Type="http://schemas.openxmlformats.org/officeDocument/2006/relationships/image" Target="../media/image20.jpeg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3.xlsx"/><Relationship Id="rId1" Type="http://schemas.openxmlformats.org/officeDocument/2006/relationships/image" Target="../media/image20.jpeg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4.xlsx"/><Relationship Id="rId1" Type="http://schemas.openxmlformats.org/officeDocument/2006/relationships/image" Target="../media/image20.jpeg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5.xlsx"/><Relationship Id="rId1" Type="http://schemas.openxmlformats.org/officeDocument/2006/relationships/image" Target="../media/image20.jpeg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6.xlsx"/><Relationship Id="rId1" Type="http://schemas.openxmlformats.org/officeDocument/2006/relationships/image" Target="../media/image20.jpeg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7.xlsx"/><Relationship Id="rId1" Type="http://schemas.openxmlformats.org/officeDocument/2006/relationships/image" Target="../media/image20.jpeg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8.xlsx"/><Relationship Id="rId1" Type="http://schemas.openxmlformats.org/officeDocument/2006/relationships/image" Target="../media/image20.jpeg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9.xlsx"/><Relationship Id="rId1" Type="http://schemas.openxmlformats.org/officeDocument/2006/relationships/image" Target="../media/image20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2"/>
  <c:chart>
    <c:autoTitleDeleted val="1"/>
    <c:view3D>
      <c:rotX val="35"/>
      <c:hPercent val="73"/>
      <c:depthPercent val="100"/>
      <c:rAngAx val="1"/>
    </c:view3D>
    <c:plotArea>
      <c:layout>
        <c:manualLayout>
          <c:layoutTarget val="inner"/>
          <c:xMode val="edge"/>
          <c:yMode val="edge"/>
          <c:x val="0.11559540807280118"/>
          <c:y val="4.4576073405119078E-2"/>
          <c:w val="0.86747360116791239"/>
          <c:h val="0.75468985096466046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да</c:v>
                </c:pt>
              </c:strCache>
            </c:strRef>
          </c:tx>
          <c:dLbls>
            <c:dLbl>
              <c:idx val="1"/>
              <c:layout>
                <c:manualLayout>
                  <c:x val="3.0854045790387717E-2"/>
                  <c:y val="-6.8371898927417823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Sheet1!$B$1:$C$1</c:f>
              <c:numCache>
                <c:formatCode>General</c:formatCode>
                <c:ptCount val="2"/>
              </c:numCache>
            </c:numRef>
          </c:cat>
          <c:val>
            <c:numRef>
              <c:f>Sheet1!$B$2:$C$2</c:f>
              <c:numCache>
                <c:formatCode>0%</c:formatCode>
                <c:ptCount val="2"/>
                <c:pt idx="1">
                  <c:v>0.8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нет</c:v>
                </c:pt>
              </c:strCache>
            </c:strRef>
          </c:tx>
          <c:dLbls>
            <c:dLbl>
              <c:idx val="1"/>
              <c:layout>
                <c:manualLayout>
                  <c:x val="5.7463653338921436E-2"/>
                  <c:y val="-8.1209342373203777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Sheet1!$B$1:$C$1</c:f>
              <c:numCache>
                <c:formatCode>General</c:formatCode>
                <c:ptCount val="2"/>
              </c:numCache>
            </c:numRef>
          </c:cat>
          <c:val>
            <c:numRef>
              <c:f>Sheet1!$B$3:$C$3</c:f>
              <c:numCache>
                <c:formatCode>0%</c:formatCode>
                <c:ptCount val="2"/>
                <c:pt idx="1">
                  <c:v>0.2</c:v>
                </c:pt>
              </c:numCache>
            </c:numRef>
          </c:val>
        </c:ser>
        <c:dLbls>
          <c:showVal val="1"/>
        </c:dLbls>
        <c:gapWidth val="75"/>
        <c:shape val="box"/>
        <c:axId val="65050112"/>
        <c:axId val="65051648"/>
        <c:axId val="0"/>
      </c:bar3DChart>
      <c:catAx>
        <c:axId val="65050112"/>
        <c:scaling>
          <c:orientation val="minMax"/>
        </c:scaling>
        <c:axPos val="b"/>
        <c:numFmt formatCode="General" sourceLinked="1"/>
        <c:majorTickMark val="none"/>
        <c:tickLblPos val="low"/>
        <c:txPr>
          <a:bodyPr rot="0" vert="horz"/>
          <a:lstStyle/>
          <a:p>
            <a:pPr>
              <a:defRPr/>
            </a:pPr>
            <a:endParaRPr lang="ru-RU"/>
          </a:p>
        </c:txPr>
        <c:crossAx val="65051648"/>
        <c:crosses val="autoZero"/>
        <c:auto val="1"/>
        <c:lblAlgn val="ctr"/>
        <c:lblOffset val="100"/>
        <c:tickLblSkip val="1"/>
        <c:tickMarkSkip val="1"/>
      </c:catAx>
      <c:valAx>
        <c:axId val="65051648"/>
        <c:scaling>
          <c:orientation val="minMax"/>
        </c:scaling>
        <c:axPos val="l"/>
        <c:numFmt formatCode="0%" sourceLinked="0"/>
        <c:maj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65050112"/>
        <c:crosses val="autoZero"/>
        <c:crossBetween val="between"/>
      </c:valAx>
      <c:spPr>
        <a:blipFill>
          <a:blip xmlns:r="http://schemas.openxmlformats.org/officeDocument/2006/relationships" r:embed="rId1"/>
          <a:tile tx="0" ty="0" sx="100000" sy="100000" flip="none" algn="tl"/>
        </a:blipFill>
      </c:spPr>
    </c:plotArea>
    <c:legend>
      <c:legendPos val="b"/>
      <c:legendEntry>
        <c:idx val="1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0"/>
        <c:txPr>
          <a:bodyPr/>
          <a:lstStyle/>
          <a:p>
            <a:pPr>
              <a:defRPr sz="1600"/>
            </a:pPr>
            <a:endParaRPr lang="ru-RU"/>
          </a:p>
        </c:txPr>
      </c:legendEntry>
      <c:layout>
        <c:manualLayout>
          <c:xMode val="edge"/>
          <c:yMode val="edge"/>
          <c:x val="0"/>
          <c:y val="0.81983069603508396"/>
          <c:w val="0.99861092508223526"/>
          <c:h val="0.1801693039649199"/>
        </c:manualLayout>
      </c:layout>
    </c:legend>
    <c:plotVisOnly val="1"/>
    <c:dispBlanksAs val="gap"/>
  </c:chart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6"/>
  <c:chart>
    <c:autoTitleDeleted val="1"/>
    <c:view3D>
      <c:rotX val="35"/>
      <c:hPercent val="68"/>
      <c:depthPercent val="100"/>
      <c:rAngAx val="1"/>
    </c:view3D>
    <c:plotArea>
      <c:layout>
        <c:manualLayout>
          <c:layoutTarget val="inner"/>
          <c:xMode val="edge"/>
          <c:yMode val="edge"/>
          <c:x val="0.10126446915564523"/>
          <c:y val="3.0539568776921471E-2"/>
          <c:w val="0.89873553084435476"/>
          <c:h val="0.83068474961305105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игровые программы</c:v>
                </c:pt>
              </c:strCache>
            </c:strRef>
          </c:tx>
          <c:dLbls>
            <c:dLbl>
              <c:idx val="1"/>
              <c:layout>
                <c:manualLayout>
                  <c:x val="1.6161644440711605E-2"/>
                  <c:y val="-7.7562361768246685E-2"/>
                </c:manualLayout>
              </c:layout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  <c:showVal val="1"/>
            </c:dLbl>
            <c:showVal val="1"/>
          </c:dLbls>
          <c:cat>
            <c:numRef>
              <c:f>Sheet1!$B$1:$C$1</c:f>
              <c:numCache>
                <c:formatCode>General</c:formatCode>
                <c:ptCount val="2"/>
              </c:numCache>
            </c:numRef>
          </c:cat>
          <c:val>
            <c:numRef>
              <c:f>Sheet1!$B$2:$C$2</c:f>
              <c:numCache>
                <c:formatCode>0%</c:formatCode>
                <c:ptCount val="2"/>
                <c:pt idx="1">
                  <c:v>0.68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общественные мероприятия</c:v>
                </c:pt>
              </c:strCache>
            </c:strRef>
          </c:tx>
          <c:dLbls>
            <c:dLbl>
              <c:idx val="1"/>
              <c:layout>
                <c:manualLayout>
                  <c:x val="2.62300931832554E-2"/>
                  <c:y val="-7.6967651590744784E-2"/>
                </c:manualLayout>
              </c:layout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  <c:showVal val="1"/>
            </c:dLbl>
            <c:showVal val="1"/>
          </c:dLbls>
          <c:cat>
            <c:numRef>
              <c:f>Sheet1!$B$1:$C$1</c:f>
              <c:numCache>
                <c:formatCode>General</c:formatCode>
                <c:ptCount val="2"/>
              </c:numCache>
            </c:numRef>
          </c:cat>
          <c:val>
            <c:numRef>
              <c:f>Sheet1!$B$3:$C$3</c:f>
              <c:numCache>
                <c:formatCode>0%</c:formatCode>
                <c:ptCount val="2"/>
                <c:pt idx="1">
                  <c:v>8.0000000000000043E-2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призы, подарки</c:v>
                </c:pt>
              </c:strCache>
            </c:strRef>
          </c:tx>
          <c:dLbls>
            <c:dLbl>
              <c:idx val="1"/>
              <c:layout>
                <c:manualLayout>
                  <c:x val="3.1388301188687545E-2"/>
                  <c:y val="-6.850484415302463E-2"/>
                </c:manualLayout>
              </c:layout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  <c:showVal val="1"/>
            </c:dLbl>
            <c:showVal val="1"/>
          </c:dLbls>
          <c:cat>
            <c:numRef>
              <c:f>Sheet1!$B$1:$C$1</c:f>
              <c:numCache>
                <c:formatCode>General</c:formatCode>
                <c:ptCount val="2"/>
              </c:numCache>
            </c:numRef>
          </c:cat>
          <c:val>
            <c:numRef>
              <c:f>Sheet1!$B$4:$C$4</c:f>
              <c:numCache>
                <c:formatCode>0%</c:formatCode>
                <c:ptCount val="2"/>
                <c:pt idx="1">
                  <c:v>0.24000000000000021</c:v>
                </c:pt>
              </c:numCache>
            </c:numRef>
          </c:val>
        </c:ser>
        <c:dLbls>
          <c:showVal val="1"/>
        </c:dLbls>
        <c:gapWidth val="75"/>
        <c:shape val="box"/>
        <c:axId val="73859072"/>
        <c:axId val="73860608"/>
        <c:axId val="0"/>
      </c:bar3DChart>
      <c:catAx>
        <c:axId val="73859072"/>
        <c:scaling>
          <c:orientation val="minMax"/>
        </c:scaling>
        <c:axPos val="b"/>
        <c:numFmt formatCode="General" sourceLinked="1"/>
        <c:majorTickMark val="none"/>
        <c:tickLblPos val="low"/>
        <c:txPr>
          <a:bodyPr rot="0" vert="horz"/>
          <a:lstStyle/>
          <a:p>
            <a:pPr>
              <a:defRPr/>
            </a:pPr>
            <a:endParaRPr lang="ru-RU"/>
          </a:p>
        </c:txPr>
        <c:crossAx val="73860608"/>
        <c:crosses val="autoZero"/>
        <c:auto val="1"/>
        <c:lblAlgn val="ctr"/>
        <c:lblOffset val="100"/>
        <c:tickLblSkip val="1"/>
        <c:tickMarkSkip val="1"/>
      </c:catAx>
      <c:valAx>
        <c:axId val="73860608"/>
        <c:scaling>
          <c:orientation val="minMax"/>
        </c:scaling>
        <c:axPos val="l"/>
        <c:numFmt formatCode="0%" sourceLinked="0"/>
        <c:maj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73859072"/>
        <c:crosses val="autoZero"/>
        <c:crossBetween val="between"/>
      </c:valAx>
      <c:spPr>
        <a:blipFill>
          <a:blip xmlns:r="http://schemas.openxmlformats.org/officeDocument/2006/relationships" r:embed="rId1"/>
          <a:tile tx="0" ty="0" sx="100000" sy="100000" flip="none" algn="tl"/>
        </a:blipFill>
      </c:spPr>
    </c:plotArea>
    <c:legend>
      <c:legendPos val="b"/>
      <c:legendEntry>
        <c:idx val="0"/>
        <c:txPr>
          <a:bodyPr/>
          <a:lstStyle/>
          <a:p>
            <a:pPr>
              <a:defRPr sz="12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2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200"/>
            </a:pPr>
            <a:endParaRPr lang="ru-RU"/>
          </a:p>
        </c:txPr>
      </c:legendEntry>
      <c:layout>
        <c:manualLayout>
          <c:xMode val="edge"/>
          <c:yMode val="edge"/>
          <c:x val="0.10666658667722535"/>
          <c:y val="0.83247724507912124"/>
          <c:w val="0.88923076923076616"/>
          <c:h val="0.16752275492087867"/>
        </c:manualLayout>
      </c:layout>
    </c:legend>
    <c:plotVisOnly val="1"/>
    <c:dispBlanksAs val="gap"/>
  </c:chart>
  <c:externalData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autoTitleDeleted val="1"/>
    <c:view3D>
      <c:hPercent val="62"/>
      <c:depthPercent val="100"/>
      <c:rAngAx val="1"/>
    </c:view3D>
    <c:plotArea>
      <c:layout>
        <c:manualLayout>
          <c:layoutTarget val="inner"/>
          <c:xMode val="edge"/>
          <c:yMode val="edge"/>
          <c:x val="0.11030593961597064"/>
          <c:y val="2.3236628417222842E-2"/>
          <c:w val="0.88969406038402965"/>
          <c:h val="0.82127950414893069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праздников достаточно</c:v>
                </c:pt>
              </c:strCache>
            </c:strRef>
          </c:tx>
          <c:dLbls>
            <c:dLbl>
              <c:idx val="0"/>
              <c:layout>
                <c:manualLayout>
                  <c:x val="2.6372756084332462E-2"/>
                  <c:y val="-2.2222066687197291E-2"/>
                </c:manualLayout>
              </c:layout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  <c:showVal val="1"/>
            </c:dLbl>
            <c:showVal val="1"/>
          </c:dLbls>
          <c:cat>
            <c:numRef>
              <c:f>Sheet1!$B$1:$D$1</c:f>
              <c:numCache>
                <c:formatCode>General</c:formatCode>
                <c:ptCount val="3"/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 formatCode="0%">
                  <c:v>0.77000000000000302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день лентяя</c:v>
                </c:pt>
              </c:strCache>
            </c:strRef>
          </c:tx>
          <c:dLbls>
            <c:dLbl>
              <c:idx val="0"/>
              <c:layout>
                <c:manualLayout>
                  <c:x val="2.1574973031283712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Sheet1!$B$1:$D$1</c:f>
              <c:numCache>
                <c:formatCode>General</c:formatCode>
                <c:ptCount val="3"/>
              </c:numCache>
            </c:numRef>
          </c:cat>
          <c:val>
            <c:numRef>
              <c:f>Sheet1!$B$3:$D$3</c:f>
              <c:numCache>
                <c:formatCode>General</c:formatCode>
                <c:ptCount val="3"/>
                <c:pt idx="0" formatCode="0%">
                  <c:v>0.05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день окружающей среды</c:v>
                </c:pt>
              </c:strCache>
            </c:strRef>
          </c:tx>
          <c:dLbls>
            <c:dLbl>
              <c:idx val="0"/>
              <c:layout>
                <c:manualLayout>
                  <c:x val="2.5889967637540593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Sheet1!$B$1:$D$1</c:f>
              <c:numCache>
                <c:formatCode>General</c:formatCode>
                <c:ptCount val="3"/>
              </c:numCache>
            </c:numRef>
          </c:cat>
          <c:val>
            <c:numRef>
              <c:f>Sheet1!$B$4:$D$4</c:f>
              <c:numCache>
                <c:formatCode>General</c:formatCode>
                <c:ptCount val="3"/>
                <c:pt idx="0" formatCode="0%">
                  <c:v>0.16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другие</c:v>
                </c:pt>
              </c:strCache>
            </c:strRef>
          </c:tx>
          <c:dLbls>
            <c:dLbl>
              <c:idx val="0"/>
              <c:layout>
                <c:manualLayout>
                  <c:x val="2.5889967637540593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Sheet1!$B$1:$D$1</c:f>
              <c:numCache>
                <c:formatCode>General</c:formatCode>
                <c:ptCount val="3"/>
              </c:numCache>
            </c:numRef>
          </c:cat>
          <c:val>
            <c:numRef>
              <c:f>Sheet1!$B$5:$D$5</c:f>
              <c:numCache>
                <c:formatCode>General</c:formatCode>
                <c:ptCount val="3"/>
                <c:pt idx="0" formatCode="0%">
                  <c:v>2.0000000000000011E-2</c:v>
                </c:pt>
              </c:numCache>
            </c:numRef>
          </c:val>
        </c:ser>
        <c:dLbls>
          <c:showVal val="1"/>
        </c:dLbls>
        <c:gapWidth val="75"/>
        <c:shape val="box"/>
        <c:axId val="75384320"/>
        <c:axId val="75385856"/>
        <c:axId val="0"/>
      </c:bar3DChart>
      <c:catAx>
        <c:axId val="75384320"/>
        <c:scaling>
          <c:orientation val="minMax"/>
        </c:scaling>
        <c:axPos val="b"/>
        <c:numFmt formatCode="General" sourceLinked="1"/>
        <c:majorTickMark val="none"/>
        <c:tickLblPos val="nextTo"/>
        <c:crossAx val="75385856"/>
        <c:crosses val="autoZero"/>
        <c:auto val="1"/>
        <c:lblAlgn val="ctr"/>
        <c:lblOffset val="100"/>
      </c:catAx>
      <c:valAx>
        <c:axId val="75385856"/>
        <c:scaling>
          <c:orientation val="minMax"/>
        </c:scaling>
        <c:axPos val="l"/>
        <c:numFmt formatCode="0%" sourceLinked="1"/>
        <c:majorTickMark val="none"/>
        <c:tickLblPos val="nextTo"/>
        <c:crossAx val="75384320"/>
        <c:crosses val="autoZero"/>
        <c:crossBetween val="between"/>
      </c:valAx>
      <c:spPr>
        <a:blipFill>
          <a:blip xmlns:r="http://schemas.openxmlformats.org/officeDocument/2006/relationships" r:embed="rId1"/>
          <a:tile tx="0" ty="0" sx="100000" sy="100000" flip="none" algn="tl"/>
        </a:blipFill>
      </c:spPr>
    </c:plotArea>
    <c:legend>
      <c:legendPos val="b"/>
      <c:layout>
        <c:manualLayout>
          <c:xMode val="edge"/>
          <c:yMode val="edge"/>
          <c:x val="0.47464940668824168"/>
          <c:y val="0.72972513461556499"/>
          <c:w val="0.52323420737456372"/>
          <c:h val="0.27027486538443646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</c:chart>
  <c:externalData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7"/>
  <c:chart>
    <c:autoTitleDeleted val="1"/>
    <c:view3D>
      <c:hPercent val="55"/>
      <c:depthPercent val="100"/>
      <c:rAngAx val="1"/>
    </c:view3D>
    <c:plotArea>
      <c:layout>
        <c:manualLayout>
          <c:layoutTarget val="inner"/>
          <c:xMode val="edge"/>
          <c:yMode val="edge"/>
          <c:x val="9.7903951678378412E-2"/>
          <c:y val="2.4857788539354681E-2"/>
          <c:w val="0.90019579915451164"/>
          <c:h val="0.81984150185198812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день сластён</c:v>
                </c:pt>
              </c:strCache>
            </c:strRef>
          </c:tx>
          <c:dLbls>
            <c:dLbl>
              <c:idx val="0"/>
              <c:layout>
                <c:manualLayout>
                  <c:x val="7.7915027716341529E-3"/>
                  <c:y val="-4.3140026446741635E-2"/>
                </c:manualLayout>
              </c:layout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  <c:showVal val="1"/>
            </c:dLbl>
            <c:showVal val="1"/>
          </c:dLbls>
          <c:cat>
            <c:numRef>
              <c:f>Sheet1!$B$1:$D$1</c:f>
              <c:numCache>
                <c:formatCode>General</c:formatCode>
                <c:ptCount val="3"/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 formatCode="0%">
                  <c:v>0.82000000000000062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день шариков</c:v>
                </c:pt>
              </c:strCache>
            </c:strRef>
          </c:tx>
          <c:dLbls>
            <c:dLbl>
              <c:idx val="0"/>
              <c:layout>
                <c:manualLayout>
                  <c:x val="2.9315401059178643E-2"/>
                  <c:y val="-2.0552262012655004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Sheet1!$B$1:$D$1</c:f>
              <c:numCache>
                <c:formatCode>General</c:formatCode>
                <c:ptCount val="3"/>
              </c:numCache>
            </c:numRef>
          </c:cat>
          <c:val>
            <c:numRef>
              <c:f>Sheet1!$B$3:$D$3</c:f>
              <c:numCache>
                <c:formatCode>General</c:formatCode>
                <c:ptCount val="3"/>
                <c:pt idx="0" formatCode="0%">
                  <c:v>0.11000000000000001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день времени</c:v>
                </c:pt>
              </c:strCache>
            </c:strRef>
          </c:tx>
          <c:dLbls>
            <c:dLbl>
              <c:idx val="0"/>
              <c:layout>
                <c:manualLayout>
                  <c:x val="2.0639834881321085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Sheet1!$B$1:$D$1</c:f>
              <c:numCache>
                <c:formatCode>General</c:formatCode>
                <c:ptCount val="3"/>
              </c:numCache>
            </c:numRef>
          </c:cat>
          <c:val>
            <c:numRef>
              <c:f>Sheet1!$B$4:$D$4</c:f>
              <c:numCache>
                <c:formatCode>General</c:formatCode>
                <c:ptCount val="3"/>
                <c:pt idx="0" formatCode="0%">
                  <c:v>2.0000000000000011E-2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другие</c:v>
                </c:pt>
              </c:strCache>
            </c:strRef>
          </c:tx>
          <c:dLbls>
            <c:dLbl>
              <c:idx val="0"/>
              <c:layout>
                <c:manualLayout>
                  <c:x val="5.77915376676989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Sheet1!$B$1:$D$1</c:f>
              <c:numCache>
                <c:formatCode>General</c:formatCode>
                <c:ptCount val="3"/>
              </c:numCache>
            </c:numRef>
          </c:cat>
          <c:val>
            <c:numRef>
              <c:f>Sheet1!$B$5:$D$5</c:f>
              <c:numCache>
                <c:formatCode>General</c:formatCode>
                <c:ptCount val="3"/>
                <c:pt idx="0" formatCode="0%">
                  <c:v>5.0000000000000024E-2</c:v>
                </c:pt>
              </c:numCache>
            </c:numRef>
          </c:val>
        </c:ser>
        <c:dLbls>
          <c:showVal val="1"/>
        </c:dLbls>
        <c:gapWidth val="75"/>
        <c:shape val="box"/>
        <c:axId val="75860992"/>
        <c:axId val="75875072"/>
        <c:axId val="0"/>
      </c:bar3DChart>
      <c:catAx>
        <c:axId val="75860992"/>
        <c:scaling>
          <c:orientation val="minMax"/>
        </c:scaling>
        <c:axPos val="b"/>
        <c:numFmt formatCode="General" sourceLinked="1"/>
        <c:majorTickMark val="none"/>
        <c:tickLblPos val="nextTo"/>
        <c:crossAx val="75875072"/>
        <c:crosses val="autoZero"/>
        <c:auto val="1"/>
        <c:lblAlgn val="ctr"/>
        <c:lblOffset val="100"/>
      </c:catAx>
      <c:valAx>
        <c:axId val="75875072"/>
        <c:scaling>
          <c:orientation val="minMax"/>
        </c:scaling>
        <c:axPos val="l"/>
        <c:numFmt formatCode="0%" sourceLinked="1"/>
        <c:majorTickMark val="none"/>
        <c:tickLblPos val="nextTo"/>
        <c:crossAx val="75860992"/>
        <c:crosses val="autoZero"/>
        <c:crossBetween val="between"/>
      </c:valAx>
      <c:spPr>
        <a:blipFill>
          <a:blip xmlns:r="http://schemas.openxmlformats.org/officeDocument/2006/relationships" r:embed="rId1"/>
          <a:tile tx="0" ty="0" sx="100000" sy="100000" flip="none" algn="tl"/>
        </a:blipFill>
      </c:spPr>
    </c:plotArea>
    <c:legend>
      <c:legendPos val="b"/>
      <c:layout>
        <c:manualLayout>
          <c:xMode val="edge"/>
          <c:yMode val="edge"/>
          <c:x val="0"/>
          <c:y val="0.84682567591672464"/>
          <c:w val="1"/>
          <c:h val="0.153174324083276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2"/>
  <c:chart>
    <c:autoTitleDeleted val="1"/>
    <c:view3D>
      <c:rotX val="35"/>
      <c:hPercent val="73"/>
      <c:depthPercent val="100"/>
      <c:rAngAx val="1"/>
    </c:view3D>
    <c:plotArea>
      <c:layout>
        <c:manualLayout>
          <c:layoutTarget val="inner"/>
          <c:xMode val="edge"/>
          <c:yMode val="edge"/>
          <c:x val="0.11557371201195001"/>
          <c:y val="4.4576015386668263E-2"/>
          <c:w val="0.88442628798804968"/>
          <c:h val="0.77957865561745865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да</c:v>
                </c:pt>
              </c:strCache>
            </c:strRef>
          </c:tx>
          <c:dLbls>
            <c:dLbl>
              <c:idx val="1"/>
              <c:layout>
                <c:manualLayout>
                  <c:x val="2.2574136823993306E-2"/>
                  <c:y val="-8.5339302744074558E-2"/>
                </c:manualLayout>
              </c:layout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numRef>
              <c:f>Sheet1!$B$1:$C$1</c:f>
              <c:numCache>
                <c:formatCode>General</c:formatCode>
                <c:ptCount val="2"/>
              </c:numCache>
            </c:numRef>
          </c:cat>
          <c:val>
            <c:numRef>
              <c:f>Sheet1!$B$2:$C$2</c:f>
              <c:numCache>
                <c:formatCode>0%</c:formatCode>
                <c:ptCount val="2"/>
                <c:pt idx="1">
                  <c:v>0.95000000000000062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нет</c:v>
                </c:pt>
              </c:strCache>
            </c:strRef>
          </c:tx>
          <c:dLbls>
            <c:dLbl>
              <c:idx val="1"/>
              <c:layout>
                <c:manualLayout>
                  <c:x val="3.9813561601271891E-2"/>
                  <c:y val="-0.10692877748795122"/>
                </c:manualLayout>
              </c:layout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numRef>
              <c:f>Sheet1!$B$1:$C$1</c:f>
              <c:numCache>
                <c:formatCode>General</c:formatCode>
                <c:ptCount val="2"/>
              </c:numCache>
            </c:numRef>
          </c:cat>
          <c:val>
            <c:numRef>
              <c:f>Sheet1!$B$3:$C$3</c:f>
              <c:numCache>
                <c:formatCode>0%</c:formatCode>
                <c:ptCount val="2"/>
                <c:pt idx="1">
                  <c:v>0.05</c:v>
                </c:pt>
              </c:numCache>
            </c:numRef>
          </c:val>
        </c:ser>
        <c:dLbls>
          <c:showVal val="1"/>
        </c:dLbls>
        <c:gapWidth val="75"/>
        <c:shape val="box"/>
        <c:axId val="64976768"/>
        <c:axId val="64978304"/>
        <c:axId val="0"/>
      </c:bar3DChart>
      <c:catAx>
        <c:axId val="64976768"/>
        <c:scaling>
          <c:orientation val="minMax"/>
        </c:scaling>
        <c:axPos val="b"/>
        <c:numFmt formatCode="General" sourceLinked="1"/>
        <c:majorTickMark val="none"/>
        <c:tickLblPos val="low"/>
        <c:txPr>
          <a:bodyPr rot="0" vert="horz"/>
          <a:lstStyle/>
          <a:p>
            <a:pPr>
              <a:defRPr/>
            </a:pPr>
            <a:endParaRPr lang="ru-RU"/>
          </a:p>
        </c:txPr>
        <c:crossAx val="64978304"/>
        <c:crosses val="autoZero"/>
        <c:auto val="1"/>
        <c:lblAlgn val="ctr"/>
        <c:lblOffset val="100"/>
        <c:tickLblSkip val="1"/>
        <c:tickMarkSkip val="1"/>
      </c:catAx>
      <c:valAx>
        <c:axId val="64978304"/>
        <c:scaling>
          <c:orientation val="minMax"/>
        </c:scaling>
        <c:axPos val="l"/>
        <c:numFmt formatCode="0%" sourceLinked="0"/>
        <c:maj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64976768"/>
        <c:crosses val="autoZero"/>
        <c:crossBetween val="between"/>
      </c:valAx>
      <c:spPr>
        <a:blipFill>
          <a:blip xmlns:r="http://schemas.openxmlformats.org/officeDocument/2006/relationships" r:embed="rId1"/>
          <a:tile tx="0" ty="0" sx="100000" sy="100000" flip="none" algn="tl"/>
        </a:blipFill>
      </c:spPr>
    </c:plotArea>
    <c:legend>
      <c:legendPos val="b"/>
      <c:legendEntry>
        <c:idx val="0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0"/>
            </a:pPr>
            <a:endParaRPr lang="ru-RU"/>
          </a:p>
        </c:txPr>
      </c:legendEntry>
      <c:layout>
        <c:manualLayout>
          <c:xMode val="edge"/>
          <c:yMode val="edge"/>
          <c:x val="0"/>
          <c:y val="0.81983069603508441"/>
          <c:w val="0.99861092508223492"/>
          <c:h val="0.1801693039649199"/>
        </c:manualLayout>
      </c:layout>
    </c:legend>
    <c:plotVisOnly val="1"/>
    <c:dispBlanksAs val="gap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3"/>
  <c:chart>
    <c:autoTitleDeleted val="1"/>
    <c:view3D>
      <c:hPercent val="50"/>
      <c:depthPercent val="100"/>
      <c:rAngAx val="1"/>
    </c:view3D>
    <c:plotArea>
      <c:layout>
        <c:manualLayout>
          <c:layoutTarget val="inner"/>
          <c:xMode val="edge"/>
          <c:yMode val="edge"/>
          <c:x val="0.14322100107785773"/>
          <c:y val="2.5527946064372482E-2"/>
          <c:w val="0.8567789989221426"/>
          <c:h val="0.78504204361597885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Новый год</c:v>
                </c:pt>
              </c:strCache>
            </c:strRef>
          </c:tx>
          <c:dLbls>
            <c:dLbl>
              <c:idx val="0"/>
              <c:layout>
                <c:manualLayout>
                  <c:x val="1.448240082309135E-2"/>
                  <c:y val="-5.4494313210848737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Sheet1!$B$1:$D$1</c:f>
              <c:numCache>
                <c:formatCode>General</c:formatCode>
                <c:ptCount val="3"/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 formatCode="0%">
                  <c:v>0.83000000000000063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День рождения</c:v>
                </c:pt>
              </c:strCache>
            </c:strRef>
          </c:tx>
          <c:dLbls>
            <c:dLbl>
              <c:idx val="0"/>
              <c:layout>
                <c:manualLayout>
                  <c:x val="2.3112261681458038E-2"/>
                  <c:y val="-2.9629629629629648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Sheet1!$B$1:$D$1</c:f>
              <c:numCache>
                <c:formatCode>General</c:formatCode>
                <c:ptCount val="3"/>
              </c:numCache>
            </c:numRef>
          </c:cat>
          <c:val>
            <c:numRef>
              <c:f>Sheet1!$B$3:$D$3</c:f>
              <c:numCache>
                <c:formatCode>General</c:formatCode>
                <c:ptCount val="3"/>
                <c:pt idx="0" formatCode="0%">
                  <c:v>0.12000000000000002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Другие</c:v>
                </c:pt>
              </c:strCache>
            </c:strRef>
          </c:tx>
          <c:dLbls>
            <c:dLbl>
              <c:idx val="0"/>
              <c:layout>
                <c:manualLayout>
                  <c:x val="4.7464809473073293E-2"/>
                  <c:y val="4.3873074740877083E-3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Sheet1!$B$1:$D$1</c:f>
              <c:numCache>
                <c:formatCode>General</c:formatCode>
                <c:ptCount val="3"/>
              </c:numCache>
            </c:numRef>
          </c:cat>
          <c:val>
            <c:numRef>
              <c:f>Sheet1!$B$4:$D$4</c:f>
              <c:numCache>
                <c:formatCode>General</c:formatCode>
                <c:ptCount val="3"/>
                <c:pt idx="0" formatCode="0%">
                  <c:v>5.0000000000000093E-2</c:v>
                </c:pt>
              </c:numCache>
            </c:numRef>
          </c:val>
        </c:ser>
        <c:dLbls>
          <c:showVal val="1"/>
        </c:dLbls>
        <c:gapWidth val="75"/>
        <c:shape val="box"/>
        <c:axId val="73582848"/>
        <c:axId val="73588736"/>
        <c:axId val="0"/>
      </c:bar3DChart>
      <c:catAx>
        <c:axId val="73582848"/>
        <c:scaling>
          <c:orientation val="minMax"/>
        </c:scaling>
        <c:axPos val="b"/>
        <c:numFmt formatCode="General" sourceLinked="1"/>
        <c:majorTickMark val="none"/>
        <c:tickLblPos val="nextTo"/>
        <c:crossAx val="73588736"/>
        <c:crosses val="autoZero"/>
        <c:auto val="1"/>
        <c:lblAlgn val="ctr"/>
        <c:lblOffset val="100"/>
      </c:catAx>
      <c:valAx>
        <c:axId val="73588736"/>
        <c:scaling>
          <c:orientation val="minMax"/>
        </c:scaling>
        <c:axPos val="l"/>
        <c:numFmt formatCode="0%" sourceLinked="1"/>
        <c:majorTickMark val="none"/>
        <c:tickLblPos val="nextTo"/>
        <c:crossAx val="73582848"/>
        <c:crosses val="autoZero"/>
        <c:crossBetween val="between"/>
      </c:valAx>
      <c:spPr>
        <a:blipFill>
          <a:blip xmlns:r="http://schemas.openxmlformats.org/officeDocument/2006/relationships" r:embed="rId1"/>
          <a:tile tx="0" ty="0" sx="100000" sy="100000" flip="none" algn="tl"/>
        </a:blipFill>
      </c:spPr>
    </c:plotArea>
    <c:legend>
      <c:legendPos val="b"/>
      <c:layout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</c:chart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2"/>
  <c:chart>
    <c:autoTitleDeleted val="1"/>
    <c:view3D>
      <c:hPercent val="50"/>
      <c:depthPercent val="100"/>
      <c:rAngAx val="1"/>
    </c:view3D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9.821281368637115E-2"/>
          <c:y val="2.2742232067920257E-2"/>
          <c:w val="0.90178718631362886"/>
          <c:h val="0.80945000366334663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Новый год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Sheet1!$B$1:$D$1</c:f>
              <c:numCache>
                <c:formatCode>General</c:formatCode>
                <c:ptCount val="3"/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 formatCode="0%">
                  <c:v>0.23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День рождения</c:v>
                </c:pt>
              </c:strCache>
            </c:strRef>
          </c:tx>
          <c:dLbls>
            <c:dLbl>
              <c:idx val="0"/>
              <c:layout>
                <c:manualLayout>
                  <c:x val="1.6344423181301363E-2"/>
                  <c:y val="-2.2694876616712156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Sheet1!$B$1:$D$1</c:f>
              <c:numCache>
                <c:formatCode>General</c:formatCode>
                <c:ptCount val="3"/>
              </c:numCache>
            </c:numRef>
          </c:cat>
          <c:val>
            <c:numRef>
              <c:f>Sheet1!$B$3:$D$3</c:f>
              <c:numCache>
                <c:formatCode>General</c:formatCode>
                <c:ptCount val="3"/>
                <c:pt idx="0" formatCode="0%">
                  <c:v>0.750000000000003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Другие</c:v>
                </c:pt>
              </c:strCache>
            </c:strRef>
          </c:tx>
          <c:dLbls>
            <c:dLbl>
              <c:idx val="0"/>
              <c:layout>
                <c:manualLayout>
                  <c:x val="3.5938903863432181E-2"/>
                  <c:y val="-2.8735632183908056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Sheet1!$B$1:$D$1</c:f>
              <c:numCache>
                <c:formatCode>General</c:formatCode>
                <c:ptCount val="3"/>
              </c:numCache>
            </c:numRef>
          </c:cat>
          <c:val>
            <c:numRef>
              <c:f>Sheet1!$B$4:$D$4</c:f>
              <c:numCache>
                <c:formatCode>General</c:formatCode>
                <c:ptCount val="3"/>
                <c:pt idx="0" formatCode="0%">
                  <c:v>2.0000000000000011E-2</c:v>
                </c:pt>
              </c:numCache>
            </c:numRef>
          </c:val>
        </c:ser>
        <c:dLbls>
          <c:showVal val="1"/>
        </c:dLbls>
        <c:gapWidth val="75"/>
        <c:shape val="box"/>
        <c:axId val="71883008"/>
        <c:axId val="73666560"/>
        <c:axId val="0"/>
      </c:bar3DChart>
      <c:catAx>
        <c:axId val="71883008"/>
        <c:scaling>
          <c:orientation val="minMax"/>
        </c:scaling>
        <c:axPos val="b"/>
        <c:numFmt formatCode="General" sourceLinked="1"/>
        <c:majorTickMark val="none"/>
        <c:tickLblPos val="nextTo"/>
        <c:crossAx val="73666560"/>
        <c:crosses val="autoZero"/>
        <c:auto val="1"/>
        <c:lblAlgn val="ctr"/>
        <c:lblOffset val="100"/>
      </c:catAx>
      <c:valAx>
        <c:axId val="73666560"/>
        <c:scaling>
          <c:orientation val="minMax"/>
        </c:scaling>
        <c:axPos val="l"/>
        <c:numFmt formatCode="0%" sourceLinked="1"/>
        <c:majorTickMark val="none"/>
        <c:tickLblPos val="nextTo"/>
        <c:crossAx val="71883008"/>
        <c:crosses val="autoZero"/>
        <c:crossBetween val="between"/>
      </c:valAx>
      <c:spPr>
        <a:blipFill>
          <a:blip xmlns:r="http://schemas.openxmlformats.org/officeDocument/2006/relationships" r:embed="rId1"/>
          <a:tile tx="0" ty="0" sx="100000" sy="100000" flip="none" algn="tl"/>
        </a:blipFill>
      </c:spPr>
    </c:plotArea>
    <c:legend>
      <c:legendPos val="b"/>
      <c:layout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</c:chart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autoTitleDeleted val="1"/>
    <c:view3D>
      <c:hPercent val="79"/>
      <c:depthPercent val="100"/>
      <c:rAngAx val="1"/>
    </c:view3D>
    <c:plotArea>
      <c:layout>
        <c:manualLayout>
          <c:layoutTarget val="inner"/>
          <c:xMode val="edge"/>
          <c:yMode val="edge"/>
          <c:x val="0.10469795791506616"/>
          <c:y val="2.3236798124477369E-2"/>
          <c:w val="0.89530204208493358"/>
          <c:h val="0.82528656861396532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годовщины, юбилеи</c:v>
                </c:pt>
              </c:strCache>
            </c:strRef>
          </c:tx>
          <c:dLbls>
            <c:dLbl>
              <c:idx val="0"/>
              <c:layout>
                <c:manualLayout>
                  <c:x val="5.4264350391469235E-2"/>
                  <c:y val="-6.0504797248464637E-2"/>
                </c:manualLayout>
              </c:layout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Sheet1!$B$2:$B$2</c:f>
              <c:numCache>
                <c:formatCode>0%</c:formatCode>
                <c:ptCount val="1"/>
                <c:pt idx="0">
                  <c:v>0.56999999999999995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религиозные праздники</c:v>
                </c:pt>
              </c:strCache>
            </c:strRef>
          </c:tx>
          <c:dLbls>
            <c:dLbl>
              <c:idx val="0"/>
              <c:layout>
                <c:manualLayout>
                  <c:x val="4.3511395726998227E-2"/>
                  <c:y val="-7.6165716341751982E-2"/>
                </c:manualLayout>
              </c:layout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Sheet1!$B$3:$B$3</c:f>
              <c:numCache>
                <c:formatCode>0%</c:formatCode>
                <c:ptCount val="1"/>
                <c:pt idx="0">
                  <c:v>0.33000000000000174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другие</c:v>
                </c:pt>
              </c:strCache>
            </c:strRef>
          </c:tx>
          <c:dLbls>
            <c:dLbl>
              <c:idx val="0"/>
              <c:layout>
                <c:manualLayout>
                  <c:x val="4.6425557050232623E-2"/>
                  <c:y val="-6.1179045776316374E-2"/>
                </c:manualLayout>
              </c:layout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Sheet1!$B$4:$B$4</c:f>
              <c:numCache>
                <c:formatCode>0%</c:formatCode>
                <c:ptCount val="1"/>
                <c:pt idx="0">
                  <c:v>0.1</c:v>
                </c:pt>
              </c:numCache>
            </c:numRef>
          </c:val>
        </c:ser>
        <c:dLbls>
          <c:showVal val="1"/>
        </c:dLbls>
        <c:gapWidth val="75"/>
        <c:shape val="box"/>
        <c:axId val="71710976"/>
        <c:axId val="71729152"/>
        <c:axId val="0"/>
      </c:bar3DChart>
      <c:catAx>
        <c:axId val="71710976"/>
        <c:scaling>
          <c:orientation val="minMax"/>
        </c:scaling>
        <c:axPos val="b"/>
        <c:numFmt formatCode="General" sourceLinked="1"/>
        <c:majorTickMark val="none"/>
        <c:tickLblPos val="low"/>
        <c:txPr>
          <a:bodyPr rot="0" vert="horz"/>
          <a:lstStyle/>
          <a:p>
            <a:pPr>
              <a:defRPr/>
            </a:pPr>
            <a:endParaRPr lang="ru-RU"/>
          </a:p>
        </c:txPr>
        <c:crossAx val="71729152"/>
        <c:crosses val="autoZero"/>
        <c:auto val="1"/>
        <c:lblAlgn val="ctr"/>
        <c:lblOffset val="100"/>
        <c:tickLblSkip val="1"/>
        <c:tickMarkSkip val="1"/>
      </c:catAx>
      <c:valAx>
        <c:axId val="71729152"/>
        <c:scaling>
          <c:orientation val="minMax"/>
        </c:scaling>
        <c:axPos val="l"/>
        <c:numFmt formatCode="0%" sourceLinked="1"/>
        <c:maj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71710976"/>
        <c:crosses val="autoZero"/>
        <c:crossBetween val="between"/>
      </c:valAx>
      <c:spPr>
        <a:blipFill>
          <a:blip xmlns:r="http://schemas.openxmlformats.org/officeDocument/2006/relationships" r:embed="rId1"/>
          <a:tile tx="0" ty="0" sx="100000" sy="100000" flip="none" algn="tl"/>
        </a:blipFill>
      </c:spPr>
    </c:plotArea>
    <c:legend>
      <c:legendPos val="b"/>
      <c:layout>
        <c:manualLayout>
          <c:xMode val="edge"/>
          <c:yMode val="edge"/>
          <c:x val="0"/>
          <c:y val="0.83401954304008163"/>
          <c:w val="0.99606528981857068"/>
          <c:h val="0.16598045695991845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</c:chart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3"/>
  <c:chart>
    <c:autoTitleDeleted val="1"/>
    <c:view3D>
      <c:hPercent val="73"/>
      <c:depthPercent val="100"/>
      <c:rAngAx val="1"/>
    </c:view3D>
    <c:plotArea>
      <c:layout>
        <c:manualLayout>
          <c:layoutTarget val="inner"/>
          <c:xMode val="edge"/>
          <c:yMode val="edge"/>
          <c:x val="9.778256145188835E-2"/>
          <c:y val="2.6070363590054928E-2"/>
          <c:w val="0.90221743854811165"/>
          <c:h val="0.81412895358277892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День рождения</c:v>
                </c:pt>
              </c:strCache>
            </c:strRef>
          </c:tx>
          <c:dLbls>
            <c:dLbl>
              <c:idx val="0"/>
              <c:layout>
                <c:manualLayout>
                  <c:x val="5.3767124961727329E-2"/>
                  <c:y val="-4.8743039602982915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Sheet1!$B$2:$B$2</c:f>
              <c:numCache>
                <c:formatCode>0%</c:formatCode>
                <c:ptCount val="1"/>
                <c:pt idx="0">
                  <c:v>0.37000000000000038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молодёжные праздники</c:v>
                </c:pt>
              </c:strCache>
            </c:strRef>
          </c:tx>
          <c:dLbls>
            <c:dLbl>
              <c:idx val="0"/>
              <c:layout>
                <c:manualLayout>
                  <c:x val="5.6009495635465062E-2"/>
                  <c:y val="-5.9079569917823524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Sheet1!$B$3:$B$3</c:f>
              <c:numCache>
                <c:formatCode>0%</c:formatCode>
                <c:ptCount val="1"/>
                <c:pt idx="0">
                  <c:v>0.34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Новый год</c:v>
                </c:pt>
              </c:strCache>
            </c:strRef>
          </c:tx>
          <c:dLbls>
            <c:dLbl>
              <c:idx val="0"/>
              <c:layout>
                <c:manualLayout>
                  <c:x val="3.7613923850940589E-2"/>
                  <c:y val="-5.9099462028906966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Sheet1!$B$4:$B$4</c:f>
              <c:numCache>
                <c:formatCode>0%</c:formatCode>
                <c:ptCount val="1"/>
                <c:pt idx="0">
                  <c:v>0.19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другие</c:v>
                </c:pt>
              </c:strCache>
            </c:strRef>
          </c:tx>
          <c:dLbls>
            <c:dLbl>
              <c:idx val="0"/>
              <c:layout>
                <c:manualLayout>
                  <c:x val="4.2707695917472407E-2"/>
                  <c:y val="-6.3178081545867529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Sheet1!$B$5:$B$5</c:f>
              <c:numCache>
                <c:formatCode>0%</c:formatCode>
                <c:ptCount val="1"/>
                <c:pt idx="0">
                  <c:v>6.0000000000000032E-2</c:v>
                </c:pt>
              </c:numCache>
            </c:numRef>
          </c:val>
        </c:ser>
        <c:dLbls>
          <c:showVal val="1"/>
        </c:dLbls>
        <c:gapWidth val="75"/>
        <c:shape val="box"/>
        <c:axId val="76389760"/>
        <c:axId val="76481664"/>
        <c:axId val="0"/>
      </c:bar3DChart>
      <c:catAx>
        <c:axId val="76389760"/>
        <c:scaling>
          <c:orientation val="minMax"/>
        </c:scaling>
        <c:axPos val="b"/>
        <c:numFmt formatCode="General" sourceLinked="1"/>
        <c:majorTickMark val="none"/>
        <c:tickLblPos val="low"/>
        <c:txPr>
          <a:bodyPr rot="0" vert="horz"/>
          <a:lstStyle/>
          <a:p>
            <a:pPr>
              <a:defRPr/>
            </a:pPr>
            <a:endParaRPr lang="ru-RU"/>
          </a:p>
        </c:txPr>
        <c:crossAx val="76481664"/>
        <c:crosses val="autoZero"/>
        <c:auto val="1"/>
        <c:lblAlgn val="ctr"/>
        <c:lblOffset val="100"/>
        <c:tickLblSkip val="1"/>
        <c:tickMarkSkip val="1"/>
      </c:catAx>
      <c:valAx>
        <c:axId val="76481664"/>
        <c:scaling>
          <c:orientation val="minMax"/>
        </c:scaling>
        <c:axPos val="l"/>
        <c:numFmt formatCode="0%" sourceLinked="1"/>
        <c:maj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76389760"/>
        <c:crosses val="autoZero"/>
        <c:crossBetween val="between"/>
      </c:valAx>
      <c:spPr>
        <a:blipFill>
          <a:blip xmlns:r="http://schemas.openxmlformats.org/officeDocument/2006/relationships" r:embed="rId1"/>
          <a:tile tx="0" ty="0" sx="100000" sy="100000" flip="none" algn="tl"/>
        </a:blipFill>
      </c:spPr>
    </c:plotArea>
    <c:legend>
      <c:legendPos val="b"/>
      <c:layout>
        <c:manualLayout>
          <c:xMode val="edge"/>
          <c:yMode val="edge"/>
          <c:x val="0"/>
          <c:y val="0.81678997204724091"/>
          <c:w val="1"/>
          <c:h val="0.18321002795275904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</c:chart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4"/>
  <c:chart>
    <c:autoTitleDeleted val="1"/>
    <c:view3D>
      <c:hPercent val="51"/>
      <c:depthPercent val="100"/>
      <c:rAngAx val="1"/>
    </c:view3D>
    <c:plotArea>
      <c:layout>
        <c:manualLayout>
          <c:layoutTarget val="inner"/>
          <c:xMode val="edge"/>
          <c:yMode val="edge"/>
          <c:x val="0.10546471973991479"/>
          <c:y val="2.4041378411403292E-2"/>
          <c:w val="0.89453528026008522"/>
          <c:h val="0.79211302744298207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высокий</c:v>
                </c:pt>
              </c:strCache>
            </c:strRef>
          </c:tx>
          <c:dLbls>
            <c:dLbl>
              <c:idx val="0"/>
              <c:layout>
                <c:manualLayout>
                  <c:x val="2.9842995296790959E-3"/>
                  <c:y val="-5.9501616580330499E-2"/>
                </c:manualLayout>
              </c:layout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  <c:showVal val="1"/>
            </c:dLbl>
            <c:showVal val="1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Sheet1!$B$2:$B$2</c:f>
              <c:numCache>
                <c:formatCode>0%</c:formatCode>
                <c:ptCount val="1"/>
                <c:pt idx="0">
                  <c:v>6.0000000000000032E-2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выше среднего</c:v>
                </c:pt>
              </c:strCache>
            </c:strRef>
          </c:tx>
          <c:dLbls>
            <c:dLbl>
              <c:idx val="0"/>
              <c:layout>
                <c:manualLayout>
                  <c:x val="1.1347152755013691E-2"/>
                  <c:y val="-5.1663508229620222E-2"/>
                </c:manualLayout>
              </c:layout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  <c:showVal val="1"/>
            </c:dLbl>
            <c:showVal val="1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Sheet1!$B$3:$B$3</c:f>
              <c:numCache>
                <c:formatCode>0%</c:formatCode>
                <c:ptCount val="1"/>
                <c:pt idx="0">
                  <c:v>0.34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средний</c:v>
                </c:pt>
              </c:strCache>
            </c:strRef>
          </c:tx>
          <c:dLbls>
            <c:dLbl>
              <c:idx val="0"/>
              <c:layout>
                <c:manualLayout>
                  <c:x val="2.9270332427346911E-2"/>
                  <c:y val="-4.7505938242280304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Sheet1!$B$4:$B$4</c:f>
              <c:numCache>
                <c:formatCode>0%</c:formatCode>
                <c:ptCount val="1"/>
                <c:pt idx="0">
                  <c:v>0.37000000000000038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ниже среднего</c:v>
                </c:pt>
              </c:strCache>
            </c:strRef>
          </c:tx>
          <c:dLbls>
            <c:dLbl>
              <c:idx val="0"/>
              <c:layout>
                <c:manualLayout>
                  <c:x val="3.3451808488396462E-2"/>
                  <c:y val="-3.9588281868566902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Sheet1!$B$5:$B$5</c:f>
              <c:numCache>
                <c:formatCode>0%</c:formatCode>
                <c:ptCount val="1"/>
                <c:pt idx="0">
                  <c:v>0.19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низкий</c:v>
                </c:pt>
              </c:strCache>
            </c:strRef>
          </c:tx>
          <c:dLbls>
            <c:dLbl>
              <c:idx val="0"/>
              <c:layout>
                <c:manualLayout>
                  <c:x val="4.0335275477869775E-2"/>
                  <c:y val="-6.361319950669822E-2"/>
                </c:manualLayout>
              </c:layout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  <c:showVal val="1"/>
            </c:dLbl>
            <c:showVal val="1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Sheet1!$B$6:$B$6</c:f>
              <c:numCache>
                <c:formatCode>0%</c:formatCode>
                <c:ptCount val="1"/>
                <c:pt idx="0">
                  <c:v>4.0000000000000022E-2</c:v>
                </c:pt>
              </c:numCache>
            </c:numRef>
          </c:val>
        </c:ser>
        <c:dLbls>
          <c:showVal val="1"/>
        </c:dLbls>
        <c:gapWidth val="75"/>
        <c:shape val="box"/>
        <c:axId val="77105792"/>
        <c:axId val="77123968"/>
        <c:axId val="0"/>
      </c:bar3DChart>
      <c:catAx>
        <c:axId val="77105792"/>
        <c:scaling>
          <c:orientation val="minMax"/>
        </c:scaling>
        <c:axPos val="b"/>
        <c:numFmt formatCode="General" sourceLinked="1"/>
        <c:majorTickMark val="none"/>
        <c:tickLblPos val="low"/>
        <c:txPr>
          <a:bodyPr rot="0" vert="horz"/>
          <a:lstStyle/>
          <a:p>
            <a:pPr>
              <a:defRPr/>
            </a:pPr>
            <a:endParaRPr lang="ru-RU"/>
          </a:p>
        </c:txPr>
        <c:crossAx val="77123968"/>
        <c:crosses val="autoZero"/>
        <c:auto val="1"/>
        <c:lblAlgn val="ctr"/>
        <c:lblOffset val="100"/>
        <c:tickLblSkip val="1"/>
        <c:tickMarkSkip val="1"/>
      </c:catAx>
      <c:valAx>
        <c:axId val="77123968"/>
        <c:scaling>
          <c:orientation val="minMax"/>
        </c:scaling>
        <c:axPos val="l"/>
        <c:numFmt formatCode="0%" sourceLinked="1"/>
        <c:maj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77105792"/>
        <c:crosses val="autoZero"/>
        <c:crossBetween val="between"/>
      </c:valAx>
      <c:spPr>
        <a:blipFill>
          <a:blip xmlns:r="http://schemas.openxmlformats.org/officeDocument/2006/relationships" r:embed="rId1"/>
          <a:tile tx="0" ty="0" sx="100000" sy="100000" flip="none" algn="tl"/>
        </a:blipFill>
      </c:spPr>
    </c:plotArea>
    <c:legend>
      <c:legendPos val="b"/>
      <c:layout>
        <c:manualLayout>
          <c:xMode val="edge"/>
          <c:yMode val="edge"/>
          <c:x val="0"/>
          <c:y val="0.77709842519685302"/>
          <c:w val="0.99605617479632813"/>
          <c:h val="0.22290157480314957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</c:chart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5"/>
  <c:chart>
    <c:autoTitleDeleted val="1"/>
    <c:view3D>
      <c:hPercent val="51"/>
      <c:depthPercent val="100"/>
      <c:rAngAx val="1"/>
    </c:view3D>
    <c:plotArea>
      <c:layout>
        <c:manualLayout>
          <c:layoutTarget val="inner"/>
          <c:xMode val="edge"/>
          <c:yMode val="edge"/>
          <c:x val="9.8049724103085073E-2"/>
          <c:y val="2.544964064743456E-2"/>
          <c:w val="0.90195027589691457"/>
          <c:h val="0.8589039580108766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высокий</c:v>
                </c:pt>
              </c:strCache>
            </c:strRef>
          </c:tx>
          <c:dLbls>
            <c:dLbl>
              <c:idx val="0"/>
              <c:layout>
                <c:manualLayout>
                  <c:x val="2.8216275451640399E-3"/>
                  <c:y val="-4.4916737657295973E-2"/>
                </c:manualLayout>
              </c:layout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Sheet1!$B$2:$B$2</c:f>
              <c:numCache>
                <c:formatCode>0%</c:formatCode>
                <c:ptCount val="1"/>
                <c:pt idx="0">
                  <c:v>0.18000000000000024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выше среднего</c:v>
                </c:pt>
              </c:strCache>
            </c:strRef>
          </c:tx>
          <c:dLbls>
            <c:dLbl>
              <c:idx val="0"/>
              <c:layout>
                <c:manualLayout>
                  <c:x val="2.8104512426581931E-2"/>
                  <c:y val="-7.9326862187524577E-2"/>
                </c:manualLayout>
              </c:layout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  <c:showVal val="1"/>
            </c:dLbl>
            <c:showVal val="1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Sheet1!$B$3:$B$3</c:f>
              <c:numCache>
                <c:formatCode>0%</c:formatCode>
                <c:ptCount val="1"/>
                <c:pt idx="0">
                  <c:v>0.51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средний</c:v>
                </c:pt>
              </c:strCache>
            </c:strRef>
          </c:tx>
          <c:dLbls>
            <c:dLbl>
              <c:idx val="0"/>
              <c:layout>
                <c:manualLayout>
                  <c:x val="3.6598502331025635E-2"/>
                  <c:y val="-4.7506062533078972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Sheet1!$B$4:$B$4</c:f>
              <c:numCache>
                <c:formatCode>0%</c:formatCode>
                <c:ptCount val="1"/>
                <c:pt idx="0">
                  <c:v>0.2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ниже среднего</c:v>
                </c:pt>
              </c:strCache>
            </c:strRef>
          </c:tx>
          <c:dLbls>
            <c:dLbl>
              <c:idx val="0"/>
              <c:layout>
                <c:manualLayout>
                  <c:x val="3.3748211902695509E-2"/>
                  <c:y val="-7.5094087580439423E-2"/>
                </c:manualLayout>
              </c:layout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  <c:showVal val="1"/>
            </c:dLbl>
            <c:showVal val="1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Sheet1!$B$5:$B$5</c:f>
              <c:numCache>
                <c:formatCode>0%</c:formatCode>
                <c:ptCount val="1"/>
                <c:pt idx="0">
                  <c:v>8.0000000000000043E-2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низкий</c:v>
                </c:pt>
              </c:strCache>
            </c:strRef>
          </c:tx>
          <c:dLbls>
            <c:dLbl>
              <c:idx val="0"/>
              <c:layout>
                <c:manualLayout>
                  <c:x val="4.2242201807139307E-2"/>
                  <c:y val="-7.7683412456222498E-2"/>
                </c:manualLayout>
              </c:layout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  <c:showVal val="1"/>
            </c:dLbl>
            <c:showVal val="1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Sheet1!$B$6:$B$6</c:f>
              <c:numCache>
                <c:formatCode>0%</c:formatCode>
                <c:ptCount val="1"/>
                <c:pt idx="0">
                  <c:v>3.0000000000000002E-2</c:v>
                </c:pt>
              </c:numCache>
            </c:numRef>
          </c:val>
        </c:ser>
        <c:dLbls>
          <c:showVal val="1"/>
        </c:dLbls>
        <c:gapWidth val="75"/>
        <c:shape val="box"/>
        <c:axId val="77200000"/>
        <c:axId val="77271424"/>
        <c:axId val="0"/>
      </c:bar3DChart>
      <c:catAx>
        <c:axId val="77200000"/>
        <c:scaling>
          <c:orientation val="minMax"/>
        </c:scaling>
        <c:axPos val="b"/>
        <c:numFmt formatCode="General" sourceLinked="1"/>
        <c:majorTickMark val="none"/>
        <c:tickLblPos val="low"/>
        <c:txPr>
          <a:bodyPr rot="0" vert="horz"/>
          <a:lstStyle/>
          <a:p>
            <a:pPr>
              <a:defRPr/>
            </a:pPr>
            <a:endParaRPr lang="ru-RU"/>
          </a:p>
        </c:txPr>
        <c:crossAx val="77271424"/>
        <c:crosses val="autoZero"/>
        <c:auto val="1"/>
        <c:lblAlgn val="ctr"/>
        <c:lblOffset val="100"/>
        <c:tickLblSkip val="1"/>
        <c:tickMarkSkip val="1"/>
      </c:catAx>
      <c:valAx>
        <c:axId val="77271424"/>
        <c:scaling>
          <c:orientation val="minMax"/>
        </c:scaling>
        <c:axPos val="l"/>
        <c:numFmt formatCode="0%" sourceLinked="1"/>
        <c:maj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77200000"/>
        <c:crosses val="autoZero"/>
        <c:crossBetween val="between"/>
      </c:valAx>
      <c:spPr>
        <a:blipFill>
          <a:blip xmlns:r="http://schemas.openxmlformats.org/officeDocument/2006/relationships" r:embed="rId1"/>
          <a:tile tx="0" ty="0" sx="100000" sy="100000" flip="none" algn="tl"/>
        </a:blipFill>
      </c:spPr>
    </c:plotArea>
    <c:legend>
      <c:legendPos val="b"/>
      <c:layout>
        <c:manualLayout>
          <c:xMode val="edge"/>
          <c:yMode val="edge"/>
          <c:x val="0"/>
          <c:y val="0.784606029611705"/>
          <c:w val="0.99605617479632813"/>
          <c:h val="0.21539397038829541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</c:chart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2"/>
  <c:chart>
    <c:autoTitleDeleted val="1"/>
    <c:view3D>
      <c:rotX val="35"/>
      <c:hPercent val="73"/>
      <c:depthPercent val="100"/>
      <c:rAngAx val="1"/>
    </c:view3D>
    <c:plotArea>
      <c:layout>
        <c:manualLayout>
          <c:layoutTarget val="inner"/>
          <c:xMode val="edge"/>
          <c:yMode val="edge"/>
          <c:x val="0.10650228652576482"/>
          <c:y val="2.2268435566505238E-2"/>
          <c:w val="0.89349771347423523"/>
          <c:h val="0.79913409763244581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игровые программы</c:v>
                </c:pt>
              </c:strCache>
            </c:strRef>
          </c:tx>
          <c:dLbls>
            <c:dLbl>
              <c:idx val="1"/>
              <c:layout>
                <c:manualLayout>
                  <c:x val="-6.1302252930199464E-3"/>
                  <c:y val="-6.9731966112180521E-2"/>
                </c:manualLayout>
              </c:layout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  <c:showVal val="1"/>
            </c:dLbl>
            <c:showVal val="1"/>
          </c:dLbls>
          <c:cat>
            <c:numRef>
              <c:f>Sheet1!$B$1:$C$1</c:f>
              <c:numCache>
                <c:formatCode>General</c:formatCode>
                <c:ptCount val="2"/>
              </c:numCache>
            </c:numRef>
          </c:cat>
          <c:val>
            <c:numRef>
              <c:f>Sheet1!$B$2:$C$2</c:f>
              <c:numCache>
                <c:formatCode>0%</c:formatCode>
                <c:ptCount val="2"/>
                <c:pt idx="1">
                  <c:v>0.25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общественные мероприятия</c:v>
                </c:pt>
              </c:strCache>
            </c:strRef>
          </c:tx>
          <c:dLbls>
            <c:dLbl>
              <c:idx val="1"/>
              <c:layout>
                <c:manualLayout>
                  <c:x val="4.3835937794142243E-2"/>
                  <c:y val="-7.7771692469927323E-2"/>
                </c:manualLayout>
              </c:layout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  <c:showVal val="1"/>
            </c:dLbl>
            <c:showVal val="1"/>
          </c:dLbls>
          <c:cat>
            <c:numRef>
              <c:f>Sheet1!$B$1:$C$1</c:f>
              <c:numCache>
                <c:formatCode>General</c:formatCode>
                <c:ptCount val="2"/>
              </c:numCache>
            </c:numRef>
          </c:cat>
          <c:val>
            <c:numRef>
              <c:f>Sheet1!$B$3:$C$3</c:f>
              <c:numCache>
                <c:formatCode>0%</c:formatCode>
                <c:ptCount val="2"/>
                <c:pt idx="1">
                  <c:v>0.75000000000000278</c:v>
                </c:pt>
              </c:numCache>
            </c:numRef>
          </c:val>
        </c:ser>
        <c:dLbls>
          <c:showVal val="1"/>
        </c:dLbls>
        <c:gapWidth val="75"/>
        <c:shape val="box"/>
        <c:axId val="73259648"/>
        <c:axId val="73273728"/>
        <c:axId val="0"/>
      </c:bar3DChart>
      <c:catAx>
        <c:axId val="73259648"/>
        <c:scaling>
          <c:orientation val="minMax"/>
        </c:scaling>
        <c:axPos val="b"/>
        <c:numFmt formatCode="General" sourceLinked="1"/>
        <c:majorTickMark val="none"/>
        <c:tickLblPos val="low"/>
        <c:txPr>
          <a:bodyPr rot="0" vert="horz"/>
          <a:lstStyle/>
          <a:p>
            <a:pPr>
              <a:defRPr/>
            </a:pPr>
            <a:endParaRPr lang="ru-RU"/>
          </a:p>
        </c:txPr>
        <c:crossAx val="73273728"/>
        <c:crosses val="autoZero"/>
        <c:auto val="1"/>
        <c:lblAlgn val="ctr"/>
        <c:lblOffset val="100"/>
        <c:tickLblSkip val="1"/>
        <c:tickMarkSkip val="1"/>
      </c:catAx>
      <c:valAx>
        <c:axId val="73273728"/>
        <c:scaling>
          <c:orientation val="minMax"/>
        </c:scaling>
        <c:axPos val="l"/>
        <c:numFmt formatCode="0%" sourceLinked="0"/>
        <c:maj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73259648"/>
        <c:crosses val="autoZero"/>
        <c:crossBetween val="between"/>
      </c:valAx>
      <c:spPr>
        <a:blipFill>
          <a:blip xmlns:r="http://schemas.openxmlformats.org/officeDocument/2006/relationships" r:embed="rId1"/>
          <a:tile tx="0" ty="0" sx="100000" sy="100000" flip="none" algn="tl"/>
        </a:blipFill>
      </c:spPr>
    </c:plotArea>
    <c:legend>
      <c:legendPos val="b"/>
      <c:layout>
        <c:manualLayout>
          <c:xMode val="edge"/>
          <c:yMode val="edge"/>
          <c:x val="0"/>
          <c:y val="0.81983069603508374"/>
          <c:w val="0.99861092508223548"/>
          <c:h val="0.1801693039649199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</c:chart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DA75DE7-E8D7-4DF1-9A6D-0424A78548E3}" type="datetimeFigureOut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BC0B386-D212-4820-8845-12E19ED5D0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6B453-80BD-4C24-9170-87DF223F57B7}" type="datetime1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CACF8-D29C-4279-A68F-3971718608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71BFB-DD2E-4959-8327-1BA7770B1E71}" type="datetime1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991F4-6630-4A6A-B34C-F4F949072D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A8BA6-FDD4-40B8-8884-331D9AF47F04}" type="datetime1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2EB99-F7E4-4094-99A5-6857EEA50E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F012F-C175-4C7C-8C04-C6F053602595}" type="datetime1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F492E-BECF-48D4-B497-EFEF75AC09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B9BBA-E568-4329-9DEC-6CC4094A0A7C}" type="datetime1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7C214-EC28-47E0-BBA5-9CDDA4843B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F833F-E44A-40E4-BEAF-1797DDB8491A}" type="datetime1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5B699-3D9B-4246-9BF7-6EBBF0DB34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2DBE0-01B8-4843-99CF-2FC5CD2DC85A}" type="datetime1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DA039-CC94-430B-9116-74268FFA87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F517C-DA33-493D-877F-CFE710126961}" type="datetime1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E0758-6EE1-4C0A-9BBA-35125F0089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9379C-BF74-4659-A358-675B63705BED}" type="datetime1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5508D-73E8-4F9B-87D8-548068F6CE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C5D12-91C4-40FF-8A77-A80A1941158E}" type="datetime1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9C5CC-B791-4C21-BA1A-93D82AE6FD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C1FDD-7FA8-4FD7-B9E9-6C234DFA100A}" type="datetime1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ACE44-ED67-46A5-A3F7-0FD56A6303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F727FBB-D8F5-4D06-B3F0-1075A9F3136E}" type="datetime1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3950937-6C7B-488E-84C6-33539A1C79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3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43656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4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928802"/>
            <a:ext cx="428625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5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000504"/>
            <a:ext cx="4857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000100" y="214290"/>
            <a:ext cx="7620000" cy="1071570"/>
          </a:xfrm>
          <a:prstGeom prst="rect">
            <a:avLst/>
          </a:prstGeom>
          <a:solidFill>
            <a:srgbClr val="FFCC99">
              <a:alpha val="58000"/>
            </a:srgbClr>
          </a:solidFill>
          <a:ln w="38100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b="1" dirty="0" smtClean="0"/>
              <a:t>Управление общего и дошкольного образования</a:t>
            </a:r>
          </a:p>
          <a:p>
            <a:pPr algn="ctr"/>
            <a:r>
              <a:rPr lang="ru-RU" b="1" dirty="0" smtClean="0"/>
              <a:t>Муниципальное бюджетное образовательное учреждение</a:t>
            </a:r>
          </a:p>
          <a:p>
            <a:pPr algn="ctr"/>
            <a:r>
              <a:rPr lang="ru-RU" b="1" dirty="0" smtClean="0"/>
              <a:t>«Центр образования № 2»</a:t>
            </a:r>
            <a:endParaRPr lang="ru-RU" b="1" dirty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000100" y="1785926"/>
            <a:ext cx="7662863" cy="1752600"/>
          </a:xfrm>
          <a:noFill/>
          <a:ln w="38100">
            <a:noFill/>
          </a:ln>
        </p:spPr>
        <p:txBody>
          <a:bodyPr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ПРАЗДНИКИ</a:t>
            </a:r>
            <a:r>
              <a:rPr lang="ru-RU" sz="5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5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5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 НАШЕЙ ЖИЗНИ</a:t>
            </a:r>
            <a:endParaRPr lang="ru-RU" sz="5400" b="1" dirty="0">
              <a:solidFill>
                <a:srgbClr val="000099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514600" y="3933825"/>
            <a:ext cx="6400800" cy="2735263"/>
          </a:xfrm>
          <a:prstGeom prst="rect">
            <a:avLst/>
          </a:prstGeom>
          <a:solidFill>
            <a:srgbClr val="FFCC99">
              <a:alpha val="55000"/>
            </a:srgbClr>
          </a:solidFill>
          <a:ln w="38100">
            <a:solidFill>
              <a:srgbClr val="800E8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7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7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19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Автор</a:t>
            </a: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 </a:t>
            </a: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		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Монастырская  Анна  Валерьевна</a:t>
            </a:r>
            <a:endParaRPr kumimoji="0" lang="ru-RU" sz="19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		учащаяся  МБОУ  «ЦО № 2»  11 класса</a:t>
            </a: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		</a:t>
            </a: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9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9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	Руководитель</a:t>
            </a: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      	</a:t>
            </a:r>
            <a:r>
              <a:rPr kumimoji="0" lang="ru-RU" sz="19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Зубченко</a:t>
            </a: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Ольга Петровна</a:t>
            </a: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      	учитель профессии</a:t>
            </a: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    	высшая квалификационная категория</a:t>
            </a:r>
            <a:endParaRPr kumimoji="0" lang="ru-RU" sz="19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654032"/>
          </a:xfrm>
        </p:spPr>
        <p:txBody>
          <a:bodyPr/>
          <a:lstStyle/>
          <a:p>
            <a:r>
              <a:rPr lang="kk-KZ" b="1" i="1" dirty="0" smtClean="0"/>
              <a:t>День Святого Валентина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285860"/>
            <a:ext cx="8429652" cy="5214974"/>
          </a:xfrm>
        </p:spPr>
        <p:txBody>
          <a:bodyPr/>
          <a:lstStyle/>
          <a:p>
            <a:pPr>
              <a:buNone/>
            </a:pPr>
            <a:r>
              <a:rPr lang="ru-RU" sz="2350" dirty="0" smtClean="0"/>
              <a:t>Празднование дня Святого Валентина произошло из древнеримского праздника Луперкалий, в честь бога Фавна, покровителя стад, который отмечался ежегодно 15 февраля. Это был праздник изобилия.</a:t>
            </a:r>
          </a:p>
          <a:p>
            <a:pPr>
              <a:buNone/>
            </a:pPr>
            <a:r>
              <a:rPr lang="ru-RU" sz="2350" dirty="0" smtClean="0"/>
              <a:t>День святого Валентина когда-то называли «Птичьей свадьбой». Раньше считали, что птицы образуют брачные пары именно во вторую неделю второго месяца года.</a:t>
            </a:r>
          </a:p>
          <a:p>
            <a:pPr>
              <a:buNone/>
            </a:pPr>
            <a:r>
              <a:rPr lang="ru-RU" sz="2350" dirty="0" smtClean="0"/>
              <a:t>В древнем Риме врач по имени Валентин молился о здоровье своих пациентов, а также тайно венчал влюблённые пары, его казнили 14 февраля 270 г.</a:t>
            </a:r>
          </a:p>
          <a:p>
            <a:pPr>
              <a:buNone/>
            </a:pPr>
            <a:r>
              <a:rPr lang="ru-RU" sz="2350" dirty="0" smtClean="0"/>
              <a:t>В 496 г. римский папа </a:t>
            </a:r>
            <a:r>
              <a:rPr lang="ru-RU" sz="2350" dirty="0" err="1" smtClean="0"/>
              <a:t>Геласиус</a:t>
            </a:r>
            <a:r>
              <a:rPr lang="ru-RU" sz="2350" dirty="0" smtClean="0"/>
              <a:t> объявил 14 февраля днём Святого Валентина.</a:t>
            </a:r>
          </a:p>
          <a:p>
            <a:pPr>
              <a:buNone/>
            </a:pP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CF492E-BECF-48D4-B497-EFEF75AC090A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21506" name="Picture 2" descr="D:\Мои документы\Флэш 14\Диск АНИМАШКИ\animashky\3D\праздники\день святого Валентина\69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5929330"/>
            <a:ext cx="3262322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r>
              <a:rPr lang="ru-RU" sz="4000" b="1" dirty="0" smtClean="0"/>
              <a:t>Праздничные мероприятия  в Норильске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357430"/>
            <a:ext cx="8229600" cy="2428892"/>
          </a:xfrm>
        </p:spPr>
        <p:txBody>
          <a:bodyPr/>
          <a:lstStyle/>
          <a:p>
            <a:pPr>
              <a:buNone/>
            </a:pPr>
            <a:r>
              <a:rPr lang="ru-RU" sz="2300" dirty="0" smtClean="0"/>
              <a:t>- это официальный праздник, утверждённый Указом Российского Правительства в 1988 г. Металлурги отмечают его каждый год, в третье воскресенье июля.</a:t>
            </a:r>
          </a:p>
          <a:p>
            <a:pPr>
              <a:buNone/>
            </a:pPr>
            <a:r>
              <a:rPr lang="ru-RU" sz="2300" dirty="0" smtClean="0"/>
              <a:t>Это профессиональный праздник                      работников металлургической             отрасли, которая является одной из            основных в экономике каждого государства.</a:t>
            </a:r>
            <a:endParaRPr lang="ru-RU" sz="23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CF492E-BECF-48D4-B497-EFEF75AC090A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500034" y="1714488"/>
            <a:ext cx="8229600" cy="654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День  металлурга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482" name="Picture 2" descr="C:\Documents and Settings\User\Рабочий стол\НОУ Праздники\Празднование Дня Компании и Дня Металлурга в Норильске (июль 2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7" y="3589744"/>
            <a:ext cx="4071934" cy="3053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654032"/>
          </a:xfrm>
        </p:spPr>
        <p:txBody>
          <a:bodyPr/>
          <a:lstStyle/>
          <a:p>
            <a:r>
              <a:rPr lang="ru-RU" b="1" i="1" dirty="0" smtClean="0"/>
              <a:t>День шахтёра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8429652" cy="5214974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Традиционно отмечается в России в последнее воскресенье августа.</a:t>
            </a:r>
          </a:p>
          <a:p>
            <a:pPr>
              <a:buNone/>
            </a:pPr>
            <a:r>
              <a:rPr lang="ru-RU" sz="2400" dirty="0" smtClean="0"/>
              <a:t>В этот день поздравления с Днём шахтёра получают нынешние и бывшие представители этой трудной профессии.</a:t>
            </a:r>
          </a:p>
          <a:p>
            <a:pPr>
              <a:buNone/>
            </a:pPr>
            <a:r>
              <a:rPr lang="ru-RU" sz="2400" dirty="0" smtClean="0"/>
              <a:t>Данный праздник был                                      официально учреждён                                                     в СССР 29 августа 1948 г.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CF492E-BECF-48D4-B497-EFEF75AC090A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19457" name="Picture 1" descr="C:\Documents and Settings\User\Рабочий стол\НОУ Праздники\Норильск - город ночи и дн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1969" y="3214686"/>
            <a:ext cx="4572031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654032"/>
          </a:xfrm>
        </p:spPr>
        <p:txBody>
          <a:bodyPr/>
          <a:lstStyle/>
          <a:p>
            <a:r>
              <a:rPr lang="ru-RU" sz="4000" b="1" i="1" dirty="0" smtClean="0"/>
              <a:t>Всемирный день молодёжи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429652" cy="5214974"/>
          </a:xfrm>
        </p:spPr>
        <p:txBody>
          <a:bodyPr/>
          <a:lstStyle/>
          <a:p>
            <a:pPr>
              <a:buNone/>
            </a:pPr>
            <a:r>
              <a:rPr lang="ru-RU" sz="2300" dirty="0" smtClean="0"/>
              <a:t>Назначен и учреждён этот праздник по указу Бориса Ельцина - первого президента России. Празднуют День молодёжи в России, начиная с 1993 г.</a:t>
            </a:r>
          </a:p>
          <a:p>
            <a:pPr>
              <a:buNone/>
            </a:pPr>
            <a:r>
              <a:rPr lang="ru-RU" sz="2300" dirty="0" smtClean="0"/>
              <a:t>День Молодёжи России - знаменательный и обязательно весёлый праздник. Его отмечает молодое поколение россиян каждый год 27 июня.</a:t>
            </a:r>
          </a:p>
          <a:p>
            <a:pPr>
              <a:buNone/>
            </a:pPr>
            <a:r>
              <a:rPr lang="ru-RU" sz="2300" dirty="0" smtClean="0"/>
              <a:t>Это официальная дата празднования, но отмечают День молодёжи в России в                                            последнее воскресенье                                                 июня.</a:t>
            </a:r>
            <a:endParaRPr lang="ru-RU" sz="23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CF492E-BECF-48D4-B497-EFEF75AC090A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pic>
        <p:nvPicPr>
          <p:cNvPr id="18433" name="Picture 1" descr="C:\Documents and Settings\User\Рабочий стол\НОУ Праздники\В Норильске официально стартовал Год молодежи 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50883" y="3929067"/>
            <a:ext cx="4378805" cy="2928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Практическая  часть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285860"/>
            <a:ext cx="8229600" cy="5000660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Проведено анкетирование людей разных возрастов. Мы разделили их на две категории: дети (от 7 до 18 лет) и взрослые (от 18 и старше).</a:t>
            </a:r>
          </a:p>
          <a:p>
            <a:pPr>
              <a:buNone/>
            </a:pPr>
            <a:endParaRPr lang="ru-RU" sz="900" dirty="0" smtClean="0"/>
          </a:p>
          <a:p>
            <a:pPr marL="990600" indent="0">
              <a:buNone/>
            </a:pPr>
            <a:r>
              <a:rPr lang="ru-RU" sz="2400" b="1" i="1" dirty="0" smtClean="0"/>
              <a:t>Вопросы  анкеты:</a:t>
            </a:r>
          </a:p>
          <a:p>
            <a:pPr marL="723900" indent="0">
              <a:buNone/>
            </a:pPr>
            <a:r>
              <a:rPr lang="ru-RU" sz="2000" dirty="0" smtClean="0"/>
              <a:t>1. Любите ли Вы праздники?</a:t>
            </a:r>
          </a:p>
          <a:p>
            <a:pPr marL="723900" indent="0">
              <a:buNone/>
            </a:pPr>
            <a:r>
              <a:rPr lang="ru-RU" sz="2000" dirty="0" smtClean="0"/>
              <a:t>2. Ваш любимый праздник?</a:t>
            </a:r>
          </a:p>
          <a:p>
            <a:pPr marL="723900" indent="0">
              <a:buNone/>
            </a:pPr>
            <a:r>
              <a:rPr lang="ru-RU" sz="2000" dirty="0" smtClean="0"/>
              <a:t>3. Какие праздничные события отмечаются в Вашей семье?</a:t>
            </a:r>
          </a:p>
          <a:p>
            <a:pPr marL="990600" indent="-266700">
              <a:buNone/>
            </a:pPr>
            <a:r>
              <a:rPr lang="ru-RU" sz="2000" dirty="0" smtClean="0"/>
              <a:t>4. Уровень организации праздничных мероприятий в Норильске.</a:t>
            </a:r>
          </a:p>
          <a:p>
            <a:pPr marL="990600" indent="0">
              <a:buNone/>
            </a:pPr>
            <a:r>
              <a:rPr lang="ru-RU" sz="2000" dirty="0" smtClean="0"/>
              <a:t>5. Что бы Вы хотели изменить?</a:t>
            </a:r>
          </a:p>
          <a:p>
            <a:pPr marL="990600" indent="0">
              <a:buNone/>
            </a:pPr>
            <a:r>
              <a:rPr lang="ru-RU" sz="2000" dirty="0" smtClean="0"/>
              <a:t>6. Какой праздник Вы бы хотели добавить?</a:t>
            </a:r>
          </a:p>
          <a:p>
            <a:pPr marL="990600" indent="0">
              <a:buNone/>
            </a:pPr>
            <a:r>
              <a:rPr lang="ru-RU" sz="2000" dirty="0" smtClean="0"/>
              <a:t>7. Ваш возраст.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CF492E-BECF-48D4-B497-EFEF75AC090A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5" name="Picture 68" descr="book3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72074"/>
            <a:ext cx="1752689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CF492E-BECF-48D4-B497-EFEF75AC090A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429684" cy="107157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Любите  ли  Вы  праздники?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9"/>
          <p:cNvGraphicFramePr/>
          <p:nvPr/>
        </p:nvGraphicFramePr>
        <p:xfrm>
          <a:off x="4429124" y="3071810"/>
          <a:ext cx="4714876" cy="3786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Объект 9"/>
          <p:cNvGraphicFramePr/>
          <p:nvPr/>
        </p:nvGraphicFramePr>
        <p:xfrm>
          <a:off x="142844" y="1857364"/>
          <a:ext cx="4429156" cy="3786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5500694" y="2214554"/>
            <a:ext cx="285751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/>
              <a:t>от  18  и  старше</a:t>
            </a:r>
            <a:endParaRPr lang="ru-RU" sz="2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57224" y="1357298"/>
            <a:ext cx="281250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b="1" dirty="0" smtClean="0"/>
              <a:t>от  7  до  18  лет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Graphic spid="9" grpId="0">
        <p:bldAsOne/>
      </p:bldGraphic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CF492E-BECF-48D4-B497-EFEF75AC090A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43998" cy="1071570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Ваш  любимый  праздник?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572132" y="2500306"/>
            <a:ext cx="285751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/>
              <a:t>от  18  и  старше</a:t>
            </a:r>
            <a:endParaRPr lang="ru-RU" sz="2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142976" y="1500174"/>
            <a:ext cx="281250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b="1" dirty="0" smtClean="0"/>
              <a:t>от  7  до  18  лет</a:t>
            </a:r>
            <a:endParaRPr lang="ru-RU" sz="2600" dirty="0"/>
          </a:p>
        </p:txBody>
      </p:sp>
      <p:graphicFrame>
        <p:nvGraphicFramePr>
          <p:cNvPr id="12" name="Объект 3"/>
          <p:cNvGraphicFramePr/>
          <p:nvPr/>
        </p:nvGraphicFramePr>
        <p:xfrm>
          <a:off x="4429124" y="3143248"/>
          <a:ext cx="4572032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Объект 4"/>
          <p:cNvGraphicFramePr/>
          <p:nvPr/>
        </p:nvGraphicFramePr>
        <p:xfrm>
          <a:off x="214282" y="2357430"/>
          <a:ext cx="4429156" cy="3357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Graphic spid="12" grpId="0">
        <p:bldAsOne/>
      </p:bldGraphic>
      <p:bldGraphic spid="13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CF492E-BECF-48D4-B497-EFEF75AC090A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515352" cy="107157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Какие праздничные события отмечаются в Вашей семье?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786446" y="1928802"/>
            <a:ext cx="285751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/>
              <a:t>от  18  и  старше</a:t>
            </a:r>
            <a:endParaRPr lang="ru-RU" sz="2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000100" y="1714488"/>
            <a:ext cx="281250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b="1" dirty="0" smtClean="0"/>
              <a:t>от  7  до  18  лет</a:t>
            </a:r>
            <a:endParaRPr lang="ru-RU" sz="2600" dirty="0"/>
          </a:p>
        </p:txBody>
      </p:sp>
      <p:graphicFrame>
        <p:nvGraphicFramePr>
          <p:cNvPr id="12" name="Объект 5"/>
          <p:cNvGraphicFramePr/>
          <p:nvPr/>
        </p:nvGraphicFramePr>
        <p:xfrm>
          <a:off x="4714876" y="2786058"/>
          <a:ext cx="4214842" cy="3857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Объект 6"/>
          <p:cNvGraphicFramePr/>
          <p:nvPr/>
        </p:nvGraphicFramePr>
        <p:xfrm>
          <a:off x="214282" y="2285992"/>
          <a:ext cx="4500594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Graphic spid="12" grpId="0">
        <p:bldAsOne/>
      </p:bldGraphic>
      <p:bldGraphic spid="13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CF492E-BECF-48D4-B497-EFEF75AC090A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14282" y="571480"/>
            <a:ext cx="8929718" cy="1500198"/>
          </a:xfrm>
        </p:spPr>
        <p:txBody>
          <a:bodyPr>
            <a:noAutofit/>
          </a:bodyPr>
          <a:lstStyle/>
          <a:p>
            <a:r>
              <a:rPr lang="ru-RU" sz="3600" b="1" i="1" dirty="0" smtClean="0"/>
              <a:t>Уровень  организации  проведения праздничных  мероприятий  в Норильске?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786446" y="2500306"/>
            <a:ext cx="285751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/>
              <a:t>от  18  и  старше</a:t>
            </a:r>
            <a:endParaRPr lang="ru-RU" sz="2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596" y="2000240"/>
            <a:ext cx="281250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b="1" dirty="0" smtClean="0"/>
              <a:t>от  7  до  18  лет</a:t>
            </a:r>
            <a:endParaRPr lang="ru-RU" sz="2600" dirty="0"/>
          </a:p>
        </p:txBody>
      </p:sp>
      <p:graphicFrame>
        <p:nvGraphicFramePr>
          <p:cNvPr id="12" name="Объект 7"/>
          <p:cNvGraphicFramePr/>
          <p:nvPr/>
        </p:nvGraphicFramePr>
        <p:xfrm>
          <a:off x="4643438" y="3071810"/>
          <a:ext cx="4327043" cy="36047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Объект 8"/>
          <p:cNvGraphicFramePr/>
          <p:nvPr/>
        </p:nvGraphicFramePr>
        <p:xfrm>
          <a:off x="214282" y="2571744"/>
          <a:ext cx="4500594" cy="3357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Graphic spid="12" grpId="0">
        <p:bldAsOne/>
      </p:bldGraphic>
      <p:bldGraphic spid="13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CF492E-BECF-48D4-B497-EFEF75AC090A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643998" cy="1285884"/>
          </a:xfrm>
        </p:spPr>
        <p:txBody>
          <a:bodyPr>
            <a:noAutofit/>
          </a:bodyPr>
          <a:lstStyle/>
          <a:p>
            <a:r>
              <a:rPr lang="ru-RU" sz="3600" b="1" i="1" dirty="0" smtClean="0"/>
              <a:t>Что бы Вы хотели изменить</a:t>
            </a:r>
            <a:r>
              <a:rPr lang="ru-RU" sz="3600" dirty="0" smtClean="0"/>
              <a:t> </a:t>
            </a:r>
            <a:r>
              <a:rPr lang="ru-RU" sz="3600" b="1" i="1" dirty="0" smtClean="0"/>
              <a:t>в организации  праздничных мероприятий  в  Норильске?</a:t>
            </a:r>
            <a:endParaRPr lang="ru-RU" sz="3600" b="1" i="1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572132" y="2428868"/>
            <a:ext cx="285751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/>
              <a:t>от  18  и  старше</a:t>
            </a:r>
            <a:endParaRPr lang="ru-RU" sz="2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928662" y="2143116"/>
            <a:ext cx="281250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b="1" dirty="0" smtClean="0"/>
              <a:t>от  7  до  18  лет</a:t>
            </a:r>
            <a:endParaRPr lang="ru-RU" sz="2600" dirty="0"/>
          </a:p>
        </p:txBody>
      </p:sp>
      <p:graphicFrame>
        <p:nvGraphicFramePr>
          <p:cNvPr id="12" name="Объект 9"/>
          <p:cNvGraphicFramePr/>
          <p:nvPr/>
        </p:nvGraphicFramePr>
        <p:xfrm>
          <a:off x="4643438" y="3143248"/>
          <a:ext cx="4357718" cy="3571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Объект 10"/>
          <p:cNvGraphicFramePr/>
          <p:nvPr/>
        </p:nvGraphicFramePr>
        <p:xfrm>
          <a:off x="214282" y="2571744"/>
          <a:ext cx="4500594" cy="3786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Graphic spid="12" grpId="0">
        <p:bldAsOne/>
      </p:bldGraphic>
      <p:bldGraphic spid="13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771524" y="500042"/>
            <a:ext cx="8372476" cy="5857916"/>
          </a:xfrm>
        </p:spPr>
        <p:txBody>
          <a:bodyPr/>
          <a:lstStyle/>
          <a:p>
            <a:r>
              <a:rPr lang="kk-KZ" sz="2400" b="1" i="1" dirty="0" smtClean="0"/>
              <a:t>А</a:t>
            </a:r>
            <a:r>
              <a:rPr lang="ru-RU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ктуальность</a:t>
            </a:r>
            <a:r>
              <a:rPr lang="ru-RU" sz="2400" dirty="0" smtClean="0"/>
              <a:t> выбранной темы обусловлена</a:t>
            </a:r>
            <a:r>
              <a:rPr lang="kk-KZ" sz="2400" dirty="0" smtClean="0"/>
              <a:t> н</a:t>
            </a:r>
            <a:r>
              <a:rPr lang="ru-RU" sz="2400" dirty="0" err="1" smtClean="0"/>
              <a:t>еобходимостью</a:t>
            </a:r>
            <a:r>
              <a:rPr lang="ru-RU" sz="2400" dirty="0" smtClean="0"/>
              <a:t> сохранения и укрепления </a:t>
            </a:r>
            <a:r>
              <a:rPr lang="kk-KZ" sz="2400" dirty="0" smtClean="0"/>
              <a:t>традиций, приуроченных к значимым датам</a:t>
            </a:r>
            <a:r>
              <a:rPr lang="ru-RU" sz="2400" dirty="0" smtClean="0"/>
              <a:t>.</a:t>
            </a:r>
          </a:p>
          <a:p>
            <a:endParaRPr lang="ru-RU" sz="1000" dirty="0" smtClean="0"/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 исследования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smtClean="0"/>
              <a:t>- праздники в нашей жизни.</a:t>
            </a:r>
          </a:p>
          <a:p>
            <a:endParaRPr lang="ru-RU" sz="1000" dirty="0" smtClean="0"/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исследования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smtClean="0"/>
              <a:t>- влияние праздничных традиций и обрядов на современный мир.</a:t>
            </a:r>
          </a:p>
          <a:p>
            <a:pPr>
              <a:buNone/>
            </a:pPr>
            <a:endParaRPr lang="ru-RU" sz="1000" dirty="0" smtClean="0"/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Гипотеза</a:t>
            </a:r>
            <a:r>
              <a:rPr lang="ru-RU" sz="2400" b="1" dirty="0" smtClean="0"/>
              <a:t>:</a:t>
            </a:r>
            <a:r>
              <a:rPr lang="ru-RU" sz="2400" dirty="0" smtClean="0"/>
              <a:t> если поддерживать и </a:t>
            </a:r>
            <a:r>
              <a:rPr lang="kk-KZ" sz="2400" dirty="0" smtClean="0"/>
              <a:t>продолжать развивать вековую традицию проведения значимых праздников, приуроченных к старинным датам</a:t>
            </a:r>
            <a:r>
              <a:rPr lang="ru-RU" sz="2400" dirty="0" smtClean="0"/>
              <a:t>, то возможно измениться отношение разных возрастных категорий людей к организации и проведению праздничных мероприятий на </a:t>
            </a:r>
            <a:r>
              <a:rPr lang="kk-KZ" sz="2400" dirty="0" smtClean="0"/>
              <a:t>более высоком уровне.</a:t>
            </a:r>
            <a:endParaRPr lang="ru-RU" sz="2400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49B7AB-0D14-4336-8C33-AAC7699999BA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CF492E-BECF-48D4-B497-EFEF75AC090A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14282" y="642918"/>
            <a:ext cx="8715436" cy="107157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Какой  праздник  Вы  бы</a:t>
            </a:r>
            <a:br>
              <a:rPr lang="ru-RU" b="1" i="1" dirty="0" smtClean="0"/>
            </a:br>
            <a:r>
              <a:rPr lang="ru-RU" b="1" i="1" dirty="0" smtClean="0"/>
              <a:t>хотели  добавить?</a:t>
            </a:r>
            <a:endParaRPr lang="ru-RU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715008" y="2428868"/>
            <a:ext cx="285751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/>
              <a:t>от  18  и  старше</a:t>
            </a:r>
            <a:endParaRPr lang="ru-RU" sz="2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142976" y="1857364"/>
            <a:ext cx="281250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b="1" dirty="0" smtClean="0"/>
              <a:t>от  7  до  18  лет</a:t>
            </a:r>
            <a:endParaRPr lang="ru-RU" sz="2600" dirty="0"/>
          </a:p>
        </p:txBody>
      </p:sp>
      <p:graphicFrame>
        <p:nvGraphicFramePr>
          <p:cNvPr id="12" name="Объект 11"/>
          <p:cNvGraphicFramePr/>
          <p:nvPr/>
        </p:nvGraphicFramePr>
        <p:xfrm>
          <a:off x="4714876" y="3143248"/>
          <a:ext cx="4429124" cy="3500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Объект 12"/>
          <p:cNvGraphicFramePr/>
          <p:nvPr/>
        </p:nvGraphicFramePr>
        <p:xfrm>
          <a:off x="142844" y="2428868"/>
          <a:ext cx="4643470" cy="3357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Graphic spid="12" grpId="0">
        <p:bldAsOne/>
      </p:bldGraphic>
      <p:bldGraphic spid="13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H:\Documents and Settings\Aida\Рабочий стол\Рисунок1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95263"/>
            <a:ext cx="8870950" cy="651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428596" y="714356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Практическая часть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500034" y="1714488"/>
            <a:ext cx="822960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Разработан сценарий Новогоднего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праздничного вечера                                      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для учащихся старших классов.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algn="ctr">
              <a:spcBef>
                <a:spcPct val="20000"/>
              </a:spcBef>
              <a:defRPr/>
            </a:pPr>
            <a:r>
              <a:rPr kumimoji="0" lang="ru-RU" sz="27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Arial" pitchFamily="34" charset="0"/>
              </a:rPr>
              <a:t>Цель</a:t>
            </a: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Arial" pitchFamily="34" charset="0"/>
              </a:rPr>
              <a:t>:</a:t>
            </a:r>
            <a:r>
              <a:rPr lang="ru-RU" sz="2700" dirty="0" smtClean="0">
                <a:latin typeface="+mj-lt"/>
                <a:cs typeface="Arial" pitchFamily="34" charset="0"/>
              </a:rPr>
              <a:t> закрепить приобретённые теоретические знания об истории и традициях организации праздничных мероприятий, для более глубокого изучения технологии проведения праздника, а также познакомить старшеклассников с культурой проведения Новогоднего праздника для расширения их личного кругозора.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1" name="Picture 1" descr="D:\Мои документы\Флэш 14\Диск АНИМАШКИ\animashky\АВАТАРЫ\Общество\праздники\1214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71" y="0"/>
            <a:ext cx="1428729" cy="1095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285720" y="1714488"/>
            <a:ext cx="885828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Организация мероприятий, праздников для нас - это:</a:t>
            </a:r>
          </a:p>
          <a:p>
            <a:endParaRPr lang="ru-RU" sz="800" dirty="0" smtClean="0">
              <a:solidFill>
                <a:srgbClr val="FF0000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latin typeface="+mj-lt"/>
              </a:rPr>
              <a:t>  </a:t>
            </a:r>
            <a:r>
              <a:rPr lang="ru-RU" sz="2800" b="1" i="1" dirty="0" err="1" smtClean="0">
                <a:latin typeface="+mj-lt"/>
              </a:rPr>
              <a:t>Креативность</a:t>
            </a:r>
            <a:r>
              <a:rPr lang="ru-RU" sz="2800" b="1" i="1" dirty="0" smtClean="0">
                <a:latin typeface="+mj-lt"/>
              </a:rPr>
              <a:t> и нестандартность решений.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latin typeface="+mj-lt"/>
              </a:rPr>
              <a:t>  Компетентность и профессионализм в работе.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latin typeface="+mj-lt"/>
              </a:rPr>
              <a:t>  Открытость и доброжелательность.</a:t>
            </a:r>
            <a:endParaRPr lang="ru-RU" sz="2800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latin typeface="+mj-lt"/>
              </a:rPr>
              <a:t>  Оперативность и организованность.</a:t>
            </a:r>
            <a:endParaRPr lang="ru-RU" sz="2800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latin typeface="+mj-lt"/>
              </a:rPr>
              <a:t>  Индивидуальный подход.</a:t>
            </a:r>
          </a:p>
          <a:p>
            <a:endParaRPr lang="ru-RU" sz="800" b="1" i="1" dirty="0" smtClean="0">
              <a:latin typeface="+mj-lt"/>
            </a:endParaRPr>
          </a:p>
          <a:p>
            <a:pPr algn="ctr"/>
            <a:r>
              <a:rPr lang="ru-RU" sz="2800" dirty="0" smtClean="0">
                <a:latin typeface="+mj-lt"/>
              </a:rPr>
              <a:t>Основная задача в организации праздников - добиться коллективного веселья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>
              <a:latin typeface="+mj-lt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0" y="428604"/>
            <a:ext cx="8858312" cy="13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200" b="1" i="1" dirty="0" smtClean="0"/>
              <a:t>Советы по организации и проведению праздничных  мероприятий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785722" y="1214422"/>
            <a:ext cx="8358278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Теоретическая значимость исследования</a:t>
            </a:r>
          </a:p>
          <a:p>
            <a:pPr algn="ctr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состоит в том, что в основной части работы:</a:t>
            </a: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66700">
              <a:buFont typeface="Wingdings" pitchFamily="2" charset="2"/>
              <a:buChar char="Ø"/>
            </a:pP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изучено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большое количество источников информации, выбранных в соответствии с целями и задачами исследования; информация 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обобщена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по принципу выделения наиболее практически значимых элементов проведения праздничных мероприятий; работа 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снабжена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примерами празднования разнообразных мероприятий, 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изучена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проанализирована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сущность праздничных мероприятий, а также подробно 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исследована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культура праздника;</a:t>
            </a:r>
          </a:p>
          <a:p>
            <a:pPr lvl="0"/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66700">
              <a:buFont typeface="Wingdings" pitchFamily="2" charset="2"/>
              <a:buChar char="Ø"/>
            </a:pP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проведено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анкетирование людей разных возрастов, цель которого - выявить отношение разных возрастных категорий людей к праздничным мероприятиям и определить какие семейные традиции и события отмечают и поддерживают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норильчане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66700">
              <a:buFont typeface="Wingdings" pitchFamily="2" charset="2"/>
              <a:buChar char="Ø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результаты анкетирования 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проанализированы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отражены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в диаграммах.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Вывод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642878" y="1214422"/>
            <a:ext cx="828684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Практическая значимость исследования</a:t>
            </a:r>
          </a:p>
          <a:p>
            <a:pPr algn="ctr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выражается в том, что изученный, собранный материал систематизирован и представлен в виде:</a:t>
            </a:r>
          </a:p>
          <a:p>
            <a:pPr lvl="0" indent="266700">
              <a:buFont typeface="Wingdings" pitchFamily="2" charset="2"/>
              <a:buChar char="Ø"/>
            </a:pP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электронной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презентации;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66700">
              <a:buFont typeface="Wingdings" pitchFamily="2" charset="2"/>
              <a:buChar char="Ø"/>
            </a:pP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сценария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проведения Новогоднего праздничного вечера для учащихся старших классов, целью которого являлось закрепить приобретённые теоретические знания об истории и традициях организации праздничных мероприятий, для более глубокого изучения технологии проведения праздника, а также познакомить старшеклассников с культурой проведения Новогоднего праздника для расширения их личного кругозора;</a:t>
            </a:r>
          </a:p>
          <a:p>
            <a:pPr lvl="0" indent="355600">
              <a:buFont typeface="Wingdings" pitchFamily="2" charset="2"/>
              <a:buChar char="Ø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небольших,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но очень полезных, по нашему мнению, 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советов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по организации и проведению праздничных мероприятий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, которые могут быть использованы при подготовке праздничных мероприятий, на классных часах, могут служить разделом программы для разработки и проведения элективного курса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предпрофильной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подготовки.</a:t>
            </a:r>
            <a:endParaRPr lang="ru-RU" sz="2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Вывод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214422"/>
            <a:ext cx="8358246" cy="4357718"/>
          </a:xfrm>
        </p:spPr>
        <p:txBody>
          <a:bodyPr/>
          <a:lstStyle/>
          <a:p>
            <a:pPr>
              <a:buNone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Гипотеза</a:t>
            </a:r>
            <a:r>
              <a:rPr lang="ru-RU" sz="2400" dirty="0" smtClean="0"/>
              <a:t>, выдвинутая нами в начале работы: «если поддерживать и </a:t>
            </a:r>
            <a:r>
              <a:rPr lang="kk-KZ" sz="2400" dirty="0" smtClean="0"/>
              <a:t>продолжать развивать вековую традицию проведения значимых праздников, приуроченных к старинным датам</a:t>
            </a:r>
            <a:r>
              <a:rPr lang="ru-RU" sz="2400" dirty="0" smtClean="0"/>
              <a:t>, то возможно измениться отношение разных возрастных категорий людей к организации и проведению праздничных мероприятий на </a:t>
            </a:r>
            <a:r>
              <a:rPr lang="kk-KZ" sz="2400" dirty="0" smtClean="0"/>
              <a:t>более высоком уровне</a:t>
            </a:r>
            <a:r>
              <a:rPr lang="ru-RU" sz="2400" dirty="0" smtClean="0"/>
              <a:t>»,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полностью подтвердилась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buNone/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12800" indent="622300">
              <a:buNone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Таким образом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dirty="0" smtClean="0"/>
              <a:t>считаем, что поставленные нами цель и задачи выполнены.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CF492E-BECF-48D4-B497-EFEF75AC090A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  <p:pic>
        <p:nvPicPr>
          <p:cNvPr id="5" name="Picture 14" descr="J0283618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929198"/>
            <a:ext cx="1785918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3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38" y="571480"/>
            <a:ext cx="43656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4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86776" y="2214554"/>
            <a:ext cx="428625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5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86776" y="4071942"/>
            <a:ext cx="4857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1714488"/>
            <a:ext cx="7772400" cy="2286015"/>
          </a:xfrm>
          <a:noFill/>
          <a:ln w="38100">
            <a:noFill/>
          </a:ln>
        </p:spPr>
        <p:txBody>
          <a:bodyPr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БЛАГОДАРИМ</a:t>
            </a:r>
            <a:b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ЗА  ВНИМАНИЕ!</a:t>
            </a:r>
            <a:endParaRPr lang="ru-RU" sz="5400" b="1" dirty="0">
              <a:solidFill>
                <a:srgbClr val="000099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025" name="Picture 1" descr="D:\Мои документы\Флэш 14\Диск АНИМАШКИ\animashky\ОБЫЧНЫЕ\Люди и работа\дети\1430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00098" y="4150876"/>
            <a:ext cx="2857520" cy="2707124"/>
          </a:xfrm>
          <a:prstGeom prst="rect">
            <a:avLst/>
          </a:prstGeom>
          <a:noFill/>
        </p:spPr>
      </p:pic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7215206" y="6215082"/>
            <a:ext cx="1008063" cy="381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ru-RU" sz="1900" b="1" smtClean="0"/>
              <a:t>2009 </a:t>
            </a:r>
            <a:r>
              <a:rPr lang="ru-RU" sz="1900" b="1" dirty="0"/>
              <a:t>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642918"/>
            <a:ext cx="8229600" cy="5357850"/>
          </a:xfrm>
        </p:spPr>
        <p:txBody>
          <a:bodyPr/>
          <a:lstStyle/>
          <a:p>
            <a:pPr>
              <a:buNone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</a:t>
            </a:r>
            <a:r>
              <a:rPr lang="ru-RU" sz="2400" dirty="0" smtClean="0"/>
              <a:t> – выявить отношение разных возрастных категорий людей к праздничным мероприятиям и предложить советы по проведению и организации праздника.</a:t>
            </a:r>
          </a:p>
          <a:p>
            <a:pPr>
              <a:buNone/>
            </a:pPr>
            <a:endParaRPr lang="ru-RU" sz="1000" dirty="0" smtClean="0"/>
          </a:p>
          <a:p>
            <a:pPr>
              <a:buNone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исследования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sz="2000" dirty="0" smtClean="0"/>
              <a:t>Познакомиться с историей и традициями проведения и организации праздничных мероприятий.</a:t>
            </a:r>
          </a:p>
          <a:p>
            <a:pPr lvl="0"/>
            <a:r>
              <a:rPr lang="ru-RU" sz="2000" dirty="0" smtClean="0"/>
              <a:t>Изучить технологию проведения праздников.</a:t>
            </a:r>
          </a:p>
          <a:p>
            <a:pPr lvl="0"/>
            <a:r>
              <a:rPr lang="ru-RU" sz="2000" dirty="0" smtClean="0"/>
              <a:t>Провести анкетирование.</a:t>
            </a:r>
          </a:p>
          <a:p>
            <a:pPr lvl="0"/>
            <a:r>
              <a:rPr lang="ru-RU" sz="2000" dirty="0" smtClean="0"/>
              <a:t>Провести анализ и обобщить результаты анкетирования.</a:t>
            </a:r>
          </a:p>
          <a:p>
            <a:pPr lvl="0"/>
            <a:r>
              <a:rPr lang="ru-RU" sz="2000" dirty="0" smtClean="0"/>
              <a:t>Разработать сценарий проведения Новогоднего праздничного вечера для старшеклассников.</a:t>
            </a:r>
          </a:p>
          <a:p>
            <a:pPr lvl="0"/>
            <a:r>
              <a:rPr lang="ru-RU" sz="2000" dirty="0" smtClean="0"/>
              <a:t>Обозначить советы по организации и проведению праздничных мероприятий.</a:t>
            </a:r>
            <a:endParaRPr lang="ru-RU" sz="2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CF492E-BECF-48D4-B497-EFEF75AC090A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История  и  традиции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857364"/>
            <a:ext cx="8229600" cy="3214710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Слово «Пасха» на еврейском языке означает «избавление», «исход».</a:t>
            </a:r>
          </a:p>
          <a:p>
            <a:pPr>
              <a:buNone/>
            </a:pPr>
            <a:r>
              <a:rPr lang="ru-RU" sz="2400" dirty="0" smtClean="0"/>
              <a:t>Пасха - праздников праздник и торжество из торжеств, богослужение этого праздника отличается особой торжественностью и красочностью.</a:t>
            </a:r>
          </a:p>
          <a:p>
            <a:pPr>
              <a:buNone/>
            </a:pPr>
            <a:r>
              <a:rPr lang="ru-RU" sz="2400" dirty="0" smtClean="0"/>
              <a:t>Пасха является исторически                                   самым первым                                          христианским праздником.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CF492E-BECF-48D4-B497-EFEF75AC090A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500034" y="1214422"/>
            <a:ext cx="8229600" cy="654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Пасха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7650" name="Picture 2" descr="C:\Documents and Settings\User\Рабочий стол\НОУ Праздники\6 ноября в Норильске прошли торжества по случаю Престольного праздни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844787"/>
            <a:ext cx="4357686" cy="2893777"/>
          </a:xfrm>
          <a:prstGeom prst="rect">
            <a:avLst/>
          </a:prstGeom>
          <a:noFill/>
        </p:spPr>
      </p:pic>
      <p:pic>
        <p:nvPicPr>
          <p:cNvPr id="27649" name="Picture 1" descr="D:\Мои документы\Флэш 14\Диск АНИМАШКИ\animashky\3D\праздники\пасха\723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5143512"/>
            <a:ext cx="955860" cy="1357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654032"/>
          </a:xfrm>
        </p:spPr>
        <p:txBody>
          <a:bodyPr/>
          <a:lstStyle/>
          <a:p>
            <a:r>
              <a:rPr lang="ru-RU" b="1" i="1" dirty="0" smtClean="0"/>
              <a:t>Рождество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429652" cy="4071965"/>
          </a:xfrm>
        </p:spPr>
        <p:txBody>
          <a:bodyPr/>
          <a:lstStyle/>
          <a:p>
            <a:pPr>
              <a:buNone/>
            </a:pPr>
            <a:r>
              <a:rPr lang="ru-RU" sz="2200" dirty="0" smtClean="0"/>
              <a:t>До 1917 г. праздник Рождества Христова был всенародным и одним из самых любимых в России.</a:t>
            </a:r>
          </a:p>
          <a:p>
            <a:pPr>
              <a:buNone/>
            </a:pPr>
            <a:r>
              <a:rPr lang="ru-RU" sz="2200" dirty="0" smtClean="0"/>
              <a:t>Около двух тысяч лет отмечают этот праздник - день рождения Иисуса Христа - миллионы людей одной веры в разных странах.</a:t>
            </a:r>
          </a:p>
          <a:p>
            <a:pPr>
              <a:buNone/>
            </a:pPr>
            <a:r>
              <a:rPr lang="ru-RU" sz="2200" dirty="0" smtClean="0"/>
              <a:t>В России этот день приходится на 7 января - (православное Рождество), в европейских странах и в Америке - на 25 декабря (католическое Рождество).</a:t>
            </a:r>
          </a:p>
          <a:p>
            <a:pPr>
              <a:buNone/>
            </a:pPr>
            <a:r>
              <a:rPr lang="ru-RU" sz="2200" dirty="0" smtClean="0"/>
              <a:t>Не случайно Рождество Христово                                называют  «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матерью                                                      </a:t>
            </a:r>
          </a:p>
          <a:p>
            <a:pPr>
              <a:buNone/>
            </a:pP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всех праздников</a:t>
            </a:r>
            <a:r>
              <a:rPr lang="ru-RU" sz="2200" dirty="0" smtClean="0"/>
              <a:t>».</a:t>
            </a:r>
            <a:endParaRPr lang="ru-RU" sz="22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CF492E-BECF-48D4-B497-EFEF75AC090A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26625" name="Picture 1" descr="C:\Documents and Settings\User\Рабочий стол\НОУ Праздники\Богослужение в великий праздник Рождества Иоанна Предтечи в г. Норильск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95992" y="4143380"/>
            <a:ext cx="3874316" cy="2714620"/>
          </a:xfrm>
          <a:prstGeom prst="rect">
            <a:avLst/>
          </a:prstGeom>
          <a:noFill/>
        </p:spPr>
      </p:pic>
      <p:pic>
        <p:nvPicPr>
          <p:cNvPr id="4" name="Picture 1" descr="D:\Мои документы\Флэш 14\Диск АНИМАШКИ\animashky\GLITTER\праздники\зимние праздники\314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000636"/>
            <a:ext cx="1390650" cy="1352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654032"/>
          </a:xfrm>
        </p:spPr>
        <p:txBody>
          <a:bodyPr/>
          <a:lstStyle/>
          <a:p>
            <a:r>
              <a:rPr lang="ru-RU" b="1" i="1" dirty="0" smtClean="0"/>
              <a:t>Масленица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068" y="1214422"/>
            <a:ext cx="8143932" cy="5054617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Само слово «масленица» связано у русского человека с весёлыми зимними праздниками, ярмарочными гуляниями и обязательно с блинами.</a:t>
            </a:r>
          </a:p>
          <a:p>
            <a:pPr>
              <a:buNone/>
            </a:pPr>
            <a:r>
              <a:rPr lang="ru-RU" sz="2400" dirty="0" smtClean="0"/>
              <a:t>Масленица - самый весёлый, шумный народный праздник.</a:t>
            </a:r>
          </a:p>
          <a:p>
            <a:pPr>
              <a:buNone/>
            </a:pPr>
            <a:r>
              <a:rPr lang="ru-RU" sz="2400" dirty="0" smtClean="0"/>
              <a:t>В центре праздника находилась Масленица - соломенная кукла, которую наряжали в женское платье и катали на санях. В народе именовалась она как долгожданная и дорогая гостья - «честная, широкая, веселая; боярыня Масленица, госпожа Масленица». В последний день её сжигали, провожая злую зиму и встречая весну.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CF492E-BECF-48D4-B497-EFEF75AC090A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25601" name="Picture 1" descr="D:\Мои документы\Флэш 14\Диск АНИМАШКИ\animashky\ОБЫЧНЫЕ\Люди и работа\другие люди\1507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643446"/>
            <a:ext cx="1571604" cy="2079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654032"/>
          </a:xfrm>
        </p:spPr>
        <p:txBody>
          <a:bodyPr/>
          <a:lstStyle/>
          <a:p>
            <a:r>
              <a:rPr lang="kk-KZ" b="1" i="1" dirty="0" smtClean="0"/>
              <a:t>Новый  год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214422"/>
            <a:ext cx="8429652" cy="4357718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Наши предки праздновали Новый год в начале осени - 1 сентября, но в декабре 1699 г. Пётр I издал указ, в котором повелел перенести начало года на 1 января.</a:t>
            </a:r>
          </a:p>
          <a:p>
            <a:pPr>
              <a:buNone/>
            </a:pPr>
            <a:r>
              <a:rPr lang="ru-RU" sz="2400" dirty="0" smtClean="0"/>
              <a:t>Царь приказал украсить все дома сосновыми, еловыми и можжевеловыми ветвями. В знак веселья люди должны были ходить в гости и поздравлять друг друга, на Красной площади были назначены огненные потехи, а по дворам стреляли из пушек и мушкетов, пускали ракеты.</a:t>
            </a:r>
          </a:p>
          <a:p>
            <a:pPr>
              <a:buNone/>
            </a:pPr>
            <a:r>
              <a:rPr lang="ru-RU" sz="2400" dirty="0" smtClean="0"/>
              <a:t>Самое торжество встречи Нового года Пётр I назначил в полночь 1 января 1700 г.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CF492E-BECF-48D4-B497-EFEF75AC090A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24577" name="Picture 1" descr="D:\Мои документы\Флэш 14\Диск АНИМАШКИ\animashky\3D\праздники\зимние праздники\697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636"/>
            <a:ext cx="1500166" cy="1857364"/>
          </a:xfrm>
          <a:prstGeom prst="rect">
            <a:avLst/>
          </a:prstGeom>
          <a:noFill/>
        </p:spPr>
      </p:pic>
      <p:pic>
        <p:nvPicPr>
          <p:cNvPr id="24578" name="Picture 2" descr="D:\Мои документы\Флэш 14\Диск АНИМАШКИ\animashky\3D\праздники\зимние праздники\703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5572140"/>
            <a:ext cx="5595950" cy="1095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654032"/>
          </a:xfrm>
        </p:spPr>
        <p:txBody>
          <a:bodyPr/>
          <a:lstStyle/>
          <a:p>
            <a:r>
              <a:rPr lang="ru-RU" b="1" i="1" dirty="0" smtClean="0"/>
              <a:t>8 Марта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285860"/>
            <a:ext cx="8429652" cy="5054617"/>
          </a:xfrm>
        </p:spPr>
        <p:txBody>
          <a:bodyPr/>
          <a:lstStyle/>
          <a:p>
            <a:pPr>
              <a:buNone/>
            </a:pPr>
            <a:r>
              <a:rPr lang="kk-KZ" sz="2300" dirty="0" smtClean="0"/>
              <a:t>Уже в древнем Риме существовал женский день, который отмечали матроны. В этот день матроны - свободно рожденные женщины, состоящие в браке, получали от своих мужей подарки, были окружены любовью и вниманием. Рабыни тоже получали подарки.</a:t>
            </a:r>
            <a:endParaRPr lang="ru-RU" sz="2300" dirty="0" smtClean="0"/>
          </a:p>
          <a:p>
            <a:pPr>
              <a:buNone/>
            </a:pPr>
            <a:r>
              <a:rPr lang="kk-KZ" sz="2300" dirty="0" smtClean="0"/>
              <a:t>Прошло немало времени. Женщины решили изменить свою жизнь, бороться за равноправие с мужчинами. </a:t>
            </a:r>
            <a:endParaRPr lang="ru-RU" sz="2300" dirty="0" smtClean="0"/>
          </a:p>
          <a:p>
            <a:pPr>
              <a:buNone/>
            </a:pPr>
            <a:r>
              <a:rPr lang="kk-KZ" sz="2300" dirty="0" smtClean="0"/>
              <a:t>8 марта 1857 г. текстильщицы Нью-Йорка прошли маршем по улицам города, протестуя против низких заработков и плохих условий труда.</a:t>
            </a:r>
          </a:p>
          <a:p>
            <a:pPr>
              <a:buNone/>
            </a:pPr>
            <a:r>
              <a:rPr lang="kk-KZ" sz="2300" dirty="0" smtClean="0"/>
              <a:t>В 1910 г. в Копенгагене на Международной конференции женщин Клара Цеткин предложила ежегодно отмечать Международный женский день 8 Марта.</a:t>
            </a:r>
            <a:endParaRPr lang="ru-RU" sz="23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CF492E-BECF-48D4-B497-EFEF75AC090A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23553" name="Picture 1" descr="D:\Мои документы\Флэш 14\Диск АНИМАШКИ\animashky\3D\праздники\праздничные шарики\730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57628"/>
            <a:ext cx="928658" cy="1476378"/>
          </a:xfrm>
          <a:prstGeom prst="rect">
            <a:avLst/>
          </a:prstGeom>
          <a:noFill/>
        </p:spPr>
      </p:pic>
      <p:pic>
        <p:nvPicPr>
          <p:cNvPr id="23554" name="Picture 2" descr="D:\Мои документы\Флэш 14\Диск АНИМАШКИ\animashky\3D\праздники\праздничные шарики\730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71744"/>
            <a:ext cx="857220" cy="1476378"/>
          </a:xfrm>
          <a:prstGeom prst="rect">
            <a:avLst/>
          </a:prstGeom>
          <a:noFill/>
        </p:spPr>
      </p:pic>
      <p:pic>
        <p:nvPicPr>
          <p:cNvPr id="23555" name="Picture 3" descr="D:\Мои документы\Флэш 14\Диск АНИМАШКИ\animashky\3D\праздники\праздничные шарики\730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357298"/>
            <a:ext cx="857256" cy="1428760"/>
          </a:xfrm>
          <a:prstGeom prst="rect">
            <a:avLst/>
          </a:prstGeom>
          <a:noFill/>
        </p:spPr>
      </p:pic>
      <p:pic>
        <p:nvPicPr>
          <p:cNvPr id="23557" name="Picture 5" descr="D:\Мои документы\Флэш 14\Диск АНИМАШКИ\animashky\GLITTER\праздники\другие\307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5106" y="5857893"/>
            <a:ext cx="2766256" cy="1000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14356"/>
            <a:ext cx="5786478" cy="928694"/>
          </a:xfrm>
        </p:spPr>
        <p:txBody>
          <a:bodyPr/>
          <a:lstStyle/>
          <a:p>
            <a:pPr algn="l"/>
            <a:r>
              <a:rPr lang="kk-KZ" sz="4000" b="1" i="1" dirty="0" smtClean="0"/>
              <a:t>День защитника</a:t>
            </a:r>
            <a:br>
              <a:rPr lang="kk-KZ" sz="4000" b="1" i="1" dirty="0" smtClean="0"/>
            </a:br>
            <a:r>
              <a:rPr lang="kk-KZ" sz="4000" b="1" i="1" dirty="0" smtClean="0"/>
              <a:t>Отечества в России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000240"/>
            <a:ext cx="8429652" cy="3357610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Если Вы считаете, что 23 февраля -              это праздник военнослужащих, то Вы глубоко ошибаетесь!</a:t>
            </a:r>
          </a:p>
          <a:p>
            <a:pPr>
              <a:buNone/>
            </a:pPr>
            <a:r>
              <a:rPr lang="ru-RU" sz="2400" dirty="0" smtClean="0"/>
              <a:t>Каждый мужчина, будь он морским офицером или программистом, бизнесменом или милиционером, учёным или фермером - Защитник.</a:t>
            </a:r>
          </a:p>
          <a:p>
            <a:pPr>
              <a:buNone/>
            </a:pPr>
            <a:r>
              <a:rPr lang="ru-RU" sz="2400" dirty="0" smtClean="0"/>
              <a:t>Это День Защитника своего отечества, своей семьи, чести своей компании - настоящего мужчины.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CF492E-BECF-48D4-B497-EFEF75AC090A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22529" name="Picture 1" descr="C:\Documents and Settings\User\Рабочий стол\НОУ Праздники\военные, парад, праздн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05511" y="0"/>
            <a:ext cx="3238490" cy="2428868"/>
          </a:xfrm>
          <a:prstGeom prst="rect">
            <a:avLst/>
          </a:prstGeom>
          <a:noFill/>
        </p:spPr>
      </p:pic>
      <p:pic>
        <p:nvPicPr>
          <p:cNvPr id="17409" name="Picture 1" descr="D:\Мои документы\Флэш 14\Диск АНИМАШКИ\animashky\ОБЫЧНЫЕ\Люди и работа\военные\1415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28660" y="4857736"/>
            <a:ext cx="3258494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ач.шк.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нач.шк.4</Template>
  <TotalTime>406</TotalTime>
  <Words>1528</Words>
  <Application>Microsoft Office PowerPoint</Application>
  <PresentationFormat>Экран (4:3)</PresentationFormat>
  <Paragraphs>199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нач.шк.4</vt:lpstr>
      <vt:lpstr>ПРАЗДНИКИ В НАШЕЙ ЖИЗНИ</vt:lpstr>
      <vt:lpstr>Слайд 2</vt:lpstr>
      <vt:lpstr>Слайд 3</vt:lpstr>
      <vt:lpstr>История  и  традиции</vt:lpstr>
      <vt:lpstr>Рождество</vt:lpstr>
      <vt:lpstr>Масленица</vt:lpstr>
      <vt:lpstr>Новый  год</vt:lpstr>
      <vt:lpstr>8 Марта</vt:lpstr>
      <vt:lpstr>День защитника Отечества в России</vt:lpstr>
      <vt:lpstr>День Святого Валентина</vt:lpstr>
      <vt:lpstr>Праздничные мероприятия  в Норильске</vt:lpstr>
      <vt:lpstr>День шахтёра </vt:lpstr>
      <vt:lpstr>Всемирный день молодёжи</vt:lpstr>
      <vt:lpstr>Практическая  часть</vt:lpstr>
      <vt:lpstr>Любите  ли  Вы  праздники?</vt:lpstr>
      <vt:lpstr>Ваш  любимый  праздник?</vt:lpstr>
      <vt:lpstr>Какие праздничные события отмечаются в Вашей семье?</vt:lpstr>
      <vt:lpstr>Уровень  организации  проведения праздничных  мероприятий  в Норильске?</vt:lpstr>
      <vt:lpstr>Что бы Вы хотели изменить в организации  праздничных мероприятий  в  Норильске?</vt:lpstr>
      <vt:lpstr>Какой  праздник  Вы  бы хотели  добавить?</vt:lpstr>
      <vt:lpstr>Слайд 21</vt:lpstr>
      <vt:lpstr>Слайд 22</vt:lpstr>
      <vt:lpstr>Слайд 23</vt:lpstr>
      <vt:lpstr>Слайд 24</vt:lpstr>
      <vt:lpstr>Вывод</vt:lpstr>
      <vt:lpstr>БЛАГОДАРИМ  ЗА 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ПРАЗДНИКИ В  НАШЕЙ  ЖИЗНИ</dc:title>
  <dc:creator>User</dc:creator>
  <dc:description>http://aida.ucoz.ru</dc:description>
  <cp:lastModifiedBy>User</cp:lastModifiedBy>
  <cp:revision>54</cp:revision>
  <dcterms:created xsi:type="dcterms:W3CDTF">2010-01-10T12:19:29Z</dcterms:created>
  <dcterms:modified xsi:type="dcterms:W3CDTF">2010-01-23T17:25:53Z</dcterms:modified>
</cp:coreProperties>
</file>