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7" r:id="rId2"/>
    <p:sldId id="269" r:id="rId3"/>
    <p:sldId id="270" r:id="rId4"/>
    <p:sldId id="268" r:id="rId5"/>
    <p:sldId id="266" r:id="rId6"/>
    <p:sldId id="263" r:id="rId7"/>
    <p:sldId id="264" r:id="rId8"/>
    <p:sldId id="265" r:id="rId9"/>
    <p:sldId id="272" r:id="rId10"/>
    <p:sldId id="273" r:id="rId11"/>
    <p:sldId id="262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0;&#1085;&#1080;&#1075;&#1072;1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&#1050;&#1085;&#1080;&#1075;&#1072;1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F:\&#1050;&#1085;&#1080;&#1075;&#1072;1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0;&#1085;&#1080;&#1075;&#1072;1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7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0439504702400045E-2"/>
          <c:y val="4.7457705670196103E-2"/>
          <c:w val="0.87338721684032061"/>
          <c:h val="0.81695050475123088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99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2 кл.</c:v>
                </c:pt>
                <c:pt idx="1">
                  <c:v>7 кл.</c:v>
                </c:pt>
                <c:pt idx="2">
                  <c:v>11 кл.</c:v>
                </c:pt>
              </c:strCache>
            </c:strRef>
          </c:cat>
          <c:val>
            <c:numRef>
              <c:f>Лист1!$A$12:$C$12</c:f>
              <c:numCache>
                <c:formatCode>General</c:formatCode>
                <c:ptCount val="3"/>
                <c:pt idx="0">
                  <c:v>28.57</c:v>
                </c:pt>
                <c:pt idx="1">
                  <c:v>53.9</c:v>
                </c:pt>
                <c:pt idx="2">
                  <c:v>76.900000000000006</c:v>
                </c:pt>
              </c:numCache>
            </c:numRef>
          </c:val>
        </c:ser>
        <c:dLbls>
          <c:showVal val="1"/>
        </c:dLbls>
        <c:shape val="box"/>
        <c:axId val="43251584"/>
        <c:axId val="43253120"/>
        <c:axId val="0"/>
      </c:bar3DChart>
      <c:catAx>
        <c:axId val="43251584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3253120"/>
        <c:crosses val="autoZero"/>
        <c:auto val="1"/>
        <c:lblAlgn val="ctr"/>
        <c:lblOffset val="100"/>
        <c:tickLblSkip val="1"/>
        <c:tickMarkSkip val="1"/>
      </c:catAx>
      <c:valAx>
        <c:axId val="43253120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432515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7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560981662233847"/>
          <c:y val="4.8587651025918784E-2"/>
          <c:w val="0.87338721684032061"/>
          <c:h val="0.81695050475123088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99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2 кл.</c:v>
                </c:pt>
                <c:pt idx="1">
                  <c:v>7 кл.</c:v>
                </c:pt>
                <c:pt idx="2">
                  <c:v>11 кл.</c:v>
                </c:pt>
              </c:strCache>
            </c:strRef>
          </c:cat>
          <c:val>
            <c:numRef>
              <c:f>Лист1!$A$12:$C$12</c:f>
              <c:numCache>
                <c:formatCode>General</c:formatCode>
                <c:ptCount val="3"/>
                <c:pt idx="0">
                  <c:v>28.57</c:v>
                </c:pt>
                <c:pt idx="1">
                  <c:v>53.9</c:v>
                </c:pt>
                <c:pt idx="2">
                  <c:v>76.900000000000006</c:v>
                </c:pt>
              </c:numCache>
            </c:numRef>
          </c:val>
        </c:ser>
        <c:dLbls>
          <c:showVal val="1"/>
        </c:dLbls>
        <c:shape val="box"/>
        <c:axId val="52838400"/>
        <c:axId val="52839936"/>
        <c:axId val="0"/>
      </c:bar3DChart>
      <c:catAx>
        <c:axId val="52838400"/>
        <c:scaling>
          <c:orientation val="minMax"/>
        </c:scaling>
        <c:delete val="1"/>
        <c:axPos val="b"/>
        <c:numFmt formatCode="General" sourceLinked="1"/>
        <c:tickLblPos val="low"/>
        <c:crossAx val="52839936"/>
        <c:crosses val="autoZero"/>
        <c:auto val="1"/>
        <c:lblAlgn val="ctr"/>
        <c:lblOffset val="100"/>
        <c:tickLblSkip val="1"/>
        <c:tickMarkSkip val="1"/>
      </c:catAx>
      <c:valAx>
        <c:axId val="5283993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28384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hPercent val="7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459964621600002E-2"/>
          <c:y val="8.1356066863193618E-2"/>
          <c:w val="0.87338721684032061"/>
          <c:h val="0.81695050475123077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99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Лист1!$A$8:$C$8</c:f>
              <c:strCache>
                <c:ptCount val="3"/>
                <c:pt idx="0">
                  <c:v>2 кл.</c:v>
                </c:pt>
                <c:pt idx="1">
                  <c:v>7 кл.</c:v>
                </c:pt>
                <c:pt idx="2">
                  <c:v>11 кл.</c:v>
                </c:pt>
              </c:strCache>
            </c:strRef>
          </c:cat>
          <c:val>
            <c:numRef>
              <c:f>Лист1!$A$9:$C$9</c:f>
              <c:numCache>
                <c:formatCode>General</c:formatCode>
                <c:ptCount val="3"/>
                <c:pt idx="0">
                  <c:v>85.710000000000022</c:v>
                </c:pt>
                <c:pt idx="1">
                  <c:v>76.099999999999994</c:v>
                </c:pt>
                <c:pt idx="2">
                  <c:v>7.6899999999999995</c:v>
                </c:pt>
              </c:numCache>
            </c:numRef>
          </c:val>
        </c:ser>
        <c:dLbls>
          <c:showVal val="1"/>
        </c:dLbls>
        <c:shape val="box"/>
        <c:axId val="52885376"/>
        <c:axId val="52886912"/>
        <c:axId val="0"/>
      </c:bar3DChart>
      <c:catAx>
        <c:axId val="52885376"/>
        <c:scaling>
          <c:orientation val="minMax"/>
        </c:scaling>
        <c:delete val="1"/>
        <c:axPos val="b"/>
        <c:numFmt formatCode="General" sourceLinked="1"/>
        <c:tickLblPos val="low"/>
        <c:crossAx val="52886912"/>
        <c:crosses val="autoZero"/>
        <c:auto val="1"/>
        <c:lblAlgn val="ctr"/>
        <c:lblOffset val="100"/>
        <c:tickLblSkip val="1"/>
        <c:tickMarkSkip val="1"/>
      </c:catAx>
      <c:valAx>
        <c:axId val="5288691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28853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FFFF"/>
              </a:solidFill>
            </c:spPr>
          </c:dPt>
          <c:dPt>
            <c:idx val="2"/>
            <c:spPr>
              <a:solidFill>
                <a:srgbClr val="FF6699"/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Лист1!$A$2:$C$2</c:f>
              <c:strCache>
                <c:ptCount val="3"/>
                <c:pt idx="0">
                  <c:v>портфель</c:v>
                </c:pt>
                <c:pt idx="1">
                  <c:v>сумка 1</c:v>
                </c:pt>
                <c:pt idx="2">
                  <c:v>сумка 2</c:v>
                </c:pt>
              </c:strCache>
            </c:strRef>
          </c:cat>
          <c:val>
            <c:numRef>
              <c:f>Лист1!$A$3:$C$3</c:f>
              <c:numCache>
                <c:formatCode>General</c:formatCode>
                <c:ptCount val="3"/>
                <c:pt idx="0">
                  <c:v>68.28</c:v>
                </c:pt>
                <c:pt idx="1">
                  <c:v>53.9</c:v>
                </c:pt>
                <c:pt idx="2">
                  <c:v>76.900000000000006</c:v>
                </c:pt>
              </c:numCache>
            </c:numRef>
          </c:val>
        </c:ser>
        <c:shape val="box"/>
        <c:axId val="52775936"/>
        <c:axId val="52781824"/>
        <c:axId val="0"/>
      </c:bar3DChart>
      <c:catAx>
        <c:axId val="52775936"/>
        <c:scaling>
          <c:orientation val="minMax"/>
        </c:scaling>
        <c:axPos val="b"/>
        <c:tickLblPos val="nextTo"/>
        <c:crossAx val="52781824"/>
        <c:crosses val="autoZero"/>
        <c:auto val="1"/>
        <c:lblAlgn val="ctr"/>
        <c:lblOffset val="100"/>
      </c:catAx>
      <c:valAx>
        <c:axId val="52781824"/>
        <c:scaling>
          <c:orientation val="minMax"/>
        </c:scaling>
        <c:axPos val="l"/>
        <c:majorGridlines/>
        <c:numFmt formatCode="General" sourceLinked="1"/>
        <c:tickLblPos val="nextTo"/>
        <c:crossAx val="52775936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1884715592541786"/>
          <c:y val="7.0254213679750641E-2"/>
          <c:w val="0.88115288713910767"/>
          <c:h val="0.80372703412073565"/>
        </c:manualLayout>
      </c:layout>
      <c:bar3DChart>
        <c:barDir val="col"/>
        <c:grouping val="clustered"/>
        <c:ser>
          <c:idx val="0"/>
          <c:order val="0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FF99"/>
              </a:solidFill>
            </c:spPr>
          </c:dPt>
          <c:dPt>
            <c:idx val="2"/>
            <c:spPr>
              <a:solidFill>
                <a:srgbClr val="FFCCCC"/>
              </a:solidFill>
            </c:spPr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'[Диаграмма в Microsoft Office PowerPoint]Лист1'!$A$11:$C$11</c:f>
              <c:strCache>
                <c:ptCount val="3"/>
                <c:pt idx="0">
                  <c:v>2 класс</c:v>
                </c:pt>
                <c:pt idx="1">
                  <c:v>7 класс</c:v>
                </c:pt>
                <c:pt idx="2">
                  <c:v>11 класс</c:v>
                </c:pt>
              </c:strCache>
            </c:strRef>
          </c:cat>
          <c:val>
            <c:numRef>
              <c:f>'[Диаграмма в Microsoft Office PowerPoint]Лист1'!$A$12:$C$12</c:f>
              <c:numCache>
                <c:formatCode>General</c:formatCode>
                <c:ptCount val="3"/>
                <c:pt idx="0">
                  <c:v>78.569999999999993</c:v>
                </c:pt>
                <c:pt idx="1">
                  <c:v>46.6</c:v>
                </c:pt>
                <c:pt idx="2">
                  <c:v>7.6899999999999995</c:v>
                </c:pt>
              </c:numCache>
            </c:numRef>
          </c:val>
        </c:ser>
        <c:shape val="box"/>
        <c:axId val="52815744"/>
        <c:axId val="52817280"/>
        <c:axId val="0"/>
      </c:bar3DChart>
      <c:catAx>
        <c:axId val="52815744"/>
        <c:scaling>
          <c:orientation val="minMax"/>
        </c:scaling>
        <c:delete val="1"/>
        <c:axPos val="b"/>
        <c:tickLblPos val="nextTo"/>
        <c:crossAx val="52817280"/>
        <c:crosses val="autoZero"/>
        <c:auto val="1"/>
        <c:lblAlgn val="ctr"/>
        <c:lblOffset val="100"/>
      </c:catAx>
      <c:valAx>
        <c:axId val="52817280"/>
        <c:scaling>
          <c:orientation val="minMax"/>
        </c:scaling>
        <c:axPos val="l"/>
        <c:majorGridlines/>
        <c:numFmt formatCode="General" sourceLinked="1"/>
        <c:tickLblPos val="nextTo"/>
        <c:crossAx val="52815744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0.15909</cdr:x>
      <cdr:y>0.86112</cdr:y>
    </cdr:from>
    <cdr:to>
      <cdr:x>0.84092</cdr:x>
      <cdr:y>0.94445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0066" y="2214578"/>
          <a:ext cx="214314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3 </a:t>
          </a:r>
          <a:r>
            <a:rPr lang="ru-RU" sz="1100" dirty="0" err="1" smtClean="0"/>
            <a:t>кл</a:t>
          </a:r>
          <a:r>
            <a:rPr lang="ru-RU" sz="1100" dirty="0" smtClean="0"/>
            <a:t>                   7 </a:t>
          </a:r>
          <a:r>
            <a:rPr lang="ru-RU" sz="1100" dirty="0" err="1" smtClean="0"/>
            <a:t>кл</a:t>
          </a:r>
          <a:r>
            <a:rPr lang="ru-RU" sz="1100" dirty="0" smtClean="0"/>
            <a:t>           11 </a:t>
          </a:r>
          <a:r>
            <a:rPr lang="ru-RU" sz="1100" dirty="0" err="1" smtClean="0"/>
            <a:t>кл</a:t>
          </a:r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0.20755</cdr:x>
      <cdr:y>0.87755</cdr:y>
    </cdr:from>
    <cdr:to>
      <cdr:x>0.81132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85818" y="2071702"/>
          <a:ext cx="2286016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      3 </a:t>
          </a:r>
          <a:r>
            <a:rPr lang="ru-RU" sz="1100" dirty="0" err="1" smtClean="0"/>
            <a:t>кл</a:t>
          </a:r>
          <a:r>
            <a:rPr lang="ru-RU" sz="1100" dirty="0" smtClean="0"/>
            <a:t>             7 </a:t>
          </a:r>
          <a:r>
            <a:rPr lang="ru-RU" sz="1100" dirty="0" err="1" smtClean="0"/>
            <a:t>кл</a:t>
          </a:r>
          <a:r>
            <a:rPr lang="ru-RU" sz="1100" dirty="0" smtClean="0"/>
            <a:t>             11 </a:t>
          </a:r>
          <a:r>
            <a:rPr lang="ru-RU" sz="1100" dirty="0" err="1" smtClean="0"/>
            <a:t>кл</a:t>
          </a:r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0.23529</cdr:x>
      <cdr:y>0.87879</cdr:y>
    </cdr:from>
    <cdr:to>
      <cdr:x>0.88235</cdr:x>
      <cdr:y>0.9697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7256" y="2071702"/>
          <a:ext cx="2357454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3 </a:t>
          </a:r>
          <a:r>
            <a:rPr lang="ru-RU" sz="1100" dirty="0" err="1" smtClean="0"/>
            <a:t>кл</a:t>
          </a:r>
          <a:r>
            <a:rPr lang="ru-RU" sz="1100" dirty="0" smtClean="0"/>
            <a:t>                   7 </a:t>
          </a:r>
          <a:r>
            <a:rPr lang="ru-RU" sz="1100" dirty="0" err="1" smtClean="0"/>
            <a:t>кл</a:t>
          </a:r>
          <a:r>
            <a:rPr lang="ru-RU" sz="1100" dirty="0" smtClean="0"/>
            <a:t>                 11 </a:t>
          </a:r>
          <a:r>
            <a:rPr lang="ru-RU" sz="1100" dirty="0" err="1" smtClean="0"/>
            <a:t>кл</a:t>
          </a:r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27ADD-B52B-447E-9D2D-25309D221773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9D234D-9FAD-491B-BA65-F7A7034F80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D234D-9FAD-491B-BA65-F7A7034F802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D234D-9FAD-491B-BA65-F7A7034F802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5ECEE2-1289-42D4-9D09-BB10797CEE09}" type="datetimeFigureOut">
              <a:rPr lang="ru-RU" smtClean="0"/>
              <a:pPr/>
              <a:t>17.01.2010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B40D55-7496-4830-98D7-613E814B9A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chart" Target="../charts/chart5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 с интернета\разные проекты\проект сумка\Walls_Summers_Shine\summer's_shine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57" y="-357214"/>
            <a:ext cx="9155457" cy="7215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-285776"/>
            <a:ext cx="8429684" cy="6309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Проект</a:t>
            </a:r>
          </a:p>
          <a:p>
            <a:pPr algn="ctr"/>
            <a:r>
              <a:rPr lang="ru-RU" sz="48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«Сколько весит моё здоровье»</a:t>
            </a:r>
          </a:p>
          <a:p>
            <a:pPr algn="ctr"/>
            <a:endParaRPr lang="ru-RU" sz="4800" b="1" u="sng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Автор : </a:t>
            </a:r>
            <a:r>
              <a:rPr lang="ru-RU" sz="4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Микусов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Егор 3 класс</a:t>
            </a:r>
          </a:p>
          <a:p>
            <a:pPr algn="ctr"/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r"/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Образовательное учреждение</a:t>
            </a:r>
          </a:p>
          <a:p>
            <a:pPr algn="r"/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МОУ СОШ №8, г. Канаш ЧР</a:t>
            </a:r>
          </a:p>
          <a:p>
            <a:pPr algn="r"/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Основной предмет:</a:t>
            </a:r>
          </a:p>
          <a:p>
            <a:pPr algn="r"/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ознакомление с окружающим миром</a:t>
            </a:r>
          </a:p>
          <a:p>
            <a:pPr algn="r"/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Научный руководитель:</a:t>
            </a:r>
          </a:p>
          <a:p>
            <a:pPr algn="r"/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000" dirty="0" err="1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Лёзина</a:t>
            </a:r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С.И.</a:t>
            </a:r>
          </a:p>
          <a:p>
            <a:pPr algn="r"/>
            <a:r>
              <a:rPr lang="ru-RU" sz="2000" dirty="0" smtClean="0">
                <a:ln w="17780" cmpd="sng">
                  <a:solidFill>
                    <a:schemeClr val="accent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учитель начальных классов</a:t>
            </a:r>
          </a:p>
        </p:txBody>
      </p:sp>
      <p:pic>
        <p:nvPicPr>
          <p:cNvPr id="1026" name="Picture 2" descr="D:\Фото с интернета\разные проекты\проект сумка\school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9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Фото с интернета\разные проекты\проект сумка\Walls_Summers_Shine\summer's_shine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952"/>
            <a:ext cx="9155457" cy="6882952"/>
          </a:xfrm>
          <a:prstGeom prst="rect">
            <a:avLst/>
          </a:prstGeom>
          <a:noFill/>
        </p:spPr>
      </p:pic>
      <p:pic>
        <p:nvPicPr>
          <p:cNvPr id="3" name="Рисунок 2" descr="D:\Картинки\Вещи\Backpa2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0"/>
            <a:ext cx="150016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428860" y="214290"/>
            <a:ext cx="3589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Результаты.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85860"/>
            <a:ext cx="700092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пришли к выводу, что масса большинства портфелей учеников 3 классов с комплектом учебников и письменных принадлежностей не соответствует санитарным нормам установленным Госсанэпиднадзором РФ.  Тяжёлые ранцы оказывают пагубное влияние на здоровье школьников.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вопрос «Сколько весит моё здоровье?» нельзя найти точного ответа. Здоровье нельзя купить. Здоровье нельзя взвесить. Ни одного человека нельзя  сделать здоровым без его собственных усилий , без самодисциплины и желания быть здоровым! Сохранить здоровье помогут наши советы.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Фото с интернета\разные проекты\проект сумка\Walls_Summers_Shine\summer's_shine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70722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57422" y="428604"/>
            <a:ext cx="3945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Мои советы.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1571612"/>
            <a:ext cx="71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1.Не носите ничего лишнего в своих портфелях.</a:t>
            </a:r>
          </a:p>
          <a:p>
            <a:endParaRPr lang="ru-RU" sz="2400" dirty="0" smtClean="0"/>
          </a:p>
          <a:p>
            <a:r>
              <a:rPr lang="ru-RU" sz="2400" b="1" dirty="0" smtClean="0"/>
              <a:t>2. Проверяйте ранец ежедневно и не забывайте вытащить из него ненужные учебники.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Воспользуйтесь этими советами и вы почувствуете, как наш, многоуважаемый ранец, заметно  полегчал.                                                 </a:t>
            </a:r>
          </a:p>
          <a:p>
            <a:endParaRPr lang="ru-RU" sz="2400" b="1" dirty="0" smtClean="0"/>
          </a:p>
          <a:p>
            <a:pPr algn="ctr"/>
            <a:r>
              <a:rPr lang="ru-RU" sz="2400" b="1" dirty="0" smtClean="0"/>
              <a:t>Поверь мне!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Я это уже сделал!</a:t>
            </a:r>
            <a:endParaRPr lang="ru-RU" sz="2400" b="1" dirty="0"/>
          </a:p>
        </p:txBody>
      </p:sp>
      <p:pic>
        <p:nvPicPr>
          <p:cNvPr id="1027" name="Picture 3" descr="D:\Фото с интернета\разные проекты\проект сумка\1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4500570"/>
            <a:ext cx="1514469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 с интернета\разные проекты\проект сумка\Walls_Summers_Shine\summer's_shine_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51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8501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заметку взрослым.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14422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Данные предложения могут сохранить здоровье учеников. Это ведь так просто…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214554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Возможность использования второго комплекта  учебников.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3429000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Школьные автобусы.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4714884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Выпуск учебников по четвертям.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H00546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1785926"/>
            <a:ext cx="1214446" cy="858052"/>
          </a:xfrm>
          <a:prstGeom prst="rect">
            <a:avLst/>
          </a:prstGeom>
        </p:spPr>
      </p:pic>
      <p:pic>
        <p:nvPicPr>
          <p:cNvPr id="11" name="Рисунок 10" descr="TN00211_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3214686"/>
            <a:ext cx="1714512" cy="841707"/>
          </a:xfrm>
          <a:prstGeom prst="rect">
            <a:avLst/>
          </a:prstGeom>
        </p:spPr>
      </p:pic>
      <p:pic>
        <p:nvPicPr>
          <p:cNvPr id="12" name="Рисунок 11" descr="PE03731_.WM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942" y="4500570"/>
            <a:ext cx="1857388" cy="1805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 с интернета\разные проекты\проект сумка\Walls_Summers_Shine\summer's_shine_4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357166"/>
            <a:ext cx="5946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Актуальность темы.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1571612"/>
            <a:ext cx="7482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 волнует здоровье школьника - здоровье будущего    поколения? Тогда этот проект для вас. В данном проекте мы рассматриваем такие вопросы:"Как тяжёлый ранец влияет на осанку ребёнка? Сколько должен весит ранец? Как правильно выбрать ранец?" </a:t>
            </a:r>
          </a:p>
          <a:p>
            <a:r>
              <a:rPr lang="ru-RU" dirty="0" smtClean="0"/>
              <a:t>     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3714752"/>
            <a:ext cx="242168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Гипотеза.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4214818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/>
          </a:p>
        </p:txBody>
      </p:sp>
      <p:pic>
        <p:nvPicPr>
          <p:cNvPr id="11" name="Picture 2" descr="D:\Фото с интернета\разные проекты\проект сумка\473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4953000"/>
            <a:ext cx="1905000" cy="1905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57158" y="4500570"/>
            <a:ext cx="66437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 проекта предполагает ,что ношение  чрезмерно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перегруженных портфелей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школьников может негативно сказаться на состоянии их здоровья.</a:t>
            </a:r>
          </a:p>
          <a:p>
            <a:endParaRPr lang="ru-RU" b="1" dirty="0" smtClean="0">
              <a:solidFill>
                <a:srgbClr val="000000"/>
              </a:solidFill>
              <a:latin typeface="Arial Narrow" pitchFamily="34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 с интернета\разные проекты\проект сумка\Walls_Summers_Shine\summer's_shine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70722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357166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428868"/>
            <a:ext cx="8358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Задачи: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2786058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4578" name="Picture 2" descr="D:\Фото с интернета\разные проекты\проект сумка\knig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2235861" cy="195262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071802" y="1928802"/>
            <a:ext cx="5143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1.Выяснить сколько должен весить портфель ученика начальных классов.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Выяснить сколько весит портфель ученика среднего звена.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2.Выяснить как влияет на здоровье ученика масса портфеля. Какие заболевания вызывает чрезмерная нагрузка на позвоночник.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Разработать рекомендации «Как правильно собрать ранец в школу.»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571480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Найти ответ на вопрос: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«Сколько должен весить груз знаний?»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Фото с интернета\разные проекты\проект сумка\Walls_Summers_Shine\summer's_shine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952"/>
            <a:ext cx="9155457" cy="6882952"/>
          </a:xfrm>
          <a:prstGeom prst="rect">
            <a:avLst/>
          </a:prstGeom>
          <a:noFill/>
        </p:spPr>
      </p:pic>
      <p:pic>
        <p:nvPicPr>
          <p:cNvPr id="5" name="Picture 2" descr="D:\Фото с интернета\разные проекты\проект сумка\Walls_Summers_Shine\summer's_shine_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57" y="-24952"/>
            <a:ext cx="9155457" cy="68829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864160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Если тебя это заинтересовало,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 присоединяйся! Ты можешь: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1714488"/>
            <a:ext cx="7660239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-Заняться наблюдениями.</a:t>
            </a:r>
          </a:p>
          <a:p>
            <a:r>
              <a:rPr lang="ru-RU" sz="2800" b="1" dirty="0" smtClean="0"/>
              <a:t>-Сбором информации из книг, журналов и газет.</a:t>
            </a:r>
          </a:p>
          <a:p>
            <a:pPr>
              <a:buFontTx/>
              <a:buChar char="-"/>
            </a:pPr>
            <a:r>
              <a:rPr lang="ru-RU" sz="2800" b="1" dirty="0" smtClean="0"/>
              <a:t>Провести опрос среди учащихся своего класса.</a:t>
            </a:r>
          </a:p>
          <a:p>
            <a:pPr>
              <a:buFontTx/>
              <a:buChar char="-"/>
            </a:pPr>
            <a:r>
              <a:rPr lang="ru-RU" sz="2800" b="1" dirty="0" smtClean="0"/>
              <a:t>Принять участие в съёмке телепередачи.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Фото с интернета\разные проекты\проект сумка\malch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143380"/>
            <a:ext cx="2263777" cy="235745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14414" y="3643314"/>
            <a:ext cx="2466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Ну как?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5000636"/>
            <a:ext cx="5022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Ты уже выбрал?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 с интернета\разные проекты\проект сумка\Walls_Summers_Shine\summer's_shine_4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17792"/>
            <a:ext cx="9144000" cy="68757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214290"/>
            <a:ext cx="6717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Начало исследования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928670"/>
            <a:ext cx="800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Для исследования мне понадобились: помощь моих друзей, весы, ранцы</a:t>
            </a:r>
          </a:p>
          <a:p>
            <a:r>
              <a:rPr lang="ru-RU" b="1" dirty="0" smtClean="0"/>
              <a:t> без школьных принадлежностей, фотоаппарат, школьные принадлежности.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4643446"/>
            <a:ext cx="800105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гигиеническим нормам вес ранца не должен превышать для учащихся: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1-4 классов  - 300 г;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5-6 классов – 4оо г;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7-8 классов – 500 г;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- 9-11 классов – 600 г.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D:\Мама\газета\karikaturs\1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000636"/>
            <a:ext cx="1536700" cy="1733550"/>
          </a:xfrm>
          <a:prstGeom prst="rect">
            <a:avLst/>
          </a:prstGeom>
          <a:noFill/>
        </p:spPr>
      </p:pic>
      <p:pic>
        <p:nvPicPr>
          <p:cNvPr id="9" name="Picture 2" descr="D:\Фото с интернета\разные проекты\проект сумка\IMGP05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4784" y="1714488"/>
            <a:ext cx="3619526" cy="2714644"/>
          </a:xfrm>
          <a:prstGeom prst="rect">
            <a:avLst/>
          </a:prstGeom>
          <a:noFill/>
        </p:spPr>
      </p:pic>
      <p:pic>
        <p:nvPicPr>
          <p:cNvPr id="11" name="Picture 3" descr="D:\Фото с интернета\разные проекты\проект сумка\IMGP05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1714488"/>
            <a:ext cx="3714776" cy="275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Фото с интернета\разные проекты\проект сумка\Walls_Summers_Shine\summer's_shine_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4952"/>
            <a:ext cx="9155457" cy="68829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214290"/>
            <a:ext cx="85011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 взвешивания ранцев.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2071678"/>
            <a:ext cx="835824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</a:t>
            </a:r>
            <a:r>
              <a:rPr lang="ru-RU" b="1" dirty="0" smtClean="0"/>
              <a:t>3 </a:t>
            </a:r>
            <a:r>
              <a:rPr lang="ru-RU" b="1" dirty="0" smtClean="0"/>
              <a:t>класс                                     7класс                                     11 класс</a:t>
            </a:r>
          </a:p>
          <a:p>
            <a:endParaRPr lang="ru-RU" dirty="0" smtClean="0"/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Ранец №1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2.200 г                                            2.600 г                                           6.700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Ранец №2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3.300 г                                            3.600 г                                          4.100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Ранец №3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4.100 г                                           4.300 г                                           2000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Ранец №4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3.400 г                                           3.100 г                                           1.500 г        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Ранец №5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2.300 г                                            3.900 г                                          5.100 г</a:t>
            </a:r>
          </a:p>
          <a:p>
            <a:r>
              <a:rPr lang="ru-RU" sz="1400" dirty="0" smtClean="0"/>
              <a:t> </a:t>
            </a:r>
          </a:p>
          <a:p>
            <a:pPr algn="ctr"/>
            <a:r>
              <a:rPr lang="ru-RU" sz="2400" b="1" u="sng" dirty="0" smtClean="0"/>
              <a:t>Вывод</a:t>
            </a:r>
            <a:endParaRPr lang="ru-RU" sz="2400" b="1" u="sng" dirty="0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28596" y="492919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Самый лёгкий ранец 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1.500 г           11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Самый тяжёлый ранец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6.700 г             11 класс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Соответствует норме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b="1" dirty="0" smtClean="0"/>
                        <a:t>6 ранцев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 соответствует норме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9 ранцев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D:\Фото с интернета\разные проекты\проект сумка\IMGP0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47" y="3899962"/>
            <a:ext cx="2357453" cy="2958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D:\Фото с интернета\разные проекты\проект сумка\Walls_Summers_Shine\summer's_shine_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4952"/>
            <a:ext cx="9155457" cy="68829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142852"/>
            <a:ext cx="86439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 взвешивания учебников.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1714488"/>
            <a:ext cx="842968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</a:t>
            </a:r>
            <a:r>
              <a:rPr lang="ru-RU" b="1" dirty="0" smtClean="0"/>
              <a:t>3 класс                     7 класс                             11 класс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Математика                                              310 г                            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Чтение   (литература)                                                                       350 г                                           302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Русск.язык                                                210 г                                                        </a:t>
            </a: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Ознак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с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окр.миром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. атлас                    875 г,210г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Английский язык                                      330 г                             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Биология, атлас                                                                                500 г,200г                                    356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Чувашское слово                                                                               400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Физика                                                                                                                                                      414 г                                   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Химия                                                                                                                                                        300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Алгебра ( 2 части)                                                                             600 г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472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История                                                                                                300 г                                             320 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КРК                                                                                                   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Обществознание                                                                                 270 г                                                      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ДНЕВНИК  ,пенал                              150г,210г                                200г, 100 г                                   218 г, 170г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Тетради                                                   200 г                                    400 г                                              600 г   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Смен. Обувь                                           700 г                                    700 г                                              700 г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Итого:                                     3.195г                          4.200 г                              4.152 г          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Фото с интернета\разные проекты\проект сумка\Walls_Summers_Shine\summer's_shine_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75724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-1"/>
            <a:ext cx="27783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Выводы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00" y="428604"/>
            <a:ext cx="7286676" cy="877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u="sng" dirty="0" smtClean="0"/>
              <a:t> </a:t>
            </a:r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 smtClean="0"/>
          </a:p>
          <a:p>
            <a:pPr algn="ctr"/>
            <a:endParaRPr lang="ru-RU" sz="2800" b="1" u="sng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4282" y="4500570"/>
          <a:ext cx="364333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669"/>
                <a:gridCol w="1821669"/>
              </a:tblGrid>
              <a:tr h="96297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1-2 класс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3-4 класс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5-6 класс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7-8 класс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9-11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1,5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кг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2,5 кг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3 кг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3,5 кг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3,5-4 кг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2" descr="D:\Фото с интернета\разные проекты\проект сумка\z6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-500090"/>
            <a:ext cx="2209797" cy="2714644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8596" y="857232"/>
          <a:ext cx="6096000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Нач</a:t>
                      </a:r>
                      <a:r>
                        <a:rPr lang="ru-RU" dirty="0" smtClean="0"/>
                        <a:t>. </a:t>
                      </a:r>
                      <a:r>
                        <a:rPr lang="ru-RU" dirty="0" err="1" smtClean="0"/>
                        <a:t>кл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7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11 </a:t>
                      </a:r>
                      <a:r>
                        <a:rPr lang="ru-RU" dirty="0" err="1" smtClean="0"/>
                        <a:t>кл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Норма 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Госсанэпид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надзора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 г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500 г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600г.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Соотв.норм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соотв.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норме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 учебника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3 учебника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 учебники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143372" y="4500570"/>
          <a:ext cx="471487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38"/>
                <a:gridCol w="2357438"/>
              </a:tblGrid>
              <a:tr h="142876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1-4 класс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5-6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класс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7-9 класс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 класс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300 г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400 г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500 г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600 г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0" y="36433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u="sng" dirty="0" smtClean="0"/>
              <a:t>Вес ранца с учебным  комплектом</a:t>
            </a:r>
          </a:p>
          <a:p>
            <a:pPr algn="ctr"/>
            <a:r>
              <a:rPr lang="ru-RU" b="1" u="sng" dirty="0" smtClean="0"/>
              <a:t> не должен превышать в: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3438" y="3643314"/>
            <a:ext cx="410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Вес учебника не должен превышать в: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Chart 4"/>
          <p:cNvGraphicFramePr>
            <a:graphicFrameLocks noGrp="1"/>
          </p:cNvGraphicFramePr>
          <p:nvPr>
            <p:ph idx="1"/>
          </p:nvPr>
        </p:nvGraphicFramePr>
        <p:xfrm>
          <a:off x="3357554" y="785794"/>
          <a:ext cx="3981448" cy="2865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Фото с интернета\разные проекты\проект сумка\Walls_Summers_Shine\summer's_shine_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457" y="-24952"/>
            <a:ext cx="9155457" cy="6882952"/>
          </a:xfrm>
          <a:prstGeom prst="rect">
            <a:avLst/>
          </a:prstGeom>
          <a:noFill/>
        </p:spPr>
      </p:pic>
      <p:graphicFrame>
        <p:nvGraphicFramePr>
          <p:cNvPr id="6" name="Chart 4"/>
          <p:cNvGraphicFramePr>
            <a:graphicFrameLocks/>
          </p:cNvGraphicFramePr>
          <p:nvPr/>
        </p:nvGraphicFramePr>
        <p:xfrm>
          <a:off x="214282" y="4286256"/>
          <a:ext cx="3143240" cy="2571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3"/>
          <p:cNvGraphicFramePr>
            <a:graphicFrameLocks/>
          </p:cNvGraphicFramePr>
          <p:nvPr/>
        </p:nvGraphicFramePr>
        <p:xfrm>
          <a:off x="4786314" y="1357298"/>
          <a:ext cx="3786214" cy="2333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0" y="1428736"/>
          <a:ext cx="3929058" cy="2243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1000108"/>
            <a:ext cx="3929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Чему отдаёте предпочтение?</a:t>
            </a:r>
            <a:endParaRPr lang="ru-RU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1000108"/>
            <a:ext cx="4500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Всегда носишь все учебные принадлежности?.</a:t>
            </a:r>
            <a:endParaRPr lang="ru-RU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378619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Срок службы твоего портфеля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142852"/>
            <a:ext cx="7981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Результаты исследований.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4876" y="378619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Портфель- нелёгкий груз.</a:t>
            </a:r>
            <a:endParaRPr lang="ru-RU" b="1" dirty="0"/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5000628" y="4357694"/>
          <a:ext cx="3643338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1" name="Рисунок 20" descr="AG00584_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1868" y="4429132"/>
            <a:ext cx="1357322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661</TotalTime>
  <Words>774</Words>
  <Application>Microsoft Office PowerPoint</Application>
  <PresentationFormat>Экран (4:3)</PresentationFormat>
  <Paragraphs>174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79</cp:revision>
  <dcterms:created xsi:type="dcterms:W3CDTF">2009-01-15T20:05:50Z</dcterms:created>
  <dcterms:modified xsi:type="dcterms:W3CDTF">2010-01-17T14:41:14Z</dcterms:modified>
</cp:coreProperties>
</file>