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64" r:id="rId3"/>
    <p:sldId id="265" r:id="rId4"/>
    <p:sldId id="262" r:id="rId5"/>
    <p:sldId id="263" r:id="rId6"/>
    <p:sldId id="266" r:id="rId7"/>
    <p:sldId id="267" r:id="rId8"/>
    <p:sldId id="268" r:id="rId9"/>
    <p:sldId id="259" r:id="rId10"/>
    <p:sldId id="261" r:id="rId11"/>
    <p:sldId id="269" r:id="rId12"/>
    <p:sldId id="271" r:id="rId13"/>
    <p:sldId id="270" r:id="rId14"/>
    <p:sldId id="272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52;&#1072;&#1088;&#1080;&#1085;&#1072;\&#1052;&#1086;&#1080;%20&#1076;&#1086;&#1082;&#1091;&#1084;&#1077;&#1085;&#1090;&#1099;\&#1089;&#1090;&#1088;&#1072;&#1093;\&#1076;&#1080;&#1072;&#1075;&#1088;&#1072;&#1084;&#1084;&#1072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400"/>
            </a:pPr>
            <a:r>
              <a:rPr lang="ru-RU" sz="2400" dirty="0" smtClean="0"/>
              <a:t>Страхи </a:t>
            </a:r>
            <a:r>
              <a:rPr lang="ru-RU" sz="2400" dirty="0"/>
              <a:t>младших школьников </a:t>
            </a:r>
          </a:p>
        </c:rich>
      </c:tx>
      <c:layout>
        <c:manualLayout>
          <c:xMode val="edge"/>
          <c:yMode val="edge"/>
          <c:x val="0.18453670782123432"/>
          <c:y val="1.260175120298755E-2"/>
        </c:manualLayout>
      </c:layout>
    </c:title>
    <c:plotArea>
      <c:layout/>
      <c:barChart>
        <c:barDir val="col"/>
        <c:grouping val="clustered"/>
        <c:ser>
          <c:idx val="0"/>
          <c:order val="0"/>
          <c:spPr>
            <a:solidFill>
              <a:srgbClr val="002060"/>
            </a:solidFill>
          </c:spPr>
          <c:dLbls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Val val="1"/>
          </c:dLbls>
          <c:cat>
            <c:strRef>
              <c:f>Лист1!$A$1:$A$6</c:f>
              <c:strCache>
                <c:ptCount val="6"/>
                <c:pt idx="0">
                  <c:v>темноты </c:v>
                </c:pt>
                <c:pt idx="1">
                  <c:v>собак </c:v>
                </c:pt>
                <c:pt idx="2">
                  <c:v>насекомых </c:v>
                </c:pt>
                <c:pt idx="3">
                  <c:v>несуществ.  явлений</c:v>
                </c:pt>
                <c:pt idx="4">
                  <c:v>страш. по телевизору</c:v>
                </c:pt>
                <c:pt idx="5">
                  <c:v>высоты</c:v>
                </c:pt>
              </c:strCache>
            </c:strRef>
          </c:cat>
          <c:val>
            <c:numRef>
              <c:f>Лист1!$B$1:$B$6</c:f>
              <c:numCache>
                <c:formatCode>0%</c:formatCode>
                <c:ptCount val="6"/>
                <c:pt idx="0">
                  <c:v>0.52</c:v>
                </c:pt>
                <c:pt idx="1">
                  <c:v>0.35000000000000003</c:v>
                </c:pt>
                <c:pt idx="2">
                  <c:v>0.32000000000000006</c:v>
                </c:pt>
                <c:pt idx="3">
                  <c:v>0.29000000000000004</c:v>
                </c:pt>
                <c:pt idx="4">
                  <c:v>0.29000000000000004</c:v>
                </c:pt>
                <c:pt idx="5">
                  <c:v>0.35000000000000003</c:v>
                </c:pt>
              </c:numCache>
            </c:numRef>
          </c:val>
        </c:ser>
        <c:axId val="63295488"/>
        <c:axId val="63297024"/>
      </c:barChart>
      <c:catAx>
        <c:axId val="6329548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63297024"/>
        <c:crosses val="autoZero"/>
        <c:auto val="1"/>
        <c:lblAlgn val="ctr"/>
        <c:lblOffset val="100"/>
      </c:catAx>
      <c:valAx>
        <c:axId val="63297024"/>
        <c:scaling>
          <c:orientation val="minMax"/>
          <c:max val="1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63295488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800"/>
            </a:pPr>
            <a:r>
              <a:rPr lang="ru-RU" sz="2800" baseline="0" dirty="0" smtClean="0"/>
              <a:t>Страхи </a:t>
            </a:r>
            <a:r>
              <a:rPr lang="ru-RU" sz="2800" baseline="0" dirty="0"/>
              <a:t>взрослых</a:t>
            </a:r>
          </a:p>
          <a:p>
            <a:pPr>
              <a:defRPr sz="2800"/>
            </a:pPr>
            <a:endParaRPr lang="ru-RU" sz="280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Лист1!$B$20</c:f>
              <c:strCache>
                <c:ptCount val="1"/>
                <c:pt idx="0">
                  <c:v>20-40 лет </c:v>
                </c:pt>
              </c:strCache>
            </c:strRef>
          </c:tx>
          <c:spPr>
            <a:solidFill>
              <a:srgbClr val="002060"/>
            </a:solidFill>
          </c:spPr>
          <c:dLbls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Val val="1"/>
          </c:dLbls>
          <c:cat>
            <c:strRef>
              <c:f>Лист1!$A$21:$A$27</c:f>
              <c:strCache>
                <c:ptCount val="7"/>
                <c:pt idx="0">
                  <c:v>Болезни  близких людей </c:v>
                </c:pt>
                <c:pt idx="1">
                  <c:v>Страх заболеть </c:v>
                </c:pt>
                <c:pt idx="2">
                  <c:v>Одиночества </c:v>
                </c:pt>
                <c:pt idx="3">
                  <c:v>Смерти </c:v>
                </c:pt>
                <c:pt idx="4">
                  <c:v>Предательства </c:v>
                </c:pt>
                <c:pt idx="5">
                  <c:v>Войны </c:v>
                </c:pt>
                <c:pt idx="6">
                  <c:v>Потерять работу </c:v>
                </c:pt>
              </c:strCache>
            </c:strRef>
          </c:cat>
          <c:val>
            <c:numRef>
              <c:f>Лист1!$B$21:$B$27</c:f>
              <c:numCache>
                <c:formatCode>0%</c:formatCode>
                <c:ptCount val="7"/>
                <c:pt idx="0">
                  <c:v>0.70000000000000007</c:v>
                </c:pt>
                <c:pt idx="1">
                  <c:v>0.30000000000000004</c:v>
                </c:pt>
                <c:pt idx="2">
                  <c:v>0.30000000000000004</c:v>
                </c:pt>
                <c:pt idx="3">
                  <c:v>0.2</c:v>
                </c:pt>
                <c:pt idx="4">
                  <c:v>0</c:v>
                </c:pt>
                <c:pt idx="5">
                  <c:v>0.1</c:v>
                </c:pt>
                <c:pt idx="6">
                  <c:v>0.2</c:v>
                </c:pt>
              </c:numCache>
            </c:numRef>
          </c:val>
        </c:ser>
        <c:ser>
          <c:idx val="1"/>
          <c:order val="1"/>
          <c:tx>
            <c:strRef>
              <c:f>Лист1!$C$20</c:f>
              <c:strCache>
                <c:ptCount val="1"/>
                <c:pt idx="0">
                  <c:v>40-60 лет </c:v>
                </c:pt>
              </c:strCache>
            </c:strRef>
          </c:tx>
          <c:spPr>
            <a:solidFill>
              <a:srgbClr val="C00000"/>
            </a:solidFill>
          </c:spPr>
          <c:dLbls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Val val="1"/>
          </c:dLbls>
          <c:cat>
            <c:strRef>
              <c:f>Лист1!$A$21:$A$27</c:f>
              <c:strCache>
                <c:ptCount val="7"/>
                <c:pt idx="0">
                  <c:v>Болезни  близких людей </c:v>
                </c:pt>
                <c:pt idx="1">
                  <c:v>Страх заболеть </c:v>
                </c:pt>
                <c:pt idx="2">
                  <c:v>Одиночества </c:v>
                </c:pt>
                <c:pt idx="3">
                  <c:v>Смерти </c:v>
                </c:pt>
                <c:pt idx="4">
                  <c:v>Предательства </c:v>
                </c:pt>
                <c:pt idx="5">
                  <c:v>Войны </c:v>
                </c:pt>
                <c:pt idx="6">
                  <c:v>Потерять работу </c:v>
                </c:pt>
              </c:strCache>
            </c:strRef>
          </c:cat>
          <c:val>
            <c:numRef>
              <c:f>Лист1!$C$21:$C$27</c:f>
              <c:numCache>
                <c:formatCode>0%</c:formatCode>
                <c:ptCount val="7"/>
                <c:pt idx="0">
                  <c:v>0.30000000000000004</c:v>
                </c:pt>
                <c:pt idx="1">
                  <c:v>0.30000000000000004</c:v>
                </c:pt>
                <c:pt idx="2">
                  <c:v>0.1</c:v>
                </c:pt>
                <c:pt idx="3">
                  <c:v>0</c:v>
                </c:pt>
                <c:pt idx="4">
                  <c:v>0.2</c:v>
                </c:pt>
                <c:pt idx="5">
                  <c:v>0.2</c:v>
                </c:pt>
                <c:pt idx="6">
                  <c:v>0</c:v>
                </c:pt>
              </c:numCache>
            </c:numRef>
          </c:val>
        </c:ser>
        <c:axId val="63273600"/>
        <c:axId val="70537600"/>
      </c:barChart>
      <c:catAx>
        <c:axId val="6327360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70537600"/>
        <c:crosses val="autoZero"/>
        <c:auto val="1"/>
        <c:lblAlgn val="ctr"/>
        <c:lblOffset val="100"/>
      </c:catAx>
      <c:valAx>
        <c:axId val="70537600"/>
        <c:scaling>
          <c:orientation val="minMax"/>
          <c:max val="1"/>
        </c:scaling>
        <c:axPos val="l"/>
        <c:majorGridlines/>
        <c:numFmt formatCode="0%" sourceLinked="1"/>
        <c:maj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6327360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390" baseline="0"/>
            </a:pPr>
            <a:r>
              <a:rPr lang="ru-RU" sz="2390" baseline="0" dirty="0"/>
              <a:t>Наиболее актуальные страхи  взрослых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Лист1!$B$2</c:f>
              <c:strCache>
                <c:ptCount val="1"/>
                <c:pt idx="0">
                  <c:v>20-40 лет</c:v>
                </c:pt>
              </c:strCache>
            </c:strRef>
          </c:tx>
          <c:spPr>
            <a:solidFill>
              <a:srgbClr val="C00000"/>
            </a:solidFill>
          </c:spPr>
          <c:dLbls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Val val="1"/>
          </c:dLbls>
          <c:cat>
            <c:strRef>
              <c:f>Лист1!$A$3:$A$9</c:f>
              <c:strCache>
                <c:ptCount val="7"/>
                <c:pt idx="0">
                  <c:v>Болезни близких людей</c:v>
                </c:pt>
                <c:pt idx="1">
                  <c:v>Страх заболеть</c:v>
                </c:pt>
                <c:pt idx="2">
                  <c:v>Одиночества</c:v>
                </c:pt>
                <c:pt idx="3">
                  <c:v>Смерти</c:v>
                </c:pt>
                <c:pt idx="4">
                  <c:v>Предательства</c:v>
                </c:pt>
                <c:pt idx="5">
                  <c:v>Войны</c:v>
                </c:pt>
                <c:pt idx="6">
                  <c:v>Потерять работу</c:v>
                </c:pt>
              </c:strCache>
            </c:strRef>
          </c:cat>
          <c:val>
            <c:numRef>
              <c:f>Лист1!$B$3:$B$9</c:f>
              <c:numCache>
                <c:formatCode>0%</c:formatCode>
                <c:ptCount val="7"/>
                <c:pt idx="0">
                  <c:v>0.70000000000000062</c:v>
                </c:pt>
                <c:pt idx="1">
                  <c:v>0.30000000000000032</c:v>
                </c:pt>
                <c:pt idx="2">
                  <c:v>0.30000000000000032</c:v>
                </c:pt>
                <c:pt idx="3">
                  <c:v>0.2</c:v>
                </c:pt>
                <c:pt idx="4">
                  <c:v>0</c:v>
                </c:pt>
                <c:pt idx="5">
                  <c:v>0.1</c:v>
                </c:pt>
                <c:pt idx="6">
                  <c:v>0.2</c:v>
                </c:pt>
              </c:numCache>
            </c:numRef>
          </c:val>
        </c:ser>
        <c:ser>
          <c:idx val="1"/>
          <c:order val="1"/>
          <c:tx>
            <c:strRef>
              <c:f>Лист1!$C$2</c:f>
              <c:strCache>
                <c:ptCount val="1"/>
                <c:pt idx="0">
                  <c:v>40-60 лет</c:v>
                </c:pt>
              </c:strCache>
            </c:strRef>
          </c:tx>
          <c:spPr>
            <a:solidFill>
              <a:srgbClr val="002060"/>
            </a:solidFill>
          </c:spPr>
          <c:dLbls>
            <c:txPr>
              <a:bodyPr/>
              <a:lstStyle/>
              <a:p>
                <a:pPr>
                  <a:defRPr sz="1420" baseline="0"/>
                </a:pPr>
                <a:endParaRPr lang="ru-RU"/>
              </a:p>
            </c:txPr>
            <c:showVal val="1"/>
          </c:dLbls>
          <c:cat>
            <c:strRef>
              <c:f>Лист1!$A$3:$A$9</c:f>
              <c:strCache>
                <c:ptCount val="7"/>
                <c:pt idx="0">
                  <c:v>Болезни близких людей</c:v>
                </c:pt>
                <c:pt idx="1">
                  <c:v>Страх заболеть</c:v>
                </c:pt>
                <c:pt idx="2">
                  <c:v>Одиночества</c:v>
                </c:pt>
                <c:pt idx="3">
                  <c:v>Смерти</c:v>
                </c:pt>
                <c:pt idx="4">
                  <c:v>Предательства</c:v>
                </c:pt>
                <c:pt idx="5">
                  <c:v>Войны</c:v>
                </c:pt>
                <c:pt idx="6">
                  <c:v>Потерять работу</c:v>
                </c:pt>
              </c:strCache>
            </c:strRef>
          </c:cat>
          <c:val>
            <c:numRef>
              <c:f>Лист1!$C$3:$C$9</c:f>
              <c:numCache>
                <c:formatCode>0%</c:formatCode>
                <c:ptCount val="7"/>
                <c:pt idx="0">
                  <c:v>0.30000000000000032</c:v>
                </c:pt>
                <c:pt idx="1">
                  <c:v>0.30000000000000032</c:v>
                </c:pt>
                <c:pt idx="2">
                  <c:v>0.1</c:v>
                </c:pt>
                <c:pt idx="3">
                  <c:v>0</c:v>
                </c:pt>
                <c:pt idx="4">
                  <c:v>0.2</c:v>
                </c:pt>
                <c:pt idx="5">
                  <c:v>0.2</c:v>
                </c:pt>
                <c:pt idx="6">
                  <c:v>0</c:v>
                </c:pt>
              </c:numCache>
            </c:numRef>
          </c:val>
        </c:ser>
        <c:axId val="70555520"/>
        <c:axId val="70557056"/>
      </c:barChart>
      <c:catAx>
        <c:axId val="70555520"/>
        <c:scaling>
          <c:orientation val="minMax"/>
        </c:scaling>
        <c:axPos val="b"/>
        <c:majorTickMark val="none"/>
        <c:tickLblPos val="nextTo"/>
        <c:crossAx val="70557056"/>
        <c:crosses val="autoZero"/>
        <c:auto val="1"/>
        <c:lblAlgn val="ctr"/>
        <c:lblOffset val="100"/>
      </c:catAx>
      <c:valAx>
        <c:axId val="70557056"/>
        <c:scaling>
          <c:orientation val="minMax"/>
          <c:max val="1"/>
        </c:scaling>
        <c:axPos val="l"/>
        <c:majorGridlines/>
        <c:numFmt formatCode="0%" sourceLinked="1"/>
        <c:tickLblPos val="nextTo"/>
        <c:crossAx val="70555520"/>
        <c:crosses val="autoZero"/>
        <c:crossBetween val="between"/>
      </c:valAx>
    </c:plotArea>
    <c:legend>
      <c:legendPos val="r"/>
      <c:txPr>
        <a:bodyPr/>
        <a:lstStyle/>
        <a:p>
          <a:pPr>
            <a:defRPr sz="1260" baseline="0"/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000"/>
            </a:pPr>
            <a:r>
              <a:rPr lang="ru-RU" sz="2000" dirty="0"/>
              <a:t>сравнительные</a:t>
            </a:r>
            <a:r>
              <a:rPr lang="ru-RU" sz="2000" baseline="0" dirty="0"/>
              <a:t> графики</a:t>
            </a:r>
            <a:endParaRPr lang="ru-RU" sz="2000" dirty="0"/>
          </a:p>
        </c:rich>
      </c:tx>
    </c:title>
    <c:plotArea>
      <c:layout/>
      <c:lineChart>
        <c:grouping val="standard"/>
        <c:ser>
          <c:idx val="0"/>
          <c:order val="0"/>
          <c:tx>
            <c:strRef>
              <c:f>Лист2!$B$2</c:f>
              <c:strCache>
                <c:ptCount val="1"/>
                <c:pt idx="0">
                  <c:v>девочки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dLbls>
            <c:dLbl>
              <c:idx val="9"/>
              <c:layout>
                <c:manualLayout>
                  <c:x val="-6.9444444444444503E-2"/>
                  <c:y val="-4.3149946062567272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numRef>
              <c:f>Лист2!$A$3:$A$13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Лист2!$B$3:$B$13</c:f>
              <c:numCache>
                <c:formatCode>General</c:formatCode>
                <c:ptCount val="11"/>
                <c:pt idx="0">
                  <c:v>150</c:v>
                </c:pt>
                <c:pt idx="1">
                  <c:v>135</c:v>
                </c:pt>
                <c:pt idx="2">
                  <c:v>102</c:v>
                </c:pt>
                <c:pt idx="3">
                  <c:v>62</c:v>
                </c:pt>
                <c:pt idx="4">
                  <c:v>89</c:v>
                </c:pt>
                <c:pt idx="5">
                  <c:v>62</c:v>
                </c:pt>
                <c:pt idx="6">
                  <c:v>107</c:v>
                </c:pt>
                <c:pt idx="7">
                  <c:v>88</c:v>
                </c:pt>
                <c:pt idx="8">
                  <c:v>101</c:v>
                </c:pt>
                <c:pt idx="9">
                  <c:v>174</c:v>
                </c:pt>
                <c:pt idx="10">
                  <c:v>102</c:v>
                </c:pt>
              </c:numCache>
            </c:numRef>
          </c:val>
        </c:ser>
        <c:ser>
          <c:idx val="1"/>
          <c:order val="1"/>
          <c:tx>
            <c:strRef>
              <c:f>Лист2!$C$2</c:f>
              <c:strCache>
                <c:ptCount val="1"/>
                <c:pt idx="0">
                  <c:v>мальчики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marker>
            <c:symbol val="none"/>
          </c:marker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numRef>
              <c:f>Лист2!$A$3:$A$13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Лист2!$C$3:$C$13</c:f>
              <c:numCache>
                <c:formatCode>General</c:formatCode>
                <c:ptCount val="11"/>
                <c:pt idx="0">
                  <c:v>50</c:v>
                </c:pt>
                <c:pt idx="1">
                  <c:v>96</c:v>
                </c:pt>
                <c:pt idx="2">
                  <c:v>30</c:v>
                </c:pt>
                <c:pt idx="3">
                  <c:v>49</c:v>
                </c:pt>
                <c:pt idx="4">
                  <c:v>92</c:v>
                </c:pt>
                <c:pt idx="5">
                  <c:v>42</c:v>
                </c:pt>
                <c:pt idx="6">
                  <c:v>94</c:v>
                </c:pt>
              </c:numCache>
            </c:numRef>
          </c:val>
        </c:ser>
        <c:marker val="1"/>
        <c:axId val="71064576"/>
        <c:axId val="71062656"/>
      </c:lineChart>
      <c:valAx>
        <c:axId val="7106265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 b="0"/>
                </a:pPr>
                <a:r>
                  <a:rPr lang="ru-RU" sz="1400" b="0" dirty="0"/>
                  <a:t>показатель страха</a:t>
                </a:r>
              </a:p>
            </c:rich>
          </c:tx>
          <c:layout>
            <c:manualLayout>
              <c:xMode val="edge"/>
              <c:yMode val="edge"/>
              <c:x val="1.3807886096899301E-2"/>
              <c:y val="0.33180707470557613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71064576"/>
        <c:crosses val="autoZero"/>
        <c:crossBetween val="between"/>
      </c:valAx>
      <c:catAx>
        <c:axId val="710645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/>
                  <a:t>участники</a:t>
                </a:r>
              </a:p>
            </c:rich>
          </c:tx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71062656"/>
        <c:crosses val="autoZero"/>
        <c:auto val="1"/>
        <c:lblAlgn val="ctr"/>
        <c:lblOffset val="100"/>
      </c:catAx>
    </c:plotArea>
    <c:legend>
      <c:legendPos val="r"/>
      <c:txPr>
        <a:bodyPr/>
        <a:lstStyle/>
        <a:p>
          <a:pPr>
            <a:defRPr sz="1400"/>
          </a:pPr>
          <a:endParaRPr lang="ru-RU"/>
        </a:p>
      </c:txPr>
    </c:legend>
    <c:plotVisOnly val="1"/>
  </c:chart>
  <c:spPr>
    <a:solidFill>
      <a:schemeClr val="accent3">
        <a:lumMod val="60000"/>
        <a:lumOff val="40000"/>
      </a:schemeClr>
    </a:solidFill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400"/>
            </a:pPr>
            <a:r>
              <a:rPr lang="ru-RU" sz="2400" dirty="0"/>
              <a:t>Что тревожит перед экзаменом?</a:t>
            </a:r>
          </a:p>
        </c:rich>
      </c:tx>
      <c:layout>
        <c:manualLayout>
          <c:xMode val="edge"/>
          <c:yMode val="edge"/>
          <c:x val="0.23687615857657621"/>
          <c:y val="1.2851315674523734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Лист1!$C$2</c:f>
              <c:strCache>
                <c:ptCount val="1"/>
                <c:pt idx="0">
                  <c:v>9 класс</c:v>
                </c:pt>
              </c:strCache>
            </c:strRef>
          </c:tx>
          <c:spPr>
            <a:solidFill>
              <a:srgbClr val="002060"/>
            </a:solidFill>
          </c:spPr>
          <c:dLbls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Val val="1"/>
          </c:dLbls>
          <c:cat>
            <c:strRef>
              <c:f>Лист1!$B$3:$B$7</c:f>
              <c:strCache>
                <c:ptCount val="5"/>
                <c:pt idx="0">
                  <c:v>Сложный билет</c:v>
                </c:pt>
                <c:pt idx="1">
                  <c:v>Недоброж.  отношение экзаменаторов</c:v>
                </c:pt>
                <c:pt idx="2">
                  <c:v>Неуверенность в себе</c:v>
                </c:pt>
                <c:pt idx="3">
                  <c:v>Плохое физическое состояние</c:v>
                </c:pt>
                <c:pt idx="4">
                  <c:v>Низ. уровень знаний</c:v>
                </c:pt>
              </c:strCache>
            </c:strRef>
          </c:cat>
          <c:val>
            <c:numRef>
              <c:f>Лист1!$C$3:$C$7</c:f>
              <c:numCache>
                <c:formatCode>0%</c:formatCode>
                <c:ptCount val="5"/>
                <c:pt idx="0">
                  <c:v>0.63000000000000056</c:v>
                </c:pt>
                <c:pt idx="1">
                  <c:v>0.38000000000000034</c:v>
                </c:pt>
                <c:pt idx="2">
                  <c:v>0.5</c:v>
                </c:pt>
                <c:pt idx="3">
                  <c:v>0.37000000000000027</c:v>
                </c:pt>
                <c:pt idx="4">
                  <c:v>0.25</c:v>
                </c:pt>
              </c:numCache>
            </c:numRef>
          </c:val>
        </c:ser>
        <c:ser>
          <c:idx val="1"/>
          <c:order val="1"/>
          <c:tx>
            <c:strRef>
              <c:f>Лист1!$D$2</c:f>
              <c:strCache>
                <c:ptCount val="1"/>
                <c:pt idx="0">
                  <c:v>11 класс</c:v>
                </c:pt>
              </c:strCache>
            </c:strRef>
          </c:tx>
          <c:spPr>
            <a:solidFill>
              <a:srgbClr val="C00000"/>
            </a:solidFill>
          </c:spPr>
          <c:dLbls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Val val="1"/>
          </c:dLbls>
          <c:cat>
            <c:strRef>
              <c:f>Лист1!$B$3:$B$7</c:f>
              <c:strCache>
                <c:ptCount val="5"/>
                <c:pt idx="0">
                  <c:v>Сложный билет</c:v>
                </c:pt>
                <c:pt idx="1">
                  <c:v>Недоброж.  отношение экзаменаторов</c:v>
                </c:pt>
                <c:pt idx="2">
                  <c:v>Неуверенность в себе</c:v>
                </c:pt>
                <c:pt idx="3">
                  <c:v>Плохое физическое состояние</c:v>
                </c:pt>
                <c:pt idx="4">
                  <c:v>Низ. уровень знаний</c:v>
                </c:pt>
              </c:strCache>
            </c:strRef>
          </c:cat>
          <c:val>
            <c:numRef>
              <c:f>Лист1!$D$3:$D$7</c:f>
              <c:numCache>
                <c:formatCode>0%</c:formatCode>
                <c:ptCount val="5"/>
                <c:pt idx="0">
                  <c:v>0.5</c:v>
                </c:pt>
                <c:pt idx="1">
                  <c:v>0.12000000000000002</c:v>
                </c:pt>
                <c:pt idx="2">
                  <c:v>0.63000000000000056</c:v>
                </c:pt>
                <c:pt idx="3">
                  <c:v>0.25</c:v>
                </c:pt>
                <c:pt idx="4">
                  <c:v>0.25</c:v>
                </c:pt>
              </c:numCache>
            </c:numRef>
          </c:val>
        </c:ser>
        <c:axId val="71178496"/>
        <c:axId val="71188480"/>
      </c:barChart>
      <c:catAx>
        <c:axId val="71178496"/>
        <c:scaling>
          <c:orientation val="minMax"/>
        </c:scaling>
        <c:axPos val="b"/>
        <c:majorTickMark val="none"/>
        <c:tickLblPos val="nextTo"/>
        <c:crossAx val="71188480"/>
        <c:crosses val="autoZero"/>
        <c:auto val="1"/>
        <c:lblAlgn val="ctr"/>
        <c:lblOffset val="100"/>
      </c:catAx>
      <c:valAx>
        <c:axId val="71188480"/>
        <c:scaling>
          <c:orientation val="minMax"/>
          <c:max val="1"/>
        </c:scaling>
        <c:axPos val="l"/>
        <c:majorGridlines/>
        <c:numFmt formatCode="0%" sourceLinked="1"/>
        <c:maj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7117849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800" baseline="0"/>
            </a:pPr>
            <a:endParaRPr lang="ru-RU"/>
          </a:p>
        </c:txPr>
      </c:dTable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ED85-4FEA-4861-98BD-A5EF0DBE4C91}" type="datetimeFigureOut">
              <a:rPr lang="ru-RU" smtClean="0"/>
              <a:pPr/>
              <a:t>20.12.2009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3CA6-110A-4143-9316-14A7FAC624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ED85-4FEA-4861-98BD-A5EF0DBE4C91}" type="datetimeFigureOut">
              <a:rPr lang="ru-RU" smtClean="0"/>
              <a:pPr/>
              <a:t>20.12.2009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3CA6-110A-4143-9316-14A7FAC624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ED85-4FEA-4861-98BD-A5EF0DBE4C91}" type="datetimeFigureOut">
              <a:rPr lang="ru-RU" smtClean="0"/>
              <a:pPr/>
              <a:t>20.12.2009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3CA6-110A-4143-9316-14A7FAC624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ED85-4FEA-4861-98BD-A5EF0DBE4C91}" type="datetimeFigureOut">
              <a:rPr lang="ru-RU" smtClean="0"/>
              <a:pPr/>
              <a:t>20.12.2009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3CA6-110A-4143-9316-14A7FAC624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ED85-4FEA-4861-98BD-A5EF0DBE4C91}" type="datetimeFigureOut">
              <a:rPr lang="ru-RU" smtClean="0"/>
              <a:pPr/>
              <a:t>20.12.2009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3CA6-110A-4143-9316-14A7FAC624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ED85-4FEA-4861-98BD-A5EF0DBE4C91}" type="datetimeFigureOut">
              <a:rPr lang="ru-RU" smtClean="0"/>
              <a:pPr/>
              <a:t>20.12.2009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3CA6-110A-4143-9316-14A7FAC624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ED85-4FEA-4861-98BD-A5EF0DBE4C91}" type="datetimeFigureOut">
              <a:rPr lang="ru-RU" smtClean="0"/>
              <a:pPr/>
              <a:t>20.12.2009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3CA6-110A-4143-9316-14A7FAC624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ED85-4FEA-4861-98BD-A5EF0DBE4C91}" type="datetimeFigureOut">
              <a:rPr lang="ru-RU" smtClean="0"/>
              <a:pPr/>
              <a:t>20.12.2009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3CA6-110A-4143-9316-14A7FAC624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ED85-4FEA-4861-98BD-A5EF0DBE4C91}" type="datetimeFigureOut">
              <a:rPr lang="ru-RU" smtClean="0"/>
              <a:pPr/>
              <a:t>20.12.2009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3CA6-110A-4143-9316-14A7FAC624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ED85-4FEA-4861-98BD-A5EF0DBE4C91}" type="datetimeFigureOut">
              <a:rPr lang="ru-RU" smtClean="0"/>
              <a:pPr/>
              <a:t>20.12.2009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3CA6-110A-4143-9316-14A7FAC624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ED85-4FEA-4861-98BD-A5EF0DBE4C91}" type="datetimeFigureOut">
              <a:rPr lang="ru-RU" smtClean="0"/>
              <a:pPr/>
              <a:t>20.12.2009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BF63CA6-110A-4143-9316-14A7FAC6248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C7FED85-4FEA-4861-98BD-A5EF0DBE4C91}" type="datetimeFigureOut">
              <a:rPr lang="ru-RU" smtClean="0"/>
              <a:pPr/>
              <a:t>20.12.2009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BF63CA6-110A-4143-9316-14A7FAC6248C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image" Target="../media/image10.jpeg"/><Relationship Id="rId7" Type="http://schemas.openxmlformats.org/officeDocument/2006/relationships/image" Target="../media/image14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gif"/><Relationship Id="rId9" Type="http://schemas.openxmlformats.org/officeDocument/2006/relationships/image" Target="../media/image5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357166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928926" y="1357298"/>
            <a:ext cx="4316182" cy="923330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Что такое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85852" y="2285992"/>
            <a:ext cx="7000924" cy="209288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91440" tIns="45720" rIns="91440" bIns="45720">
            <a:prstTxWarp prst="textDeflateTop">
              <a:avLst/>
            </a:prstTxWarp>
            <a:spAutoFit/>
          </a:bodyPr>
          <a:lstStyle/>
          <a:p>
            <a:pPr algn="ctr"/>
            <a:r>
              <a:rPr lang="ru-RU" sz="13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СТРАХ</a:t>
            </a:r>
            <a:endParaRPr lang="ru-RU" sz="1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86050" y="4643446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5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500034" y="357166"/>
          <a:ext cx="8072494" cy="585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571472" y="214290"/>
          <a:ext cx="8215370" cy="5929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571472" y="500042"/>
          <a:ext cx="8215370" cy="5572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Диаграмма 1"/>
          <p:cNvPicPr>
            <a:picLocks noChangeArrowheads="1"/>
          </p:cNvPicPr>
          <p:nvPr/>
        </p:nvPicPr>
        <p:blipFill>
          <a:blip r:embed="rId2"/>
          <a:srcRect b="-21"/>
          <a:stretch>
            <a:fillRect/>
          </a:stretch>
        </p:blipFill>
        <p:spPr bwMode="auto">
          <a:xfrm>
            <a:off x="357158" y="571480"/>
            <a:ext cx="8424000" cy="49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214282" y="285728"/>
          <a:ext cx="8715436" cy="5929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 descr="0_21bd1_5646ec6_X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928802"/>
            <a:ext cx="1368000" cy="1368000"/>
          </a:xfrm>
          <a:prstGeom prst="rect">
            <a:avLst/>
          </a:prstGeom>
        </p:spPr>
      </p:pic>
      <p:pic>
        <p:nvPicPr>
          <p:cNvPr id="1035" name="Picture 11" descr="C:\Documents and Settings\Марина\Мои документы\Мои рисунки\анимация\iCARP5VKW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85720" y="3643314"/>
            <a:ext cx="838200" cy="1123950"/>
          </a:xfrm>
          <a:prstGeom prst="rect">
            <a:avLst/>
          </a:prstGeom>
          <a:noFill/>
        </p:spPr>
      </p:pic>
      <p:pic>
        <p:nvPicPr>
          <p:cNvPr id="20" name="Picture 4" descr="C:\Documents and Settings\Марина\Мои документы\Мои рисунки\анимация\0_1f638_298faa9c_L.gif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714480" y="2857496"/>
            <a:ext cx="762000" cy="838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285728"/>
            <a:ext cx="821537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149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262626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indent="936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«Сделай первый шаг, и ты поймешь,  что не все так страшно»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 Сенека 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285728"/>
            <a:ext cx="63579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712788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262626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делать, когда страшно?</a:t>
            </a:r>
            <a:endParaRPr lang="ru-RU" sz="3200" dirty="0" smtClean="0"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2428868"/>
            <a:ext cx="20717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Отвлечься </a:t>
            </a:r>
            <a:endParaRPr lang="ru-RU" sz="2000" b="1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714612" y="2857496"/>
            <a:ext cx="33575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5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Тренируйте смелость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3286124"/>
            <a:ext cx="23631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Делайте быстрее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3643314"/>
            <a:ext cx="41520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/>
              <a:t>Придумайте ритуал смелости</a:t>
            </a:r>
            <a:endParaRPr lang="ru-RU" sz="2000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4071942"/>
            <a:ext cx="4500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Перебейте страх другой эмоцией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71604" y="4500570"/>
            <a:ext cx="56436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/>
              <a:t>Рисуйте, лепите страхи и уничтожайте</a:t>
            </a:r>
            <a:endParaRPr lang="ru-RU" sz="2000" i="1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857356" y="5357826"/>
            <a:ext cx="49292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513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Повышение собственной самооценки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4929198"/>
            <a:ext cx="41434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Ободрение в трудную минуту</a:t>
            </a:r>
            <a:endParaRPr lang="ru-RU" sz="2000" dirty="0"/>
          </a:p>
        </p:txBody>
      </p:sp>
      <p:pic>
        <p:nvPicPr>
          <p:cNvPr id="1028" name="Picture 4" descr="C:\Documents and Settings\Марина\Мои документы\Мои рисунки\анимация\0_1f638_298faa9c_L.gif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072198" y="1571612"/>
            <a:ext cx="762000" cy="838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9" name="Picture 5" descr="C:\Documents and Settings\Марина\Мои документы\Мои рисунки\анимация\0_1f63b_18fd18a0_XXS.gif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714876" y="5857892"/>
            <a:ext cx="714375" cy="714375"/>
          </a:xfrm>
          <a:prstGeom prst="rect">
            <a:avLst/>
          </a:prstGeom>
          <a:noFill/>
        </p:spPr>
      </p:pic>
      <p:pic>
        <p:nvPicPr>
          <p:cNvPr id="1030" name="Picture 6" descr="C:\Documents and Settings\Марина\Мои документы\Мои рисунки\анимация\shocked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357166"/>
            <a:ext cx="648000" cy="648000"/>
          </a:xfrm>
          <a:prstGeom prst="rect">
            <a:avLst/>
          </a:prstGeom>
          <a:noFill/>
        </p:spPr>
      </p:pic>
      <p:pic>
        <p:nvPicPr>
          <p:cNvPr id="1031" name="Picture 7" descr="C:\Documents and Settings\Марина\Мои документы\Мои рисунки\анимация\icon_evil.gif"/>
          <p:cNvPicPr>
            <a:picLocks noChangeAspect="1" noChangeArrowheads="1" noCrop="1"/>
          </p:cNvPicPr>
          <p:nvPr/>
        </p:nvPicPr>
        <p:blipFill>
          <a:blip r:embed="rId7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28596" y="5429264"/>
            <a:ext cx="1204607" cy="1044000"/>
          </a:xfrm>
          <a:prstGeom prst="rect">
            <a:avLst/>
          </a:prstGeom>
          <a:noFill/>
        </p:spPr>
      </p:pic>
      <p:sp>
        <p:nvSpPr>
          <p:cNvPr id="18" name="Овал 17"/>
          <p:cNvSpPr/>
          <p:nvPr/>
        </p:nvSpPr>
        <p:spPr>
          <a:xfrm>
            <a:off x="1071538" y="2143116"/>
            <a:ext cx="6357982" cy="471488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34" name="Picture 10" descr="C:\Documents and Settings\Марина\Мои документы\Мои рисунки\анимация\0_24c37_829c4ca0_XS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715272" y="5143512"/>
            <a:ext cx="714375" cy="952500"/>
          </a:xfrm>
          <a:prstGeom prst="rect">
            <a:avLst/>
          </a:prstGeom>
          <a:noFill/>
        </p:spPr>
      </p:pic>
      <p:pic>
        <p:nvPicPr>
          <p:cNvPr id="1036" name="Picture 12" descr="C:\Documents and Settings\Марина\Мои документы\Мои рисунки\анимация\eEIN2b3wS1.gif"/>
          <p:cNvPicPr>
            <a:picLocks noChangeAspect="1" noChangeArrowheads="1" noCrop="1"/>
          </p:cNvPicPr>
          <p:nvPr/>
        </p:nvPicPr>
        <p:blipFill>
          <a:blip r:embed="rId9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000892" y="2786058"/>
            <a:ext cx="1905000" cy="95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6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"/>
                            </p:stCondLst>
                            <p:childTnLst>
                              <p:par>
                                <p:cTn id="3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20"/>
                            </p:stCondLst>
                            <p:childTnLst>
                              <p:par>
                                <p:cTn id="5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20"/>
                            </p:stCondLst>
                            <p:childTnLst>
                              <p:par>
                                <p:cTn id="6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6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40"/>
                            </p:stCondLst>
                            <p:childTnLst>
                              <p:par>
                                <p:cTn id="8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 descr="C:\Documents and Settings\Марина\Мои документы\Мои рисунки\анимация\0_1df13_4581306_XL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71612"/>
            <a:ext cx="5424000" cy="4068000"/>
          </a:xfrm>
          <a:prstGeom prst="rect">
            <a:avLst/>
          </a:prstGeom>
          <a:noFill/>
        </p:spPr>
      </p:pic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1000100" y="285728"/>
            <a:ext cx="7143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5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поддавайтесь страху </a:t>
            </a:r>
          </a:p>
          <a:p>
            <a:pPr marL="0" marR="0" lvl="0" indent="365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он будет, победим!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571480"/>
            <a:ext cx="85010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 страха глаза велики!</a:t>
            </a:r>
            <a:endParaRPr lang="ru-RU" sz="5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857364"/>
            <a:ext cx="7715304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сделать в мире что-то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достойное, нельзя стоять на берегу,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дрожа и думая о холодной воде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опасностях, подстерегающих пловцов.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Надо прыгать в воду и выплывать,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получится.                  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Сидней Смит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1928802"/>
            <a:ext cx="60007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Удачи Вам!</a:t>
            </a:r>
            <a:endParaRPr lang="ru-RU" sz="8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2214554"/>
            <a:ext cx="7113422" cy="1754326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/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57224" y="1071546"/>
            <a:ext cx="785818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rgbClr val="FF0000">
                <a:alpha val="40000"/>
              </a:srgbClr>
            </a:glo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26262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Страх</a:t>
            </a:r>
            <a:r>
              <a:rPr lang="ru-RU" sz="1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это страсть воистину поразительная, и врачи говорят, что нет другой,  которая  выбивала бы наш рассудок из положенной  ему колеи в большей мере, чем эта».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М. Монтень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_24c37_829c4ca0_X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205" y="5000636"/>
            <a:ext cx="1107000" cy="1476000"/>
          </a:xfrm>
          <a:prstGeom prst="rect">
            <a:avLst/>
          </a:prstGeom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785786" y="4643446"/>
            <a:ext cx="47149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_21bd1_5646ec6_X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8000" y="3762000"/>
            <a:ext cx="3096000" cy="3096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1714488"/>
            <a:ext cx="778674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Исследовать и изучить способы устранения  влияния страхов на человека и на его поведение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57554" y="357166"/>
            <a:ext cx="274145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7200" b="1" spc="100" dirty="0" smtClean="0"/>
              <a:t>Цель</a:t>
            </a:r>
            <a:r>
              <a:rPr lang="ru-RU" sz="7200" spc="1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214290"/>
            <a:ext cx="6072230" cy="12240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Страх</a:t>
            </a: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5857884" y="1357298"/>
            <a:ext cx="214314" cy="785818"/>
          </a:xfrm>
          <a:prstGeom prst="downArrow">
            <a:avLst/>
          </a:prstGeom>
          <a:solidFill>
            <a:srgbClr val="C00000"/>
          </a:solidFill>
          <a:scene3d>
            <a:camera prst="orthographicFront">
              <a:rot lat="0" lon="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2857488" y="1357298"/>
            <a:ext cx="214314" cy="785818"/>
          </a:xfrm>
          <a:prstGeom prst="downArrow">
            <a:avLst/>
          </a:prstGeom>
          <a:solidFill>
            <a:srgbClr val="C00000"/>
          </a:solidFill>
          <a:scene3d>
            <a:camera prst="orthographicFront">
              <a:rot lat="0" lon="0" rev="19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2143116"/>
            <a:ext cx="3214710" cy="68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Реальный</a:t>
            </a:r>
          </a:p>
          <a:p>
            <a:pPr algn="ctr"/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929190" y="2143116"/>
            <a:ext cx="3214710" cy="707886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Иллюзорный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929158" y="3714752"/>
            <a:ext cx="421484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/>
              <a:t>Страх перед экзаменом (выступлением)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Страх темноты 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Боязнь пауков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71472" y="3714752"/>
            <a:ext cx="37862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/>
              <a:t>Страх пожара 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Страх прыгнуть с высоты  многоэтажного дома  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2857496"/>
            <a:ext cx="3929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/>
              <a:t>обеспечивает наше выживание</a:t>
            </a:r>
            <a:endParaRPr lang="ru-RU" sz="2400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43438" y="2857496"/>
            <a:ext cx="4071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преграда на нашем пути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40"/>
                            </p:stCondLst>
                            <p:childTnLst>
                              <p:par>
                                <p:cTn id="1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20"/>
                            </p:stCondLst>
                            <p:childTnLst>
                              <p:par>
                                <p:cTn id="2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160"/>
                            </p:stCondLst>
                            <p:childTnLst>
                              <p:par>
                                <p:cTn id="4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680"/>
                            </p:stCondLst>
                            <p:childTnLst>
                              <p:par>
                                <p:cTn id="4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428604"/>
            <a:ext cx="5110694" cy="1214446"/>
          </a:xfrm>
          <a:prstGeom prst="rect">
            <a:avLst/>
          </a:prstGeom>
        </p:spPr>
        <p:txBody>
          <a:bodyPr wrap="none">
            <a:prstTxWarp prst="textDeflate">
              <a:avLst/>
            </a:prstTxWarp>
            <a:spAutoFit/>
          </a:bodyPr>
          <a:lstStyle/>
          <a:p>
            <a:pPr algn="ctr"/>
            <a:r>
              <a:rPr lang="ru-RU" sz="4400" b="1" dirty="0" smtClean="0"/>
              <a:t>Что  такое страх?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785926"/>
            <a:ext cx="61436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«Страх - эмоция, возникающая в ситуации угрозы биологическому или социальному существованию индивида и направленная на источник действительной или воображаемой опасности»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Фрейд Зигмунд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1643050"/>
            <a:ext cx="2160000" cy="2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572264" y="450057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Зигмунд Фрейд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428604"/>
            <a:ext cx="67866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Классификация  по силе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000240"/>
            <a:ext cx="3024000" cy="2554545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Опасение, беспокойство, слабо выраженная тревога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2071678"/>
            <a:ext cx="2340000" cy="2071702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Страх  слабый или  умеренный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929322" y="2000240"/>
            <a:ext cx="3024000" cy="255600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Сильный страх (ужас, кошмар преследующий человека)</a:t>
            </a:r>
            <a:endParaRPr lang="ru-RU" sz="32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1857356" y="1285860"/>
            <a:ext cx="214314" cy="785818"/>
          </a:xfrm>
          <a:prstGeom prst="downArrow">
            <a:avLst/>
          </a:prstGeom>
          <a:solidFill>
            <a:srgbClr val="C00000"/>
          </a:solidFill>
          <a:scene3d>
            <a:camera prst="orthographicFront">
              <a:rot lat="0" lon="0" rev="19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6929454" y="1214422"/>
            <a:ext cx="214314" cy="785818"/>
          </a:xfrm>
          <a:prstGeom prst="downArrow">
            <a:avLst/>
          </a:prstGeom>
          <a:solidFill>
            <a:srgbClr val="C00000"/>
          </a:solidFill>
          <a:scene3d>
            <a:camera prst="orthographicFront">
              <a:rot lat="0" lon="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4357686" y="1142984"/>
            <a:ext cx="214314" cy="785818"/>
          </a:xfrm>
          <a:prstGeom prst="downArrow">
            <a:avLst/>
          </a:prstGeom>
          <a:solidFill>
            <a:srgbClr val="C00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117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Классификация страхов по признаку</a:t>
            </a:r>
            <a:endParaRPr lang="ru-RU" sz="32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428736"/>
            <a:ext cx="1910716" cy="5232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5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природные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43702" y="1428736"/>
            <a:ext cx="2095382" cy="5232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2800" dirty="0" smtClean="0">
                <a:solidFill>
                  <a:srgbClr val="26262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социальные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1142984"/>
            <a:ext cx="3546164" cy="95410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2800" dirty="0" smtClean="0">
                <a:solidFill>
                  <a:srgbClr val="26262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созданные человеком </a:t>
            </a:r>
          </a:p>
          <a:p>
            <a:pPr algn="ctr"/>
            <a:r>
              <a:rPr lang="ru-RU" sz="2800" dirty="0" smtClean="0">
                <a:solidFill>
                  <a:srgbClr val="26262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(выдуманные)</a:t>
            </a:r>
            <a:endParaRPr lang="ru-RU" sz="28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1428728" y="714356"/>
            <a:ext cx="214314" cy="540000"/>
          </a:xfrm>
          <a:prstGeom prst="downArrow">
            <a:avLst/>
          </a:prstGeom>
          <a:solidFill>
            <a:srgbClr val="C00000"/>
          </a:solidFill>
          <a:scene3d>
            <a:camera prst="orthographicFront">
              <a:rot lat="0" lon="0" rev="19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4357686" y="714356"/>
            <a:ext cx="180000" cy="360000"/>
          </a:xfrm>
          <a:prstGeom prst="downArrow">
            <a:avLst/>
          </a:prstGeom>
          <a:solidFill>
            <a:srgbClr val="C00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7429520" y="714356"/>
            <a:ext cx="214314" cy="540000"/>
          </a:xfrm>
          <a:prstGeom prst="downArrow">
            <a:avLst/>
          </a:prstGeom>
          <a:solidFill>
            <a:srgbClr val="C00000"/>
          </a:solidFill>
          <a:scene3d>
            <a:camera prst="orthographicFront">
              <a:rot lat="0" lon="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-214346" y="2357430"/>
            <a:ext cx="335752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2000" dirty="0" smtClean="0"/>
              <a:t>Атмосферные явления</a:t>
            </a:r>
          </a:p>
          <a:p>
            <a:pPr algn="ctr">
              <a:buFont typeface="Wingdings" pitchFamily="2" charset="2"/>
              <a:buChar char="Ø"/>
            </a:pPr>
            <a:endParaRPr lang="ru-RU" sz="2000" dirty="0" smtClean="0"/>
          </a:p>
          <a:p>
            <a:pPr algn="ctr">
              <a:buFont typeface="Wingdings" pitchFamily="2" charset="2"/>
              <a:buChar char="Ø"/>
            </a:pPr>
            <a:r>
              <a:rPr lang="ru-RU" sz="2000" dirty="0" smtClean="0"/>
              <a:t>Астрономические явления  </a:t>
            </a:r>
          </a:p>
          <a:p>
            <a:pPr algn="ctr">
              <a:buFont typeface="Wingdings" pitchFamily="2" charset="2"/>
              <a:buChar char="Ø"/>
            </a:pPr>
            <a:endParaRPr lang="ru-RU" sz="2000" dirty="0" smtClean="0"/>
          </a:p>
          <a:p>
            <a:pPr algn="ctr">
              <a:buFont typeface="Wingdings" pitchFamily="2" charset="2"/>
              <a:buChar char="Ø"/>
            </a:pPr>
            <a:r>
              <a:rPr lang="ru-RU" sz="2000" dirty="0" smtClean="0"/>
              <a:t>Вулканы и землетрясения</a:t>
            </a:r>
          </a:p>
          <a:p>
            <a:pPr algn="ctr"/>
            <a:endParaRPr lang="ru-RU" sz="2000" dirty="0" smtClean="0"/>
          </a:p>
          <a:p>
            <a:pPr algn="ctr">
              <a:buFont typeface="Wingdings" pitchFamily="2" charset="2"/>
              <a:buChar char="Ø"/>
            </a:pPr>
            <a:r>
              <a:rPr lang="ru-RU" sz="2000" dirty="0" smtClean="0"/>
              <a:t>Животные</a:t>
            </a:r>
          </a:p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15074" y="2143116"/>
            <a:ext cx="23574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Страх публичных выступлений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86480" y="2786058"/>
            <a:ext cx="285752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Страх ответственности</a:t>
            </a:r>
          </a:p>
          <a:p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Страх перед экзаменами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i="1" dirty="0" smtClean="0"/>
              <a:t>«Боязнь провала»</a:t>
            </a:r>
          </a:p>
          <a:p>
            <a:pPr>
              <a:buFont typeface="Wingdings" pitchFamily="2" charset="2"/>
              <a:buChar char="Ø"/>
            </a:pPr>
            <a:endParaRPr lang="ru-RU" i="1" dirty="0" smtClean="0"/>
          </a:p>
          <a:p>
            <a:pPr>
              <a:buFont typeface="Wingdings" pitchFamily="2" charset="2"/>
              <a:buChar char="Ø"/>
            </a:pPr>
            <a:r>
              <a:rPr lang="ru-RU" i="1" dirty="0" smtClean="0"/>
              <a:t>«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Боязнь</a:t>
            </a:r>
            <a:r>
              <a:rPr lang="ru-RU" i="1" dirty="0" smtClean="0"/>
              <a:t> критики» </a:t>
            </a:r>
          </a:p>
          <a:p>
            <a:pPr>
              <a:buFont typeface="Wingdings" pitchFamily="2" charset="2"/>
              <a:buChar char="Ø"/>
            </a:pPr>
            <a:endParaRPr lang="ru-RU" i="1" dirty="0" smtClean="0"/>
          </a:p>
          <a:p>
            <a:pPr>
              <a:buFont typeface="Wingdings" pitchFamily="2" charset="2"/>
              <a:buChar char="Ø"/>
            </a:pPr>
            <a:r>
              <a:rPr lang="ru-RU" i="1" dirty="0" smtClean="0"/>
              <a:t>«Боязнь успеха»</a:t>
            </a:r>
            <a:endParaRPr lang="ru-RU" dirty="0" smtClean="0"/>
          </a:p>
          <a:p>
            <a:endParaRPr lang="ru-RU" i="1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214678" y="2071678"/>
            <a:ext cx="250033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5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731838" algn="l"/>
              </a:tabLst>
            </a:pPr>
            <a:r>
              <a:rPr kumimoji="0" lang="ru-RU" sz="2000" b="1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Страх несуществующих явлений</a:t>
            </a:r>
            <a:endParaRPr kumimoji="0" lang="ru-RU" sz="2000" b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643174" y="3214686"/>
            <a:ext cx="364333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22313" algn="l"/>
              </a:tabLst>
            </a:pPr>
            <a:r>
              <a:rPr kumimoji="0" lang="ru-RU" sz="2000" b="1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    2.  «</a:t>
            </a:r>
            <a:r>
              <a:rPr kumimoji="0" lang="ru-RU" sz="2000" b="1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Внутренние страхи</a:t>
            </a:r>
            <a:r>
              <a:rPr kumimoji="0" lang="ru-RU" sz="2000" b="1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000" b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"/>
              <a:tabLst>
                <a:tab pos="722313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Страх перед пространством </a:t>
            </a: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22313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"/>
              <a:tabLst>
                <a:tab pos="722313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Страх перед временем</a:t>
            </a: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22313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"/>
              <a:tabLst>
                <a:tab pos="722313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Страх перед непознаваемостью жизни</a:t>
            </a: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22313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"/>
              <a:tabLst>
                <a:tab pos="722313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Страх перед собой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6" name="Рисунок 15" descr="eEIN2b3wS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5572140"/>
            <a:ext cx="1905000" cy="95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6050" y="285728"/>
            <a:ext cx="46281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/>
              <a:t>Чего боятся дошкольники?</a:t>
            </a:r>
            <a:endParaRPr lang="ru-RU" sz="2800" dirty="0"/>
          </a:p>
        </p:txBody>
      </p:sp>
      <p:pic>
        <p:nvPicPr>
          <p:cNvPr id="3" name="Рисунок 2" descr="SP_A0536.jpg"/>
          <p:cNvPicPr>
            <a:picLocks noChangeAspect="1"/>
          </p:cNvPicPr>
          <p:nvPr/>
        </p:nvPicPr>
        <p:blipFill>
          <a:blip r:embed="rId2"/>
          <a:srcRect l="25625" r="5000"/>
          <a:stretch>
            <a:fillRect/>
          </a:stretch>
        </p:blipFill>
        <p:spPr>
          <a:xfrm rot="16200000">
            <a:off x="4666607" y="1262693"/>
            <a:ext cx="4095913" cy="4428000"/>
          </a:xfrm>
          <a:prstGeom prst="rect">
            <a:avLst/>
          </a:prstGeom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14282" y="1214422"/>
            <a:ext cx="421484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собак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50%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темноты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50%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мультипликационных героев (чудовищ, бабу Ягу, злых зверей)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40%.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big6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4857760"/>
            <a:ext cx="1903739" cy="140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/>
        </p:nvGraphicFramePr>
        <p:xfrm>
          <a:off x="285720" y="285728"/>
          <a:ext cx="8572560" cy="585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Литейная">
      <a:dk1>
        <a:sysClr val="windowText" lastClr="000000"/>
      </a:dk1>
      <a:lt1>
        <a:sysClr val="window" lastClr="F4F4F4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637</TotalTime>
  <Words>349</Words>
  <Application>Microsoft Office PowerPoint</Application>
  <PresentationFormat>Экран (4:3)</PresentationFormat>
  <Paragraphs>90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DraGon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Lex</dc:creator>
  <cp:lastModifiedBy>Lex</cp:lastModifiedBy>
  <cp:revision>72</cp:revision>
  <dcterms:created xsi:type="dcterms:W3CDTF">2009-12-11T03:55:48Z</dcterms:created>
  <dcterms:modified xsi:type="dcterms:W3CDTF">2009-12-20T11:11:42Z</dcterms:modified>
</cp:coreProperties>
</file>