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3" r:id="rId3"/>
    <p:sldId id="262" r:id="rId4"/>
    <p:sldId id="261" r:id="rId5"/>
    <p:sldId id="260" r:id="rId6"/>
    <p:sldId id="259"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82" r:id="rId23"/>
    <p:sldId id="283" r:id="rId24"/>
    <p:sldId id="284" r:id="rId25"/>
    <p:sldId id="285"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33"/>
    <a:srgbClr val="0000FF"/>
    <a:srgbClr val="000000"/>
    <a:srgbClr val="FFFF66"/>
    <a:srgbClr val="FF0066"/>
    <a:srgbClr val="FF33CC"/>
    <a:srgbClr val="0066FF"/>
    <a:srgbClr val="CC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34" autoAdjust="0"/>
    <p:restoredTop sz="94660"/>
  </p:normalViewPr>
  <p:slideViewPr>
    <p:cSldViewPr>
      <p:cViewPr>
        <p:scale>
          <a:sx n="50" d="100"/>
          <a:sy n="50" d="100"/>
        </p:scale>
        <p:origin x="-1200" y="-42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B46FE3BA-8800-4B9C-AE53-B61D8B1B177C}" type="datetimeFigureOut">
              <a:rPr lang="ru-RU"/>
              <a:pPr>
                <a:defRPr/>
              </a:pPr>
              <a:t>26.01.2010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A1379443-7385-41A1-BDBD-B86A79EB6952}"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B005BC2-4F7C-436E-BAF7-9E6E3921BD52}" type="datetimeFigureOut">
              <a:rPr lang="ru-RU"/>
              <a:pPr>
                <a:defRPr/>
              </a:pPr>
              <a:t>26.01.2010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800F807E-891E-4B2B-82C9-2116B4DB619A}"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1106B94-0900-4FE8-8CF5-101655CA450E}" type="datetimeFigureOut">
              <a:rPr lang="ru-RU"/>
              <a:pPr>
                <a:defRPr/>
              </a:pPr>
              <a:t>26.01.2010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373F0040-7EA8-41BD-8B6E-B5A042F34A3D}"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AC72E25-3114-43F2-B047-1B2DB56C9706}" type="datetimeFigureOut">
              <a:rPr lang="ru-RU"/>
              <a:pPr>
                <a:defRPr/>
              </a:pPr>
              <a:t>26.01.2010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24D8E712-E0BD-4520-8AE6-06BBC87EB94F}"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558D0CF-6FCF-4407-9943-D589C12BE132}" type="datetimeFigureOut">
              <a:rPr lang="ru-RU"/>
              <a:pPr>
                <a:defRPr/>
              </a:pPr>
              <a:t>26.01.2010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dirty="0"/>
          </a:p>
        </p:txBody>
      </p:sp>
      <p:sp>
        <p:nvSpPr>
          <p:cNvPr id="6" name="Номер слайда 5"/>
          <p:cNvSpPr>
            <a:spLocks noGrp="1"/>
          </p:cNvSpPr>
          <p:nvPr>
            <p:ph type="sldNum" sz="quarter" idx="12"/>
          </p:nvPr>
        </p:nvSpPr>
        <p:spPr/>
        <p:txBody>
          <a:bodyPr/>
          <a:lstStyle>
            <a:lvl1pPr>
              <a:defRPr/>
            </a:lvl1pPr>
          </a:lstStyle>
          <a:p>
            <a:pPr>
              <a:defRPr/>
            </a:pPr>
            <a:fld id="{0C0B9EBE-2CE2-4771-94CB-FB70F6847D99}"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F15436D5-8B96-4FAE-BA29-71D1028CD7BD}" type="datetimeFigureOut">
              <a:rPr lang="ru-RU"/>
              <a:pPr>
                <a:defRPr/>
              </a:pPr>
              <a:t>26.01.2010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DE6F30C5-7A29-4D5A-A55F-BCB68A62C337}"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8C271256-4A8B-4BE8-A01F-08ED49942A4C}" type="datetimeFigureOut">
              <a:rPr lang="ru-RU"/>
              <a:pPr>
                <a:defRPr/>
              </a:pPr>
              <a:t>26.01.2010</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dirty="0"/>
          </a:p>
        </p:txBody>
      </p:sp>
      <p:sp>
        <p:nvSpPr>
          <p:cNvPr id="9" name="Номер слайда 5"/>
          <p:cNvSpPr>
            <a:spLocks noGrp="1"/>
          </p:cNvSpPr>
          <p:nvPr>
            <p:ph type="sldNum" sz="quarter" idx="12"/>
          </p:nvPr>
        </p:nvSpPr>
        <p:spPr/>
        <p:txBody>
          <a:bodyPr/>
          <a:lstStyle>
            <a:lvl1pPr>
              <a:defRPr/>
            </a:lvl1pPr>
          </a:lstStyle>
          <a:p>
            <a:pPr>
              <a:defRPr/>
            </a:pPr>
            <a:fld id="{13F35621-904C-404E-9D32-2B34E49A05D6}"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204AF177-39A3-43D5-BF9A-9C1D195D3565}" type="datetimeFigureOut">
              <a:rPr lang="ru-RU"/>
              <a:pPr>
                <a:defRPr/>
              </a:pPr>
              <a:t>26.01.2010</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dirty="0"/>
          </a:p>
        </p:txBody>
      </p:sp>
      <p:sp>
        <p:nvSpPr>
          <p:cNvPr id="5" name="Номер слайда 5"/>
          <p:cNvSpPr>
            <a:spLocks noGrp="1"/>
          </p:cNvSpPr>
          <p:nvPr>
            <p:ph type="sldNum" sz="quarter" idx="12"/>
          </p:nvPr>
        </p:nvSpPr>
        <p:spPr/>
        <p:txBody>
          <a:bodyPr/>
          <a:lstStyle>
            <a:lvl1pPr>
              <a:defRPr/>
            </a:lvl1pPr>
          </a:lstStyle>
          <a:p>
            <a:pPr>
              <a:defRPr/>
            </a:pPr>
            <a:fld id="{B0E68853-A8E7-4D85-B815-DAC82E03FD9F}"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9E3691C-8C37-4B89-BDC3-F393A69ADA8D}" type="datetimeFigureOut">
              <a:rPr lang="ru-RU"/>
              <a:pPr>
                <a:defRPr/>
              </a:pPr>
              <a:t>26.01.2010</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dirty="0"/>
          </a:p>
        </p:txBody>
      </p:sp>
      <p:sp>
        <p:nvSpPr>
          <p:cNvPr id="4" name="Номер слайда 5"/>
          <p:cNvSpPr>
            <a:spLocks noGrp="1"/>
          </p:cNvSpPr>
          <p:nvPr>
            <p:ph type="sldNum" sz="quarter" idx="12"/>
          </p:nvPr>
        </p:nvSpPr>
        <p:spPr/>
        <p:txBody>
          <a:bodyPr/>
          <a:lstStyle>
            <a:lvl1pPr>
              <a:defRPr/>
            </a:lvl1pPr>
          </a:lstStyle>
          <a:p>
            <a:pPr>
              <a:defRPr/>
            </a:pPr>
            <a:fld id="{B57757F5-7871-46EC-9119-2E57477C6C0D}"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E33D6EF-EC98-4191-AF7A-0CB8C39CF4E2}" type="datetimeFigureOut">
              <a:rPr lang="ru-RU"/>
              <a:pPr>
                <a:defRPr/>
              </a:pPr>
              <a:t>26.01.2010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E20C28AF-1DD2-403A-A3AD-345389C0C72C}"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D305815-F438-47AB-B87F-1A5B0446F9D5}" type="datetimeFigureOut">
              <a:rPr lang="ru-RU"/>
              <a:pPr>
                <a:defRPr/>
              </a:pPr>
              <a:t>26.01.2010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dirty="0"/>
          </a:p>
        </p:txBody>
      </p:sp>
      <p:sp>
        <p:nvSpPr>
          <p:cNvPr id="7" name="Номер слайда 5"/>
          <p:cNvSpPr>
            <a:spLocks noGrp="1"/>
          </p:cNvSpPr>
          <p:nvPr>
            <p:ph type="sldNum" sz="quarter" idx="12"/>
          </p:nvPr>
        </p:nvSpPr>
        <p:spPr/>
        <p:txBody>
          <a:bodyPr/>
          <a:lstStyle>
            <a:lvl1pPr>
              <a:defRPr/>
            </a:lvl1pPr>
          </a:lstStyle>
          <a:p>
            <a:pPr>
              <a:defRPr/>
            </a:pPr>
            <a:fld id="{9A943FA0-8CDB-43DE-8757-AF6CAF18B3DB}"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59442C2C-2673-4D9A-BE0A-2468658C34B7}" type="datetimeFigureOut">
              <a:rPr lang="ru-RU"/>
              <a:pPr>
                <a:defRPr/>
              </a:pPr>
              <a:t>26.01.2010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48FE871B-AE20-439E-B810-B88BEE8C58CB}"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C:\Documents%20and%20Settings\Admin\&#1056;&#1072;&#1073;&#1086;&#1095;&#1080;&#1081;%20&#1089;&#1090;&#1086;&#1083;\&#1055;&#1080;&#1092;&#1072;&#1075;&#1086;&#1088;\&#1082;&#1086;&#1089;&#1084;&#1086;&#1089;.mp3"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30.jpeg"/></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 name="Прямоугольник 2"/>
          <p:cNvSpPr/>
          <p:nvPr/>
        </p:nvSpPr>
        <p:spPr>
          <a:xfrm>
            <a:off x="1857356" y="2428868"/>
            <a:ext cx="5540299" cy="1754326"/>
          </a:xfrm>
          <a:prstGeom prst="rect">
            <a:avLst/>
          </a:prstGeom>
          <a:noFill/>
        </p:spPr>
        <p:txBody>
          <a:bodyPr wrap="none">
            <a:prstTxWarp prst="textWave2">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solidFill>
                  <a:srgbClr val="FFFF00"/>
                </a:solidFill>
                <a:effectLst>
                  <a:outerShdw blurRad="50800" dist="39000" dir="5460000" algn="tl">
                    <a:srgbClr val="000000">
                      <a:alpha val="38000"/>
                    </a:srgbClr>
                  </a:outerShdw>
                </a:effectLst>
                <a:latin typeface="+mn-lt"/>
              </a:rPr>
              <a:t>МОУ</a:t>
            </a:r>
          </a:p>
          <a:p>
            <a:pPr algn="ctr" fontAlgn="auto">
              <a:spcBef>
                <a:spcPts val="0"/>
              </a:spcBef>
              <a:spcAft>
                <a:spcPts val="0"/>
              </a:spcAft>
              <a:defRPr/>
            </a:pPr>
            <a:r>
              <a:rPr lang="ru-RU" sz="5400" b="1" dirty="0">
                <a:ln w="11430"/>
                <a:solidFill>
                  <a:srgbClr val="FFFF00"/>
                </a:solidFill>
                <a:effectLst>
                  <a:outerShdw blurRad="50800" dist="39000" dir="5460000" algn="tl">
                    <a:srgbClr val="000000">
                      <a:alpha val="38000"/>
                    </a:srgbClr>
                  </a:outerShdw>
                </a:effectLst>
                <a:latin typeface="+mn-lt"/>
              </a:rPr>
              <a:t>«гимназия № 56»</a:t>
            </a:r>
          </a:p>
        </p:txBody>
      </p:sp>
      <p:sp>
        <p:nvSpPr>
          <p:cNvPr id="5" name="Прямоугольник 4"/>
          <p:cNvSpPr/>
          <p:nvPr/>
        </p:nvSpPr>
        <p:spPr>
          <a:xfrm>
            <a:off x="3143240" y="5500702"/>
            <a:ext cx="2751332" cy="584775"/>
          </a:xfrm>
          <a:prstGeom prst="rect">
            <a:avLst/>
          </a:prstGeom>
          <a:noFill/>
        </p:spPr>
        <p:txBody>
          <a:bodyPr wrap="square" lIns="91440" tIns="45720" rIns="91440" bIns="45720">
            <a:spAutoFit/>
          </a:bodyPr>
          <a:lstStyle/>
          <a:p>
            <a:pPr algn="ctr"/>
            <a:r>
              <a:rPr lang="ru-RU" sz="3200" b="1" dirty="0" smtClean="0">
                <a:ln w="1905"/>
                <a:solidFill>
                  <a:srgbClr val="FFFF00"/>
                </a:solidFill>
                <a:effectLst>
                  <a:innerShdw blurRad="69850" dist="43180" dir="5400000">
                    <a:srgbClr val="000000">
                      <a:alpha val="65000"/>
                    </a:srgbClr>
                  </a:innerShdw>
                </a:effectLst>
                <a:latin typeface="+mn-lt"/>
              </a:rPr>
              <a:t>п.Красково</a:t>
            </a:r>
            <a:endParaRPr lang="ru-RU" sz="3200" b="1" cap="none" spc="0" dirty="0">
              <a:ln w="1905"/>
              <a:solidFill>
                <a:srgbClr val="FFFF0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9"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ppt_x</p:attrName>
                                        </p:attrNameLst>
                                      </p:cBhvr>
                                      <p:tavLst>
                                        <p:tav tm="0">
                                          <p:val>
                                            <p:strVal val="#ppt_x-.2"/>
                                          </p:val>
                                        </p:tav>
                                        <p:tav tm="100000">
                                          <p:val>
                                            <p:strVal val="#ppt_x"/>
                                          </p:val>
                                        </p:tav>
                                      </p:tavLst>
                                    </p:anim>
                                    <p:anim calcmode="lin" valueType="num">
                                      <p:cBhvr>
                                        <p:cTn id="12"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 name="Picture 5" descr="Kulachnyi boi"/>
          <p:cNvPicPr>
            <a:picLocks noChangeAspect="1" noChangeArrowheads="1"/>
          </p:cNvPicPr>
          <p:nvPr/>
        </p:nvPicPr>
        <p:blipFill>
          <a:blip r:embed="rId2" cstate="print"/>
          <a:srcRect/>
          <a:stretch>
            <a:fillRect/>
          </a:stretch>
        </p:blipFill>
        <p:spPr bwMode="auto">
          <a:xfrm>
            <a:off x="0" y="549275"/>
            <a:ext cx="2536825" cy="544512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3" name="Picture 6" descr="1212275388_i-642"/>
          <p:cNvPicPr>
            <a:picLocks noChangeAspect="1" noChangeArrowheads="1"/>
          </p:cNvPicPr>
          <p:nvPr/>
        </p:nvPicPr>
        <p:blipFill>
          <a:blip r:embed="rId3" cstate="print"/>
          <a:srcRect/>
          <a:stretch>
            <a:fillRect/>
          </a:stretch>
        </p:blipFill>
        <p:spPr bwMode="auto">
          <a:xfrm>
            <a:off x="2438400" y="549275"/>
            <a:ext cx="6705600" cy="544195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spd="slow">
    <p:push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3554" name="Picture 3" descr="421729"/>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3555" name="Прямоугольник 1"/>
          <p:cNvSpPr>
            <a:spLocks noChangeArrowheads="1"/>
          </p:cNvSpPr>
          <p:nvPr/>
        </p:nvSpPr>
        <p:spPr bwMode="auto">
          <a:xfrm>
            <a:off x="684213" y="333375"/>
            <a:ext cx="7929562" cy="1554163"/>
          </a:xfrm>
          <a:prstGeom prst="rect">
            <a:avLst/>
          </a:prstGeom>
          <a:noFill/>
          <a:ln w="9525">
            <a:noFill/>
            <a:miter lim="800000"/>
            <a:headEnd/>
            <a:tailEnd/>
          </a:ln>
        </p:spPr>
        <p:txBody>
          <a:bodyPr>
            <a:spAutoFit/>
          </a:bodyPr>
          <a:lstStyle/>
          <a:p>
            <a:pPr>
              <a:buFont typeface="Wingdings" pitchFamily="2" charset="2"/>
              <a:buNone/>
            </a:pPr>
            <a:r>
              <a:rPr lang="ru-RU" sz="3200" dirty="0">
                <a:solidFill>
                  <a:srgbClr val="FFFF00"/>
                </a:solidFill>
                <a:latin typeface="Calibri" pitchFamily="34" charset="0"/>
              </a:rPr>
              <a:t>Как Иисус, Пифагор родился в пути; ходят легенды, что родился он от Бога Солнца. Из-за этого Пифагор был известен как сын Бога.</a:t>
            </a:r>
          </a:p>
        </p:txBody>
      </p:sp>
    </p:spTree>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4578" name="Picture 4" descr="Bethlehem_1898"/>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4579" name="Прямоугольник 2"/>
          <p:cNvSpPr>
            <a:spLocks noChangeArrowheads="1"/>
          </p:cNvSpPr>
          <p:nvPr/>
        </p:nvSpPr>
        <p:spPr bwMode="auto">
          <a:xfrm>
            <a:off x="428625" y="285750"/>
            <a:ext cx="8286750" cy="1570038"/>
          </a:xfrm>
          <a:prstGeom prst="rect">
            <a:avLst/>
          </a:prstGeom>
          <a:noFill/>
          <a:ln w="9525">
            <a:noFill/>
            <a:miter lim="800000"/>
            <a:headEnd/>
            <a:tailEnd/>
          </a:ln>
        </p:spPr>
        <p:txBody>
          <a:bodyPr>
            <a:spAutoFit/>
          </a:bodyPr>
          <a:lstStyle/>
          <a:p>
            <a:pPr>
              <a:buFont typeface="Wingdings" pitchFamily="2" charset="2"/>
              <a:buNone/>
            </a:pPr>
            <a:r>
              <a:rPr lang="ru-RU" sz="3200" dirty="0">
                <a:solidFill>
                  <a:srgbClr val="002060"/>
                </a:solidFill>
                <a:latin typeface="Calibri" pitchFamily="34" charset="0"/>
              </a:rPr>
              <a:t>Совсем юным он покинул родину и 12 лет жил в Вифлееме. Пифагор ввёл новый термин философ – пытающийся найти истину.</a:t>
            </a:r>
          </a:p>
        </p:txBody>
      </p:sp>
    </p:spTree>
  </p:cSld>
  <p:clrMapOvr>
    <a:masterClrMapping/>
  </p:clrMapOvr>
  <p:transition spd="slow">
    <p:push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5602" name="Picture 4" descr="3474"/>
          <p:cNvPicPr>
            <a:picLocks noChangeAspect="1" noChangeArrowheads="1"/>
          </p:cNvPicPr>
          <p:nvPr/>
        </p:nvPicPr>
        <p:blipFill>
          <a:blip r:embed="rId2" cstate="print"/>
          <a:srcRect/>
          <a:stretch>
            <a:fillRect/>
          </a:stretch>
        </p:blipFill>
        <p:spPr bwMode="auto">
          <a:xfrm>
            <a:off x="0" y="-1588"/>
            <a:ext cx="9144000" cy="6859588"/>
          </a:xfrm>
          <a:prstGeom prst="rect">
            <a:avLst/>
          </a:prstGeom>
          <a:noFill/>
          <a:ln w="9525">
            <a:noFill/>
            <a:miter lim="800000"/>
            <a:headEnd/>
            <a:tailEnd/>
          </a:ln>
        </p:spPr>
      </p:pic>
      <p:sp>
        <p:nvSpPr>
          <p:cNvPr id="25603" name="Прямоугольник 2"/>
          <p:cNvSpPr>
            <a:spLocks noChangeArrowheads="1"/>
          </p:cNvSpPr>
          <p:nvPr/>
        </p:nvSpPr>
        <p:spPr bwMode="auto">
          <a:xfrm>
            <a:off x="428625" y="500063"/>
            <a:ext cx="8072438" cy="1200150"/>
          </a:xfrm>
          <a:prstGeom prst="rect">
            <a:avLst/>
          </a:prstGeom>
          <a:noFill/>
          <a:ln w="9525">
            <a:noFill/>
            <a:miter lim="800000"/>
            <a:headEnd/>
            <a:tailEnd/>
          </a:ln>
        </p:spPr>
        <p:txBody>
          <a:bodyPr>
            <a:spAutoFit/>
          </a:bodyPr>
          <a:lstStyle/>
          <a:p>
            <a:pPr algn="ctr">
              <a:buFont typeface="Wingdings" pitchFamily="2" charset="2"/>
              <a:buNone/>
            </a:pPr>
            <a:r>
              <a:rPr lang="ru-RU" sz="2400" dirty="0">
                <a:solidFill>
                  <a:srgbClr val="FFFF00"/>
                </a:solidFill>
                <a:latin typeface="Calibri" pitchFamily="34" charset="0"/>
              </a:rPr>
              <a:t>Переселившись в Сицилию, он основал религиозно-философскую политическую организацию – «Пифагорейский Союз».</a:t>
            </a: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6626" name="Picture 4" descr="800px-bronnikov_gimnpifagoreizev-pitagoricos"/>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cover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7650" name="Picture 4" descr="Sanzio_01_Pythagoras"/>
          <p:cNvPicPr>
            <a:picLocks noChangeAspect="1" noChangeArrowheads="1"/>
          </p:cNvPicPr>
          <p:nvPr/>
        </p:nvPicPr>
        <p:blipFill>
          <a:blip r:embed="rId2" cstate="print"/>
          <a:srcRect/>
          <a:stretch>
            <a:fillRect/>
          </a:stretch>
        </p:blipFill>
        <p:spPr bwMode="auto">
          <a:xfrm>
            <a:off x="0" y="-819150"/>
            <a:ext cx="9144000" cy="8569325"/>
          </a:xfrm>
          <a:prstGeom prst="rect">
            <a:avLst/>
          </a:prstGeom>
          <a:noFill/>
          <a:ln w="9525">
            <a:noFill/>
            <a:miter lim="800000"/>
            <a:headEnd/>
            <a:tailEnd/>
          </a:ln>
        </p:spPr>
      </p:pic>
    </p:spTree>
  </p:cSld>
  <p:clrMapOvr>
    <a:masterClrMapping/>
  </p:clrMapOvr>
  <p:transition spd="slow">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8674" name="Picture 4" descr="produc1"/>
          <p:cNvPicPr>
            <a:picLocks noChangeAspect="1" noChangeArrowheads="1"/>
          </p:cNvPicPr>
          <p:nvPr/>
        </p:nvPicPr>
        <p:blipFill>
          <a:blip r:embed="rId2" cstate="print"/>
          <a:srcRect/>
          <a:stretch>
            <a:fillRect/>
          </a:stretch>
        </p:blipFill>
        <p:spPr bwMode="auto">
          <a:xfrm>
            <a:off x="0" y="-458788"/>
            <a:ext cx="9144000" cy="7316788"/>
          </a:xfrm>
          <a:prstGeom prst="rect">
            <a:avLst/>
          </a:prstGeom>
          <a:noFill/>
          <a:ln w="9525">
            <a:noFill/>
            <a:miter lim="800000"/>
            <a:headEnd/>
            <a:tailEnd/>
          </a:ln>
        </p:spPr>
      </p:pic>
    </p:spTree>
  </p:cSld>
  <p:clrMapOvr>
    <a:masterClrMapping/>
  </p:clrMapOvr>
  <p:transition spd="slow">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9698" name="Прямоугольник 1"/>
          <p:cNvSpPr>
            <a:spLocks noChangeArrowheads="1"/>
          </p:cNvSpPr>
          <p:nvPr/>
        </p:nvSpPr>
        <p:spPr bwMode="auto">
          <a:xfrm>
            <a:off x="1000125" y="785813"/>
            <a:ext cx="7643813" cy="646112"/>
          </a:xfrm>
          <a:prstGeom prst="rect">
            <a:avLst/>
          </a:prstGeom>
          <a:noFill/>
          <a:ln w="9525">
            <a:noFill/>
            <a:miter lim="800000"/>
            <a:headEnd/>
            <a:tailEnd/>
          </a:ln>
        </p:spPr>
        <p:txBody>
          <a:bodyPr>
            <a:spAutoFit/>
          </a:bodyPr>
          <a:lstStyle/>
          <a:p>
            <a:r>
              <a:rPr lang="ru-RU" sz="3600" i="1" dirty="0">
                <a:solidFill>
                  <a:srgbClr val="FF6600"/>
                </a:solidFill>
                <a:latin typeface="Algerian" pitchFamily="82" charset="0"/>
              </a:rPr>
              <a:t>Вот заповеди </a:t>
            </a:r>
            <a:r>
              <a:rPr lang="ru-RU" sz="3600" i="1" dirty="0">
                <a:solidFill>
                  <a:srgbClr val="FF6600"/>
                </a:solidFill>
                <a:latin typeface="Algerian" pitchFamily="82" charset="0"/>
              </a:rPr>
              <a:t>пифагорийцев</a:t>
            </a:r>
            <a:r>
              <a:rPr lang="ru-RU" sz="3600" dirty="0">
                <a:solidFill>
                  <a:srgbClr val="FF6600"/>
                </a:solidFill>
                <a:latin typeface="Algerian" pitchFamily="82" charset="0"/>
              </a:rPr>
              <a:t>:</a:t>
            </a:r>
            <a:endParaRPr lang="ru-RU" sz="3600" dirty="0">
              <a:latin typeface="Calibri" pitchFamily="34" charset="0"/>
            </a:endParaRPr>
          </a:p>
        </p:txBody>
      </p:sp>
      <p:sp>
        <p:nvSpPr>
          <p:cNvPr id="29699" name="Прямоугольник 2"/>
          <p:cNvSpPr>
            <a:spLocks noChangeArrowheads="1"/>
          </p:cNvSpPr>
          <p:nvPr/>
        </p:nvSpPr>
        <p:spPr bwMode="auto">
          <a:xfrm>
            <a:off x="571500" y="2260600"/>
            <a:ext cx="8001000" cy="3195638"/>
          </a:xfrm>
          <a:prstGeom prst="rect">
            <a:avLst/>
          </a:prstGeom>
          <a:noFill/>
          <a:ln w="9525">
            <a:noFill/>
            <a:miter lim="800000"/>
            <a:headEnd/>
            <a:tailEnd/>
          </a:ln>
        </p:spPr>
        <p:txBody>
          <a:bodyPr>
            <a:spAutoFit/>
          </a:bodyPr>
          <a:lstStyle/>
          <a:p>
            <a:pPr algn="ctr">
              <a:lnSpc>
                <a:spcPct val="90000"/>
              </a:lnSpc>
              <a:buFont typeface="Wingdings" pitchFamily="2" charset="2"/>
              <a:buNone/>
            </a:pPr>
            <a:r>
              <a:rPr lang="en-US" sz="2800" dirty="0">
                <a:solidFill>
                  <a:srgbClr val="FFFF00"/>
                </a:solidFill>
                <a:latin typeface="Calibri" pitchFamily="34" charset="0"/>
              </a:rPr>
              <a:t>- </a:t>
            </a:r>
            <a:r>
              <a:rPr lang="ru-RU" sz="2800" dirty="0">
                <a:solidFill>
                  <a:srgbClr val="FFFF00"/>
                </a:solidFill>
                <a:latin typeface="Calibri" pitchFamily="34" charset="0"/>
              </a:rPr>
              <a:t>Делай лишь то, что впоследствии не огорчит тебя и не принудит раскаиваться</a:t>
            </a:r>
            <a:r>
              <a:rPr lang="en-US" sz="2800" dirty="0">
                <a:solidFill>
                  <a:srgbClr val="FFFF00"/>
                </a:solidFill>
                <a:latin typeface="Calibri" pitchFamily="34" charset="0"/>
              </a:rPr>
              <a:t>;</a:t>
            </a:r>
            <a:r>
              <a:rPr lang="ru-RU" sz="2800" dirty="0">
                <a:solidFill>
                  <a:srgbClr val="FFFF00"/>
                </a:solidFill>
                <a:latin typeface="Calibri" pitchFamily="34" charset="0"/>
              </a:rPr>
              <a:t> </a:t>
            </a:r>
            <a:endParaRPr lang="en-US" sz="2800" dirty="0">
              <a:solidFill>
                <a:srgbClr val="FFFF00"/>
              </a:solidFill>
              <a:latin typeface="Calibri" pitchFamily="34" charset="0"/>
            </a:endParaRPr>
          </a:p>
          <a:p>
            <a:pPr algn="ctr">
              <a:lnSpc>
                <a:spcPct val="90000"/>
              </a:lnSpc>
              <a:buFont typeface="Wingdings" pitchFamily="2" charset="2"/>
              <a:buNone/>
            </a:pPr>
            <a:r>
              <a:rPr lang="en-US" sz="2800" dirty="0">
                <a:solidFill>
                  <a:srgbClr val="FFFF00"/>
                </a:solidFill>
                <a:latin typeface="Calibri" pitchFamily="34" charset="0"/>
              </a:rPr>
              <a:t> - </a:t>
            </a:r>
            <a:r>
              <a:rPr lang="ru-RU" sz="2800" dirty="0">
                <a:solidFill>
                  <a:srgbClr val="FFFF00"/>
                </a:solidFill>
                <a:latin typeface="Calibri" pitchFamily="34" charset="0"/>
              </a:rPr>
              <a:t>Не делай никогда того, чего не знаешь, но научись всему, что следует знать</a:t>
            </a:r>
            <a:r>
              <a:rPr lang="en-US" sz="2800" dirty="0">
                <a:solidFill>
                  <a:srgbClr val="FFFF00"/>
                </a:solidFill>
                <a:latin typeface="Calibri" pitchFamily="34" charset="0"/>
              </a:rPr>
              <a:t>;</a:t>
            </a:r>
          </a:p>
          <a:p>
            <a:pPr algn="ctr">
              <a:lnSpc>
                <a:spcPct val="90000"/>
              </a:lnSpc>
              <a:buFont typeface="Wingdings" pitchFamily="2" charset="2"/>
              <a:buNone/>
            </a:pPr>
            <a:r>
              <a:rPr lang="en-US" sz="2800" dirty="0">
                <a:solidFill>
                  <a:srgbClr val="FFFF00"/>
                </a:solidFill>
                <a:latin typeface="Calibri" pitchFamily="34" charset="0"/>
              </a:rPr>
              <a:t> - </a:t>
            </a:r>
            <a:r>
              <a:rPr lang="ru-RU" sz="2800" dirty="0">
                <a:solidFill>
                  <a:srgbClr val="FFFF00"/>
                </a:solidFill>
                <a:latin typeface="Calibri" pitchFamily="34" charset="0"/>
              </a:rPr>
              <a:t>Не пренебрегай здоровьем своего тела</a:t>
            </a:r>
            <a:r>
              <a:rPr lang="en-US" sz="2800" dirty="0">
                <a:solidFill>
                  <a:srgbClr val="FFFF00"/>
                </a:solidFill>
                <a:latin typeface="Calibri" pitchFamily="34" charset="0"/>
              </a:rPr>
              <a:t>;</a:t>
            </a:r>
            <a:endParaRPr lang="ru-RU" sz="2800" dirty="0">
              <a:solidFill>
                <a:srgbClr val="FFFF00"/>
              </a:solidFill>
              <a:latin typeface="Calibri" pitchFamily="34" charset="0"/>
            </a:endParaRPr>
          </a:p>
          <a:p>
            <a:pPr algn="ctr">
              <a:lnSpc>
                <a:spcPct val="90000"/>
              </a:lnSpc>
              <a:buFont typeface="Wingdings" pitchFamily="2" charset="2"/>
              <a:buNone/>
            </a:pPr>
            <a:r>
              <a:rPr lang="en-US" sz="2800" dirty="0">
                <a:solidFill>
                  <a:srgbClr val="FFFF00"/>
                </a:solidFill>
                <a:latin typeface="Calibri" pitchFamily="34" charset="0"/>
              </a:rPr>
              <a:t> - </a:t>
            </a:r>
            <a:r>
              <a:rPr lang="ru-RU" sz="2800" dirty="0">
                <a:solidFill>
                  <a:srgbClr val="FFFF00"/>
                </a:solidFill>
                <a:latin typeface="Calibri" pitchFamily="34" charset="0"/>
              </a:rPr>
              <a:t>Приучайся жить просто и без роскоши</a:t>
            </a:r>
            <a:r>
              <a:rPr lang="en-US" sz="2800" dirty="0">
                <a:solidFill>
                  <a:srgbClr val="FFFF00"/>
                </a:solidFill>
                <a:latin typeface="Calibri" pitchFamily="34" charset="0"/>
              </a:rPr>
              <a:t>;</a:t>
            </a:r>
          </a:p>
          <a:p>
            <a:pPr algn="ctr">
              <a:lnSpc>
                <a:spcPct val="90000"/>
              </a:lnSpc>
              <a:buFont typeface="Wingdings" pitchFamily="2" charset="2"/>
              <a:buNone/>
            </a:pPr>
            <a:r>
              <a:rPr lang="en-US" sz="2800" dirty="0">
                <a:solidFill>
                  <a:srgbClr val="FFFF00"/>
                </a:solidFill>
                <a:latin typeface="Calibri" pitchFamily="34" charset="0"/>
              </a:rPr>
              <a:t> - </a:t>
            </a:r>
            <a:r>
              <a:rPr lang="ru-RU" sz="2800" dirty="0">
                <a:solidFill>
                  <a:srgbClr val="FFFF00"/>
                </a:solidFill>
                <a:latin typeface="Calibri" pitchFamily="34" charset="0"/>
              </a:rPr>
              <a:t>Не закрывай глаз, когда хочется спать, не разобравши всех своих поступков в прошлый день</a:t>
            </a:r>
            <a:r>
              <a:rPr lang="en-US" sz="2800" dirty="0">
                <a:solidFill>
                  <a:srgbClr val="FFFF00"/>
                </a:solidFill>
                <a:latin typeface="Calibri" pitchFamily="34" charset="0"/>
              </a:rPr>
              <a:t>.</a:t>
            </a:r>
          </a:p>
        </p:txBody>
      </p:sp>
    </p:spTree>
  </p:cSld>
  <p:clrMapOvr>
    <a:masterClrMapping/>
  </p:clrMapOvr>
  <p:transition spd="slow">
    <p:cover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0722" name="Прямоугольник 1"/>
          <p:cNvSpPr>
            <a:spLocks noChangeArrowheads="1"/>
          </p:cNvSpPr>
          <p:nvPr/>
        </p:nvSpPr>
        <p:spPr bwMode="auto">
          <a:xfrm>
            <a:off x="642938" y="1928813"/>
            <a:ext cx="7786687" cy="3046412"/>
          </a:xfrm>
          <a:prstGeom prst="rect">
            <a:avLst/>
          </a:prstGeom>
          <a:noFill/>
          <a:ln w="9525">
            <a:noFill/>
            <a:miter lim="800000"/>
            <a:headEnd/>
            <a:tailEnd/>
          </a:ln>
        </p:spPr>
        <p:txBody>
          <a:bodyPr>
            <a:spAutoFit/>
          </a:bodyPr>
          <a:lstStyle/>
          <a:p>
            <a:pPr algn="ctr">
              <a:buFont typeface="Wingdings" pitchFamily="2" charset="2"/>
              <a:buNone/>
            </a:pPr>
            <a:r>
              <a:rPr lang="ru-RU" sz="3200" dirty="0">
                <a:solidFill>
                  <a:srgbClr val="FFFF00"/>
                </a:solidFill>
                <a:latin typeface="Calibri" pitchFamily="34" charset="0"/>
              </a:rPr>
              <a:t>Пифагорейцы утверждали, что природа устроена рационально, а все явления протекают по точному и неизменному математическому плану. Именно в музыке Пифагор обнаружил таинственную роль чисел в природе.</a:t>
            </a:r>
          </a:p>
        </p:txBody>
      </p:sp>
    </p:spTree>
  </p:cSld>
  <p:clrMapOvr>
    <a:masterClrMapping/>
  </p:clrMapOvr>
  <p:transition spd="slow">
    <p:pull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1746" name="Прямоугольник 1"/>
          <p:cNvSpPr>
            <a:spLocks noChangeArrowheads="1"/>
          </p:cNvSpPr>
          <p:nvPr/>
        </p:nvSpPr>
        <p:spPr bwMode="auto">
          <a:xfrm>
            <a:off x="3071802" y="1500174"/>
            <a:ext cx="5643602" cy="4358116"/>
          </a:xfrm>
          <a:prstGeom prst="rect">
            <a:avLst/>
          </a:prstGeom>
          <a:noFill/>
          <a:ln w="9525">
            <a:noFill/>
            <a:miter lim="800000"/>
            <a:headEnd/>
            <a:tailEnd/>
          </a:ln>
        </p:spPr>
        <p:txBody>
          <a:bodyPr wrap="square">
            <a:spAutoFit/>
          </a:bodyPr>
          <a:lstStyle/>
          <a:p>
            <a:pPr algn="ctr">
              <a:lnSpc>
                <a:spcPct val="90000"/>
              </a:lnSpc>
              <a:buFont typeface="Wingdings" pitchFamily="2" charset="2"/>
              <a:buNone/>
            </a:pPr>
            <a:r>
              <a:rPr lang="ru-RU" sz="2800" dirty="0">
                <a:solidFill>
                  <a:srgbClr val="FFFF00"/>
                </a:solidFill>
                <a:latin typeface="Calibri" pitchFamily="34" charset="0"/>
              </a:rPr>
              <a:t>Согласно преданию, однажды проходя мимо кузнецы, Пифагор услышал, что удары молотков из различных звуков образуют некое единое звучание. Сначала он решил, что это обусловлено силами ударяющих, и, чтобы уяснить лучше, велел кузнецам поменяться молотками. Однако выяснилось, что свойство звуков не заключено в мышцах людей…</a:t>
            </a:r>
          </a:p>
        </p:txBody>
      </p:sp>
      <p:pic>
        <p:nvPicPr>
          <p:cNvPr id="31750" name="Picture 6" descr="сканирование0005"/>
          <p:cNvPicPr>
            <a:picLocks noChangeAspect="1" noChangeArrowheads="1"/>
          </p:cNvPicPr>
          <p:nvPr/>
        </p:nvPicPr>
        <p:blipFill>
          <a:blip r:embed="rId2" cstate="print"/>
          <a:srcRect/>
          <a:stretch>
            <a:fillRect/>
          </a:stretch>
        </p:blipFill>
        <p:spPr bwMode="auto">
          <a:xfrm>
            <a:off x="0" y="0"/>
            <a:ext cx="2803525" cy="6896100"/>
          </a:xfrm>
          <a:prstGeom prst="rect">
            <a:avLst/>
          </a:prstGeom>
          <a:noFill/>
        </p:spPr>
      </p:pic>
    </p:spTree>
  </p:cSld>
  <p:clrMapOvr>
    <a:masterClrMapping/>
  </p:clrMapOvr>
  <p:transition spd="slow">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4338" name="Прямоугольник 1"/>
          <p:cNvSpPr>
            <a:spLocks noChangeArrowheads="1"/>
          </p:cNvSpPr>
          <p:nvPr/>
        </p:nvSpPr>
        <p:spPr bwMode="auto">
          <a:xfrm>
            <a:off x="1285875" y="285750"/>
            <a:ext cx="6572250" cy="830263"/>
          </a:xfrm>
          <a:prstGeom prst="rect">
            <a:avLst/>
          </a:prstGeom>
          <a:noFill/>
          <a:ln w="9525">
            <a:noFill/>
            <a:miter lim="800000"/>
            <a:headEnd/>
            <a:tailEnd/>
          </a:ln>
        </p:spPr>
        <p:txBody>
          <a:bodyPr>
            <a:spAutoFit/>
          </a:bodyPr>
          <a:lstStyle/>
          <a:p>
            <a:r>
              <a:rPr lang="ru-RU" sz="4800" dirty="0">
                <a:solidFill>
                  <a:srgbClr val="FF6600"/>
                </a:solidFill>
                <a:latin typeface="Calibri" pitchFamily="34" charset="0"/>
              </a:rPr>
              <a:t>  Около 500 года до н.э.</a:t>
            </a:r>
            <a:endParaRPr lang="ru-RU" sz="4800" dirty="0">
              <a:latin typeface="Calibri" pitchFamily="34" charset="0"/>
            </a:endParaRPr>
          </a:p>
        </p:txBody>
      </p:sp>
      <p:pic>
        <p:nvPicPr>
          <p:cNvPr id="3" name="Picture 4" descr="5"/>
          <p:cNvPicPr>
            <a:picLocks noChangeAspect="1" noChangeArrowheads="1"/>
          </p:cNvPicPr>
          <p:nvPr/>
        </p:nvPicPr>
        <p:blipFill>
          <a:blip r:embed="rId3" cstate="print"/>
          <a:srcRect/>
          <a:stretch>
            <a:fillRect/>
          </a:stretch>
        </p:blipFill>
        <p:spPr bwMode="auto">
          <a:xfrm>
            <a:off x="323850" y="1341438"/>
            <a:ext cx="3960813" cy="544512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4" name="Picture 5" descr="1263195312_pic-8a"/>
          <p:cNvPicPr>
            <a:picLocks noChangeAspect="1" noChangeArrowheads="1"/>
          </p:cNvPicPr>
          <p:nvPr/>
        </p:nvPicPr>
        <p:blipFill>
          <a:blip r:embed="rId4" cstate="print"/>
          <a:srcRect/>
          <a:stretch>
            <a:fillRect/>
          </a:stretch>
        </p:blipFill>
        <p:spPr bwMode="auto">
          <a:xfrm>
            <a:off x="4500563" y="1341438"/>
            <a:ext cx="4175125" cy="540067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6" name="космос.mp3">
            <a:hlinkClick r:id="" action="ppaction://media"/>
          </p:cNvPr>
          <p:cNvPicPr>
            <a:picLocks noRot="1" noChangeAspect="1"/>
          </p:cNvPicPr>
          <p:nvPr>
            <a:audioFile r:link="rId1"/>
          </p:nvPr>
        </p:nvPicPr>
        <p:blipFill>
          <a:blip r:embed="rId5" cstate="print"/>
          <a:stretch>
            <a:fillRect/>
          </a:stretch>
        </p:blipFill>
        <p:spPr>
          <a:xfrm>
            <a:off x="571472" y="500042"/>
            <a:ext cx="304800" cy="304800"/>
          </a:xfrm>
          <a:prstGeom prst="rect">
            <a:avLst/>
          </a:prstGeom>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42">
                <p:cTn id="7" repeatCount="indefinite"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2770" name="Прямоугольник 1"/>
          <p:cNvSpPr>
            <a:spLocks noChangeArrowheads="1"/>
          </p:cNvSpPr>
          <p:nvPr/>
        </p:nvSpPr>
        <p:spPr bwMode="auto">
          <a:xfrm>
            <a:off x="3000364" y="1000108"/>
            <a:ext cx="5786478" cy="5016758"/>
          </a:xfrm>
          <a:prstGeom prst="rect">
            <a:avLst/>
          </a:prstGeom>
          <a:noFill/>
          <a:ln w="9525">
            <a:noFill/>
            <a:miter lim="800000"/>
            <a:headEnd/>
            <a:tailEnd/>
          </a:ln>
        </p:spPr>
        <p:txBody>
          <a:bodyPr wrap="square">
            <a:spAutoFit/>
          </a:bodyPr>
          <a:lstStyle/>
          <a:p>
            <a:pPr algn="ctr">
              <a:buFont typeface="Wingdings" pitchFamily="2" charset="2"/>
              <a:buNone/>
            </a:pPr>
            <a:r>
              <a:rPr lang="ru-RU" sz="3200" dirty="0">
                <a:solidFill>
                  <a:srgbClr val="FFFF00"/>
                </a:solidFill>
                <a:latin typeface="Calibri" pitchFamily="34" charset="0"/>
              </a:rPr>
              <a:t>…тогда Пифагор исследовал вес молотков, которых было пять. Обнаружилось, что один из них был вдвое больше другого, и эти два отвечали друг другу соответственным созвучием октавы. Вес большего молотка был на 4/3 больше веса третьего, а именно того, с которым он звучал в кварту. </a:t>
            </a:r>
          </a:p>
        </p:txBody>
      </p:sp>
      <p:pic>
        <p:nvPicPr>
          <p:cNvPr id="32771" name="Picture 3" descr="сканирование0005"/>
          <p:cNvPicPr>
            <a:picLocks noChangeAspect="1" noChangeArrowheads="1"/>
          </p:cNvPicPr>
          <p:nvPr/>
        </p:nvPicPr>
        <p:blipFill>
          <a:blip r:embed="rId2" cstate="print"/>
          <a:srcRect/>
          <a:stretch>
            <a:fillRect/>
          </a:stretch>
        </p:blipFill>
        <p:spPr bwMode="auto">
          <a:xfrm>
            <a:off x="0" y="0"/>
            <a:ext cx="2762250" cy="6794500"/>
          </a:xfrm>
          <a:prstGeom prst="rect">
            <a:avLst/>
          </a:prstGeom>
          <a:noFill/>
        </p:spPr>
      </p:pic>
    </p:spTree>
  </p:cSld>
  <p:clrMapOvr>
    <a:masterClrMapping/>
  </p:clrMapOvr>
  <p:transition spd="slow">
    <p:blind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3794" name="Прямоугольник 1"/>
          <p:cNvSpPr>
            <a:spLocks noChangeArrowheads="1"/>
          </p:cNvSpPr>
          <p:nvPr/>
        </p:nvSpPr>
        <p:spPr bwMode="auto">
          <a:xfrm>
            <a:off x="4500562" y="1071546"/>
            <a:ext cx="3929090" cy="4832092"/>
          </a:xfrm>
          <a:prstGeom prst="rect">
            <a:avLst/>
          </a:prstGeom>
          <a:noFill/>
          <a:ln w="9525">
            <a:noFill/>
            <a:miter lim="800000"/>
            <a:headEnd/>
            <a:tailEnd/>
          </a:ln>
        </p:spPr>
        <p:txBody>
          <a:bodyPr wrap="square">
            <a:spAutoFit/>
          </a:bodyPr>
          <a:lstStyle/>
          <a:p>
            <a:pPr algn="ctr">
              <a:buFont typeface="Wingdings" pitchFamily="2" charset="2"/>
              <a:buNone/>
            </a:pPr>
            <a:r>
              <a:rPr lang="ru-RU" sz="2800" dirty="0">
                <a:solidFill>
                  <a:srgbClr val="FFFF00"/>
                </a:solidFill>
                <a:latin typeface="Calibri" pitchFamily="34" charset="0"/>
              </a:rPr>
              <a:t>Придя  домой, Пифагор взял монохорд с 4 струнами и нагрузил их тяжестями, относящимися, как 6:8:9:12. В итоге четвертая струна зазвучала на октаву выше первой, третья – на квинту, а вторая – на кварту.</a:t>
            </a:r>
          </a:p>
        </p:txBody>
      </p:sp>
      <p:pic>
        <p:nvPicPr>
          <p:cNvPr id="33795" name="Picture 3" descr="сканирование0006"/>
          <p:cNvPicPr>
            <a:picLocks noChangeAspect="1" noChangeArrowheads="1"/>
          </p:cNvPicPr>
          <p:nvPr/>
        </p:nvPicPr>
        <p:blipFill>
          <a:blip r:embed="rId2" cstate="print"/>
          <a:srcRect/>
          <a:stretch>
            <a:fillRect/>
          </a:stretch>
        </p:blipFill>
        <p:spPr bwMode="auto">
          <a:xfrm>
            <a:off x="0" y="0"/>
            <a:ext cx="4141788" cy="6858000"/>
          </a:xfrm>
          <a:prstGeom prst="rect">
            <a:avLst/>
          </a:prstGeom>
          <a:noFill/>
        </p:spPr>
      </p:pic>
    </p:spTree>
  </p:cSld>
  <p:clrMapOvr>
    <a:masterClrMapping/>
  </p:clrMapOvr>
  <p:transition spd="slow">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4818" name="Прямоугольник 1"/>
          <p:cNvSpPr>
            <a:spLocks noChangeArrowheads="1"/>
          </p:cNvSpPr>
          <p:nvPr/>
        </p:nvSpPr>
        <p:spPr bwMode="auto">
          <a:xfrm>
            <a:off x="4286248" y="857232"/>
            <a:ext cx="4357686" cy="4893647"/>
          </a:xfrm>
          <a:prstGeom prst="rect">
            <a:avLst/>
          </a:prstGeom>
          <a:noFill/>
          <a:ln w="9525">
            <a:noFill/>
            <a:miter lim="800000"/>
            <a:headEnd/>
            <a:tailEnd/>
          </a:ln>
        </p:spPr>
        <p:txBody>
          <a:bodyPr wrap="square">
            <a:spAutoFit/>
          </a:bodyPr>
          <a:lstStyle/>
          <a:p>
            <a:pPr algn="ctr"/>
            <a:r>
              <a:rPr lang="ru-RU" sz="2400" dirty="0">
                <a:solidFill>
                  <a:srgbClr val="FFFF00"/>
                </a:solidFill>
                <a:latin typeface="Calibri" pitchFamily="34" charset="0"/>
              </a:rPr>
              <a:t>Так была найдена связь музыки с числовым рядом, и сделан вывод, что приятные слуху созвучия консонансы получаются лишь в том случае, когда длины струн, издающих эти звуки, относятся, как целые числа первой четверки, т.е. как 1:2, 2:3, 3:4. При этом также было замечено, что чем меньше число </a:t>
            </a:r>
            <a:r>
              <a:rPr lang="en-US" sz="2400" dirty="0">
                <a:solidFill>
                  <a:srgbClr val="FFFF00"/>
                </a:solidFill>
                <a:latin typeface="Calibri" pitchFamily="34" charset="0"/>
              </a:rPr>
              <a:t>N</a:t>
            </a:r>
            <a:r>
              <a:rPr lang="ru-RU" sz="2400" dirty="0">
                <a:solidFill>
                  <a:srgbClr val="FFFF00"/>
                </a:solidFill>
                <a:latin typeface="Calibri" pitchFamily="34" charset="0"/>
              </a:rPr>
              <a:t> в отношении </a:t>
            </a:r>
            <a:r>
              <a:rPr lang="en-US" sz="2400" dirty="0">
                <a:solidFill>
                  <a:srgbClr val="FFFF00"/>
                </a:solidFill>
                <a:latin typeface="Calibri" pitchFamily="34" charset="0"/>
              </a:rPr>
              <a:t>N/</a:t>
            </a:r>
            <a:r>
              <a:rPr lang="ru-RU" sz="2400" dirty="0">
                <a:solidFill>
                  <a:srgbClr val="FFFF00"/>
                </a:solidFill>
                <a:latin typeface="Calibri" pitchFamily="34" charset="0"/>
              </a:rPr>
              <a:t>(</a:t>
            </a:r>
            <a:r>
              <a:rPr lang="en-US" sz="2400" dirty="0">
                <a:solidFill>
                  <a:srgbClr val="FFFF00"/>
                </a:solidFill>
                <a:latin typeface="Calibri" pitchFamily="34" charset="0"/>
              </a:rPr>
              <a:t>N+1</a:t>
            </a:r>
            <a:r>
              <a:rPr lang="ru-RU" sz="2400" dirty="0">
                <a:solidFill>
                  <a:srgbClr val="FFFF00"/>
                </a:solidFill>
                <a:latin typeface="Calibri" pitchFamily="34" charset="0"/>
              </a:rPr>
              <a:t>), тем созвучнее интервал</a:t>
            </a:r>
            <a:r>
              <a:rPr lang="en-US" sz="2400" dirty="0">
                <a:solidFill>
                  <a:srgbClr val="FFFF00"/>
                </a:solidFill>
                <a:latin typeface="Calibri" pitchFamily="34" charset="0"/>
              </a:rPr>
              <a:t>.</a:t>
            </a:r>
            <a:endParaRPr lang="ru-RU" sz="2400" dirty="0">
              <a:solidFill>
                <a:srgbClr val="FFFF00"/>
              </a:solidFill>
              <a:latin typeface="Calibri" pitchFamily="34" charset="0"/>
            </a:endParaRPr>
          </a:p>
        </p:txBody>
      </p:sp>
      <p:pic>
        <p:nvPicPr>
          <p:cNvPr id="34819" name="Picture 3" descr="сканирование0006"/>
          <p:cNvPicPr>
            <a:picLocks noChangeAspect="1" noChangeArrowheads="1"/>
          </p:cNvPicPr>
          <p:nvPr/>
        </p:nvPicPr>
        <p:blipFill>
          <a:blip r:embed="rId2" cstate="print"/>
          <a:srcRect/>
          <a:stretch>
            <a:fillRect/>
          </a:stretch>
        </p:blipFill>
        <p:spPr bwMode="auto">
          <a:xfrm>
            <a:off x="0" y="0"/>
            <a:ext cx="4141788" cy="6858000"/>
          </a:xfrm>
          <a:prstGeom prst="rect">
            <a:avLst/>
          </a:prstGeom>
          <a:noFill/>
        </p:spPr>
      </p:pic>
    </p:spTree>
  </p:cSld>
  <p:clrMapOvr>
    <a:masterClrMapping/>
  </p:clrMapOvr>
  <p:transition spd="slow">
    <p:blinds dir="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35842" name="Picture 4" descr="Безымянный"/>
          <p:cNvPicPr>
            <a:picLocks noChangeAspect="1" noChangeArrowheads="1"/>
          </p:cNvPicPr>
          <p:nvPr/>
        </p:nvPicPr>
        <p:blipFill>
          <a:blip r:embed="rId2" cstate="print"/>
          <a:srcRect/>
          <a:stretch>
            <a:fillRect/>
          </a:stretch>
        </p:blipFill>
        <p:spPr bwMode="auto">
          <a:xfrm>
            <a:off x="0" y="0"/>
            <a:ext cx="9251950" cy="6934200"/>
          </a:xfrm>
          <a:prstGeom prst="rect">
            <a:avLst/>
          </a:prstGeom>
          <a:noFill/>
          <a:ln w="9525">
            <a:noFill/>
            <a:miter lim="800000"/>
            <a:headEnd/>
            <a:tailEnd/>
          </a:ln>
        </p:spPr>
      </p:pic>
      <p:sp>
        <p:nvSpPr>
          <p:cNvPr id="35843" name="Прямоугольник 2"/>
          <p:cNvSpPr>
            <a:spLocks noChangeArrowheads="1"/>
          </p:cNvSpPr>
          <p:nvPr/>
        </p:nvSpPr>
        <p:spPr bwMode="auto">
          <a:xfrm>
            <a:off x="107950" y="2924175"/>
            <a:ext cx="5111750" cy="1187450"/>
          </a:xfrm>
          <a:prstGeom prst="rect">
            <a:avLst/>
          </a:prstGeom>
          <a:noFill/>
          <a:ln w="9525">
            <a:noFill/>
            <a:miter lim="800000"/>
            <a:headEnd/>
            <a:tailEnd/>
          </a:ln>
        </p:spPr>
        <p:txBody>
          <a:bodyPr>
            <a:spAutoFit/>
          </a:bodyPr>
          <a:lstStyle/>
          <a:p>
            <a:pPr algn="ctr">
              <a:buFont typeface="Wingdings" pitchFamily="2" charset="2"/>
              <a:buNone/>
            </a:pPr>
            <a:r>
              <a:rPr lang="ru-RU" sz="2400" dirty="0">
                <a:solidFill>
                  <a:schemeClr val="folHlink"/>
                </a:solidFill>
                <a:latin typeface="Calibri" pitchFamily="34" charset="0"/>
              </a:rPr>
              <a:t>Пифагор развил теорию о «Золотом Сечении» (его последователем был Леонардо да Винчи).</a:t>
            </a:r>
          </a:p>
        </p:txBody>
      </p:sp>
      <p:pic>
        <p:nvPicPr>
          <p:cNvPr id="35844" name="Picture 4" descr="leo"/>
          <p:cNvPicPr>
            <a:picLocks noChangeAspect="1" noChangeArrowheads="1"/>
          </p:cNvPicPr>
          <p:nvPr/>
        </p:nvPicPr>
        <p:blipFill>
          <a:blip r:embed="rId3" cstate="print"/>
          <a:srcRect/>
          <a:stretch>
            <a:fillRect/>
          </a:stretch>
        </p:blipFill>
        <p:spPr bwMode="auto">
          <a:xfrm>
            <a:off x="5322888" y="2852738"/>
            <a:ext cx="3952875" cy="4105275"/>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6866" name="Прямоугольник 1"/>
          <p:cNvSpPr>
            <a:spLocks noChangeArrowheads="1"/>
          </p:cNvSpPr>
          <p:nvPr/>
        </p:nvSpPr>
        <p:spPr bwMode="auto">
          <a:xfrm>
            <a:off x="857250" y="2071688"/>
            <a:ext cx="7643813" cy="2554287"/>
          </a:xfrm>
          <a:prstGeom prst="rect">
            <a:avLst/>
          </a:prstGeom>
          <a:noFill/>
          <a:ln w="9525">
            <a:noFill/>
            <a:miter lim="800000"/>
            <a:headEnd/>
            <a:tailEnd/>
          </a:ln>
        </p:spPr>
        <p:txBody>
          <a:bodyPr>
            <a:spAutoFit/>
          </a:bodyPr>
          <a:lstStyle/>
          <a:p>
            <a:pPr algn="ctr">
              <a:buFont typeface="Wingdings" pitchFamily="2" charset="2"/>
              <a:buNone/>
            </a:pPr>
            <a:r>
              <a:rPr lang="ru-RU" sz="3200" dirty="0">
                <a:solidFill>
                  <a:srgbClr val="FFFF00"/>
                </a:solidFill>
                <a:latin typeface="Calibri" pitchFamily="34" charset="0"/>
              </a:rPr>
              <a:t>Долгое время считалось, что здания Древней Руси строились «на глазок»; однако исследования показали, что русские архитекторы хорошо знали математические пропорции.</a:t>
            </a:r>
          </a:p>
        </p:txBody>
      </p:sp>
      <p:pic>
        <p:nvPicPr>
          <p:cNvPr id="36867" name="Picture 2" descr="C:\Documents and Settings\Admin\Рабочий стол\Eps\People\Greece\Chariot - Greek 2.eps"/>
          <p:cNvPicPr>
            <a:picLocks noChangeAspect="1" noChangeArrowheads="1"/>
          </p:cNvPicPr>
          <p:nvPr/>
        </p:nvPicPr>
        <p:blipFill>
          <a:blip r:embed="rId2" cstate="print"/>
          <a:srcRect/>
          <a:stretch>
            <a:fillRect/>
          </a:stretch>
        </p:blipFill>
        <p:spPr bwMode="auto">
          <a:xfrm>
            <a:off x="714375" y="4643438"/>
            <a:ext cx="2643188" cy="1784350"/>
          </a:xfrm>
          <a:prstGeom prst="rect">
            <a:avLst/>
          </a:prstGeom>
          <a:noFill/>
          <a:ln w="9525">
            <a:noFill/>
            <a:miter lim="800000"/>
            <a:headEnd/>
            <a:tailEnd/>
          </a:ln>
        </p:spPr>
      </p:pic>
    </p:spTree>
  </p:cSld>
  <p:clrMapOvr>
    <a:masterClrMapping/>
  </p:clrMapOvr>
  <p:transition spd="slow">
    <p:checke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37890" name="Picture 4" descr="zs_image077"/>
          <p:cNvPicPr>
            <a:picLocks noChangeAspect="1" noChangeArrowheads="1"/>
          </p:cNvPicPr>
          <p:nvPr/>
        </p:nvPicPr>
        <p:blipFill>
          <a:blip r:embed="rId2" cstate="print"/>
          <a:srcRect/>
          <a:stretch>
            <a:fillRect/>
          </a:stretch>
        </p:blipFill>
        <p:spPr bwMode="auto">
          <a:xfrm>
            <a:off x="1042988" y="0"/>
            <a:ext cx="7129462" cy="6900863"/>
          </a:xfrm>
          <a:prstGeom prst="rect">
            <a:avLst/>
          </a:prstGeom>
          <a:noFill/>
          <a:ln w="9525">
            <a:noFill/>
            <a:miter lim="800000"/>
            <a:headEnd/>
            <a:tailEnd/>
          </a:ln>
        </p:spPr>
      </p:pic>
    </p:spTree>
  </p:cSld>
  <p:clrMapOvr>
    <a:masterClrMapping/>
  </p:clrMapOvr>
  <p:transition spd="slow">
    <p:checke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38914" name="Прямоугольник 1"/>
          <p:cNvSpPr>
            <a:spLocks noChangeArrowheads="1"/>
          </p:cNvSpPr>
          <p:nvPr/>
        </p:nvSpPr>
        <p:spPr bwMode="auto">
          <a:xfrm>
            <a:off x="357188" y="642938"/>
            <a:ext cx="8429625" cy="5016758"/>
          </a:xfrm>
          <a:prstGeom prst="rect">
            <a:avLst/>
          </a:prstGeom>
          <a:noFill/>
          <a:ln w="9525">
            <a:noFill/>
            <a:miter lim="800000"/>
            <a:headEnd/>
            <a:tailEnd/>
          </a:ln>
        </p:spPr>
        <p:txBody>
          <a:bodyPr>
            <a:spAutoFit/>
          </a:bodyPr>
          <a:lstStyle/>
          <a:p>
            <a:pPr>
              <a:buFont typeface="Wingdings" pitchFamily="2" charset="2"/>
              <a:buNone/>
            </a:pPr>
            <a:r>
              <a:rPr lang="ru-RU" sz="3200" dirty="0">
                <a:solidFill>
                  <a:srgbClr val="FFFF00"/>
                </a:solidFill>
                <a:latin typeface="Calibri" pitchFamily="34" charset="0"/>
              </a:rPr>
              <a:t>Основной строительной единицей на Руси была «сажень», определяемая досягаемостью рук человека</a:t>
            </a:r>
            <a:r>
              <a:rPr lang="ru-RU" sz="3200" dirty="0">
                <a:solidFill>
                  <a:srgbClr val="FFFF00"/>
                </a:solidFill>
              </a:rPr>
              <a:t>.</a:t>
            </a:r>
            <a:endParaRPr lang="en-US" sz="3200" dirty="0">
              <a:solidFill>
                <a:srgbClr val="FFFF00"/>
              </a:solidFill>
            </a:endParaRPr>
          </a:p>
          <a:p>
            <a:pPr>
              <a:buFont typeface="Wingdings" pitchFamily="2" charset="2"/>
              <a:buNone/>
            </a:pPr>
            <a:r>
              <a:rPr lang="en-US" sz="3200" dirty="0">
                <a:solidFill>
                  <a:srgbClr val="FFFF00"/>
                </a:solidFill>
                <a:latin typeface="Calibri" pitchFamily="34" charset="0"/>
              </a:rPr>
              <a:t>		</a:t>
            </a:r>
            <a:r>
              <a:rPr lang="ru-RU" sz="3200" dirty="0" smtClean="0">
                <a:solidFill>
                  <a:srgbClr val="FFFF00"/>
                </a:solidFill>
                <a:latin typeface="Calibri" pitchFamily="34" charset="0"/>
              </a:rPr>
              <a:t>       </a:t>
            </a:r>
            <a:r>
              <a:rPr lang="ru-RU" sz="3200" dirty="0" smtClean="0">
                <a:solidFill>
                  <a:srgbClr val="00B0F0"/>
                </a:solidFill>
                <a:latin typeface="Calibri" pitchFamily="34" charset="0"/>
              </a:rPr>
              <a:t>Виды </a:t>
            </a:r>
            <a:r>
              <a:rPr lang="ru-RU" sz="3200" dirty="0">
                <a:solidFill>
                  <a:srgbClr val="00B0F0"/>
                </a:solidFill>
                <a:latin typeface="Calibri" pitchFamily="34" charset="0"/>
              </a:rPr>
              <a:t>саженей:</a:t>
            </a:r>
          </a:p>
          <a:p>
            <a:r>
              <a:rPr lang="ru-RU" sz="3200" dirty="0">
                <a:solidFill>
                  <a:srgbClr val="FFFF00"/>
                </a:solidFill>
              </a:rPr>
              <a:t>   </a:t>
            </a:r>
            <a:r>
              <a:rPr lang="en-US" sz="3200" dirty="0">
                <a:solidFill>
                  <a:srgbClr val="FFFF00"/>
                </a:solidFill>
                <a:latin typeface="Calibri" pitchFamily="34" charset="0"/>
              </a:rPr>
              <a:t>-</a:t>
            </a:r>
            <a:r>
              <a:rPr lang="ru-RU" sz="3200" dirty="0">
                <a:solidFill>
                  <a:srgbClr val="FFFF00"/>
                </a:solidFill>
                <a:latin typeface="Calibri" pitchFamily="34" charset="0"/>
              </a:rPr>
              <a:t>народная;</a:t>
            </a:r>
          </a:p>
          <a:p>
            <a:r>
              <a:rPr lang="ru-RU" sz="3200" dirty="0">
                <a:solidFill>
                  <a:srgbClr val="FFFF00"/>
                </a:solidFill>
              </a:rPr>
              <a:t>   </a:t>
            </a:r>
            <a:r>
              <a:rPr lang="en-US" sz="3200" dirty="0">
                <a:solidFill>
                  <a:srgbClr val="FFFF00"/>
                </a:solidFill>
                <a:latin typeface="Calibri" pitchFamily="34" charset="0"/>
              </a:rPr>
              <a:t>-</a:t>
            </a:r>
            <a:r>
              <a:rPr lang="ru-RU" sz="3200" dirty="0">
                <a:solidFill>
                  <a:srgbClr val="FFFF00"/>
                </a:solidFill>
                <a:latin typeface="Calibri" pitchFamily="34" charset="0"/>
              </a:rPr>
              <a:t>церковная;</a:t>
            </a:r>
          </a:p>
          <a:p>
            <a:r>
              <a:rPr lang="ru-RU" sz="3200" dirty="0">
                <a:solidFill>
                  <a:srgbClr val="FFFF00"/>
                </a:solidFill>
              </a:rPr>
              <a:t>   </a:t>
            </a:r>
            <a:r>
              <a:rPr lang="en-US" sz="3200" dirty="0">
                <a:solidFill>
                  <a:srgbClr val="FFFF00"/>
                </a:solidFill>
                <a:latin typeface="Calibri" pitchFamily="34" charset="0"/>
              </a:rPr>
              <a:t>-</a:t>
            </a:r>
            <a:r>
              <a:rPr lang="ru-RU" sz="3200" dirty="0">
                <a:solidFill>
                  <a:srgbClr val="FFFF00"/>
                </a:solidFill>
                <a:latin typeface="Calibri" pitchFamily="34" charset="0"/>
              </a:rPr>
              <a:t>царская;</a:t>
            </a:r>
          </a:p>
          <a:p>
            <a:r>
              <a:rPr lang="ru-RU" sz="3200" dirty="0">
                <a:solidFill>
                  <a:srgbClr val="FFFF00"/>
                </a:solidFill>
              </a:rPr>
              <a:t>   </a:t>
            </a:r>
            <a:r>
              <a:rPr lang="en-US" sz="3200" dirty="0">
                <a:solidFill>
                  <a:srgbClr val="FFFF00"/>
                </a:solidFill>
                <a:latin typeface="Calibri" pitchFamily="34" charset="0"/>
              </a:rPr>
              <a:t>-</a:t>
            </a:r>
            <a:r>
              <a:rPr lang="ru-RU" sz="3200" dirty="0">
                <a:solidFill>
                  <a:srgbClr val="FFFF00"/>
                </a:solidFill>
                <a:latin typeface="Calibri" pitchFamily="34" charset="0"/>
              </a:rPr>
              <a:t>казённая;</a:t>
            </a:r>
          </a:p>
          <a:p>
            <a:r>
              <a:rPr lang="ru-RU" sz="3200" dirty="0">
                <a:solidFill>
                  <a:srgbClr val="FFFF00"/>
                </a:solidFill>
              </a:rPr>
              <a:t>   </a:t>
            </a:r>
            <a:r>
              <a:rPr lang="en-US" sz="3200" dirty="0">
                <a:solidFill>
                  <a:srgbClr val="FFFF00"/>
                </a:solidFill>
                <a:latin typeface="Calibri" pitchFamily="34" charset="0"/>
              </a:rPr>
              <a:t>-</a:t>
            </a:r>
            <a:r>
              <a:rPr lang="ru-RU" sz="3200" dirty="0">
                <a:solidFill>
                  <a:srgbClr val="FFFF00"/>
                </a:solidFill>
                <a:latin typeface="Calibri" pitchFamily="34" charset="0"/>
              </a:rPr>
              <a:t>греческая; </a:t>
            </a:r>
          </a:p>
          <a:p>
            <a:r>
              <a:rPr lang="ru-RU" sz="3200" dirty="0">
                <a:solidFill>
                  <a:srgbClr val="FFFF00"/>
                </a:solidFill>
              </a:rPr>
              <a:t>   </a:t>
            </a:r>
            <a:r>
              <a:rPr lang="en-US" sz="3200" dirty="0">
                <a:solidFill>
                  <a:srgbClr val="FFFF00"/>
                </a:solidFill>
                <a:latin typeface="Calibri" pitchFamily="34" charset="0"/>
              </a:rPr>
              <a:t>-</a:t>
            </a:r>
            <a:r>
              <a:rPr lang="ru-RU" sz="3200" dirty="0">
                <a:solidFill>
                  <a:srgbClr val="FFFF00"/>
                </a:solidFill>
                <a:latin typeface="Calibri" pitchFamily="34" charset="0"/>
              </a:rPr>
              <a:t>великая.</a:t>
            </a:r>
          </a:p>
        </p:txBody>
      </p:sp>
      <p:pic>
        <p:nvPicPr>
          <p:cNvPr id="38915" name="Picture 3" descr="DSC01930"/>
          <p:cNvPicPr>
            <a:picLocks noChangeAspect="1" noChangeArrowheads="1"/>
          </p:cNvPicPr>
          <p:nvPr/>
        </p:nvPicPr>
        <p:blipFill>
          <a:blip r:embed="rId2" cstate="print"/>
          <a:srcRect/>
          <a:stretch>
            <a:fillRect/>
          </a:stretch>
        </p:blipFill>
        <p:spPr bwMode="auto">
          <a:xfrm>
            <a:off x="4071934" y="3054310"/>
            <a:ext cx="5072066" cy="380368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spd="slow">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39938" name="Picture 4" descr="000150"/>
          <p:cNvPicPr>
            <a:picLocks noChangeAspect="1" noChangeArrowheads="1"/>
          </p:cNvPicPr>
          <p:nvPr/>
        </p:nvPicPr>
        <p:blipFill>
          <a:blip r:embed="rId2" cstate="print"/>
          <a:srcRect/>
          <a:stretch>
            <a:fillRect/>
          </a:stretch>
        </p:blipFill>
        <p:spPr bwMode="auto">
          <a:xfrm>
            <a:off x="755650" y="14288"/>
            <a:ext cx="7561263" cy="6894512"/>
          </a:xfrm>
          <a:prstGeom prst="rect">
            <a:avLst/>
          </a:prstGeom>
          <a:noFill/>
          <a:ln w="9525">
            <a:noFill/>
            <a:miter lim="800000"/>
            <a:headEnd/>
            <a:tailEnd/>
          </a:ln>
        </p:spPr>
      </p:pic>
    </p:spTree>
  </p:cSld>
  <p:clrMapOvr>
    <a:masterClrMapping/>
  </p:clrMapOvr>
  <p:transition spd="slow">
    <p:checke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0963" name="Picture 3" descr="imageLS364"/>
          <p:cNvPicPr>
            <a:picLocks noChangeAspect="1" noChangeArrowheads="1"/>
          </p:cNvPicPr>
          <p:nvPr/>
        </p:nvPicPr>
        <p:blipFill>
          <a:blip r:embed="rId2" cstate="print"/>
          <a:srcRect/>
          <a:stretch>
            <a:fillRect/>
          </a:stretch>
        </p:blipFill>
        <p:spPr bwMode="auto">
          <a:xfrm>
            <a:off x="0" y="0"/>
            <a:ext cx="9144000" cy="6884988"/>
          </a:xfrm>
          <a:prstGeom prst="rect">
            <a:avLst/>
          </a:prstGeom>
          <a:noFill/>
        </p:spPr>
      </p:pic>
      <p:sp>
        <p:nvSpPr>
          <p:cNvPr id="40962" name="Прямоугольник 1"/>
          <p:cNvSpPr>
            <a:spLocks noChangeArrowheads="1"/>
          </p:cNvSpPr>
          <p:nvPr/>
        </p:nvSpPr>
        <p:spPr bwMode="auto">
          <a:xfrm>
            <a:off x="357158" y="928670"/>
            <a:ext cx="3995738" cy="4832092"/>
          </a:xfrm>
          <a:prstGeom prst="rect">
            <a:avLst/>
          </a:prstGeom>
          <a:noFill/>
          <a:ln w="9525">
            <a:noFill/>
            <a:miter lim="800000"/>
            <a:headEnd/>
            <a:tailEnd/>
          </a:ln>
        </p:spPr>
        <p:txBody>
          <a:bodyPr>
            <a:spAutoFit/>
          </a:bodyPr>
          <a:lstStyle/>
          <a:p>
            <a:pPr algn="ctr"/>
            <a:r>
              <a:rPr lang="ru-RU" sz="2800" b="1" dirty="0">
                <a:gradFill flip="none" rotWithShape="1">
                  <a:gsLst>
                    <a:gs pos="0">
                      <a:srgbClr val="FF0066">
                        <a:shade val="30000"/>
                        <a:satMod val="115000"/>
                      </a:srgbClr>
                    </a:gs>
                    <a:gs pos="50000">
                      <a:srgbClr val="FF0066">
                        <a:shade val="67500"/>
                        <a:satMod val="115000"/>
                      </a:srgbClr>
                    </a:gs>
                    <a:gs pos="100000">
                      <a:srgbClr val="FF0066">
                        <a:shade val="100000"/>
                        <a:satMod val="115000"/>
                      </a:srgbClr>
                    </a:gs>
                  </a:gsLst>
                  <a:lin ang="8100000" scaled="1"/>
                  <a:tileRect/>
                </a:gradFill>
                <a:latin typeface="Calibri" pitchFamily="34" charset="0"/>
              </a:rPr>
              <a:t>По теории Пифагора, вся наша жизнь связана с числами. Мы сталкиваемся с ними на каждом шагу, они сопровождают нас от рождения до смерти. Без них мы не мыслим своей жизни. Какую роль играют они в нашей судьбе?</a:t>
            </a:r>
          </a:p>
        </p:txBody>
      </p:sp>
    </p:spTree>
  </p:cSld>
  <p:clrMapOvr>
    <a:masterClrMapping/>
  </p:clrMapOvr>
  <p:transition spd="slow">
    <p:comb/>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1987" name="Picture 3" descr="imageLS364"/>
          <p:cNvPicPr>
            <a:picLocks noChangeAspect="1" noChangeArrowheads="1"/>
          </p:cNvPicPr>
          <p:nvPr/>
        </p:nvPicPr>
        <p:blipFill>
          <a:blip r:embed="rId2" cstate="print"/>
          <a:srcRect/>
          <a:stretch>
            <a:fillRect/>
          </a:stretch>
        </p:blipFill>
        <p:spPr bwMode="auto">
          <a:xfrm>
            <a:off x="0" y="-26988"/>
            <a:ext cx="9144000" cy="6884988"/>
          </a:xfrm>
          <a:prstGeom prst="rect">
            <a:avLst/>
          </a:prstGeom>
          <a:noFill/>
        </p:spPr>
      </p:pic>
      <p:sp>
        <p:nvSpPr>
          <p:cNvPr id="41986" name="Прямоугольник 1"/>
          <p:cNvSpPr>
            <a:spLocks noChangeArrowheads="1"/>
          </p:cNvSpPr>
          <p:nvPr/>
        </p:nvSpPr>
        <p:spPr bwMode="auto">
          <a:xfrm>
            <a:off x="428596" y="642918"/>
            <a:ext cx="3783042" cy="4893647"/>
          </a:xfrm>
          <a:prstGeom prst="rect">
            <a:avLst/>
          </a:prstGeom>
          <a:noFill/>
          <a:ln w="9525">
            <a:noFill/>
            <a:miter lim="800000"/>
            <a:headEnd/>
            <a:tailEnd/>
          </a:ln>
        </p:spPr>
        <p:txBody>
          <a:bodyPr wrap="square">
            <a:spAutoFit/>
          </a:bodyPr>
          <a:lstStyle/>
          <a:p>
            <a:pPr algn="ctr">
              <a:buFont typeface="Wingdings" pitchFamily="2" charset="2"/>
              <a:buNone/>
            </a:pPr>
            <a:r>
              <a:rPr lang="ru-RU" sz="2400" b="1" dirty="0">
                <a:solidFill>
                  <a:srgbClr val="FF0066"/>
                </a:solidFill>
                <a:latin typeface="Calibri" pitchFamily="34" charset="0"/>
              </a:rPr>
              <a:t>Хотим мы того или нет, но где то глубоко в нас сидит симпатия у одним числам и осторожность к другим. Например, испокон веков весь мир почитал как священное число 7. Казалось бы, очень неудобное для расчетов число, но… 7 цветов радуги,  7 нот в октаве, 7 чудес света, 7 дней недели…</a:t>
            </a:r>
          </a:p>
        </p:txBody>
      </p:sp>
    </p:spTree>
  </p:cSld>
  <p:clrMapOvr>
    <a:masterClrMapping/>
  </p:clrMapOvr>
  <p:transition spd="slow">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5362" name="Прямоугольник 1"/>
          <p:cNvSpPr>
            <a:spLocks noChangeArrowheads="1"/>
          </p:cNvSpPr>
          <p:nvPr/>
        </p:nvSpPr>
        <p:spPr bwMode="auto">
          <a:xfrm>
            <a:off x="571500" y="1643063"/>
            <a:ext cx="7715250" cy="2954337"/>
          </a:xfrm>
          <a:prstGeom prst="rect">
            <a:avLst/>
          </a:prstGeom>
          <a:noFill/>
          <a:ln w="9525">
            <a:noFill/>
            <a:miter lim="800000"/>
            <a:headEnd/>
            <a:tailEnd/>
          </a:ln>
        </p:spPr>
        <p:txBody>
          <a:bodyPr>
            <a:spAutoFit/>
          </a:bodyPr>
          <a:lstStyle/>
          <a:p>
            <a:pPr>
              <a:buFont typeface="Wingdings" pitchFamily="2" charset="2"/>
              <a:buNone/>
            </a:pPr>
            <a:r>
              <a:rPr lang="ru-RU" sz="2800" i="1" dirty="0">
                <a:solidFill>
                  <a:srgbClr val="00B0F0"/>
                </a:solidFill>
                <a:latin typeface="Calibri" pitchFamily="34" charset="0"/>
              </a:rPr>
              <a:t>«Первым странным обстоятельством в истории Пифагора при сравнении ее с жизнью Иисуса было то, что они были уроженцами одной и той же местности.»</a:t>
            </a:r>
          </a:p>
          <a:p>
            <a:r>
              <a:rPr lang="ru-RU" sz="2800" i="1" dirty="0">
                <a:solidFill>
                  <a:schemeClr val="folHlink"/>
                </a:solidFill>
                <a:latin typeface="Calibri" pitchFamily="34" charset="0"/>
              </a:rPr>
              <a:t>					</a:t>
            </a:r>
          </a:p>
          <a:p>
            <a:r>
              <a:rPr lang="ru-RU" sz="2800" i="1" dirty="0">
                <a:solidFill>
                  <a:schemeClr val="folHlink"/>
                </a:solidFill>
                <a:latin typeface="Calibri" pitchFamily="34" charset="0"/>
              </a:rPr>
              <a:t>                   </a:t>
            </a:r>
            <a:r>
              <a:rPr lang="ru-RU" sz="2800" dirty="0">
                <a:solidFill>
                  <a:srgbClr val="FF6600"/>
                </a:solidFill>
                <a:latin typeface="Calibri" pitchFamily="34" charset="0"/>
              </a:rPr>
              <a:t>Гофри Хиггинс «Апокалипсис»</a:t>
            </a:r>
            <a:endParaRPr lang="ru-RU" sz="2800" i="1" dirty="0">
              <a:solidFill>
                <a:schemeClr val="folHlink"/>
              </a:solidFill>
              <a:latin typeface="Calibri" pitchFamily="34" charset="0"/>
            </a:endParaRPr>
          </a:p>
          <a:p>
            <a:r>
              <a:rPr lang="ru-RU" i="1" dirty="0">
                <a:solidFill>
                  <a:schemeClr val="folHlink"/>
                </a:solidFill>
                <a:latin typeface="Calibri" pitchFamily="34" charset="0"/>
              </a:rPr>
              <a:t>			</a:t>
            </a:r>
          </a:p>
        </p:txBody>
      </p:sp>
    </p:spTree>
  </p:cSld>
  <p:clrMapOvr>
    <a:masterClrMapping/>
  </p:clrMapOvr>
  <p:transition spd="slow">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3010" name="Picture 5" descr="1001072436"/>
          <p:cNvPicPr>
            <a:picLocks noChangeAspect="1" noChangeArrowheads="1"/>
          </p:cNvPicPr>
          <p:nvPr/>
        </p:nvPicPr>
        <p:blipFill>
          <a:blip r:embed="rId2" cstate="print"/>
          <a:srcRect/>
          <a:stretch>
            <a:fillRect/>
          </a:stretch>
        </p:blipFill>
        <p:spPr bwMode="auto">
          <a:xfrm>
            <a:off x="0" y="3286125"/>
            <a:ext cx="4859338" cy="3571875"/>
          </a:xfrm>
          <a:prstGeom prst="rect">
            <a:avLst/>
          </a:prstGeom>
          <a:noFill/>
          <a:ln w="9525">
            <a:noFill/>
            <a:miter lim="800000"/>
            <a:headEnd/>
            <a:tailEnd/>
          </a:ln>
        </p:spPr>
      </p:pic>
      <p:pic>
        <p:nvPicPr>
          <p:cNvPr id="43011" name="Picture 6" descr="full"/>
          <p:cNvPicPr>
            <a:picLocks noChangeAspect="1" noChangeArrowheads="1"/>
          </p:cNvPicPr>
          <p:nvPr/>
        </p:nvPicPr>
        <p:blipFill>
          <a:blip r:embed="rId3" cstate="print"/>
          <a:srcRect/>
          <a:stretch>
            <a:fillRect/>
          </a:stretch>
        </p:blipFill>
        <p:spPr bwMode="auto">
          <a:xfrm>
            <a:off x="4859338" y="3149600"/>
            <a:ext cx="4284662" cy="3708400"/>
          </a:xfrm>
          <a:prstGeom prst="rect">
            <a:avLst/>
          </a:prstGeom>
          <a:noFill/>
          <a:ln w="9525">
            <a:noFill/>
            <a:miter lim="800000"/>
            <a:headEnd/>
            <a:tailEnd/>
          </a:ln>
        </p:spPr>
      </p:pic>
      <p:pic>
        <p:nvPicPr>
          <p:cNvPr id="43012" name="Picture 4" descr="2057_big"/>
          <p:cNvPicPr>
            <a:picLocks noChangeAspect="1" noChangeArrowheads="1"/>
          </p:cNvPicPr>
          <p:nvPr/>
        </p:nvPicPr>
        <p:blipFill>
          <a:blip r:embed="rId4" cstate="print"/>
          <a:srcRect/>
          <a:stretch>
            <a:fillRect/>
          </a:stretch>
        </p:blipFill>
        <p:spPr bwMode="auto">
          <a:xfrm>
            <a:off x="0" y="0"/>
            <a:ext cx="4859338" cy="3192463"/>
          </a:xfrm>
          <a:prstGeom prst="rect">
            <a:avLst/>
          </a:prstGeom>
          <a:noFill/>
          <a:ln w="9525">
            <a:noFill/>
            <a:miter lim="800000"/>
            <a:headEnd/>
            <a:tailEnd/>
          </a:ln>
        </p:spPr>
      </p:pic>
      <p:pic>
        <p:nvPicPr>
          <p:cNvPr id="43013" name="Picture 7" descr="istock_000004631335small1"/>
          <p:cNvPicPr>
            <a:picLocks noChangeAspect="1" noChangeArrowheads="1"/>
          </p:cNvPicPr>
          <p:nvPr/>
        </p:nvPicPr>
        <p:blipFill>
          <a:blip r:embed="rId5" cstate="print"/>
          <a:srcRect/>
          <a:stretch>
            <a:fillRect/>
          </a:stretch>
        </p:blipFill>
        <p:spPr bwMode="auto">
          <a:xfrm>
            <a:off x="4859338" y="0"/>
            <a:ext cx="4284662" cy="3171825"/>
          </a:xfrm>
          <a:prstGeom prst="rect">
            <a:avLst/>
          </a:prstGeom>
          <a:noFill/>
          <a:ln w="9525">
            <a:noFill/>
            <a:miter lim="800000"/>
            <a:headEnd/>
            <a:tailEnd/>
          </a:ln>
        </p:spPr>
      </p:pic>
      <p:sp>
        <p:nvSpPr>
          <p:cNvPr id="43014" name="Rectangle 3"/>
          <p:cNvSpPr txBox="1">
            <a:spLocks noRot="1" noChangeArrowheads="1"/>
          </p:cNvSpPr>
          <p:nvPr/>
        </p:nvSpPr>
        <p:spPr bwMode="auto">
          <a:xfrm>
            <a:off x="571500" y="3143250"/>
            <a:ext cx="8572500" cy="4191000"/>
          </a:xfrm>
          <a:prstGeom prst="rect">
            <a:avLst/>
          </a:prstGeom>
          <a:noFill/>
          <a:ln w="9525">
            <a:noFill/>
            <a:miter lim="800000"/>
            <a:headEnd/>
            <a:tailEnd/>
          </a:ln>
        </p:spPr>
        <p:txBody>
          <a:bodyPr/>
          <a:lstStyle/>
          <a:p>
            <a:pPr marL="342900" indent="-342900" algn="ctr">
              <a:spcBef>
                <a:spcPct val="20000"/>
              </a:spcBef>
              <a:buFont typeface="Arial" charset="0"/>
              <a:buChar char="•"/>
            </a:pPr>
            <a:r>
              <a:rPr lang="ru-RU" sz="3200" dirty="0">
                <a:solidFill>
                  <a:srgbClr val="00B050"/>
                </a:solidFill>
                <a:latin typeface="Calibri" pitchFamily="34" charset="0"/>
              </a:rPr>
              <a:t>«Семь раз отмерь, один раз отрежь»;</a:t>
            </a:r>
          </a:p>
          <a:p>
            <a:pPr marL="342900" indent="-342900" algn="ctr">
              <a:spcBef>
                <a:spcPct val="20000"/>
              </a:spcBef>
              <a:buFont typeface="Arial" charset="0"/>
              <a:buChar char="•"/>
            </a:pPr>
            <a:r>
              <a:rPr lang="ru-RU" sz="3200" dirty="0">
                <a:solidFill>
                  <a:srgbClr val="00B050"/>
                </a:solidFill>
                <a:latin typeface="Calibri" pitchFamily="34" charset="0"/>
              </a:rPr>
              <a:t>«Семь пятниц на неделе»;</a:t>
            </a:r>
          </a:p>
          <a:p>
            <a:pPr marL="342900" indent="-342900" algn="ctr">
              <a:spcBef>
                <a:spcPct val="20000"/>
              </a:spcBef>
              <a:buFont typeface="Arial" charset="0"/>
              <a:buChar char="•"/>
            </a:pPr>
            <a:r>
              <a:rPr lang="ru-RU" sz="3200" dirty="0">
                <a:solidFill>
                  <a:srgbClr val="00B050"/>
                </a:solidFill>
                <a:latin typeface="Calibri" pitchFamily="34" charset="0"/>
              </a:rPr>
              <a:t>«Семь потов сошло»;</a:t>
            </a:r>
          </a:p>
          <a:p>
            <a:pPr marL="342900" indent="-342900" algn="ctr">
              <a:spcBef>
                <a:spcPct val="20000"/>
              </a:spcBef>
              <a:buFont typeface="Arial" charset="0"/>
              <a:buChar char="•"/>
            </a:pPr>
            <a:r>
              <a:rPr lang="ru-RU" sz="3200" dirty="0">
                <a:solidFill>
                  <a:srgbClr val="00B050"/>
                </a:solidFill>
                <a:latin typeface="Calibri" pitchFamily="34" charset="0"/>
              </a:rPr>
              <a:t>«Семь бед – один ответ».</a:t>
            </a:r>
          </a:p>
          <a:p>
            <a:pPr marL="342900" indent="-342900">
              <a:spcBef>
                <a:spcPct val="20000"/>
              </a:spcBef>
              <a:buFont typeface="Arial" charset="0"/>
              <a:buChar char="•"/>
            </a:pPr>
            <a:endParaRPr lang="ru-RU" sz="3200" dirty="0">
              <a:latin typeface="Calibri" pitchFamily="34" charset="0"/>
            </a:endParaRPr>
          </a:p>
        </p:txBody>
      </p:sp>
      <p:sp>
        <p:nvSpPr>
          <p:cNvPr id="43015" name="Прямоугольник 6"/>
          <p:cNvSpPr>
            <a:spLocks noChangeArrowheads="1"/>
          </p:cNvSpPr>
          <p:nvPr/>
        </p:nvSpPr>
        <p:spPr bwMode="auto">
          <a:xfrm>
            <a:off x="500063" y="1071563"/>
            <a:ext cx="8072437" cy="1077912"/>
          </a:xfrm>
          <a:prstGeom prst="rect">
            <a:avLst/>
          </a:prstGeom>
          <a:noFill/>
          <a:ln w="9525">
            <a:noFill/>
            <a:miter lim="800000"/>
            <a:headEnd/>
            <a:tailEnd/>
          </a:ln>
        </p:spPr>
        <p:txBody>
          <a:bodyPr>
            <a:spAutoFit/>
          </a:bodyPr>
          <a:lstStyle/>
          <a:p>
            <a:pPr algn="ctr"/>
            <a:r>
              <a:rPr lang="ru-RU" sz="3200" b="1" i="1" dirty="0">
                <a:solidFill>
                  <a:srgbClr val="FFFF00"/>
                </a:solidFill>
                <a:latin typeface="Calibri" pitchFamily="34" charset="0"/>
              </a:rPr>
              <a:t>О числе 7 сохранилось много пословиц и поговорок:</a:t>
            </a:r>
          </a:p>
        </p:txBody>
      </p:sp>
    </p:spTree>
  </p:cSld>
  <p:clrMapOvr>
    <a:masterClrMapping/>
  </p:clrMapOvr>
  <p:transition spd="slow">
    <p:comb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4034" name="Picture 4" descr="2411-untitled"/>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4035" name="Прямоугольник 2"/>
          <p:cNvSpPr>
            <a:spLocks noChangeArrowheads="1"/>
          </p:cNvSpPr>
          <p:nvPr/>
        </p:nvSpPr>
        <p:spPr bwMode="auto">
          <a:xfrm>
            <a:off x="571500" y="4786313"/>
            <a:ext cx="8072438" cy="1570037"/>
          </a:xfrm>
          <a:prstGeom prst="rect">
            <a:avLst/>
          </a:prstGeom>
          <a:noFill/>
          <a:ln w="9525">
            <a:noFill/>
            <a:miter lim="800000"/>
            <a:headEnd/>
            <a:tailEnd/>
          </a:ln>
        </p:spPr>
        <p:txBody>
          <a:bodyPr>
            <a:spAutoFit/>
          </a:bodyPr>
          <a:lstStyle/>
          <a:p>
            <a:pPr algn="ctr">
              <a:buFont typeface="Wingdings" pitchFamily="2" charset="2"/>
              <a:buNone/>
            </a:pPr>
            <a:r>
              <a:rPr lang="ru-RU" sz="3200" dirty="0">
                <a:solidFill>
                  <a:srgbClr val="FFFF00"/>
                </a:solidFill>
                <a:latin typeface="Calibri" pitchFamily="34" charset="0"/>
              </a:rPr>
              <a:t>Слово «космос» в обиход ввёл Пифагор. Он разбил вселенную на 10 сфер, центром всех сфер был божественный огонь Солнце. </a:t>
            </a:r>
          </a:p>
        </p:txBody>
      </p:sp>
    </p:spTree>
  </p:cSld>
  <p:clrMapOvr>
    <a:masterClrMapping/>
  </p:clrMapOvr>
  <p:transition spd="slow">
    <p:comb dir="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45058" name="Прямоугольник 1"/>
          <p:cNvSpPr>
            <a:spLocks noChangeArrowheads="1"/>
          </p:cNvSpPr>
          <p:nvPr/>
        </p:nvSpPr>
        <p:spPr bwMode="auto">
          <a:xfrm>
            <a:off x="214313" y="642938"/>
            <a:ext cx="3857625" cy="5694362"/>
          </a:xfrm>
          <a:prstGeom prst="rect">
            <a:avLst/>
          </a:prstGeom>
          <a:noFill/>
          <a:ln w="9525">
            <a:noFill/>
            <a:miter lim="800000"/>
            <a:headEnd/>
            <a:tailEnd/>
          </a:ln>
        </p:spPr>
        <p:txBody>
          <a:bodyPr>
            <a:spAutoFit/>
          </a:bodyPr>
          <a:lstStyle/>
          <a:p>
            <a:pPr algn="ctr">
              <a:buFont typeface="Wingdings" pitchFamily="2" charset="2"/>
              <a:buNone/>
            </a:pPr>
            <a:r>
              <a:rPr lang="ru-RU" sz="2800" dirty="0">
                <a:solidFill>
                  <a:srgbClr val="FFFF00"/>
                </a:solidFill>
                <a:latin typeface="Calibri" pitchFamily="34" charset="0"/>
              </a:rPr>
              <a:t>Затем шли 7 планет, Земля и еще одна таинственная планета, называемая </a:t>
            </a:r>
            <a:r>
              <a:rPr lang="ru-RU" sz="2800" dirty="0">
                <a:solidFill>
                  <a:srgbClr val="FFFF00"/>
                </a:solidFill>
                <a:latin typeface="Calibri" pitchFamily="34" charset="0"/>
              </a:rPr>
              <a:t>Антихтоном</a:t>
            </a:r>
            <a:r>
              <a:rPr lang="ru-RU" sz="2800" dirty="0">
                <a:solidFill>
                  <a:srgbClr val="FFFF00"/>
                </a:solidFill>
                <a:latin typeface="Calibri" pitchFamily="34" charset="0"/>
              </a:rPr>
              <a:t>, которая ни когда не бывает видимой, двигаясь по той же орбите, что и Земля, но скрытая от неё Солнцем, будучи всегда точно противоположна Земле на орбите.</a:t>
            </a:r>
          </a:p>
        </p:txBody>
      </p:sp>
      <p:pic>
        <p:nvPicPr>
          <p:cNvPr id="3" name="Picture 6" descr="Безымянный2"/>
          <p:cNvPicPr>
            <a:picLocks noChangeAspect="1" noChangeArrowheads="1"/>
          </p:cNvPicPr>
          <p:nvPr/>
        </p:nvPicPr>
        <p:blipFill>
          <a:blip r:embed="rId2" cstate="print"/>
          <a:srcRect/>
          <a:stretch>
            <a:fillRect/>
          </a:stretch>
        </p:blipFill>
        <p:spPr bwMode="auto">
          <a:xfrm>
            <a:off x="4071934" y="1571612"/>
            <a:ext cx="4860925" cy="4111625"/>
          </a:xfrm>
          <a:prstGeom prst="rect">
            <a:avLst/>
          </a:prstGeom>
          <a:noFill/>
          <a:scene3d>
            <a:camera prst="orthographicFront"/>
            <a:lightRig rig="threePt" dir="t"/>
          </a:scene3d>
          <a:sp3d>
            <a:bevelT prst="relaxedInset"/>
          </a:sp3d>
        </p:spPr>
      </p:pic>
    </p:spTree>
  </p:cSld>
  <p:clrMapOvr>
    <a:masterClrMapping/>
  </p:clrMapOvr>
  <p:transition spd="slow">
    <p:randomBa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 name="Рисунок 3" descr="MIL52045.JPG"/>
          <p:cNvPicPr>
            <a:picLocks noChangeAspect="1"/>
          </p:cNvPicPr>
          <p:nvPr/>
        </p:nvPicPr>
        <p:blipFill>
          <a:blip r:embed="rId2" cstate="print"/>
          <a:stretch>
            <a:fillRect/>
          </a:stretch>
        </p:blipFill>
        <p:spPr>
          <a:xfrm>
            <a:off x="0" y="0"/>
            <a:ext cx="9144000" cy="6858000"/>
          </a:xfrm>
          <a:prstGeom prst="rect">
            <a:avLst/>
          </a:prstGeom>
        </p:spPr>
      </p:pic>
      <p:sp>
        <p:nvSpPr>
          <p:cNvPr id="46083" name="Прямоугольник 1"/>
          <p:cNvSpPr>
            <a:spLocks noChangeArrowheads="1"/>
          </p:cNvSpPr>
          <p:nvPr/>
        </p:nvSpPr>
        <p:spPr bwMode="auto">
          <a:xfrm>
            <a:off x="827088" y="4005263"/>
            <a:ext cx="7858125" cy="2528887"/>
          </a:xfrm>
          <a:prstGeom prst="rect">
            <a:avLst/>
          </a:prstGeom>
          <a:noFill/>
          <a:ln w="9525">
            <a:noFill/>
            <a:miter lim="800000"/>
            <a:headEnd/>
            <a:tailEnd/>
          </a:ln>
        </p:spPr>
        <p:txBody>
          <a:bodyPr>
            <a:spAutoFit/>
          </a:bodyPr>
          <a:lstStyle/>
          <a:p>
            <a:pPr algn="ctr">
              <a:buFont typeface="Wingdings" pitchFamily="2" charset="2"/>
              <a:buNone/>
            </a:pPr>
            <a:r>
              <a:rPr lang="ru-RU" sz="3200" dirty="0">
                <a:solidFill>
                  <a:srgbClr val="FFFF00"/>
                </a:solidFill>
                <a:latin typeface="Calibri" pitchFamily="34" charset="0"/>
              </a:rPr>
              <a:t>Пифагор считал, что, что бы тяготение одной планеты было равно тяготению другой, более близкой к солнцу, она должна быть увеличена пропорционально своему расстоянию к солнцу.</a:t>
            </a:r>
          </a:p>
        </p:txBody>
      </p:sp>
    </p:spTree>
  </p:cSld>
  <p:clrMapOvr>
    <a:masterClrMapping/>
  </p:clrMapOvr>
  <p:transition spd="slow">
    <p:randomBa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5" name="Рисунок 4" descr="MIL52031.JPG"/>
          <p:cNvPicPr>
            <a:picLocks noChangeAspect="1"/>
          </p:cNvPicPr>
          <p:nvPr/>
        </p:nvPicPr>
        <p:blipFill>
          <a:blip r:embed="rId2" cstate="print"/>
          <a:stretch>
            <a:fillRect/>
          </a:stretch>
        </p:blipFill>
        <p:spPr>
          <a:xfrm>
            <a:off x="0" y="0"/>
            <a:ext cx="9144000" cy="6858000"/>
          </a:xfrm>
          <a:prstGeom prst="rect">
            <a:avLst/>
          </a:prstGeom>
        </p:spPr>
      </p:pic>
      <p:sp>
        <p:nvSpPr>
          <p:cNvPr id="47108" name="Прямоугольник 1"/>
          <p:cNvSpPr>
            <a:spLocks noChangeArrowheads="1"/>
          </p:cNvSpPr>
          <p:nvPr/>
        </p:nvSpPr>
        <p:spPr bwMode="auto">
          <a:xfrm>
            <a:off x="3571868" y="1928802"/>
            <a:ext cx="5072066" cy="3170099"/>
          </a:xfrm>
          <a:prstGeom prst="rect">
            <a:avLst/>
          </a:prstGeom>
          <a:noFill/>
          <a:ln w="9525">
            <a:noFill/>
            <a:miter lim="800000"/>
            <a:headEnd/>
            <a:tailEnd/>
          </a:ln>
        </p:spPr>
        <p:txBody>
          <a:bodyPr wrap="square">
            <a:spAutoFit/>
          </a:bodyPr>
          <a:lstStyle/>
          <a:p>
            <a:pPr algn="ctr"/>
            <a:r>
              <a:rPr lang="ru-RU" sz="2000" dirty="0">
                <a:solidFill>
                  <a:srgbClr val="66FF66"/>
                </a:solidFill>
                <a:latin typeface="Calibri" pitchFamily="34" charset="0"/>
              </a:rPr>
              <a:t>Если предположить, что от Солнца к каждой планете проведены струны, то для достижения созвучия пришлось бы увеличить или уменьшить силу натяжения сообразно силе притяжения каждой из них. Из этого сходства отношений Пифагор извлёк своё учение о гармонии сфер: чем дальше находилась сфера от Земли, тем больше была её линейная скорость, и тем выше издаваемый ею тон.</a:t>
            </a:r>
          </a:p>
        </p:txBody>
      </p:sp>
      <p:pic>
        <p:nvPicPr>
          <p:cNvPr id="6" name="Рисунок 5" descr="2.jpg"/>
          <p:cNvPicPr>
            <a:picLocks noChangeAspect="1"/>
          </p:cNvPicPr>
          <p:nvPr/>
        </p:nvPicPr>
        <p:blipFill>
          <a:blip r:embed="rId3" cstate="print"/>
          <a:stretch>
            <a:fillRect/>
          </a:stretch>
        </p:blipFill>
        <p:spPr>
          <a:xfrm>
            <a:off x="428596" y="3143248"/>
            <a:ext cx="2714612" cy="3429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spd="slow">
    <p:randomBar dir="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8130" name="Picture 3" descr="mega1017"/>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8131" name="Прямоугольник 1"/>
          <p:cNvSpPr>
            <a:spLocks noChangeArrowheads="1"/>
          </p:cNvSpPr>
          <p:nvPr/>
        </p:nvSpPr>
        <p:spPr bwMode="auto">
          <a:xfrm>
            <a:off x="0" y="0"/>
            <a:ext cx="2957513" cy="3606800"/>
          </a:xfrm>
          <a:prstGeom prst="rect">
            <a:avLst/>
          </a:prstGeom>
          <a:noFill/>
          <a:ln w="9525">
            <a:noFill/>
            <a:miter lim="800000"/>
            <a:headEnd/>
            <a:tailEnd/>
          </a:ln>
        </p:spPr>
        <p:txBody>
          <a:bodyPr>
            <a:spAutoFit/>
          </a:bodyPr>
          <a:lstStyle/>
          <a:p>
            <a:pPr algn="ctr">
              <a:lnSpc>
                <a:spcPct val="80000"/>
              </a:lnSpc>
              <a:buFont typeface="Wingdings" pitchFamily="2" charset="2"/>
              <a:buNone/>
            </a:pPr>
            <a:r>
              <a:rPr lang="ru-RU" sz="1600" b="1" dirty="0">
                <a:solidFill>
                  <a:srgbClr val="000000"/>
                </a:solidFill>
                <a:latin typeface="Calibri" pitchFamily="34" charset="0"/>
              </a:rPr>
              <a:t>И так, внутреннее устройство Пифагорова космоса напоминало своеобразную музыкальную шкатулку, в которой каждая из движущихся сфер издавала некоторый звук. Однако человеческое ухо не слышит этой ни с чем не сравнимой музыки. Как рождённый на берегу моря перестаёт в конце концов различать беспрестанный рокот волн, так и слух человека привыкает и не замечает гармоничного звучания небесных сфер, и лишь душа его охотно откликается на это звучание.</a:t>
            </a:r>
          </a:p>
        </p:txBody>
      </p:sp>
    </p:spTree>
  </p:cSld>
  <p:clrMapOvr>
    <a:masterClrMapping/>
  </p:clrMapOvr>
  <p:transition spd="slow">
    <p:plus/>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4" name="Рисунок 3" descr="CB005101.JPG"/>
          <p:cNvPicPr>
            <a:picLocks noChangeAspect="1"/>
          </p:cNvPicPr>
          <p:nvPr/>
        </p:nvPicPr>
        <p:blipFill>
          <a:blip r:embed="rId2" cstate="print"/>
          <a:stretch>
            <a:fillRect/>
          </a:stretch>
        </p:blipFill>
        <p:spPr>
          <a:xfrm>
            <a:off x="0" y="-1"/>
            <a:ext cx="9144000" cy="6858001"/>
          </a:xfrm>
          <a:prstGeom prst="rect">
            <a:avLst/>
          </a:prstGeom>
        </p:spPr>
      </p:pic>
      <p:pic>
        <p:nvPicPr>
          <p:cNvPr id="49155" name="Picture 4" descr="Безымянный3434"/>
          <p:cNvPicPr>
            <a:picLocks noChangeAspect="1" noChangeArrowheads="1"/>
          </p:cNvPicPr>
          <p:nvPr/>
        </p:nvPicPr>
        <p:blipFill>
          <a:blip r:embed="rId3" cstate="print"/>
          <a:srcRect/>
          <a:stretch>
            <a:fillRect/>
          </a:stretch>
        </p:blipFill>
        <p:spPr bwMode="auto">
          <a:xfrm>
            <a:off x="0" y="4000500"/>
            <a:ext cx="9144000" cy="285750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50178" name="Picture 4" descr="Безымянный3434343"/>
          <p:cNvPicPr>
            <a:picLocks noChangeAspect="1" noChangeArrowheads="1"/>
          </p:cNvPicPr>
          <p:nvPr/>
        </p:nvPicPr>
        <p:blipFill>
          <a:blip r:embed="rId2" cstate="print"/>
          <a:srcRect/>
          <a:stretch>
            <a:fillRect/>
          </a:stretch>
        </p:blipFill>
        <p:spPr bwMode="auto">
          <a:xfrm>
            <a:off x="0" y="7938"/>
            <a:ext cx="9144000" cy="6850062"/>
          </a:xfrm>
          <a:prstGeom prst="rect">
            <a:avLst/>
          </a:prstGeom>
          <a:noFill/>
          <a:ln w="9525">
            <a:noFill/>
            <a:miter lim="800000"/>
            <a:headEnd/>
            <a:tailEnd/>
          </a:ln>
        </p:spPr>
      </p:pic>
    </p:spTree>
  </p:cSld>
  <p:clrMapOvr>
    <a:masterClrMapping/>
  </p:clrMapOvr>
  <p:transition spd="slow">
    <p:push di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51202" name="Picture 4" descr="Безымянный45467"/>
          <p:cNvPicPr>
            <a:picLocks noChangeAspect="1" noChangeArrowheads="1"/>
          </p:cNvPicPr>
          <p:nvPr/>
        </p:nvPicPr>
        <p:blipFill>
          <a:blip r:embed="rId2" cstate="print"/>
          <a:srcRect/>
          <a:stretch>
            <a:fillRect/>
          </a:stretch>
        </p:blipFill>
        <p:spPr bwMode="auto">
          <a:xfrm>
            <a:off x="0" y="0"/>
            <a:ext cx="9251950" cy="6918325"/>
          </a:xfrm>
          <a:prstGeom prst="rect">
            <a:avLst/>
          </a:prstGeom>
          <a:noFill/>
          <a:ln w="9525">
            <a:noFill/>
            <a:miter lim="800000"/>
            <a:headEnd/>
            <a:tailEnd/>
          </a:ln>
        </p:spPr>
      </p:pic>
    </p:spTree>
  </p:cSld>
  <p:clrMapOvr>
    <a:masterClrMapping/>
  </p:clrMapOvr>
  <p:transition spd="slow">
    <p:push/>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52226" name="Picture 4" descr="Безымянный2121212"/>
          <p:cNvPicPr>
            <a:picLocks noChangeAspect="1" noChangeArrowheads="1"/>
          </p:cNvPicPr>
          <p:nvPr/>
        </p:nvPicPr>
        <p:blipFill>
          <a:blip r:embed="rId2" cstate="print"/>
          <a:srcRect/>
          <a:stretch>
            <a:fillRect/>
          </a:stretch>
        </p:blipFill>
        <p:spPr bwMode="auto">
          <a:xfrm>
            <a:off x="0" y="0"/>
            <a:ext cx="9144000" cy="4786313"/>
          </a:xfrm>
          <a:prstGeom prst="rect">
            <a:avLst/>
          </a:prstGeom>
          <a:noFill/>
          <a:ln w="9525">
            <a:noFill/>
            <a:miter lim="800000"/>
            <a:headEnd/>
            <a:tailEnd/>
          </a:ln>
        </p:spPr>
      </p:pic>
      <p:pic>
        <p:nvPicPr>
          <p:cNvPr id="52227" name="Picture 5" descr="Безымянный4646457865869"/>
          <p:cNvPicPr>
            <a:picLocks noChangeAspect="1" noChangeArrowheads="1"/>
          </p:cNvPicPr>
          <p:nvPr/>
        </p:nvPicPr>
        <p:blipFill>
          <a:blip r:embed="rId3" cstate="print"/>
          <a:srcRect/>
          <a:stretch>
            <a:fillRect/>
          </a:stretch>
        </p:blipFill>
        <p:spPr bwMode="auto">
          <a:xfrm>
            <a:off x="0" y="4357688"/>
            <a:ext cx="9144000" cy="2500312"/>
          </a:xfrm>
          <a:prstGeom prst="rect">
            <a:avLst/>
          </a:prstGeom>
          <a:noFill/>
          <a:ln w="9525">
            <a:noFill/>
            <a:miter lim="800000"/>
            <a:headEnd/>
            <a:tailEnd/>
          </a:ln>
        </p:spPr>
      </p:pic>
    </p:spTree>
  </p:cSld>
  <p:clrMapOvr>
    <a:masterClrMapping/>
  </p:clrMapOvr>
  <p:transition spd="slow">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16386" name="Picture 5" descr="909"/>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6387" name="Прямоугольник 3"/>
          <p:cNvSpPr>
            <a:spLocks noChangeArrowheads="1"/>
          </p:cNvSpPr>
          <p:nvPr/>
        </p:nvSpPr>
        <p:spPr bwMode="auto">
          <a:xfrm>
            <a:off x="428625" y="500063"/>
            <a:ext cx="8143875" cy="1200150"/>
          </a:xfrm>
          <a:prstGeom prst="rect">
            <a:avLst/>
          </a:prstGeom>
          <a:noFill/>
          <a:ln w="9525">
            <a:noFill/>
            <a:miter lim="800000"/>
            <a:headEnd/>
            <a:tailEnd/>
          </a:ln>
        </p:spPr>
        <p:txBody>
          <a:bodyPr>
            <a:spAutoFit/>
          </a:bodyPr>
          <a:lstStyle/>
          <a:p>
            <a:pPr algn="ctr"/>
            <a:r>
              <a:rPr lang="ru-RU" sz="2400" dirty="0">
                <a:solidFill>
                  <a:srgbClr val="FFFF00"/>
                </a:solidFill>
                <a:latin typeface="Calibri" pitchFamily="34" charset="0"/>
              </a:rPr>
              <a:t>Он родился в 575 г до н.э., в </a:t>
            </a:r>
            <a:r>
              <a:rPr lang="ru-RU" sz="2400" dirty="0">
                <a:solidFill>
                  <a:srgbClr val="FFFF00"/>
                </a:solidFill>
                <a:latin typeface="Calibri" pitchFamily="34" charset="0"/>
              </a:rPr>
              <a:t>Сидоне</a:t>
            </a:r>
            <a:r>
              <a:rPr lang="ru-RU" sz="2400" dirty="0">
                <a:solidFill>
                  <a:srgbClr val="FFFF00"/>
                </a:solidFill>
                <a:latin typeface="Calibri" pitchFamily="34" charset="0"/>
              </a:rPr>
              <a:t>, что находится в Сирии, недалеко от Вифлеема.</a:t>
            </a:r>
            <a:br>
              <a:rPr lang="ru-RU" sz="2400" dirty="0">
                <a:solidFill>
                  <a:srgbClr val="FFFF00"/>
                </a:solidFill>
                <a:latin typeface="Calibri" pitchFamily="34" charset="0"/>
              </a:rPr>
            </a:br>
            <a:endParaRPr lang="ru-RU" sz="2400" dirty="0">
              <a:solidFill>
                <a:srgbClr val="FFFF00"/>
              </a:solidFill>
              <a:latin typeface="Calibri" pitchFamily="34" charset="0"/>
            </a:endParaRPr>
          </a:p>
        </p:txBody>
      </p:sp>
    </p:spTree>
  </p:cSld>
  <p:clrMapOvr>
    <a:masterClrMapping/>
  </p:clrMapOvr>
  <p:transition spd="slow">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53250" name="Picture 3" descr="2894-311"/>
          <p:cNvPicPr>
            <a:picLocks noChangeAspect="1" noChangeArrowheads="1"/>
          </p:cNvPicPr>
          <p:nvPr/>
        </p:nvPicPr>
        <p:blipFill>
          <a:blip r:embed="rId2" cstate="print"/>
          <a:srcRect/>
          <a:stretch>
            <a:fillRect/>
          </a:stretch>
        </p:blipFill>
        <p:spPr bwMode="auto">
          <a:xfrm>
            <a:off x="2051050" y="0"/>
            <a:ext cx="4533900" cy="5229225"/>
          </a:xfrm>
          <a:prstGeom prst="rect">
            <a:avLst/>
          </a:prstGeom>
          <a:noFill/>
          <a:ln w="9525">
            <a:noFill/>
            <a:miter lim="800000"/>
            <a:headEnd/>
            <a:tailEnd/>
          </a:ln>
        </p:spPr>
      </p:pic>
      <p:sp>
        <p:nvSpPr>
          <p:cNvPr id="53251" name="Прямоугольник 1"/>
          <p:cNvSpPr>
            <a:spLocks noChangeArrowheads="1"/>
          </p:cNvSpPr>
          <p:nvPr/>
        </p:nvSpPr>
        <p:spPr bwMode="auto">
          <a:xfrm>
            <a:off x="900113" y="5241925"/>
            <a:ext cx="6858000" cy="1616075"/>
          </a:xfrm>
          <a:prstGeom prst="rect">
            <a:avLst/>
          </a:prstGeom>
          <a:noFill/>
          <a:ln w="9525">
            <a:noFill/>
            <a:miter lim="800000"/>
            <a:headEnd/>
            <a:tailEnd/>
          </a:ln>
        </p:spPr>
        <p:txBody>
          <a:bodyPr>
            <a:spAutoFit/>
          </a:bodyPr>
          <a:lstStyle/>
          <a:p>
            <a:pPr algn="ctr"/>
            <a:r>
              <a:rPr lang="ru-RU" sz="2000" dirty="0">
                <a:latin typeface="Calibri" pitchFamily="34" charset="0"/>
              </a:rPr>
              <a:t>Пифагор изучал не только гармонию окружающего мира, но и переложил её на музыку и цвет, связав воедино гармонию внешнего и гармонию внутреннего содержания человека. Он первый заставил математику служить музыке, объединив искусство и науку</a:t>
            </a:r>
          </a:p>
        </p:txBody>
      </p:sp>
    </p:spTree>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54274" name="Picture 3" descr="Piphagor"/>
          <p:cNvPicPr>
            <a:picLocks noChangeAspect="1" noChangeArrowheads="1"/>
          </p:cNvPicPr>
          <p:nvPr/>
        </p:nvPicPr>
        <p:blipFill>
          <a:blip r:embed="rId2" cstate="print"/>
          <a:srcRect/>
          <a:stretch>
            <a:fillRect/>
          </a:stretch>
        </p:blipFill>
        <p:spPr bwMode="auto">
          <a:xfrm>
            <a:off x="2627313" y="0"/>
            <a:ext cx="4125912" cy="5373688"/>
          </a:xfrm>
          <a:prstGeom prst="rect">
            <a:avLst/>
          </a:prstGeom>
          <a:noFill/>
          <a:ln w="9525">
            <a:noFill/>
            <a:miter lim="800000"/>
            <a:headEnd/>
            <a:tailEnd/>
          </a:ln>
        </p:spPr>
      </p:pic>
      <p:sp>
        <p:nvSpPr>
          <p:cNvPr id="54275" name="Прямоугольник 1"/>
          <p:cNvSpPr>
            <a:spLocks noChangeArrowheads="1"/>
          </p:cNvSpPr>
          <p:nvPr/>
        </p:nvSpPr>
        <p:spPr bwMode="auto">
          <a:xfrm>
            <a:off x="900113" y="5546725"/>
            <a:ext cx="7358062" cy="1311275"/>
          </a:xfrm>
          <a:prstGeom prst="rect">
            <a:avLst/>
          </a:prstGeom>
          <a:noFill/>
          <a:ln w="9525">
            <a:noFill/>
            <a:miter lim="800000"/>
            <a:headEnd/>
            <a:tailEnd/>
          </a:ln>
        </p:spPr>
        <p:txBody>
          <a:bodyPr>
            <a:spAutoFit/>
          </a:bodyPr>
          <a:lstStyle/>
          <a:p>
            <a:pPr algn="ctr">
              <a:buFont typeface="Wingdings" pitchFamily="2" charset="2"/>
              <a:buNone/>
            </a:pPr>
            <a:r>
              <a:rPr lang="ru-RU" sz="2000" dirty="0">
                <a:latin typeface="Calibri" pitchFamily="34" charset="0"/>
              </a:rPr>
              <a:t>Вот почему люди помнят его уже две с половиной тысячи лет. Вот почему среди знаменитых олимпийских чемпионов он остаётся самым знаменитым, потому что ему выпало счастье победить не только соперника, но и время.</a:t>
            </a:r>
          </a:p>
        </p:txBody>
      </p:sp>
    </p:spTree>
  </p:cSld>
  <p:clrMapOvr>
    <a:masterClrMapping/>
  </p:clrMapOvr>
  <p:transition spd="slow">
    <p:cover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 name="Прямоугольник 1"/>
          <p:cNvSpPr/>
          <p:nvPr/>
        </p:nvSpPr>
        <p:spPr>
          <a:xfrm>
            <a:off x="428625" y="2000250"/>
            <a:ext cx="8358188" cy="2308225"/>
          </a:xfrm>
          <a:prstGeom prst="rect">
            <a:avLst/>
          </a:prstGeom>
        </p:spPr>
        <p:txBody>
          <a:bodyPr>
            <a:spAutoFit/>
          </a:bodyPr>
          <a:lstStyle/>
          <a:p>
            <a:pPr algn="ctr" fontAlgn="auto">
              <a:spcBef>
                <a:spcPts val="0"/>
              </a:spcBef>
              <a:spcAft>
                <a:spcPts val="0"/>
              </a:spcAft>
              <a:defRPr/>
            </a:pPr>
            <a:r>
              <a:rPr lang="ru-RU" sz="3600" dirty="0">
                <a:solidFill>
                  <a:schemeClr val="tx2">
                    <a:lumMod val="60000"/>
                    <a:lumOff val="40000"/>
                  </a:schemeClr>
                </a:solidFill>
                <a:latin typeface="+mn-lt"/>
              </a:rPr>
              <a:t>Шестухин Алексей;</a:t>
            </a:r>
          </a:p>
          <a:p>
            <a:pPr algn="ctr" fontAlgn="auto">
              <a:spcBef>
                <a:spcPts val="0"/>
              </a:spcBef>
              <a:spcAft>
                <a:spcPts val="0"/>
              </a:spcAft>
              <a:defRPr/>
            </a:pPr>
            <a:r>
              <a:rPr lang="ru-RU" sz="3600" dirty="0">
                <a:solidFill>
                  <a:schemeClr val="tx2">
                    <a:lumMod val="60000"/>
                    <a:lumOff val="40000"/>
                  </a:schemeClr>
                </a:solidFill>
                <a:latin typeface="+mn-lt"/>
              </a:rPr>
              <a:t>Деев Василий;</a:t>
            </a:r>
          </a:p>
          <a:p>
            <a:pPr algn="ctr" fontAlgn="auto">
              <a:spcBef>
                <a:spcPts val="0"/>
              </a:spcBef>
              <a:spcAft>
                <a:spcPts val="0"/>
              </a:spcAft>
              <a:defRPr/>
            </a:pPr>
            <a:r>
              <a:rPr lang="ru-RU" sz="3600" dirty="0">
                <a:solidFill>
                  <a:schemeClr val="tx2">
                    <a:lumMod val="60000"/>
                    <a:lumOff val="40000"/>
                  </a:schemeClr>
                </a:solidFill>
                <a:latin typeface="+mn-lt"/>
              </a:rPr>
              <a:t>Шарафетдинова Диляра.</a:t>
            </a:r>
          </a:p>
          <a:p>
            <a:pPr algn="ctr" fontAlgn="auto">
              <a:spcBef>
                <a:spcPts val="0"/>
              </a:spcBef>
              <a:spcAft>
                <a:spcPts val="0"/>
              </a:spcAft>
              <a:defRPr/>
            </a:pPr>
            <a:endParaRPr lang="ru-RU" sz="3600" dirty="0">
              <a:solidFill>
                <a:schemeClr val="tx2">
                  <a:lumMod val="60000"/>
                  <a:lumOff val="40000"/>
                </a:schemeClr>
              </a:solidFill>
              <a:latin typeface="+mn-lt"/>
            </a:endParaRPr>
          </a:p>
        </p:txBody>
      </p:sp>
      <p:sp>
        <p:nvSpPr>
          <p:cNvPr id="55299" name="Прямоугольник 2"/>
          <p:cNvSpPr>
            <a:spLocks noChangeArrowheads="1"/>
          </p:cNvSpPr>
          <p:nvPr/>
        </p:nvSpPr>
        <p:spPr bwMode="auto">
          <a:xfrm>
            <a:off x="1357313" y="5143500"/>
            <a:ext cx="7786687" cy="584200"/>
          </a:xfrm>
          <a:prstGeom prst="rect">
            <a:avLst/>
          </a:prstGeom>
          <a:noFill/>
          <a:ln w="9525">
            <a:noFill/>
            <a:miter lim="800000"/>
            <a:headEnd/>
            <a:tailEnd/>
          </a:ln>
        </p:spPr>
        <p:txBody>
          <a:bodyPr>
            <a:spAutoFit/>
          </a:bodyPr>
          <a:lstStyle/>
          <a:p>
            <a:r>
              <a:rPr lang="ru-RU" sz="3200" dirty="0">
                <a:solidFill>
                  <a:srgbClr val="FFFF00"/>
                </a:solidFill>
                <a:latin typeface="Calibri" pitchFamily="34" charset="0"/>
              </a:rPr>
              <a:t>Вилутис</a:t>
            </a:r>
            <a:r>
              <a:rPr lang="ru-RU" sz="3200" dirty="0">
                <a:solidFill>
                  <a:srgbClr val="FFFF00"/>
                </a:solidFill>
                <a:latin typeface="Calibri" pitchFamily="34" charset="0"/>
              </a:rPr>
              <a:t>  Елена Владимировна.</a:t>
            </a:r>
          </a:p>
        </p:txBody>
      </p:sp>
      <p:sp>
        <p:nvSpPr>
          <p:cNvPr id="4" name="Прямоугольник 3"/>
          <p:cNvSpPr/>
          <p:nvPr/>
        </p:nvSpPr>
        <p:spPr>
          <a:xfrm>
            <a:off x="500034" y="500042"/>
            <a:ext cx="8215370" cy="923330"/>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Над проектом работали:</a:t>
            </a:r>
          </a:p>
        </p:txBody>
      </p:sp>
      <p:sp>
        <p:nvSpPr>
          <p:cNvPr id="5" name="Прямоугольник 4"/>
          <p:cNvSpPr/>
          <p:nvPr/>
        </p:nvSpPr>
        <p:spPr>
          <a:xfrm>
            <a:off x="1857356" y="4214818"/>
            <a:ext cx="5321713" cy="707886"/>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ru-RU"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Проектом руководила:</a:t>
            </a: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Effect transition="in" filter="fade">
                                      <p:cBhvr>
                                        <p:cTn id="14" dur="1000"/>
                                        <p:tgtEl>
                                          <p:spTgt spid="2"/>
                                        </p:tgtEl>
                                      </p:cBhvr>
                                    </p:animEffect>
                                  </p:childTnLst>
                                </p:cTn>
                              </p:par>
                              <p:par>
                                <p:cTn id="15" presetID="50"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3"/>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55299"/>
                                        </p:tgtEl>
                                        <p:attrNameLst>
                                          <p:attrName>style.visibility</p:attrName>
                                        </p:attrNameLst>
                                      </p:cBhvr>
                                      <p:to>
                                        <p:strVal val="visible"/>
                                      </p:to>
                                    </p:set>
                                    <p:anim calcmode="lin" valueType="num">
                                      <p:cBhvr>
                                        <p:cTn id="22" dur="1000" fill="hold"/>
                                        <p:tgtEl>
                                          <p:spTgt spid="55299"/>
                                        </p:tgtEl>
                                        <p:attrNameLst>
                                          <p:attrName>ppt_w</p:attrName>
                                        </p:attrNameLst>
                                      </p:cBhvr>
                                      <p:tavLst>
                                        <p:tav tm="0">
                                          <p:val>
                                            <p:fltVal val="0"/>
                                          </p:val>
                                        </p:tav>
                                        <p:tav tm="100000">
                                          <p:val>
                                            <p:strVal val="#ppt_w"/>
                                          </p:val>
                                        </p:tav>
                                      </p:tavLst>
                                    </p:anim>
                                    <p:anim calcmode="lin" valueType="num">
                                      <p:cBhvr>
                                        <p:cTn id="23" dur="1000" fill="hold"/>
                                        <p:tgtEl>
                                          <p:spTgt spid="55299"/>
                                        </p:tgtEl>
                                        <p:attrNameLst>
                                          <p:attrName>ppt_h</p:attrName>
                                        </p:attrNameLst>
                                      </p:cBhvr>
                                      <p:tavLst>
                                        <p:tav tm="0">
                                          <p:val>
                                            <p:fltVal val="0"/>
                                          </p:val>
                                        </p:tav>
                                        <p:tav tm="100000">
                                          <p:val>
                                            <p:strVal val="#ppt_h"/>
                                          </p:val>
                                        </p:tav>
                                      </p:tavLst>
                                    </p:anim>
                                    <p:anim calcmode="lin" valueType="num">
                                      <p:cBhvr>
                                        <p:cTn id="24" dur="1000" fill="hold"/>
                                        <p:tgtEl>
                                          <p:spTgt spid="55299"/>
                                        </p:tgtEl>
                                        <p:attrNameLst>
                                          <p:attrName>style.rotation</p:attrName>
                                        </p:attrNameLst>
                                      </p:cBhvr>
                                      <p:tavLst>
                                        <p:tav tm="0">
                                          <p:val>
                                            <p:fltVal val="360"/>
                                          </p:val>
                                        </p:tav>
                                        <p:tav tm="100000">
                                          <p:val>
                                            <p:fltVal val="0"/>
                                          </p:val>
                                        </p:tav>
                                      </p:tavLst>
                                    </p:anim>
                                    <p:animEffect transition="in" filter="fade">
                                      <p:cBhvr>
                                        <p:cTn id="25" dur="1000"/>
                                        <p:tgtEl>
                                          <p:spTgt spid="552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5299"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17410" name="Прямоугольник 1"/>
          <p:cNvSpPr>
            <a:spLocks noChangeArrowheads="1"/>
          </p:cNvSpPr>
          <p:nvPr/>
        </p:nvSpPr>
        <p:spPr bwMode="auto">
          <a:xfrm>
            <a:off x="857250" y="1500188"/>
            <a:ext cx="7500938" cy="2062162"/>
          </a:xfrm>
          <a:prstGeom prst="rect">
            <a:avLst/>
          </a:prstGeom>
          <a:noFill/>
          <a:ln w="9525">
            <a:noFill/>
            <a:miter lim="800000"/>
            <a:headEnd/>
            <a:tailEnd/>
          </a:ln>
        </p:spPr>
        <p:txBody>
          <a:bodyPr>
            <a:spAutoFit/>
          </a:bodyPr>
          <a:lstStyle/>
          <a:p>
            <a:pPr algn="ctr">
              <a:buFont typeface="Wingdings" pitchFamily="2" charset="2"/>
              <a:buNone/>
            </a:pPr>
            <a:r>
              <a:rPr lang="ru-RU" sz="3200" dirty="0">
                <a:solidFill>
                  <a:srgbClr val="FFFF00"/>
                </a:solidFill>
                <a:latin typeface="Calibri" pitchFamily="34" charset="0"/>
              </a:rPr>
              <a:t>Отец его был пророчески извещен Дельфийским оракулом, что у него родится сын, который явится благодетелем человечества.</a:t>
            </a:r>
          </a:p>
        </p:txBody>
      </p:sp>
    </p:spTree>
  </p:cSld>
  <p:clrMapOvr>
    <a:masterClrMapping/>
  </p:clrMapOvr>
  <p:transition spd="slow">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 name="Picture 4" descr="9327614"/>
          <p:cNvPicPr>
            <a:picLocks noChangeAspect="1" noChangeArrowheads="1"/>
          </p:cNvPicPr>
          <p:nvPr/>
        </p:nvPicPr>
        <p:blipFill>
          <a:blip r:embed="rId2" cstate="print"/>
          <a:srcRect/>
          <a:stretch>
            <a:fillRect/>
          </a:stretch>
        </p:blipFill>
        <p:spPr bwMode="auto">
          <a:xfrm>
            <a:off x="0" y="-30163"/>
            <a:ext cx="9144000" cy="6919913"/>
          </a:xfrm>
          <a:prstGeom prst="ellipse">
            <a:avLst/>
          </a:prstGeom>
          <a:ln>
            <a:noFill/>
          </a:ln>
          <a:effectLst>
            <a:outerShdw blurRad="44450" dist="27940" dir="5400000" algn="ctr">
              <a:srgbClr val="000000">
                <a:alpha val="32000"/>
              </a:srgbClr>
            </a:outerShdw>
            <a:softEdge rad="112500"/>
          </a:effectLst>
          <a:scene3d>
            <a:camera prst="orthographicFront">
              <a:rot lat="0" lon="0" rev="0"/>
            </a:camera>
            <a:lightRig rig="balanced" dir="t">
              <a:rot lat="0" lon="0" rev="8700000"/>
            </a:lightRig>
          </a:scene3d>
          <a:sp3d>
            <a:bevelT w="190500" h="38100"/>
          </a:sp3d>
        </p:spPr>
      </p:pic>
    </p:spTree>
  </p:cSld>
  <p:clrMapOvr>
    <a:masterClrMapping/>
  </p:clrMapOvr>
  <p:transition spd="slow">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19458" name="Picture 4" descr="01_7si1"/>
          <p:cNvPicPr>
            <a:picLocks noChangeAspect="1" noChangeArrowheads="1"/>
          </p:cNvPicPr>
          <p:nvPr/>
        </p:nvPicPr>
        <p:blipFill>
          <a:blip r:embed="rId2" cstate="print"/>
          <a:srcRect/>
          <a:stretch>
            <a:fillRect/>
          </a:stretch>
        </p:blipFill>
        <p:spPr bwMode="auto">
          <a:xfrm>
            <a:off x="-1116013" y="0"/>
            <a:ext cx="6731001" cy="6858000"/>
          </a:xfrm>
          <a:prstGeom prst="rect">
            <a:avLst/>
          </a:prstGeom>
          <a:noFill/>
          <a:ln w="9525">
            <a:noFill/>
            <a:miter lim="800000"/>
            <a:headEnd/>
            <a:tailEnd/>
          </a:ln>
        </p:spPr>
      </p:pic>
      <p:pic>
        <p:nvPicPr>
          <p:cNvPr id="19459" name="Picture 5" descr="080f592a6f3ad3ed72ae7e828deb967d"/>
          <p:cNvPicPr>
            <a:picLocks noChangeAspect="1" noChangeArrowheads="1"/>
          </p:cNvPicPr>
          <p:nvPr/>
        </p:nvPicPr>
        <p:blipFill>
          <a:blip r:embed="rId3" cstate="print"/>
          <a:srcRect/>
          <a:stretch>
            <a:fillRect/>
          </a:stretch>
        </p:blipFill>
        <p:spPr bwMode="auto">
          <a:xfrm>
            <a:off x="4754563" y="0"/>
            <a:ext cx="4389437" cy="6858000"/>
          </a:xfrm>
          <a:prstGeom prst="rect">
            <a:avLst/>
          </a:prstGeom>
          <a:noFill/>
          <a:ln w="9525">
            <a:noFill/>
            <a:miter lim="800000"/>
            <a:headEnd/>
            <a:tailEnd/>
          </a:ln>
        </p:spPr>
      </p:pic>
    </p:spTree>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pic>
        <p:nvPicPr>
          <p:cNvPr id="20482" name="Picture 4" descr="9896258"/>
          <p:cNvPicPr>
            <a:picLocks noChangeAspect="1" noChangeArrowheads="1"/>
          </p:cNvPicPr>
          <p:nvPr/>
        </p:nvPicPr>
        <p:blipFill>
          <a:blip r:embed="rId2" cstate="print"/>
          <a:srcRect/>
          <a:stretch>
            <a:fillRect/>
          </a:stretch>
        </p:blipFill>
        <p:spPr bwMode="auto">
          <a:xfrm>
            <a:off x="-396875" y="0"/>
            <a:ext cx="5940425" cy="6858000"/>
          </a:xfrm>
          <a:prstGeom prst="rect">
            <a:avLst/>
          </a:prstGeom>
          <a:noFill/>
          <a:ln w="9525">
            <a:noFill/>
            <a:miter lim="800000"/>
            <a:headEnd/>
            <a:tailEnd/>
          </a:ln>
        </p:spPr>
      </p:pic>
      <p:pic>
        <p:nvPicPr>
          <p:cNvPr id="20483" name="Picture 5" descr="DelphicOracle~LooksPreRaphaelite~TempestsSite~front"/>
          <p:cNvPicPr>
            <a:picLocks noChangeAspect="1" noChangeArrowheads="1"/>
          </p:cNvPicPr>
          <p:nvPr/>
        </p:nvPicPr>
        <p:blipFill>
          <a:blip r:embed="rId3" cstate="print"/>
          <a:srcRect/>
          <a:stretch>
            <a:fillRect/>
          </a:stretch>
        </p:blipFill>
        <p:spPr bwMode="auto">
          <a:xfrm>
            <a:off x="5219700" y="0"/>
            <a:ext cx="3924300" cy="6858000"/>
          </a:xfrm>
          <a:prstGeom prst="rect">
            <a:avLst/>
          </a:prstGeom>
          <a:noFill/>
          <a:ln w="9525">
            <a:noFill/>
            <a:miter lim="800000"/>
            <a:headEnd/>
            <a:tailEnd/>
          </a:ln>
        </p:spPr>
      </p:pic>
    </p:spTree>
  </p:cSld>
  <p:clrMapOvr>
    <a:masterClrMapping/>
  </p:clrMapOvr>
  <p:transition spd="slow">
    <p:pull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20000">
              <a:srgbClr val="000040"/>
            </a:gs>
            <a:gs pos="50000">
              <a:srgbClr val="400040"/>
            </a:gs>
            <a:gs pos="75000">
              <a:srgbClr val="8F0040"/>
            </a:gs>
            <a:gs pos="89999">
              <a:srgbClr val="F27300"/>
            </a:gs>
            <a:gs pos="100000">
              <a:srgbClr val="FFBF00"/>
            </a:gs>
          </a:gsLst>
          <a:lin ang="5400000"/>
        </a:gradFill>
        <a:effectLst/>
      </p:bgPr>
    </p:bg>
    <p:spTree>
      <p:nvGrpSpPr>
        <p:cNvPr id="1" name=""/>
        <p:cNvGrpSpPr/>
        <p:nvPr/>
      </p:nvGrpSpPr>
      <p:grpSpPr>
        <a:xfrm>
          <a:off x="0" y="0"/>
          <a:ext cx="0" cy="0"/>
          <a:chOff x="0" y="0"/>
          <a:chExt cx="0" cy="0"/>
        </a:xfrm>
      </p:grpSpPr>
      <p:sp>
        <p:nvSpPr>
          <p:cNvPr id="21506" name="Прямоугольник 1"/>
          <p:cNvSpPr>
            <a:spLocks noChangeArrowheads="1"/>
          </p:cNvSpPr>
          <p:nvPr/>
        </p:nvSpPr>
        <p:spPr bwMode="auto">
          <a:xfrm>
            <a:off x="428625" y="428625"/>
            <a:ext cx="8215313" cy="1200150"/>
          </a:xfrm>
          <a:prstGeom prst="rect">
            <a:avLst/>
          </a:prstGeom>
          <a:noFill/>
          <a:ln w="9525">
            <a:noFill/>
            <a:miter lim="800000"/>
            <a:headEnd/>
            <a:tailEnd/>
          </a:ln>
        </p:spPr>
        <p:txBody>
          <a:bodyPr>
            <a:spAutoFit/>
          </a:bodyPr>
          <a:lstStyle/>
          <a:p>
            <a:pPr algn="ctr"/>
            <a:r>
              <a:rPr lang="ru-RU" sz="2400" dirty="0">
                <a:solidFill>
                  <a:srgbClr val="FFFF00"/>
                </a:solidFill>
                <a:latin typeface="Calibri" pitchFamily="34" charset="0"/>
              </a:rPr>
              <a:t>Этот крепкий юноша с упрямой шеей и коротким носом стал победителем в кулачном бою на одной из первых олимпиад в Греции.</a:t>
            </a:r>
          </a:p>
        </p:txBody>
      </p:sp>
      <p:pic>
        <p:nvPicPr>
          <p:cNvPr id="3" name="Picture 4" descr="300px-Greek_relief_of_pentathlon_500_bC"/>
          <p:cNvPicPr>
            <a:picLocks noChangeAspect="1" noChangeArrowheads="1"/>
          </p:cNvPicPr>
          <p:nvPr/>
        </p:nvPicPr>
        <p:blipFill>
          <a:blip r:embed="rId2" cstate="print"/>
          <a:srcRect l="2316" r="1167" b="3938"/>
          <a:stretch>
            <a:fillRect/>
          </a:stretch>
        </p:blipFill>
        <p:spPr bwMode="auto">
          <a:xfrm>
            <a:off x="0" y="3143248"/>
            <a:ext cx="9144000" cy="371475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TotalTime>
  <Words>1013</Words>
  <Application>Microsoft Office PowerPoint</Application>
  <PresentationFormat>Экран (4:3)</PresentationFormat>
  <Paragraphs>55</Paragraphs>
  <Slides>42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42</vt:i4>
      </vt:variant>
    </vt:vector>
  </HeadingPairs>
  <TitlesOfParts>
    <vt:vector size="4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Мисакян </dc:creator>
  <cp:lastModifiedBy>Мисакян </cp:lastModifiedBy>
  <cp:revision>13</cp:revision>
  <dcterms:created xsi:type="dcterms:W3CDTF">2010-01-25T08:05:55Z</dcterms:created>
  <dcterms:modified xsi:type="dcterms:W3CDTF">2010-01-26T13:16:58Z</dcterms:modified>
</cp:coreProperties>
</file>