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7" r:id="rId3"/>
    <p:sldId id="268" r:id="rId4"/>
    <p:sldId id="269" r:id="rId5"/>
    <p:sldId id="259" r:id="rId6"/>
    <p:sldId id="260" r:id="rId7"/>
    <p:sldId id="261" r:id="rId8"/>
    <p:sldId id="271" r:id="rId9"/>
    <p:sldId id="262" r:id="rId10"/>
    <p:sldId id="263" r:id="rId11"/>
    <p:sldId id="264" r:id="rId12"/>
    <p:sldId id="277" r:id="rId13"/>
    <p:sldId id="265" r:id="rId14"/>
    <p:sldId id="272" r:id="rId15"/>
    <p:sldId id="273" r:id="rId16"/>
    <p:sldId id="274" r:id="rId17"/>
    <p:sldId id="275" r:id="rId18"/>
    <p:sldId id="276" r:id="rId19"/>
    <p:sldId id="278" r:id="rId20"/>
    <p:sldId id="267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0033CC"/>
    <a:srgbClr val="FF3399"/>
    <a:srgbClr val="663300"/>
    <a:srgbClr val="FF33CC"/>
    <a:srgbClr val="996633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6473" autoAdjust="0"/>
  </p:normalViewPr>
  <p:slideViewPr>
    <p:cSldViewPr>
      <p:cViewPr>
        <p:scale>
          <a:sx n="70" d="100"/>
          <a:sy n="70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DA061-B9A6-4A88-AC35-00B7371B012A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24ED3-71CC-4F81-8807-D81207C3F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4ED3-71CC-4F81-8807-D81207C3F47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824ED3-71CC-4F81-8807-D81207C3F47F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32C37-2290-4AD7-B8BC-A966D838B6EF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3C87C-498E-4F59-8BAD-13A1AC917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D5164-CEB2-46B8-9B34-ACBE27F490EE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FCFA2-4DF8-4534-ADD0-BF1309E63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06A9D-70DE-4FE4-B9AB-8A06C79C716C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740A-A85D-4223-9FDB-34EB11ADB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776A3-1AF9-4867-91BE-5100FFB88BFF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A6E87-4B6F-4DCE-A402-AE67C24CA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1D26A-4C2F-41CA-A342-D41D7B11F41F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7C3AD-8A12-4B66-8669-E58D88730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54E86-6CDB-4360-82AB-0477DECFD3DE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1D775-6E8F-4D20-B072-C8A10B35C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6091A-6418-4DE6-A6C0-8ABAF11583D7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C4D46-68A7-4363-ADC5-17192BCAA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8C747-66D4-40A2-BA24-71F1938BC012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E54A3-D9BA-4FC2-8CE2-66A638921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7E538-FD7A-4CF3-A239-1E2D2ED5D6EC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751C3-7378-4CAF-90C6-670D3F07A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39C46-71E6-4EDC-879B-BB29548BF098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65C2-554A-497E-87AD-1EB56ED50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63E6-6B25-4F5F-8F78-43C12DBB3FED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A1125-8FE6-4303-B927-0087040C0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AF9525-52A1-48CE-96E0-1E762F322EAA}" type="datetimeFigureOut">
              <a:rPr lang="ru-RU"/>
              <a:pPr>
                <a:defRPr/>
              </a:pPr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D7DCBF-D62F-4FD6-BF78-E79D73953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strips dir="ru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jpe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3.jpeg"/><Relationship Id="rId7" Type="http://schemas.openxmlformats.org/officeDocument/2006/relationships/image" Target="../media/image4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Мои рисунки\анимашки\abstrakt_walls\banner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1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История возникновения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дробей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757842">
            <a:off x="6767513" y="1328738"/>
            <a:ext cx="150018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3⅞</a:t>
            </a:r>
            <a:endParaRPr lang="ru-RU" sz="6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25" y="4286250"/>
            <a:ext cx="1643063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⅘</a:t>
            </a:r>
          </a:p>
        </p:txBody>
      </p:sp>
      <p:sp>
        <p:nvSpPr>
          <p:cNvPr id="6" name="TextBox 5"/>
          <p:cNvSpPr txBox="1"/>
          <p:nvPr/>
        </p:nvSpPr>
        <p:spPr>
          <a:xfrm rot="20092232">
            <a:off x="1019175" y="2062163"/>
            <a:ext cx="1820863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9,67</a:t>
            </a:r>
          </a:p>
        </p:txBody>
      </p:sp>
      <p:sp>
        <p:nvSpPr>
          <p:cNvPr id="7" name="TextBox 6"/>
          <p:cNvSpPr txBox="1"/>
          <p:nvPr/>
        </p:nvSpPr>
        <p:spPr>
          <a:xfrm rot="565043">
            <a:off x="6419850" y="3800475"/>
            <a:ext cx="1989138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0,001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071546"/>
            <a:ext cx="6429420" cy="5429288"/>
          </a:xfrm>
          <a:blipFill>
            <a:blip r:embed="rId2"/>
            <a:tile tx="0" ty="0" sx="100000" sy="100000" flip="none" algn="tl"/>
          </a:blipFill>
          <a:ln/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На Руси дроби называли долями,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позднее «ломанными числами»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Например,        </a:t>
            </a:r>
            <a:endParaRPr lang="ru-RU" sz="2000" i="1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- эти дроби назывались родовые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или основными.</a:t>
            </a:r>
          </a:p>
          <a:p>
            <a:pPr>
              <a:buNone/>
            </a:pPr>
            <a:endParaRPr lang="ru-RU" sz="20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1857364"/>
            <a:ext cx="1214446" cy="357190"/>
          </a:xfrm>
          <a:prstGeom prst="rect">
            <a:avLst/>
          </a:prstGeom>
          <a:noFill/>
        </p:spPr>
      </p:pic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2928934"/>
            <a:ext cx="104775" cy="428625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3500438"/>
            <a:ext cx="104775" cy="428625"/>
          </a:xfrm>
          <a:prstGeom prst="rect">
            <a:avLst/>
          </a:prstGeom>
          <a:noFill/>
        </p:spPr>
      </p:pic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4071942"/>
            <a:ext cx="104775" cy="428625"/>
          </a:xfrm>
          <a:prstGeom prst="rect">
            <a:avLst/>
          </a:prstGeom>
          <a:noFill/>
        </p:spPr>
      </p:pic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4643446"/>
            <a:ext cx="209550" cy="428625"/>
          </a:xfrm>
          <a:prstGeom prst="rect">
            <a:avLst/>
          </a:prstGeom>
          <a:noFill/>
        </p:spPr>
      </p:pic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143512"/>
            <a:ext cx="104775" cy="428625"/>
          </a:xfrm>
          <a:prstGeom prst="rect">
            <a:avLst/>
          </a:prstGeom>
          <a:noFill/>
        </p:spPr>
      </p:pic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81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5429264"/>
            <a:ext cx="104775" cy="428625"/>
          </a:xfrm>
          <a:prstGeom prst="rect">
            <a:avLst/>
          </a:prstGeom>
          <a:noFill/>
        </p:spPr>
      </p:pic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83" name="Picture 1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6000768"/>
            <a:ext cx="104775" cy="428625"/>
          </a:xfrm>
          <a:prstGeom prst="rect">
            <a:avLst/>
          </a:prstGeom>
          <a:noFill/>
        </p:spPr>
      </p:pic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85" name="Picture 2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5715016"/>
            <a:ext cx="209550" cy="428625"/>
          </a:xfrm>
          <a:prstGeom prst="rect">
            <a:avLst/>
          </a:prstGeom>
          <a:noFill/>
        </p:spPr>
      </p:pic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87" name="Picture 2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786190"/>
            <a:ext cx="209550" cy="428625"/>
          </a:xfrm>
          <a:prstGeom prst="rect">
            <a:avLst/>
          </a:prstGeom>
          <a:noFill/>
        </p:spPr>
      </p:pic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89" name="Picture 2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4643446"/>
            <a:ext cx="104775" cy="428625"/>
          </a:xfrm>
          <a:prstGeom prst="rect">
            <a:avLst/>
          </a:prstGeom>
          <a:noFill/>
        </p:spPr>
      </p:pic>
      <p:sp>
        <p:nvSpPr>
          <p:cNvPr id="36" name="TextBox 35"/>
          <p:cNvSpPr txBox="1"/>
          <p:nvPr/>
        </p:nvSpPr>
        <p:spPr>
          <a:xfrm>
            <a:off x="428596" y="3000372"/>
            <a:ext cx="61436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33CC"/>
                </a:solidFill>
              </a:rPr>
              <a:t>Половина, полтина –</a:t>
            </a:r>
          </a:p>
          <a:p>
            <a:endParaRPr lang="ru-RU" b="1" i="1" dirty="0" smtClean="0">
              <a:solidFill>
                <a:srgbClr val="0033CC"/>
              </a:solidFill>
            </a:endParaRPr>
          </a:p>
          <a:p>
            <a:r>
              <a:rPr lang="ru-RU" b="1" i="1" dirty="0" smtClean="0">
                <a:solidFill>
                  <a:srgbClr val="0033CC"/>
                </a:solidFill>
              </a:rPr>
              <a:t>Четь –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                                              Десятина –</a:t>
            </a:r>
          </a:p>
          <a:p>
            <a:r>
              <a:rPr lang="ru-RU" b="1" i="1" dirty="0" err="1" smtClean="0">
                <a:solidFill>
                  <a:srgbClr val="0033CC"/>
                </a:solidFill>
              </a:rPr>
              <a:t>Полчеть</a:t>
            </a:r>
            <a:r>
              <a:rPr lang="ru-RU" b="1" i="1" dirty="0" smtClean="0">
                <a:solidFill>
                  <a:srgbClr val="0033CC"/>
                </a:solidFill>
              </a:rPr>
              <a:t> – </a:t>
            </a:r>
          </a:p>
          <a:p>
            <a:endParaRPr lang="ru-RU" b="1" i="1" dirty="0" smtClean="0">
              <a:solidFill>
                <a:srgbClr val="0033CC"/>
              </a:solidFill>
            </a:endParaRPr>
          </a:p>
          <a:p>
            <a:r>
              <a:rPr lang="ru-RU" b="1" i="1" dirty="0" err="1" smtClean="0">
                <a:solidFill>
                  <a:srgbClr val="0033CC"/>
                </a:solidFill>
              </a:rPr>
              <a:t>Полполчеть</a:t>
            </a:r>
            <a:r>
              <a:rPr lang="ru-RU" b="1" i="1" dirty="0" smtClean="0">
                <a:solidFill>
                  <a:srgbClr val="0033CC"/>
                </a:solidFill>
              </a:rPr>
              <a:t> –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                                  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Пятина –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                                       </a:t>
            </a:r>
            <a:r>
              <a:rPr lang="ru-RU" b="1" i="1" dirty="0" smtClean="0">
                <a:solidFill>
                  <a:srgbClr val="0033CC"/>
                </a:solidFill>
              </a:rPr>
              <a:t>Треть </a:t>
            </a:r>
            <a:r>
              <a:rPr lang="ru-RU" b="1" i="1" dirty="0" smtClean="0">
                <a:solidFill>
                  <a:srgbClr val="0033CC"/>
                </a:solidFill>
              </a:rPr>
              <a:t>– </a:t>
            </a:r>
          </a:p>
          <a:p>
            <a:r>
              <a:rPr lang="ru-RU" b="1" i="1" dirty="0" err="1" smtClean="0">
                <a:solidFill>
                  <a:srgbClr val="0033CC"/>
                </a:solidFill>
              </a:rPr>
              <a:t>Полполтреть</a:t>
            </a:r>
            <a:r>
              <a:rPr lang="ru-RU" b="1" i="1" dirty="0" smtClean="0">
                <a:solidFill>
                  <a:srgbClr val="0033CC"/>
                </a:solidFill>
              </a:rPr>
              <a:t> –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                                      </a:t>
            </a:r>
            <a:r>
              <a:rPr lang="ru-RU" b="1" i="1" dirty="0" err="1" smtClean="0">
                <a:solidFill>
                  <a:srgbClr val="0033CC"/>
                </a:solidFill>
              </a:rPr>
              <a:t>Полтреть</a:t>
            </a:r>
            <a:r>
              <a:rPr lang="ru-RU" b="1" i="1" dirty="0" smtClean="0">
                <a:solidFill>
                  <a:srgbClr val="0033CC"/>
                </a:solidFill>
              </a:rPr>
              <a:t> –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                                                                     </a:t>
            </a:r>
          </a:p>
          <a:p>
            <a:r>
              <a:rPr lang="ru-RU" b="1" i="1" dirty="0" smtClean="0">
                <a:solidFill>
                  <a:srgbClr val="0033CC"/>
                </a:solidFill>
              </a:rPr>
              <a:t>                   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14876" y="464344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33CC"/>
                </a:solidFill>
              </a:rPr>
              <a:t>Осьмушка -</a:t>
            </a:r>
            <a:endParaRPr lang="ru-RU" b="1" i="1" dirty="0">
              <a:solidFill>
                <a:srgbClr val="0033CC"/>
              </a:solidFill>
            </a:endParaRPr>
          </a:p>
        </p:txBody>
      </p:sp>
      <p:pic>
        <p:nvPicPr>
          <p:cNvPr id="4" name="Picture 4" descr="5800527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3504" y="500042"/>
            <a:ext cx="3704246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786742" cy="71438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истории обозначения дробей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2571736" y="1142984"/>
            <a:ext cx="6429420" cy="2214579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Современную систему записи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дробей с числителем и знаменателем создали в Индии. Только там писали знаменатель сверху, а числитель – снизу и не писали дробной черты.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Записывать дроби в точности, как сейчас, стали арабы.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57158" y="3429001"/>
            <a:ext cx="8429684" cy="3428999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В Древнем Китае пользовались десятичной системой мер, обозначали дробь словами, используя меры длины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цуни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доли, порядковые, шерстинки, тончайшие, паутинки. 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Дробь вида 2,135436 выглядела так: 2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1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цунь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3 доли, 5 порядковых, 4 шерстинки, 3 тончайших, 6 паутинок. Так записывались дроби на протяжении двух веков, а в V веке китайский ученый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Цзю-Чун-Чжи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принял за единицу не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а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чжан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= 10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тогда эта дробь выглядела так: 2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чжана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1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3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цуня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5 долей, 4 порядковых, 3 шерстинки, 6 тончайших, 0 паутинок.</a:t>
            </a:r>
          </a:p>
          <a:p>
            <a:endParaRPr lang="ru-RU" dirty="0"/>
          </a:p>
        </p:txBody>
      </p:sp>
      <p:pic>
        <p:nvPicPr>
          <p:cNvPr id="6" name="Picture 4" descr="MCj0370140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2424107" cy="255898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3998" cy="6286544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/>
          <a:lstStyle/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en-US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XV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веке, в Узбекистане математик и астроном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Джемшид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Гиясэддин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ал –Каши записал дробь в одну строчку числами в десятичной системе и дал правила действия с ними. Он пользовался несколькими способами написания дроби: то он применял вертикальную черту, то чернила черного и красного цветов.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В 1585г. </a:t>
            </a:r>
            <a:r>
              <a:rPr lang="ru-RU" sz="20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С.Стивенс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стал писать цифры дробного числа в одну строчку с цифрами целого числа, при этом нумеруя их. Например: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12,761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записывалось так: 12076112.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Именно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Стивнса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считают изобретателем десятичных дробей.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Запятая в записи дробей впервые встречается в 1592г., а в 1617г. Шотландский математик 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Дж.Непер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предложил отделять десятичные знаки от целого числа либо запятой, либо точкой.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Современную запись, т.е. отделение целой части от запятой, предложил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Кеплер.</a:t>
            </a:r>
          </a:p>
          <a:p>
            <a:pPr>
              <a:buClr>
                <a:srgbClr val="C00000"/>
              </a:buCl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В странах, говорящих на английском языке (Англия, Канада и т.д.), и сейчас вместо запятой пишут, точку. Например: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2.3 и читают: два точка три.</a:t>
            </a:r>
            <a:endParaRPr lang="ru-RU" sz="20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2547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Старинные задачи с дробями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285720" y="1071546"/>
            <a:ext cx="8372476" cy="5214974"/>
          </a:xfr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softEdge rad="317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произведении знаменитого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римского поэта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века до н. э. Горация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так описана беседа учителях учеником в одной из римских школ этой эпохи: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Учитель.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Пусть скажет сын Альбина, сколько останется, если от пяти унций отнять одну унцию?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Ученик.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Одна треть.</a:t>
            </a:r>
          </a:p>
          <a:p>
            <a:pPr>
              <a:buNone/>
            </a:pP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Учитель.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Правильно. Ты сумеешь беречь свое имущество.</a:t>
            </a:r>
          </a:p>
          <a:p>
            <a:pPr>
              <a:buNone/>
            </a:pPr>
            <a:r>
              <a:rPr lang="ru-RU" sz="20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Решение:                  </a:t>
            </a:r>
            <a:endParaRPr lang="en-US" sz="2000" u="sng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</a:t>
            </a:r>
            <a:r>
              <a:rPr lang="ru-RU" sz="1800" dirty="0" smtClean="0">
                <a:solidFill>
                  <a:srgbClr val="C00000"/>
                </a:solidFill>
              </a:rPr>
              <a:t>4 унции         4 унции           4 унции</a:t>
            </a:r>
            <a:endParaRPr lang="ru-RU" sz="1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                    </a:t>
            </a:r>
            <a:endParaRPr lang="ru-RU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400" dirty="0" smtClean="0"/>
              <a:t>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Ответ: </a:t>
            </a: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1/3</a:t>
            </a:r>
          </a:p>
        </p:txBody>
      </p:sp>
      <p:pic>
        <p:nvPicPr>
          <p:cNvPr id="4" name="Рисунок 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357694"/>
            <a:ext cx="416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3571876"/>
            <a:ext cx="990600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4857760"/>
            <a:ext cx="1928826" cy="500066"/>
          </a:xfrm>
          <a:prstGeom prst="rect">
            <a:avLst/>
          </a:prstGeom>
          <a:noFill/>
        </p:spPr>
      </p:pic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78579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00013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Задача из "Арифметики" известного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среднеазиатского математика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Мухаммеда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ибн-Мусы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ал-Хорезми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(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IX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век н. э.)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572560" cy="5143536"/>
          </a:xfr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softEdge rad="317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       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"Найти число, зная, что если отнять от него одну треть и одну четверть, то получится 10".</a:t>
            </a:r>
          </a:p>
          <a:p>
            <a:pPr>
              <a:buNone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</a:p>
          <a:p>
            <a:pPr>
              <a:buNone/>
            </a:pP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четверть         треть            число 10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</a:t>
            </a:r>
          </a:p>
          <a:p>
            <a:pPr>
              <a:buNone/>
            </a:pPr>
            <a:r>
              <a:rPr lang="ru-RU" sz="1800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Решение:</a:t>
            </a: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                               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                                           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                          </a:t>
            </a: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                       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Ответ: </a:t>
            </a: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24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21429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071810"/>
            <a:ext cx="416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285728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214950"/>
            <a:ext cx="3286148" cy="261550"/>
          </a:xfrm>
          <a:prstGeom prst="rect">
            <a:avLst/>
          </a:prstGeom>
          <a:noFill/>
        </p:spPr>
      </p:pic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0" y="21429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071942"/>
            <a:ext cx="4817279" cy="485776"/>
          </a:xfrm>
          <a:prstGeom prst="rect">
            <a:avLst/>
          </a:prstGeom>
          <a:noFill/>
        </p:spPr>
      </p:pic>
      <p:pic>
        <p:nvPicPr>
          <p:cNvPr id="39950" name="Picture 1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643446"/>
            <a:ext cx="4643470" cy="48174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122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25470"/>
          </a:xfrm>
        </p:spPr>
        <p:txBody>
          <a:bodyPr/>
          <a:lstStyle/>
          <a:p>
            <a:pPr indent="273050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Задача из "Папируса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Ахмеса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"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(Египет, 1850 г. до н. э.)</a:t>
            </a:r>
            <a:r>
              <a:rPr lang="ru-RU" sz="2800" b="1" dirty="0" smtClean="0">
                <a:solidFill>
                  <a:srgbClr val="C00000"/>
                </a:solidFill>
                <a:cs typeface="Arial" pitchFamily="34" charset="0"/>
              </a:rPr>
              <a:t> </a:t>
            </a:r>
            <a:r>
              <a:rPr lang="ru-RU" sz="3600" b="1" dirty="0" smtClean="0">
                <a:cs typeface="Arial" pitchFamily="34" charset="0"/>
              </a:rPr>
              <a:t/>
            </a:r>
            <a:br>
              <a:rPr lang="ru-RU" sz="3600" b="1" dirty="0" smtClean="0">
                <a:cs typeface="Arial" pitchFamily="34" charset="0"/>
              </a:rPr>
            </a:br>
            <a:endParaRPr lang="ru-RU" sz="3600" b="1" dirty="0" smtClean="0"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5357850"/>
          </a:xfr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effectLst>
            <a:softEdge rad="317500"/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273050">
              <a:buNone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27305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"Приходит пастух с 70 быками. Его спрашивают: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- Сколько приводишь ты своего многочисленного стада? 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Пастух отвечает: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- Я привожу две трети от трети скота. Сочти!"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16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70 быков</a:t>
            </a:r>
          </a:p>
          <a:p>
            <a:pPr>
              <a:buNone/>
            </a:pPr>
            <a:endParaRPr lang="ru-RU" sz="1800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u="sng" dirty="0" smtClean="0">
                <a:latin typeface="Arial" pitchFamily="34" charset="0"/>
                <a:cs typeface="Arial" pitchFamily="34" charset="0"/>
              </a:rPr>
              <a:t>Решение: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1) 70:2·3=105 голов - это 1/3 от скота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2) 105·3=315 голов скота</a:t>
            </a:r>
          </a:p>
          <a:p>
            <a:pPr>
              <a:buNone/>
            </a:pP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Ответ: </a:t>
            </a: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315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голов скота  </a:t>
            </a:r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143116"/>
            <a:ext cx="128588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071538" y="3786190"/>
            <a:ext cx="45005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>
            <a:off x="1071538" y="3429000"/>
            <a:ext cx="4500594" cy="714380"/>
          </a:xfrm>
          <a:prstGeom prst="arc">
            <a:avLst>
              <a:gd name="adj1" fmla="val 10828820"/>
              <a:gd name="adj2" fmla="val 2155855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4000496" y="3786190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2570942" y="3786190"/>
            <a:ext cx="14367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071670" y="3786190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1571604" y="3786190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Дуга 19"/>
          <p:cNvSpPr/>
          <p:nvPr/>
        </p:nvSpPr>
        <p:spPr>
          <a:xfrm rot="10800000">
            <a:off x="1071537" y="3500438"/>
            <a:ext cx="1047261" cy="500066"/>
          </a:xfrm>
          <a:prstGeom prst="arc">
            <a:avLst>
              <a:gd name="adj1" fmla="val 10919696"/>
              <a:gd name="adj2" fmla="val 2155855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pic>
        <p:nvPicPr>
          <p:cNvPr id="26" name="Рисунок 2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5572140"/>
            <a:ext cx="168751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Староиндийская задача математика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Сриддхары (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 н.э.)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01122" cy="4714908"/>
          </a:xfrm>
          <a:blipFill>
            <a:blip r:embed="rId3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Есть </a:t>
            </a:r>
            <a:r>
              <a:rPr lang="ru-RU" sz="18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кадамба</a:t>
            </a: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цветок,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один лепесток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Пчелок пятая часть опустилась.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Рядом тут же росла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Вся в цвету </a:t>
            </a:r>
            <a:r>
              <a:rPr lang="ru-RU" sz="18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сименгда</a:t>
            </a: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И на ней третья часть поместилась.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Разность их ты найди,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Ее трижды сложи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тех пчел на кутай посади,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Только две не нашли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Себе место нигде,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Все летали то взад, то вперед и везде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Ароматом цветов наслаждались.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Назови теперь мне, 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Подсчитавши в уме, </a:t>
            </a:r>
          </a:p>
          <a:p>
            <a:pPr>
              <a:spcBef>
                <a:spcPts val="0"/>
              </a:spcBef>
              <a:buNone/>
            </a:pPr>
            <a:r>
              <a:rPr lang="ru-RU" sz="18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пчелок всего здесь собралось?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4"/>
          <a:srcRect b="8754"/>
          <a:stretch>
            <a:fillRect/>
          </a:stretch>
        </p:blipFill>
        <p:spPr bwMode="auto">
          <a:xfrm>
            <a:off x="5929322" y="1643050"/>
            <a:ext cx="2305050" cy="4089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Прямоугольник 89"/>
          <p:cNvSpPr/>
          <p:nvPr/>
        </p:nvSpPr>
        <p:spPr>
          <a:xfrm>
            <a:off x="357158" y="357166"/>
            <a:ext cx="8429684" cy="600079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571604" y="1714488"/>
            <a:ext cx="464347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786976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358216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501357" y="1713297"/>
            <a:ext cx="14208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6143636" y="171448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428992" y="171448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3072596" y="1714488"/>
            <a:ext cx="142082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15406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1785124" y="1714488"/>
            <a:ext cx="143670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072464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072728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4358480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43438" y="171448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001422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286380" y="1714488"/>
            <a:ext cx="14287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5572926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858678" y="1714488"/>
            <a:ext cx="142082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Дуга 81"/>
          <p:cNvSpPr/>
          <p:nvPr/>
        </p:nvSpPr>
        <p:spPr>
          <a:xfrm rot="18636009">
            <a:off x="1527579" y="1415687"/>
            <a:ext cx="945305" cy="883352"/>
          </a:xfrm>
          <a:prstGeom prst="arc">
            <a:avLst>
              <a:gd name="adj1" fmla="val 14826120"/>
              <a:gd name="adj2" fmla="val 158718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Дуга 82"/>
          <p:cNvSpPr/>
          <p:nvPr/>
        </p:nvSpPr>
        <p:spPr>
          <a:xfrm rot="18636009">
            <a:off x="2643774" y="1076256"/>
            <a:ext cx="1999063" cy="2990976"/>
          </a:xfrm>
          <a:prstGeom prst="arc">
            <a:avLst>
              <a:gd name="adj1" fmla="val 15903674"/>
              <a:gd name="adj2" fmla="val 2106261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Дуга 83"/>
          <p:cNvSpPr/>
          <p:nvPr/>
        </p:nvSpPr>
        <p:spPr>
          <a:xfrm rot="18636009">
            <a:off x="4086704" y="1225649"/>
            <a:ext cx="2185037" cy="2549313"/>
          </a:xfrm>
          <a:prstGeom prst="arc">
            <a:avLst>
              <a:gd name="adj1" fmla="val 15925160"/>
              <a:gd name="adj2" fmla="val 26946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Заголовок 8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1800" u="sng" dirty="0" smtClean="0">
                <a:latin typeface="Arial" pitchFamily="34" charset="0"/>
                <a:cs typeface="Arial" pitchFamily="34" charset="0"/>
              </a:rPr>
              <a:t>Решение:</a:t>
            </a:r>
            <a:endParaRPr lang="ru-RU" sz="18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Содержимое 86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            </a:t>
            </a:r>
            <a:r>
              <a:rPr lang="ru-RU" sz="1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пятая часть   третья часть</a:t>
            </a: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</a:t>
            </a:r>
            <a:r>
              <a:rPr lang="ru-RU" sz="15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кадамба</a:t>
            </a:r>
            <a:r>
              <a:rPr lang="ru-RU" sz="1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150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сименга</a:t>
            </a:r>
            <a:r>
              <a:rPr lang="ru-RU" sz="1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кутай</a:t>
            </a: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15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Ответ:</a:t>
            </a: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30 пчел</a:t>
            </a:r>
          </a:p>
          <a:p>
            <a:pPr>
              <a:spcBef>
                <a:spcPts val="0"/>
              </a:spcBef>
              <a:buNone/>
            </a:pPr>
            <a:endParaRPr lang="ru-RU" sz="15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endParaRPr lang="ru-RU" sz="15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351749"/>
            <a:ext cx="3357586" cy="505745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071810"/>
            <a:ext cx="4375578" cy="500066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786190"/>
            <a:ext cx="6361951" cy="500066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643446"/>
            <a:ext cx="3736604" cy="500066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429263"/>
            <a:ext cx="2514622" cy="285753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9" name="Picture 15" descr="C:\Documents and Settings\1\Мои документы\Мои рисунки\c11-2kopija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15008" y="1571612"/>
            <a:ext cx="2814638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7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армянского ученого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Анания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Ширакаци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VII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 н.э.)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143536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"Один купец прошел через 3 города, и взыскивали с него в первом городе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пошлины половину, и треть имущества, и во втором городе половину и треть (с того, что осталось), и в третьем городе половину и треть (с того, что осталось). Когда он прибыл домой, у него осталось 11 денежков (денежных единиц). Итак, узнай, сколько всего денежков было вначале у купца?"</a:t>
            </a:r>
          </a:p>
          <a:p>
            <a:pPr marL="514350" lvl="0" indent="-514350">
              <a:lnSpc>
                <a:spcPct val="115000"/>
              </a:lnSpc>
              <a:spcAft>
                <a:spcPts val="0"/>
              </a:spcAft>
              <a:buNone/>
            </a:pPr>
            <a:endParaRPr lang="ru-RU" dirty="0" smtClean="0">
              <a:ea typeface="Times New Roman"/>
              <a:cs typeface="Times New Roman"/>
            </a:endParaRP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486611"/>
            <a:ext cx="4643470" cy="29957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09575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857628"/>
            <a:ext cx="2714644" cy="32904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09575" y="723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09575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180975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143512"/>
            <a:ext cx="4929222" cy="2133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180975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5408095"/>
            <a:ext cx="3429024" cy="21166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180975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0" y="752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260679"/>
            <a:ext cx="3500462" cy="216078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45720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3" y="4543634"/>
            <a:ext cx="5143537" cy="21887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827680"/>
            <a:ext cx="3143272" cy="22058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5" name="TextBox 34"/>
          <p:cNvSpPr txBox="1"/>
          <p:nvPr/>
        </p:nvSpPr>
        <p:spPr>
          <a:xfrm>
            <a:off x="3714744" y="5786454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Ответ: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b="1" dirty="0" smtClean="0">
                <a:solidFill>
                  <a:srgbClr val="C00000"/>
                </a:solidFill>
              </a:rPr>
              <a:t>2376</a:t>
            </a:r>
            <a:r>
              <a:rPr lang="ru-RU" sz="1400" dirty="0" smtClean="0">
                <a:solidFill>
                  <a:srgbClr val="C00000"/>
                </a:solidFill>
              </a:rPr>
              <a:t> </a:t>
            </a:r>
            <a:r>
              <a:rPr lang="ru-RU" sz="1400" dirty="0" smtClean="0"/>
              <a:t>денежков</a:t>
            </a:r>
            <a:endParaRPr lang="ru-RU" sz="1400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10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Мои рисунки\анимашки\abstrakt_walls\banner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Прямоугольник 3"/>
          <p:cNvSpPr/>
          <p:nvPr/>
        </p:nvSpPr>
        <p:spPr>
          <a:xfrm>
            <a:off x="785786" y="571480"/>
            <a:ext cx="78581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effectLst>
            <a:reflection blurRad="6350" stA="52000" endA="300" endPos="35000" dir="5400000" sy="-100000" algn="bl" rotWithShape="0"/>
          </a:effectLst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785813"/>
            <a:ext cx="8786813" cy="5643562"/>
          </a:xfrm>
          <a:blipFill>
            <a:blip r:embed="rId3"/>
            <a:tile tx="0" ty="0" sx="100000" sy="100000" flip="none" algn="tl"/>
          </a:blipFill>
          <a:effectLst>
            <a:softEdge rad="317500"/>
          </a:effectLst>
        </p:spPr>
        <p:txBody>
          <a:bodyPr rtlCol="0">
            <a:normAutofit/>
          </a:bodyPr>
          <a:lstStyle/>
          <a:p>
            <a:pPr marL="442913" indent="-442913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rgbClr val="7030A0"/>
                </a:solidFill>
              </a:rPr>
              <a:t>      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В 5 классе на уроках математики мы познакомились с   новыми числами – с дробями. Мне стало интересно узнать: </a:t>
            </a:r>
          </a:p>
          <a:p>
            <a:pPr indent="107950" fontAlgn="auto"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Откуда произошли такие числа? </a:t>
            </a:r>
          </a:p>
          <a:p>
            <a:pPr indent="107950" fontAlgn="auto"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Почему дроби записывают таким образом?</a:t>
            </a:r>
          </a:p>
          <a:p>
            <a:pPr indent="107950" fontAlgn="auto"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Кто придумал их записи? </a:t>
            </a:r>
          </a:p>
          <a:p>
            <a:pPr indent="107950" fontAlgn="auto">
              <a:spcAft>
                <a:spcPts val="0"/>
              </a:spcAft>
              <a:buClr>
                <a:srgbClr val="C00000"/>
              </a:buClr>
              <a:buSzPct val="100000"/>
              <a:buFont typeface="Wingdings" pitchFamily="2" charset="2"/>
              <a:buChar char="Ø"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Есть ли их дальнейшее развитие?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   Чтобы найти ответы на все эти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   вопросы, я обратилась к книгам, и к более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   современному помощнику по имени «Интернет».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                           В них я нашла много интересного материала, с                		      самыми интересными, на мой взгляд, данными  		      я хочу поделиться.</a:t>
            </a:r>
            <a:endParaRPr lang="ru-RU" sz="2000" b="1" i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Рисунок 3" descr="002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3033" y="1571625"/>
            <a:ext cx="2418706" cy="22145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7" descr="C:\Documents and Settings\1\Мои документы\Мои рисунки\56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5" y="4143380"/>
            <a:ext cx="1942423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2" descr="D:\Documents and Settings\201206\Application Data\Microsoft\Media Catalog\Downloaded Clips\cl9b\j03876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bg1"/>
            </a:solidFill>
          </a:ln>
          <a:effectLst>
            <a:softEdge rad="317500"/>
          </a:effectLst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2357422" y="1214422"/>
            <a:ext cx="6474525" cy="2500331"/>
          </a:xfrm>
          <a:ln/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000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Виленкин</a:t>
            </a:r>
            <a:r>
              <a:rPr lang="ru-RU" sz="2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Н.Я. Из истории дробей. /Квант, №5, 1987.</a:t>
            </a: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Математика 4 класс. Часть1./</a:t>
            </a:r>
            <a:r>
              <a:rPr lang="ru-RU" sz="2000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Л.Г.Петерсон</a:t>
            </a:r>
            <a:r>
              <a:rPr lang="ru-RU" sz="2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. – М., </a:t>
            </a:r>
            <a:r>
              <a:rPr lang="ru-RU" sz="2000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Ювента</a:t>
            </a:r>
            <a:r>
              <a:rPr lang="ru-RU" sz="2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2004. </a:t>
            </a:r>
          </a:p>
          <a:p>
            <a:pPr marL="457200" indent="-457200">
              <a:lnSpc>
                <a:spcPct val="150000"/>
              </a:lnSpc>
              <a:buClr>
                <a:srgbClr val="C00000"/>
              </a:buClr>
              <a:buFont typeface="+mj-lt"/>
              <a:buAutoNum type="arabicPeriod"/>
            </a:pPr>
            <a:r>
              <a:rPr lang="ru-RU" sz="20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Фридман Л.М. Изучаем математику. – М., 2001.</a:t>
            </a:r>
          </a:p>
          <a:p>
            <a:endParaRPr lang="ru-RU" sz="2000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F:\abstrakt_walls\1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2071702" cy="1809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abstrakt_walls\38053058_ef70c2d57c0fcf4303343c866a6262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3762380"/>
            <a:ext cx="2499714" cy="3095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42875"/>
            <a:ext cx="8643967" cy="6429397"/>
          </a:xfrm>
          <a:blipFill>
            <a:blip r:embed="rId2"/>
            <a:tile tx="0" ty="0" sx="100000" sy="100000" flip="none" algn="tl"/>
          </a:blipFill>
          <a:ln>
            <a:solidFill>
              <a:srgbClr val="FFCC99"/>
            </a:solidFill>
          </a:ln>
          <a:effectLst>
            <a:softEdge rad="317500"/>
          </a:effectLst>
        </p:spPr>
        <p:txBody>
          <a:bodyPr rtlCol="0">
            <a:normAutofit fontScale="25000" lnSpcReduction="20000"/>
          </a:bodyPr>
          <a:lstStyle/>
          <a:p>
            <a:pPr marL="0" indent="3556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На протяжении многих веков на языках народов ломаным числом именовали дробь. Необходимость в дробях возникла на ранней ступени развития человечества. Так, по-видимому, дележ десятка плодов между большим числом участников охоты заставлял людей обращаться к дробям. Первой дробью была</a:t>
            </a:r>
            <a:r>
              <a:rPr lang="ru-RU" sz="8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половина.</a:t>
            </a:r>
            <a:r>
              <a:rPr lang="ru-RU" sz="8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Для того, чтобы из одного получить половину, надо разделить единицу, или 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«разломить» ее на два. 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От сюда и  пошло название ломаные 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числа. Теперь их называют дробями. </a:t>
            </a:r>
          </a:p>
          <a:p>
            <a:pPr marL="0" indent="4508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450850" algn="l"/>
              </a:tabLst>
              <a:defRPr/>
            </a:pP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Различают три вида дробей:</a:t>
            </a:r>
          </a:p>
          <a:p>
            <a:pPr marL="457200" indent="-2714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Единичные 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8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аликвоты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) или </a:t>
            </a: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доли</a:t>
            </a:r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                                             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(например, 1/2, 1/3, 1/4, и т.д.).  </a:t>
            </a:r>
          </a:p>
          <a:p>
            <a:pPr marL="457200" indent="-2714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Систематические</a:t>
            </a:r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т.е дроби, у которых знаменатель выражается степенью числа (например, степенью числа 10 или 60 и т.д.).</a:t>
            </a:r>
          </a:p>
          <a:p>
            <a:pPr marL="457200" indent="-2714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Общего вида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у которых числителем и знаменателем может быть любое число.</a:t>
            </a:r>
          </a:p>
          <a:p>
            <a:pPr marL="457200" indent="-271463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3300"/>
              </a:buClr>
              <a:buNone/>
              <a:defRPr/>
            </a:pP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Существуют дроби «ложные» –  </a:t>
            </a: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неправильные</a:t>
            </a:r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и «реальные» –</a:t>
            </a:r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8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правильные</a:t>
            </a:r>
            <a:r>
              <a:rPr lang="ru-RU" sz="8000" b="1" i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071678"/>
            <a:ext cx="3252466" cy="2000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1435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Запись дробей в Египте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Содержимое 5"/>
          <p:cNvSpPr>
            <a:spLocks noGrp="1"/>
          </p:cNvSpPr>
          <p:nvPr>
            <p:ph idx="1"/>
          </p:nvPr>
        </p:nvSpPr>
        <p:spPr>
          <a:xfrm>
            <a:off x="214282" y="857232"/>
            <a:ext cx="5572164" cy="5500726"/>
          </a:xfrm>
          <a:blipFill>
            <a:blip r:embed="rId2"/>
            <a:tile tx="0" ty="0" sx="100000" sy="100000" flip="none" algn="tl"/>
          </a:blipFill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Египтяне все дроби старались записать как суммы долей, то есть дробей вида 1/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. Например, вместо  8/15 они писали 1/3 + 1/5. Единственным  исключением  была дробь 2/3.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В папирусе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Ахмеса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есть задача: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"Разделить 7  хлебов между 8 людьми". Если резать каждый хлеб на 8 частей,  придется  провести  49 разрезов.  А по-египетски эта задача решалась так. Дробь 7/8 записывали в виде долей: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1/2 + 1/4 + 1/8. Значит, каждому человеку надо дать полхлеба, четверть хлеба и восьмушку хлеба; поэтому четыре хлеба разрезаем пополам, два хлеба - на 4 части и один хлеб - на 8 долей, после чего каждому даем его часть.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996633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en-US" sz="2000" b="1" i="1" dirty="0" smtClean="0">
              <a:solidFill>
                <a:srgbClr val="9966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357166"/>
            <a:ext cx="1433514" cy="304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12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7203" y="4143380"/>
            <a:ext cx="2779606" cy="912816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929322" y="5072074"/>
            <a:ext cx="285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3300"/>
                </a:solidFill>
              </a:rPr>
              <a:t>1/5           1/23         1/141</a:t>
            </a:r>
            <a:endParaRPr lang="ru-RU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428604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</a:t>
            </a:r>
            <a:endParaRPr lang="en-US" sz="24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357166"/>
            <a:ext cx="8501122" cy="5857916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Складывать такие дроби было неудобно. Ведь в оба слагаемых могут входить одинаковые доли, и тогда при сложении появится дробь вида 2/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. А таких дробей египтяне не допускали. Поэтому папирус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Ахмеса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начинается с таблицы, в которой все дроби такого вида от 2/5 до 2/99 записаны в виде сумм долей. </a:t>
            </a:r>
            <a:b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                                    С помощью этой таблицы выполняли и                                         		               деление чисел. Умели египтяне также                        		               умножать и делить дроби. Но для                                    			  умножения  приходилось умножать доли             			  на доли, а потом, быть может, снова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                                    использовать таблицу. Еще сложнее  				  обстояло дело с делением. </a:t>
            </a:r>
            <a:endParaRPr lang="ru-RU" sz="2000" b="1" i="1" dirty="0">
              <a:solidFill>
                <a:srgbClr val="0033CC"/>
              </a:solidFill>
            </a:endParaRPr>
          </a:p>
        </p:txBody>
      </p:sp>
      <p:pic>
        <p:nvPicPr>
          <p:cNvPr id="7" name="Picture 9" descr="an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5394189"/>
            <a:ext cx="5676910" cy="1314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Без-имени-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285992"/>
            <a:ext cx="2909755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Вавилон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786874" cy="5429288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                	</a:t>
            </a:r>
            <a:r>
              <a:rPr lang="ru-RU" sz="19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Совсем иным путем пошли вавилоняне.   			            Они работали только с шестидесятеричными  		            дробями. Так как знаменателями таких дробей 			служат числа 60, 602, 603 и т. д., то такие 				дроби, 	как 1/7, 1/11,1/13 нельзя было точно 				выразить через шестидесятеричные: выражали через них приближенно. Мы и сейчас пользуемся такими дробями в обозначениях времени и величин углов. Например, время 3ч.17мин.28с. можно записать и так: 3,17</a:t>
            </a:r>
            <a:r>
              <a:rPr lang="en-US" sz="19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'</a:t>
            </a:r>
            <a:r>
              <a:rPr lang="ru-RU" sz="19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28" ч.(читается 3 целых, 17 шестидесятых 28 три тысячи шестисотых часа). </a:t>
            </a: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Вместо слов «шестидесятые доли», «три тысячи шестисотые доли» говорили короче: «первые малые доли», «вторые малые доли». От этого и произошли слова минута (по латыни – меньшая) и секунда (от латыни – вторая). Вавилонский способ обозначения дробей сохранил свое значение и до сих пор.</a:t>
            </a: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Так как система счисления у вавилонян была позиционной, они действовали с шестидесятеричными дробями с помощью тех же таблиц, что и для натуральных чисел.</a:t>
            </a:r>
            <a:endParaRPr lang="ru-RU" sz="1900" b="1" i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241DF3E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2249010" cy="2208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Древний Рим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Интересная система дробей была в </a:t>
            </a:r>
          </a:p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Древнем Риме. Она основывалась на </a:t>
            </a:r>
          </a:p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делении на 12 долей единицы веса, </a:t>
            </a:r>
          </a:p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которая называлась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асс.</a:t>
            </a:r>
          </a:p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Двенадцатую долю асса называли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унцией.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А путь, время и другие величины сравнивали с наглядной вещью -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весом.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Например, римлянин мог сказать, что он прошел семь унций пути или прочел пять унций книги. При этом, конечно, речь не шла о взвешивании пути или книги. Имелось в виду, что пройдено 7/12 пути или прочтено 5/12 книги. </a:t>
            </a:r>
          </a:p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А для дробей, получающихся сокращением дробей со знаменателем 12 или раздроблением двенадцатых долей на более мелкие, были особые названия.  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57166"/>
            <a:ext cx="257176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429684" cy="6072230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355600"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Римская система дробей и мер была двенадцатеричной. Даже сейчас иногда говорят: "Он скрупулезно изучил этот вопрос". Это значит, что вопрос изучен до конца, что ни одной самой малой неясности не осталось. А происходит странное слово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"скрупулезно"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от римского названия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1/288 асса 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скрупулус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". </a:t>
            </a:r>
          </a:p>
          <a:p>
            <a:pPr marL="0" indent="355600"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В ходу были и такие названия: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20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семис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 </a:t>
            </a:r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половина асса,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"секстане"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- шестая его доля, 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20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семиунция</a:t>
            </a:r>
            <a:r>
              <a:rPr lang="ru-RU" sz="2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 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полунции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то есть 1/24 асса, и т. д. Всего применялось 18 различных названий дробей. Чтобы работать с дробями, надо было для этих дробей помнить и таблицу сложения, и таблицу умножения. Поэтому римские купцы твердо знали, что при сложении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триенса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(1/3 асса) и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секстанса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получается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семис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, а при умножении беса (2/3 асса) на </a:t>
            </a:r>
            <a:r>
              <a:rPr lang="ru-RU" sz="2000" b="1" i="1" dirty="0" err="1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сескунцию</a:t>
            </a: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(3/2 унции, то есть 1/8 асса) получается унция. </a:t>
            </a:r>
          </a:p>
          <a:p>
            <a:pPr marL="0" indent="355600"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Для облегчения работы составлялись специальные таблицы, некоторые из них дошли до нас. 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642942"/>
          </a:xfrm>
        </p:spPr>
        <p:txBody>
          <a:bodyPr/>
          <a:lstStyle/>
          <a:p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Греция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6072206"/>
          </a:xfr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Учение об отношениях, о дробях и связывалось у греков с музыкой. Кроме арифметики и геометрии, в греческую математику входила музыка. Музыкой греки называли ту часть арифметики, в которой говорится об отношениях и пропорциях. </a:t>
            </a:r>
          </a:p>
          <a:p>
            <a:pPr marL="0" indent="35560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        Греки создали и научную теорию музыки. </a:t>
            </a:r>
          </a:p>
          <a:p>
            <a:pPr marL="0" indent="355600" algn="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 		             Они знали: чем длиннее натянутая 			             струна, тем «ниже» получается звук, 		           	         который она издает; что короткая струна 			издает высокий звук. Однако у 		       			музыкального инструмента не одна, а 				несколько струн, и для того, чтобы все 				струны при игре звучали «согласно», 		приятно для уха, длина звучащих частей </a:t>
            </a:r>
          </a:p>
          <a:p>
            <a:pPr marL="0" indent="355600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их должна быть в определенном отношении. Например, чтобы высоты звуков, издаваемых двумя струнами, различались на октаву, нужно, чтобы их длины относились как 1:2. Подобным же образом квинте соответствует отношение 2:3, кварте – отношение 3:4 и т.д. </a:t>
            </a:r>
          </a:p>
          <a:p>
            <a:pPr>
              <a:buNone/>
            </a:pPr>
            <a:endParaRPr lang="ru-RU" sz="2000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4"/>
          <p:cNvPicPr>
            <a:picLocks/>
          </p:cNvPicPr>
          <p:nvPr/>
        </p:nvPicPr>
        <p:blipFill>
          <a:blip r:embed="rId3"/>
          <a:srcRect b="6515"/>
          <a:stretch>
            <a:fillRect/>
          </a:stretch>
        </p:blipFill>
        <p:spPr bwMode="auto">
          <a:xfrm>
            <a:off x="428596" y="2500306"/>
            <a:ext cx="235745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</TotalTime>
  <Words>1476</Words>
  <PresentationFormat>Экран (4:3)</PresentationFormat>
  <Paragraphs>185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История возникновения  дробей</vt:lpstr>
      <vt:lpstr>Введение</vt:lpstr>
      <vt:lpstr>Слайд 3</vt:lpstr>
      <vt:lpstr>Запись дробей в Египте</vt:lpstr>
      <vt:lpstr>Слайд 5</vt:lpstr>
      <vt:lpstr>Вавилон</vt:lpstr>
      <vt:lpstr>Древний Рим</vt:lpstr>
      <vt:lpstr>Слайд 8</vt:lpstr>
      <vt:lpstr>Греция</vt:lpstr>
      <vt:lpstr>Русь</vt:lpstr>
      <vt:lpstr>Из истории обозначения дробей</vt:lpstr>
      <vt:lpstr>Слайд 12</vt:lpstr>
      <vt:lpstr>Старинные задачи с дробями</vt:lpstr>
      <vt:lpstr>  Задача из "Арифметики" известного  среднеазиатского математика  Мухаммеда ибн-Мусы ал-Хорезми (IX век н. э.) </vt:lpstr>
      <vt:lpstr>  Задача из "Папируса Ахмеса"  (Египет, 1850 г. до н. э.)  </vt:lpstr>
      <vt:lpstr> Староиндийская задача математика  Сриддхары (XI век н.э.) </vt:lpstr>
      <vt:lpstr>Решение:</vt:lpstr>
      <vt:lpstr>Задача армянского ученого  Анания Ширакаци (VII век н.э.)</vt:lpstr>
      <vt:lpstr>Слайд 19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дробей</dc:title>
  <cp:lastModifiedBy>Admin</cp:lastModifiedBy>
  <cp:revision>132</cp:revision>
  <dcterms:modified xsi:type="dcterms:W3CDTF">2010-01-30T20:53:56Z</dcterms:modified>
</cp:coreProperties>
</file>