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9" r:id="rId4"/>
    <p:sldId id="257" r:id="rId5"/>
    <p:sldId id="258" r:id="rId6"/>
    <p:sldId id="263" r:id="rId7"/>
    <p:sldId id="262" r:id="rId8"/>
    <p:sldId id="267" r:id="rId9"/>
    <p:sldId id="261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80" d="100"/>
          <a:sy n="80" d="100"/>
        </p:scale>
        <p:origin x="-318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61C4DD-9EE3-4376-9A77-D1631D2066F1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F83D64-6BAB-4393-9191-06F8959A81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over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967690" cy="2271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Две замечательные теоремы </a:t>
            </a:r>
            <a:r>
              <a:rPr lang="ru-RU" dirty="0" err="1" smtClean="0"/>
              <a:t>планеметрии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857628"/>
            <a:ext cx="7854696" cy="2343604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Автор</a:t>
            </a:r>
            <a:r>
              <a:rPr lang="ru-RU" dirty="0" smtClean="0"/>
              <a:t>: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Курдюкова Екатерина</a:t>
            </a:r>
          </a:p>
          <a:p>
            <a:r>
              <a:rPr lang="ru-RU" dirty="0" smtClean="0"/>
              <a:t>Ученица</a:t>
            </a:r>
            <a:r>
              <a:rPr lang="ru-RU" dirty="0" smtClean="0"/>
              <a:t> 10 </a:t>
            </a:r>
            <a:r>
              <a:rPr lang="ru-RU" dirty="0" smtClean="0"/>
              <a:t>«Т»класса </a:t>
            </a:r>
            <a:r>
              <a:rPr lang="ru-RU" dirty="0" smtClean="0"/>
              <a:t>СОШ № 30</a:t>
            </a:r>
          </a:p>
          <a:p>
            <a:r>
              <a:rPr lang="ru-RU" u="sng" dirty="0" smtClean="0"/>
              <a:t>Руководитель:</a:t>
            </a:r>
            <a:r>
              <a:rPr lang="ru-RU" dirty="0" smtClean="0"/>
              <a:t>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Курдюкова Т. М.</a:t>
            </a:r>
          </a:p>
          <a:p>
            <a:r>
              <a:rPr lang="ru-RU" dirty="0" smtClean="0"/>
              <a:t>Учитель математики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7158" y="928670"/>
            <a:ext cx="4457704" cy="69100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Исследовательская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работа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143932" cy="785818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Медианы треугольника пересекаются в одной точке.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000100" y="2214554"/>
            <a:ext cx="2357454" cy="1857388"/>
          </a:xfrm>
          <a:prstGeom prst="triangle">
            <a:avLst>
              <a:gd name="adj" fmla="val 1691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4" idx="2"/>
            <a:endCxn id="4" idx="5"/>
          </p:cNvCxnSpPr>
          <p:nvPr/>
        </p:nvCxnSpPr>
        <p:spPr>
          <a:xfrm rot="5400000" flipH="1" flipV="1">
            <a:off x="1224801" y="2918546"/>
            <a:ext cx="928694" cy="1378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>
            <a:off x="1829109" y="2528553"/>
            <a:ext cx="928694" cy="2158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4" idx="1"/>
            <a:endCxn id="4" idx="5"/>
          </p:cNvCxnSpPr>
          <p:nvPr/>
        </p:nvCxnSpPr>
        <p:spPr>
          <a:xfrm rot="10800000" flipH="1">
            <a:off x="1199469" y="3143248"/>
            <a:ext cx="117872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42976" y="178592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364331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26431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r>
              <a:rPr lang="ru-RU" sz="2400" baseline="-25000" dirty="0" smtClean="0"/>
              <a:t>1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14348" y="2714620"/>
            <a:ext cx="490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r>
              <a:rPr lang="ru-RU" sz="2400" baseline="-25000" dirty="0" smtClean="0"/>
              <a:t>1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00232" y="321468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</a:t>
            </a:r>
            <a:endParaRPr lang="ru-RU" sz="2400" dirty="0"/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642910" y="5643578"/>
          <a:ext cx="979488" cy="792163"/>
        </p:xfrm>
        <a:graphic>
          <a:graphicData uri="http://schemas.openxmlformats.org/presentationml/2006/ole">
            <p:oleObj spid="_x0000_s1026" name="Формула" r:id="rId3" imgW="533160" imgH="431640" progId="Equation.3">
              <p:embed/>
            </p:oleObj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1643042" y="5643578"/>
          <a:ext cx="936625" cy="796925"/>
        </p:xfrm>
        <a:graphic>
          <a:graphicData uri="http://schemas.openxmlformats.org/presentationml/2006/ole">
            <p:oleObj spid="_x0000_s1027" name="Формула" r:id="rId4" imgW="507960" imgH="431640" progId="Equation.3">
              <p:embed/>
            </p:oleObj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2643174" y="5643578"/>
          <a:ext cx="925513" cy="785813"/>
        </p:xfrm>
        <a:graphic>
          <a:graphicData uri="http://schemas.openxmlformats.org/presentationml/2006/ole">
            <p:oleObj spid="_x0000_s1028" name="Формула" r:id="rId5" imgW="507960" imgH="431640" progId="Equation.3">
              <p:embed/>
            </p:oleObj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785786" y="4714884"/>
          <a:ext cx="2214563" cy="792163"/>
        </p:xfrm>
        <a:graphic>
          <a:graphicData uri="http://schemas.openxmlformats.org/presentationml/2006/ole">
            <p:oleObj spid="_x0000_s1029" name="Формула" r:id="rId6" imgW="1206360" imgH="43164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500298" y="5786454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;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500166" y="5786454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;</a:t>
            </a:r>
            <a:endParaRPr lang="ru-RU" sz="2400" dirty="0"/>
          </a:p>
        </p:txBody>
      </p:sp>
      <p:sp>
        <p:nvSpPr>
          <p:cNvPr id="19" name="Содержимое 18"/>
          <p:cNvSpPr txBox="1">
            <a:spLocks noGrp="1"/>
          </p:cNvSpPr>
          <p:nvPr>
            <p:ph idx="1"/>
          </p:nvPr>
        </p:nvSpPr>
        <p:spPr>
          <a:xfrm>
            <a:off x="3786182" y="634758"/>
            <a:ext cx="5357818" cy="622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400" dirty="0" smtClean="0"/>
              <a:t>АА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и ВВ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медианы, пересекаются в точке О.</a:t>
            </a:r>
          </a:p>
          <a:p>
            <a:pPr marL="457200" indent="-457200"/>
            <a:r>
              <a:rPr lang="ru-RU" sz="2400" baseline="-10000" dirty="0" smtClean="0">
                <a:latin typeface="Verdana"/>
              </a:rPr>
              <a:t>∆</a:t>
            </a:r>
            <a:r>
              <a:rPr lang="ru-RU" sz="2400" dirty="0" smtClean="0">
                <a:latin typeface="Verdana"/>
              </a:rPr>
              <a:t> АОВ и</a:t>
            </a:r>
            <a:r>
              <a:rPr lang="ru-RU" sz="2400" baseline="-10000" dirty="0" smtClean="0">
                <a:latin typeface="Verdana"/>
              </a:rPr>
              <a:t>∆</a:t>
            </a:r>
            <a:r>
              <a:rPr lang="ru-RU" sz="2400" dirty="0" smtClean="0">
                <a:latin typeface="Verdana"/>
              </a:rPr>
              <a:t> </a:t>
            </a:r>
            <a:r>
              <a:rPr lang="ru-RU" sz="2400" dirty="0" smtClean="0"/>
              <a:t>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ОВ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подобны.</a:t>
            </a:r>
          </a:p>
          <a:p>
            <a:pPr marL="457200" indent="-457200"/>
            <a:r>
              <a:rPr lang="ru-RU" sz="2400" dirty="0" smtClean="0"/>
              <a:t>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- средняя линия,</a:t>
            </a:r>
          </a:p>
          <a:p>
            <a:pPr marL="457200" indent="-9525">
              <a:buNone/>
            </a:pPr>
            <a:r>
              <a:rPr lang="ru-RU" sz="2400" i="1" dirty="0" smtClean="0"/>
              <a:t> </a:t>
            </a:r>
            <a:r>
              <a:rPr lang="en-US" sz="2400" i="1" dirty="0" smtClean="0"/>
              <a:t>k= </a:t>
            </a:r>
            <a:r>
              <a:rPr lang="ru-RU" sz="2400" dirty="0" smtClean="0"/>
              <a:t>АВ : 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= 2,</a:t>
            </a:r>
          </a:p>
          <a:p>
            <a:pPr marL="457200" indent="-9525">
              <a:buNone/>
            </a:pPr>
            <a:r>
              <a:rPr lang="ru-RU" sz="2400" dirty="0" smtClean="0"/>
              <a:t>АО =2А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 </a:t>
            </a:r>
            <a:r>
              <a:rPr lang="ru-RU" sz="2400" dirty="0" smtClean="0"/>
              <a:t>  </a:t>
            </a:r>
            <a:r>
              <a:rPr lang="ru-RU" sz="2400" i="1" baseline="-25000" dirty="0" smtClean="0"/>
              <a:t>  </a:t>
            </a:r>
            <a:r>
              <a:rPr lang="ru-RU" sz="2400" baseline="-25000" dirty="0" smtClean="0"/>
              <a:t> </a:t>
            </a:r>
            <a:r>
              <a:rPr lang="ru-RU" sz="2400" dirty="0" smtClean="0"/>
              <a:t>ВО =2В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О</a:t>
            </a:r>
          </a:p>
          <a:p>
            <a:pPr marL="457200" indent="-457200"/>
            <a:r>
              <a:rPr lang="ru-RU" sz="2400" dirty="0" smtClean="0"/>
              <a:t>т. О делит медианы АА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и ВВ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в отношении 2 : 1 начиная от вершины.</a:t>
            </a:r>
          </a:p>
          <a:p>
            <a:pPr marL="457200" indent="-457200"/>
            <a:r>
              <a:rPr lang="ru-RU" sz="2400" dirty="0"/>
              <a:t>т</a:t>
            </a:r>
            <a:r>
              <a:rPr lang="ru-RU" sz="2400" dirty="0" smtClean="0"/>
              <a:t>.О делит  медианы СС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и ВВ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в отношении 2 : 1 начиная от вершины.</a:t>
            </a:r>
          </a:p>
          <a:p>
            <a:pPr marL="457200" indent="-457200"/>
            <a:r>
              <a:rPr lang="ru-RU" sz="2400" dirty="0" smtClean="0"/>
              <a:t>АА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, ВВ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,</a:t>
            </a:r>
            <a:r>
              <a:rPr lang="ru-RU" sz="2400" baseline="-25000" dirty="0" smtClean="0"/>
              <a:t> </a:t>
            </a:r>
            <a:r>
              <a:rPr lang="ru-RU" sz="2400" dirty="0" smtClean="0"/>
              <a:t>СС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пересекаются в одной точке.</a:t>
            </a:r>
            <a:endParaRPr lang="ru-RU" sz="2400" baseline="-25000" dirty="0" smtClean="0"/>
          </a:p>
          <a:p>
            <a:pPr marL="457200" indent="-457200">
              <a:buNone/>
            </a:pPr>
            <a:r>
              <a:rPr lang="ru-RU" sz="2400" dirty="0" smtClean="0"/>
              <a:t>  </a:t>
            </a:r>
            <a:r>
              <a:rPr lang="ru-RU" sz="2400" i="1" dirty="0" smtClean="0"/>
              <a:t>  </a:t>
            </a:r>
            <a:r>
              <a:rPr lang="ru-RU" sz="2400" dirty="0" smtClean="0"/>
              <a:t>    </a:t>
            </a:r>
          </a:p>
        </p:txBody>
      </p:sp>
      <p:cxnSp>
        <p:nvCxnSpPr>
          <p:cNvPr id="20" name="Прямая соединительная линия 19"/>
          <p:cNvCxnSpPr>
            <a:endCxn id="4" idx="0"/>
          </p:cNvCxnSpPr>
          <p:nvPr/>
        </p:nvCxnSpPr>
        <p:spPr>
          <a:xfrm rot="16200000" flipV="1">
            <a:off x="850205" y="2763189"/>
            <a:ext cx="1862548" cy="765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57554" y="3571876"/>
            <a:ext cx="419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0"/>
      <p:bldP spid="9" grpId="0"/>
      <p:bldP spid="10" grpId="0"/>
      <p:bldP spid="11" grpId="0"/>
      <p:bldP spid="12" grpId="0"/>
      <p:bldP spid="17" grpId="0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Применение теорем полезно когда необходимо «выяснить отношения» между точками и прямыми.</a:t>
            </a:r>
          </a:p>
          <a:p>
            <a:endParaRPr lang="ru-RU" sz="3200" dirty="0" smtClean="0"/>
          </a:p>
          <a:p>
            <a:r>
              <a:rPr lang="ru-RU" sz="3200" dirty="0" smtClean="0"/>
              <a:t> Позволяют добиться более простых решений.</a:t>
            </a:r>
          </a:p>
          <a:p>
            <a:endParaRPr lang="ru-RU" sz="3200" dirty="0" smtClean="0"/>
          </a:p>
          <a:p>
            <a:r>
              <a:rPr lang="ru-RU" sz="3200" dirty="0" smtClean="0"/>
              <a:t>Дополнительные возможности при изучении геометрии.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литературы: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507209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200" u="sng" dirty="0" err="1" smtClean="0"/>
              <a:t>Атанасян</a:t>
            </a:r>
            <a:r>
              <a:rPr lang="ru-RU" sz="3200" u="sng" dirty="0" smtClean="0"/>
              <a:t> Л.С. </a:t>
            </a:r>
          </a:p>
          <a:p>
            <a:pPr lvl="0">
              <a:buNone/>
            </a:pPr>
            <a:r>
              <a:rPr lang="ru-RU" sz="3200" dirty="0" smtClean="0"/>
              <a:t>«Геометрии 7-9кл»</a:t>
            </a:r>
          </a:p>
          <a:p>
            <a:pPr lvl="0">
              <a:buNone/>
            </a:pPr>
            <a:endParaRPr lang="ru-RU" sz="3200" dirty="0" smtClean="0"/>
          </a:p>
          <a:p>
            <a:pPr lvl="0"/>
            <a:r>
              <a:rPr lang="ru-RU" sz="3200" u="sng" dirty="0" err="1" smtClean="0"/>
              <a:t>Кокейтер</a:t>
            </a:r>
            <a:r>
              <a:rPr lang="ru-RU" sz="3200" u="sng" dirty="0" smtClean="0"/>
              <a:t> Г. С. М. и </a:t>
            </a:r>
            <a:r>
              <a:rPr lang="ru-RU" sz="3200" u="sng" dirty="0" err="1" smtClean="0"/>
              <a:t>Грейтцер</a:t>
            </a:r>
            <a:r>
              <a:rPr lang="ru-RU" sz="3200" u="sng" dirty="0" smtClean="0"/>
              <a:t> С. Л.</a:t>
            </a:r>
          </a:p>
          <a:p>
            <a:pPr lvl="0">
              <a:buNone/>
            </a:pPr>
            <a:r>
              <a:rPr lang="ru-RU" sz="3200" dirty="0" smtClean="0"/>
              <a:t> «Новые встречи с геометрией»</a:t>
            </a:r>
          </a:p>
          <a:p>
            <a:pPr lvl="0">
              <a:buNone/>
            </a:pPr>
            <a:endParaRPr lang="ru-RU" sz="3200" dirty="0" smtClean="0"/>
          </a:p>
          <a:p>
            <a:pPr lvl="0"/>
            <a:r>
              <a:rPr lang="ru-RU" sz="3200" u="sng" dirty="0" smtClean="0"/>
              <a:t>Прасолов В.В.</a:t>
            </a:r>
            <a:r>
              <a:rPr lang="ru-RU" sz="3200" dirty="0" smtClean="0"/>
              <a:t> </a:t>
            </a:r>
          </a:p>
          <a:p>
            <a:pPr>
              <a:buNone/>
            </a:pPr>
            <a:r>
              <a:rPr lang="ru-RU" sz="3200" dirty="0" smtClean="0"/>
              <a:t>«Задачи по планиметрии»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u="sng" dirty="0" smtClean="0"/>
              <a:t>Интернет ресурсы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Цель: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86058"/>
            <a:ext cx="8258204" cy="2422214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   Доказав теоремы Менелая и Чевы, исследовать их применение при решении задач.                                                             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Задачи: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572560" cy="2707966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/>
              <a:t>Показать применение теорем Менелая и Чевы при решении различных видов задач.</a:t>
            </a:r>
          </a:p>
          <a:p>
            <a:pPr lvl="0"/>
            <a:endParaRPr lang="ru-RU" sz="3200" dirty="0" smtClean="0"/>
          </a:p>
          <a:p>
            <a:pPr lvl="0"/>
            <a:r>
              <a:rPr lang="ru-RU" sz="3200" dirty="0" smtClean="0"/>
              <a:t>Сравнить решения задач с использованием теорем Менелая и Чевы и традиционные решения.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Теорема Менелая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28662" y="3000372"/>
            <a:ext cx="2428892" cy="1785950"/>
          </a:xfrm>
          <a:prstGeom prst="triangle">
            <a:avLst>
              <a:gd name="adj" fmla="val 8179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144335" y="4789860"/>
            <a:ext cx="1857388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214414" y="2571744"/>
            <a:ext cx="3448861" cy="297756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2910" y="4714884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86050" y="2643182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4786322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78" y="3929066"/>
            <a:ext cx="419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85918" y="3357562"/>
            <a:ext cx="419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baseline="-25000" dirty="0" smtClean="0"/>
              <a:t>1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14744" y="4429132"/>
            <a:ext cx="419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 smtClean="0"/>
              <a:t>1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2285984" y="3500438"/>
            <a:ext cx="71438" cy="71438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214678" y="4286256"/>
            <a:ext cx="71438" cy="71438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748084" y="4746623"/>
            <a:ext cx="71438" cy="71438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Содержимое 22"/>
          <p:cNvGraphicFramePr>
            <a:graphicFrameLocks noChangeAspect="1"/>
          </p:cNvGraphicFramePr>
          <p:nvPr>
            <p:ph idx="1"/>
          </p:nvPr>
        </p:nvGraphicFramePr>
        <p:xfrm>
          <a:off x="5072063" y="3267075"/>
          <a:ext cx="3546475" cy="1250950"/>
        </p:xfrm>
        <a:graphic>
          <a:graphicData uri="http://schemas.openxmlformats.org/presentationml/2006/ole">
            <p:oleObj spid="_x0000_s2051" name="Формула" r:id="rId3" imgW="1295280" imgH="457200" progId="Equation.3">
              <p:embed/>
            </p:oleObj>
          </a:graphicData>
        </a:graphic>
      </p:graphicFrame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0" grpId="0"/>
      <p:bldP spid="11" grpId="0"/>
      <p:bldP spid="12" grpId="0"/>
      <p:bldP spid="13" grpId="0"/>
      <p:bldP spid="14" grpId="0"/>
      <p:bldP spid="16" grpId="0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Теорема Чевы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928794" y="3000372"/>
            <a:ext cx="2500330" cy="2286016"/>
          </a:xfrm>
          <a:prstGeom prst="triangle">
            <a:avLst>
              <a:gd name="adj" fmla="val 7127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4" idx="1"/>
            <a:endCxn id="4" idx="4"/>
          </p:cNvCxnSpPr>
          <p:nvPr/>
        </p:nvCxnSpPr>
        <p:spPr>
          <a:xfrm rot="10800000" flipH="1" flipV="1">
            <a:off x="2819898" y="4143380"/>
            <a:ext cx="1609225" cy="114300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4" idx="5"/>
          </p:cNvCxnSpPr>
          <p:nvPr/>
        </p:nvCxnSpPr>
        <p:spPr>
          <a:xfrm flipV="1">
            <a:off x="1928794" y="4143380"/>
            <a:ext cx="2141270" cy="114300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 flipV="1">
            <a:off x="2292035" y="3878333"/>
            <a:ext cx="2302126" cy="533592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3320526" y="4485237"/>
            <a:ext cx="71438" cy="71438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571868" y="2714620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500562" y="5286388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14480" y="5214950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071802" y="4143380"/>
            <a:ext cx="285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000496" y="3786190"/>
            <a:ext cx="419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428860" y="3857628"/>
            <a:ext cx="419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baseline="-25000" dirty="0" smtClean="0"/>
              <a:t>1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928926" y="5357826"/>
            <a:ext cx="419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 smtClean="0"/>
              <a:t>1</a:t>
            </a:r>
            <a:endParaRPr lang="ru-RU" dirty="0"/>
          </a:p>
        </p:txBody>
      </p:sp>
      <p:graphicFrame>
        <p:nvGraphicFramePr>
          <p:cNvPr id="3075" name="Содержимое 22"/>
          <p:cNvGraphicFramePr>
            <a:graphicFrameLocks noChangeAspect="1"/>
          </p:cNvGraphicFramePr>
          <p:nvPr/>
        </p:nvGraphicFramePr>
        <p:xfrm>
          <a:off x="5072063" y="3214688"/>
          <a:ext cx="3546475" cy="1357312"/>
        </p:xfrm>
        <a:graphic>
          <a:graphicData uri="http://schemas.openxmlformats.org/presentationml/2006/ole">
            <p:oleObj spid="_x0000_s3075" name="Формула" r:id="rId3" imgW="1193760" imgH="457200" progId="Equation.3">
              <p:embed/>
            </p:oleObj>
          </a:graphicData>
        </a:graphic>
      </p:graphicFrame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работе представлены задачи на…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92252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Нахождение отношения отрезков.</a:t>
            </a:r>
          </a:p>
          <a:p>
            <a:endParaRPr lang="ru-RU" sz="3200" dirty="0" smtClean="0"/>
          </a:p>
          <a:p>
            <a:r>
              <a:rPr lang="ru-RU" sz="3200" dirty="0" smtClean="0"/>
              <a:t>Нахождение площадей треугольников.</a:t>
            </a:r>
          </a:p>
          <a:p>
            <a:endParaRPr lang="ru-RU" sz="3200" dirty="0" smtClean="0"/>
          </a:p>
          <a:p>
            <a:r>
              <a:rPr lang="ru-RU" sz="3200" dirty="0" smtClean="0"/>
              <a:t>Доказательство принадлежности точек одной прямой.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Доказательство пересечения  прямых в одной точк</a:t>
            </a:r>
            <a:r>
              <a:rPr lang="ru-RU" sz="3500" dirty="0" smtClean="0"/>
              <a:t>е</a:t>
            </a:r>
            <a:r>
              <a:rPr lang="ru-RU" sz="3600" dirty="0" smtClean="0"/>
              <a:t>.</a:t>
            </a:r>
            <a:endParaRPr lang="ru-RU" sz="3500" dirty="0" smtClean="0"/>
          </a:p>
          <a:p>
            <a:endParaRPr lang="ru-RU" sz="35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56136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теоремы Менелая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Отношение отрезков.</a:t>
            </a:r>
          </a:p>
          <a:p>
            <a:endParaRPr lang="ru-RU" sz="3200" dirty="0" smtClean="0"/>
          </a:p>
          <a:p>
            <a:r>
              <a:rPr lang="ru-RU" sz="3200" dirty="0" smtClean="0"/>
              <a:t>Если на чертеже имеются элементы теоремы Менелая.</a:t>
            </a:r>
          </a:p>
          <a:p>
            <a:endParaRPr lang="ru-RU" sz="3200" dirty="0" smtClean="0"/>
          </a:p>
          <a:p>
            <a:r>
              <a:rPr lang="ru-RU" sz="3200" dirty="0" smtClean="0"/>
              <a:t>Если нужно доказать, что какие – либо три точки лежат на одной прямой.</a:t>
            </a:r>
            <a:endParaRPr lang="ru-RU" sz="32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7554" y="2000240"/>
            <a:ext cx="55721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i="1" dirty="0" smtClean="0"/>
              <a:t>BD</a:t>
            </a:r>
            <a:r>
              <a:rPr lang="en-US" sz="2400" i="1" dirty="0" smtClean="0"/>
              <a:t> </a:t>
            </a:r>
            <a:r>
              <a:rPr lang="en-US" sz="2400" i="1" dirty="0" smtClean="0">
                <a:latin typeface="Verdana"/>
              </a:rPr>
              <a:t>||</a:t>
            </a:r>
            <a:r>
              <a:rPr lang="ru-RU" sz="2400" i="1" dirty="0" smtClean="0">
                <a:latin typeface="Verdana"/>
              </a:rPr>
              <a:t> </a:t>
            </a:r>
            <a:r>
              <a:rPr lang="en-US" sz="2400" i="1" dirty="0" smtClean="0">
                <a:latin typeface="Verdana"/>
              </a:rPr>
              <a:t>AC.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i="1" baseline="-8000" dirty="0" smtClean="0">
                <a:latin typeface="Verdana"/>
              </a:rPr>
              <a:t>∆</a:t>
            </a:r>
            <a:r>
              <a:rPr lang="en-US" sz="2400" i="1" dirty="0" smtClean="0">
                <a:latin typeface="Verdana"/>
              </a:rPr>
              <a:t>DKB</a:t>
            </a:r>
            <a:r>
              <a:rPr lang="en-US" sz="2400" i="1" baseline="-8000" dirty="0" smtClean="0">
                <a:latin typeface="Verdana"/>
              </a:rPr>
              <a:t> </a:t>
            </a:r>
            <a:r>
              <a:rPr lang="en-US" sz="2400" i="1" dirty="0" smtClean="0">
                <a:latin typeface="Verdana"/>
              </a:rPr>
              <a:t>~</a:t>
            </a:r>
            <a:r>
              <a:rPr lang="en-US" sz="2400" i="1" baseline="-8000" dirty="0" smtClean="0">
                <a:latin typeface="Verdana"/>
              </a:rPr>
              <a:t>∆</a:t>
            </a:r>
            <a:r>
              <a:rPr lang="en-US" sz="2400" i="1" dirty="0" smtClean="0">
                <a:latin typeface="Verdana"/>
              </a:rPr>
              <a:t>CKN, BK:KN =BD:CN.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i="1" baseline="-8000" dirty="0" smtClean="0">
                <a:latin typeface="Verdana"/>
              </a:rPr>
              <a:t>∆</a:t>
            </a:r>
            <a:r>
              <a:rPr lang="en-US" sz="2400" i="1" dirty="0" smtClean="0">
                <a:latin typeface="Verdana"/>
              </a:rPr>
              <a:t>BMD</a:t>
            </a:r>
            <a:r>
              <a:rPr lang="en-US" sz="2400" i="1" baseline="-8000" dirty="0" smtClean="0">
                <a:latin typeface="Verdana"/>
              </a:rPr>
              <a:t> </a:t>
            </a:r>
            <a:r>
              <a:rPr lang="en-US" sz="2400" i="1" dirty="0" smtClean="0">
                <a:latin typeface="Verdana"/>
              </a:rPr>
              <a:t>~</a:t>
            </a:r>
            <a:r>
              <a:rPr lang="en-US" sz="2400" i="1" baseline="-8000" dirty="0" smtClean="0">
                <a:latin typeface="Verdana"/>
              </a:rPr>
              <a:t>∆</a:t>
            </a:r>
            <a:r>
              <a:rPr lang="en-US" sz="2400" i="1" dirty="0" smtClean="0">
                <a:latin typeface="Verdana"/>
              </a:rPr>
              <a:t>AMC, BD:AC = BM:AM.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i="1" dirty="0" smtClean="0">
                <a:latin typeface="Verdana"/>
              </a:rPr>
              <a:t>BM:AM = 1:2,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latin typeface="Verdana"/>
              </a:rPr>
              <a:t> 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929058" y="4214818"/>
          <a:ext cx="1571636" cy="825776"/>
        </p:xfrm>
        <a:graphic>
          <a:graphicData uri="http://schemas.openxmlformats.org/presentationml/2006/ole">
            <p:oleObj spid="_x0000_s22530" name="Формула" r:id="rId3" imgW="74916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429388" y="5572140"/>
          <a:ext cx="1122268" cy="809077"/>
        </p:xfrm>
        <a:graphic>
          <a:graphicData uri="http://schemas.openxmlformats.org/presentationml/2006/ole">
            <p:oleObj spid="_x0000_s22531" name="Формула" r:id="rId4" imgW="54576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643570" y="4214818"/>
          <a:ext cx="1428760" cy="750704"/>
        </p:xfrm>
        <a:graphic>
          <a:graphicData uri="http://schemas.openxmlformats.org/presentationml/2006/ole">
            <p:oleObj spid="_x0000_s22532" name="Формула" r:id="rId5" imgW="749160" imgH="393480" progId="Equation.3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500034" y="4476750"/>
          <a:ext cx="1928812" cy="642938"/>
        </p:xfrm>
        <a:graphic>
          <a:graphicData uri="http://schemas.openxmlformats.org/presentationml/2006/ole">
            <p:oleObj spid="_x0000_s22533" name="Формула" r:id="rId6" imgW="1180800" imgH="393480" progId="Equation.3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500034" y="5429264"/>
          <a:ext cx="857250" cy="617538"/>
        </p:xfrm>
        <a:graphic>
          <a:graphicData uri="http://schemas.openxmlformats.org/presentationml/2006/ole">
            <p:oleObj spid="_x0000_s22534" name="Формула" r:id="rId7" imgW="545760" imgH="393480" progId="Equation.3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1785918" y="5429264"/>
          <a:ext cx="928688" cy="654050"/>
        </p:xfrm>
        <a:graphic>
          <a:graphicData uri="http://schemas.openxmlformats.org/presentationml/2006/ole">
            <p:oleObj spid="_x0000_s22535" name="Формула" r:id="rId8" imgW="558720" imgH="393480" progId="Equation.3">
              <p:embed/>
            </p:oleObj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428596" y="1500174"/>
            <a:ext cx="2928958" cy="2742052"/>
            <a:chOff x="428596" y="1285860"/>
            <a:chExt cx="2071688" cy="2284367"/>
          </a:xfrm>
        </p:grpSpPr>
        <p:cxnSp>
          <p:nvCxnSpPr>
            <p:cNvPr id="13" name="AutoShape 7"/>
            <p:cNvCxnSpPr>
              <a:cxnSpLocks noChangeShapeType="1"/>
            </p:cNvCxnSpPr>
            <p:nvPr/>
          </p:nvCxnSpPr>
          <p:spPr bwMode="auto">
            <a:xfrm flipV="1">
              <a:off x="1384418" y="2051974"/>
              <a:ext cx="1115866" cy="1518253"/>
            </a:xfrm>
            <a:prstGeom prst="straightConnector1">
              <a:avLst/>
            </a:prstGeom>
            <a:ln w="19050"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674022" y="2991513"/>
              <a:ext cx="370897" cy="37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D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837599" y="1983367"/>
              <a:ext cx="370897" cy="37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AutoShape 10"/>
            <p:cNvSpPr>
              <a:spLocks noChangeArrowheads="1"/>
            </p:cNvSpPr>
            <p:nvPr/>
          </p:nvSpPr>
          <p:spPr bwMode="auto">
            <a:xfrm>
              <a:off x="668028" y="1522809"/>
              <a:ext cx="1320368" cy="1208885"/>
            </a:xfrm>
            <a:prstGeom prst="triangle">
              <a:avLst>
                <a:gd name="adj" fmla="val 81620"/>
              </a:avLst>
            </a:prstGeom>
            <a:ln w="38100"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7" name="AutoShape 11"/>
            <p:cNvCxnSpPr>
              <a:cxnSpLocks noChangeShapeType="1"/>
            </p:cNvCxnSpPr>
            <p:nvPr/>
          </p:nvCxnSpPr>
          <p:spPr bwMode="auto">
            <a:xfrm rot="16200000" flipH="1">
              <a:off x="759310" y="2504840"/>
              <a:ext cx="1965072" cy="1007"/>
            </a:xfrm>
            <a:prstGeom prst="straightConnector1">
              <a:avLst/>
            </a:prstGeom>
            <a:ln w="19050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AutoShape 12"/>
            <p:cNvCxnSpPr>
              <a:cxnSpLocks noChangeShapeType="1"/>
            </p:cNvCxnSpPr>
            <p:nvPr/>
          </p:nvCxnSpPr>
          <p:spPr bwMode="auto">
            <a:xfrm flipH="1" flipV="1">
              <a:off x="1115771" y="2220952"/>
              <a:ext cx="872624" cy="510743"/>
            </a:xfrm>
            <a:prstGeom prst="straightConnector1">
              <a:avLst/>
            </a:prstGeom>
            <a:ln w="19050">
              <a:headEnd/>
              <a:tailEnd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9" name="Text Box 13"/>
            <p:cNvSpPr txBox="1">
              <a:spLocks noChangeArrowheads="1"/>
            </p:cNvSpPr>
            <p:nvPr/>
          </p:nvSpPr>
          <p:spPr bwMode="auto">
            <a:xfrm>
              <a:off x="428596" y="2682145"/>
              <a:ext cx="247053" cy="35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2044919" y="2682145"/>
              <a:ext cx="245783" cy="266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B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1654969" y="1285860"/>
              <a:ext cx="281348" cy="308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C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1484128" y="2682145"/>
              <a:ext cx="511889" cy="35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M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Text Box 17"/>
            <p:cNvSpPr txBox="1">
              <a:spLocks noChangeArrowheads="1"/>
            </p:cNvSpPr>
            <p:nvPr/>
          </p:nvSpPr>
          <p:spPr bwMode="auto">
            <a:xfrm>
              <a:off x="1476507" y="2220952"/>
              <a:ext cx="370897" cy="37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K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1214446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сторонах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 ∆ABC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взяты точки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так, что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AM/MB=CN/NA=2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Отрезки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BN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пересекаются в точке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K.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Найдите отношение отрезков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BK/KN.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2066" y="5786454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Verdana" pitchFamily="34" charset="0"/>
              </a:rPr>
              <a:t>Ответ:</a:t>
            </a:r>
            <a:endParaRPr lang="ru-RU" sz="2400" dirty="0">
              <a:latin typeface="Verdana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6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185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теоремы Чевы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414340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Медианы треугольника пересекаются в одной точке.</a:t>
            </a:r>
          </a:p>
          <a:p>
            <a:endParaRPr lang="ru-RU" sz="3200" dirty="0" smtClean="0"/>
          </a:p>
          <a:p>
            <a:r>
              <a:rPr lang="ru-RU" sz="3200" dirty="0" smtClean="0"/>
              <a:t>Биссектрисы треугольника пересекаются в одной точке.</a:t>
            </a:r>
          </a:p>
          <a:p>
            <a:endParaRPr lang="ru-RU" sz="3200" dirty="0" smtClean="0"/>
          </a:p>
          <a:p>
            <a:r>
              <a:rPr lang="ru-RU" sz="3200" dirty="0" smtClean="0"/>
              <a:t>Высоты треугольника пересекаются в одной точке.</a:t>
            </a:r>
            <a:endParaRPr lang="ru-RU" sz="32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323</TotalTime>
  <Words>358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Поток</vt:lpstr>
      <vt:lpstr>Формула</vt:lpstr>
      <vt:lpstr>Microsoft Equation 3.0</vt:lpstr>
      <vt:lpstr> Две замечательные теоремы планеметрии</vt:lpstr>
      <vt:lpstr>Цель:</vt:lpstr>
      <vt:lpstr>Задачи:</vt:lpstr>
      <vt:lpstr>Теорема Менелая</vt:lpstr>
      <vt:lpstr>Теорема Чевы</vt:lpstr>
      <vt:lpstr>В работе представлены задачи на…</vt:lpstr>
      <vt:lpstr>Применение теоремы Менелая</vt:lpstr>
      <vt:lpstr> На сторонах AB и AC ∆ABC взяты точки M и N так, что AM/MB=CN/NA=2. Отрезки BN и CM пересекаются в точке K. Найдите отношение отрезков BK/KN.</vt:lpstr>
      <vt:lpstr>Применение теоремы Чевы </vt:lpstr>
      <vt:lpstr> Медианы треугольника пересекаются в одной точке.</vt:lpstr>
      <vt:lpstr>Выводы:</vt:lpstr>
      <vt:lpstr> Список литературы: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Две замечательные теоремы планеметрии</dc:title>
  <dc:creator>имя</dc:creator>
  <cp:lastModifiedBy>_KeTTi_</cp:lastModifiedBy>
  <cp:revision>25</cp:revision>
  <dcterms:created xsi:type="dcterms:W3CDTF">2009-04-11T07:01:44Z</dcterms:created>
  <dcterms:modified xsi:type="dcterms:W3CDTF">2010-01-31T08:04:49Z</dcterms:modified>
</cp:coreProperties>
</file>