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67" r:id="rId2"/>
    <p:sldId id="268" r:id="rId3"/>
    <p:sldId id="256" r:id="rId4"/>
    <p:sldId id="257" r:id="rId5"/>
    <p:sldId id="258" r:id="rId6"/>
    <p:sldId id="265" r:id="rId7"/>
    <p:sldId id="266" r:id="rId8"/>
    <p:sldId id="260" r:id="rId9"/>
    <p:sldId id="259" r:id="rId10"/>
    <p:sldId id="261" r:id="rId11"/>
    <p:sldId id="262" r:id="rId12"/>
    <p:sldId id="263" r:id="rId13"/>
    <p:sldId id="264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2538ED"/>
    <a:srgbClr val="FF3399"/>
    <a:srgbClr val="CC3300"/>
    <a:srgbClr val="FFFF66"/>
    <a:srgbClr val="FA0000"/>
    <a:srgbClr val="F1F61E"/>
    <a:srgbClr val="3333CC"/>
    <a:srgbClr val="351EDC"/>
    <a:srgbClr val="D1E3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2C3C4-D597-48F2-82B7-3851D4789DE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DF8B9-CA1B-40E9-8A9B-296A36E59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DF8B9-CA1B-40E9-8A9B-296A36E598B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DF8B9-CA1B-40E9-8A9B-296A36E598B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DF8B9-CA1B-40E9-8A9B-296A36E598B6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2BE770-C17C-4ABC-AD6A-FCDB3856199C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EA52226-E517-44FB-86E6-F81ACE0D6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12858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Сказка о стране чисел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071810"/>
            <a:ext cx="7772400" cy="1103277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Автор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: Борисенко Максим Романович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Руководитель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: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Суслакова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Вера Алексеевна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28604"/>
            <a:ext cx="714380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образовательное учреждение </a:t>
            </a:r>
            <a:endParaRPr lang="ru-RU" dirty="0" smtClean="0">
              <a:solidFill>
                <a:srgbClr val="FFFF0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«Средняя общеобразовательная школа №9»</a:t>
            </a:r>
            <a:endParaRPr lang="ru-RU" sz="20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6143644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г. </a:t>
            </a:r>
            <a:r>
              <a:rPr lang="ru-RU" sz="2400" dirty="0" err="1" smtClean="0"/>
              <a:t>Вилючинск</a:t>
            </a:r>
            <a:r>
              <a:rPr lang="ru-RU" sz="2400" dirty="0" smtClean="0"/>
              <a:t> 2010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Извлечение корня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500042"/>
            <a:ext cx="1000132" cy="96679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500042"/>
            <a:ext cx="757184" cy="89059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-7144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642918"/>
            <a:ext cx="727105" cy="90484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500042"/>
            <a:ext cx="988094" cy="948149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500042"/>
            <a:ext cx="1035107" cy="90964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8" name="TextBox 17"/>
          <p:cNvSpPr txBox="1"/>
          <p:nvPr/>
        </p:nvSpPr>
        <p:spPr>
          <a:xfrm>
            <a:off x="4786314" y="500042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=4</a:t>
            </a:r>
            <a:endParaRPr lang="ru-RU" sz="5400" dirty="0">
              <a:solidFill>
                <a:schemeClr val="bg2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4876" y="500042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=1</a:t>
            </a:r>
            <a:endParaRPr lang="ru-RU" sz="5400" dirty="0">
              <a:solidFill>
                <a:schemeClr val="bg2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29256" y="642918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=2</a:t>
            </a:r>
            <a:endParaRPr lang="ru-RU" sz="5400" dirty="0">
              <a:solidFill>
                <a:schemeClr val="bg2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14876" y="500042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=3</a:t>
            </a:r>
            <a:endParaRPr lang="ru-RU" sz="5400" dirty="0">
              <a:solidFill>
                <a:schemeClr val="bg2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86314" y="428604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=5</a:t>
            </a:r>
            <a:endParaRPr lang="ru-RU" sz="5400" dirty="0">
              <a:solidFill>
                <a:schemeClr val="bg2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5 -0.01945 -0.05 -0.03889 -0.08003 -0.04445 C -0.11007 -0.05 -0.1559 -0.04028 -0.18003 -0.03334 C -0.20416 -0.02639 -0.20468 -0.01852 -0.225 -0.00232 C -0.24531 0.01389 -0.28507 0.04884 -0.30173 0.06435 C -0.3184 0.07986 -0.31614 0.07754 -0.325 0.0912 C -0.33385 0.10486 -0.3434 0.12708 -0.35503 0.14676 C -0.36666 0.16643 -0.38472 0.18958 -0.39496 0.20879 C -0.4052 0.22801 -0.41215 0.25162 -0.41666 0.26227 C -0.42118 0.27291 -0.42152 0.27315 -0.4217 0.27338 " pathEditMode="relative" ptsTypes="aaaaaaaaaA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5 -0.01945 -0.05 -0.03889 -0.08003 -0.04445 C -0.11007 -0.05 -0.1559 -0.04028 -0.18003 -0.03334 C -0.20416 -0.02639 -0.20468 -0.01852 -0.225 -0.00232 C -0.24531 0.01389 -0.28507 0.04884 -0.30173 0.06435 C -0.3184 0.07986 -0.31614 0.07754 -0.325 0.0912 C -0.33385 0.10486 -0.3434 0.12708 -0.35503 0.14676 C -0.36666 0.16643 -0.38472 0.18958 -0.39496 0.20879 C -0.4052 0.22801 -0.41215 0.25162 -0.41666 0.26227 C -0.42118 0.27291 -0.42152 0.27315 -0.4217 0.27338 " pathEditMode="relative" ptsTypes="aaaaaaaaaA">
                                      <p:cBhvr>
                                        <p:cTn id="13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16 -0.04907 0.00833 -0.09815 0.05503 -0.0868 C 0.10173 -0.07546 0.24514 -0.02407 0.28003 0.06875 C 0.31493 0.16158 0.28993 0.31621 0.26493 0.47107 " pathEditMode="relative" ptsTypes="aaaA">
                                      <p:cBhvr>
                                        <p:cTn id="2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16 -0.04907 0.00833 -0.09815 0.05503 -0.0868 C 0.10173 -0.07546 0.24514 -0.02407 0.28003 0.06875 C 0.31493 0.16158 0.28993 0.31621 0.26493 0.47107 " pathEditMode="relative" ptsTypes="aaaA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9601 0.06991 0.19201 0.14005 0.19166 0.1956 C 0.19132 0.25116 0.09479 0.29213 -0.00174 0.33334 " pathEditMode="relative" ptsTypes="aaA">
                                      <p:cBhvr>
                                        <p:cTn id="31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9601 0.06991 0.19201 0.14005 0.19166 0.1956 C 0.19132 0.25116 0.09479 0.29213 -0.00174 0.33334 " pathEditMode="relative" ptsTypes="aaA">
                                      <p:cBhvr>
                                        <p:cTn id="3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2777 0.11945 0.25555 0.23912 0.21493 0.31551 C 0.1743 0.3919 -0.03455 0.42477 -0.24341 0.45787 " pathEditMode="relative" ptsTypes="aaA">
                                      <p:cBhvr>
                                        <p:cTn id="41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2777 0.11945 0.25555 0.23912 0.21493 0.31551 C 0.1743 0.3919 -0.03455 0.42477 -0.24341 0.45787 " pathEditMode="relative" ptsTypes="aaA">
                                      <p:cBhvr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9705 0.09445 -0.1941 0.18912 -0.1783 0.29329 C -0.1625 0.39746 -0.03368 0.51088 0.09514 0.62454 " pathEditMode="relative" ptsTypes="aaA">
                                      <p:cBhvr>
                                        <p:cTn id="51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9705 0.09445 -0.1941 0.18912 -0.1783 0.29329 C -0.1625 0.39746 -0.03368 0.51088 0.09514 0.62454 " pathEditMode="relative" ptsTypes="aaA">
                                      <p:cBhvr>
                                        <p:cTn id="5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0"/>
            <a:ext cx="8229600" cy="31432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Правда, вычитание, деление и извлечение корня не всегда выполнялось: результат не попадал в множество </a:t>
            </a:r>
            <a:r>
              <a:rPr lang="ru-RU" sz="2400" b="1" i="1" u="wavyHeavy" dirty="0" smtClean="0">
                <a:uFill>
                  <a:solidFill>
                    <a:schemeClr val="accent1">
                      <a:lumMod val="60000"/>
                      <a:lumOff val="40000"/>
                    </a:schemeClr>
                  </a:solidFill>
                </a:uFill>
              </a:rPr>
              <a:t>натуральных чисел</a:t>
            </a:r>
            <a:r>
              <a:rPr lang="ru-RU" sz="2400" dirty="0" smtClean="0"/>
              <a:t>. Числа много и честно трудились, в любую минуту приходя на помощь людям, но очень страдали от того, что не всё у них получалось...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428604"/>
            <a:ext cx="8229600" cy="242889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Однажды в страну Чисел пришёл незнакомец Координатный Луч. Он предложил всем натуральным числам поселиться на одной длинной-предлинной улице, у которой есть начало, но нет конца.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857232"/>
            <a:ext cx="8643966" cy="3714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2538ED"/>
                </a:solidFill>
              </a:rPr>
              <a:t>  Натуральные числа решили последовать совету незнакомца, но ни кто из них не хотел жить на окраине. Тогда </a:t>
            </a:r>
            <a:r>
              <a:rPr lang="ru-RU" b="1" i="1" u="sng" dirty="0" smtClean="0">
                <a:solidFill>
                  <a:srgbClr val="2538ED"/>
                </a:solidFill>
              </a:rPr>
              <a:t>Единица  </a:t>
            </a:r>
            <a:r>
              <a:rPr lang="ru-RU" dirty="0" smtClean="0">
                <a:solidFill>
                  <a:srgbClr val="2538ED"/>
                </a:solidFill>
              </a:rPr>
              <a:t>предложила слева от себя построить всем миром дом для маленькой невзрачной цифры ноль. Все дружно согласились. Ноль хоть и не натуральное число, а только </a:t>
            </a:r>
            <a:r>
              <a:rPr lang="ru-RU" b="1" dirty="0" smtClean="0">
                <a:solidFill>
                  <a:srgbClr val="2538ED"/>
                </a:solidFill>
              </a:rPr>
              <a:t>цифра</a:t>
            </a:r>
            <a:r>
              <a:rPr lang="ru-RU" dirty="0" smtClean="0">
                <a:solidFill>
                  <a:srgbClr val="2538ED"/>
                </a:solidFill>
              </a:rPr>
              <a:t>, очень не обходим для 10, 305, 1000000 и т.д.</a:t>
            </a:r>
            <a:endParaRPr lang="ru-RU" b="1" i="1" u="sng" dirty="0" smtClean="0">
              <a:solidFill>
                <a:srgbClr val="2538E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14290"/>
            <a:ext cx="8215370" cy="19288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Ах как заважничала Единица! Она стала толстая и внушительная, построила себе самый красивый и большой дом. Расстояние от скромного жилища нолика до этого огромного дома назвали </a:t>
            </a:r>
            <a:r>
              <a:rPr lang="ru-RU" sz="2400" b="1" i="1" u="sng" dirty="0" smtClean="0"/>
              <a:t>Единичным Отрезком.</a:t>
            </a:r>
            <a:endParaRPr lang="ru-RU" sz="2400" b="1" i="1" u="sng" dirty="0"/>
          </a:p>
        </p:txBody>
      </p:sp>
      <p:grpSp>
        <p:nvGrpSpPr>
          <p:cNvPr id="49" name="Группа 48"/>
          <p:cNvGrpSpPr/>
          <p:nvPr/>
        </p:nvGrpSpPr>
        <p:grpSpPr>
          <a:xfrm>
            <a:off x="2714612" y="2428868"/>
            <a:ext cx="357190" cy="571479"/>
            <a:chOff x="2714612" y="2571744"/>
            <a:chExt cx="357190" cy="571479"/>
          </a:xfrm>
          <a:solidFill>
            <a:srgbClr val="00B0F0"/>
          </a:solidFill>
        </p:grpSpPr>
        <p:cxnSp>
          <p:nvCxnSpPr>
            <p:cNvPr id="33" name="Прямая соединительная линия 32"/>
            <p:cNvCxnSpPr/>
            <p:nvPr/>
          </p:nvCxnSpPr>
          <p:spPr>
            <a:xfrm rot="16200000" flipH="1">
              <a:off x="2428873" y="2857483"/>
              <a:ext cx="571479" cy="1"/>
            </a:xfrm>
            <a:prstGeom prst="line">
              <a:avLst/>
            </a:prstGeom>
            <a:grpFill/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Волна 37"/>
            <p:cNvSpPr/>
            <p:nvPr/>
          </p:nvSpPr>
          <p:spPr>
            <a:xfrm>
              <a:off x="2714612" y="2571744"/>
              <a:ext cx="357190" cy="214314"/>
            </a:xfrm>
            <a:prstGeom prst="wav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rgbClr val="351E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928662" y="4643446"/>
            <a:ext cx="7500990" cy="180000"/>
            <a:chOff x="571472" y="5429264"/>
            <a:chExt cx="7500990" cy="180000"/>
          </a:xfrm>
        </p:grpSpPr>
        <p:cxnSp>
          <p:nvCxnSpPr>
            <p:cNvPr id="4" name="Прямая со стрелкой 3"/>
            <p:cNvCxnSpPr/>
            <p:nvPr/>
          </p:nvCxnSpPr>
          <p:spPr>
            <a:xfrm>
              <a:off x="571472" y="5500702"/>
              <a:ext cx="7500990" cy="1588"/>
            </a:xfrm>
            <a:prstGeom prst="straightConnector1">
              <a:avLst/>
            </a:prstGeom>
            <a:ln w="25400">
              <a:solidFill>
                <a:schemeClr val="accent6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2339257" y="5518867"/>
              <a:ext cx="180000" cy="794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4410562" y="5519264"/>
              <a:ext cx="180000" cy="0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482264" y="5519264"/>
              <a:ext cx="180000" cy="0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Правильный пятиугольник 28"/>
          <p:cNvSpPr/>
          <p:nvPr/>
        </p:nvSpPr>
        <p:spPr>
          <a:xfrm>
            <a:off x="428596" y="4143380"/>
            <a:ext cx="714380" cy="428628"/>
          </a:xfrm>
          <a:prstGeom prst="pentagon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357422" y="3571876"/>
            <a:ext cx="785818" cy="1071570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0" name="Стрелка вверх 39"/>
          <p:cNvSpPr/>
          <p:nvPr/>
        </p:nvSpPr>
        <p:spPr>
          <a:xfrm>
            <a:off x="4500562" y="3714752"/>
            <a:ext cx="785818" cy="928694"/>
          </a:xfrm>
          <a:prstGeom prst="upArrow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верх 40"/>
          <p:cNvSpPr/>
          <p:nvPr/>
        </p:nvSpPr>
        <p:spPr>
          <a:xfrm>
            <a:off x="6572264" y="3714752"/>
            <a:ext cx="785818" cy="928694"/>
          </a:xfrm>
          <a:prstGeom prst="up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2428860" y="3571876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</a:t>
            </a:r>
            <a:endParaRPr lang="ru-RU" sz="5400" b="1" dirty="0"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72000" y="4071942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715140" y="4071942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59" name="Трапеция 58"/>
          <p:cNvSpPr/>
          <p:nvPr/>
        </p:nvSpPr>
        <p:spPr>
          <a:xfrm>
            <a:off x="2214546" y="2857496"/>
            <a:ext cx="1071570" cy="714380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10800000">
            <a:off x="714348" y="4714884"/>
            <a:ext cx="2071702" cy="1588"/>
          </a:xfrm>
          <a:prstGeom prst="line">
            <a:avLst/>
          </a:prstGeom>
          <a:ln w="952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Выноска 3 (без границы) 41"/>
          <p:cNvSpPr/>
          <p:nvPr/>
        </p:nvSpPr>
        <p:spPr>
          <a:xfrm>
            <a:off x="5072066" y="2285992"/>
            <a:ext cx="3571900" cy="357190"/>
          </a:xfrm>
          <a:prstGeom prst="callout3">
            <a:avLst>
              <a:gd name="adj1" fmla="val 36813"/>
              <a:gd name="adj2" fmla="val 90"/>
              <a:gd name="adj3" fmla="val 317721"/>
              <a:gd name="adj4" fmla="val -14906"/>
              <a:gd name="adj5" fmla="val -60280"/>
              <a:gd name="adj6" fmla="val -70508"/>
              <a:gd name="adj7" fmla="val 669755"/>
              <a:gd name="adj8" fmla="val -100727"/>
            </a:avLst>
          </a:prstGeom>
          <a:solidFill>
            <a:srgbClr val="00B050"/>
          </a:solidFill>
          <a:ln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Единичный отрезок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000100" y="5500702"/>
            <a:ext cx="7929618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Все остальные натуральные числа сделали расстояние между своими домами, таким же, как единичный отрезок.</a:t>
            </a:r>
            <a:endParaRPr lang="ru-RU" b="1" dirty="0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rot="10800000">
            <a:off x="714348" y="4714884"/>
            <a:ext cx="2071702" cy="1588"/>
          </a:xfrm>
          <a:prstGeom prst="line">
            <a:avLst/>
          </a:prstGeom>
          <a:ln w="952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0800000">
            <a:off x="714348" y="4714884"/>
            <a:ext cx="2071702" cy="1588"/>
          </a:xfrm>
          <a:prstGeom prst="line">
            <a:avLst/>
          </a:prstGeom>
          <a:ln w="952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8077244" y="3153718"/>
            <a:ext cx="9428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</a:rPr>
              <a:t>Един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71472" y="414338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</a:t>
            </a:r>
            <a:endParaRPr lang="ru-RU" sz="2800" b="1" dirty="0"/>
          </a:p>
        </p:txBody>
      </p:sp>
      <p:sp>
        <p:nvSpPr>
          <p:cNvPr id="63" name="Половина рамки 62"/>
          <p:cNvSpPr/>
          <p:nvPr/>
        </p:nvSpPr>
        <p:spPr>
          <a:xfrm rot="2540350">
            <a:off x="428573" y="3958967"/>
            <a:ext cx="711446" cy="658323"/>
          </a:xfrm>
          <a:prstGeom prst="halfFrame">
            <a:avLst>
              <a:gd name="adj1" fmla="val 33333"/>
              <a:gd name="adj2" fmla="val 335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022E-16 L 0.45833 0.00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1111E-6 C 0.00174 0.0831 0.00816 0.14259 0.01459 0.14259 C 0.02084 0.14259 0.02639 0.0831 0.02848 1.11111E-6 C 0.03108 0.0831 0.03646 0.14259 0.04306 0.14259 C 0.04948 0.14259 0.05504 0.0831 0.05678 1.11111E-6 C 0.05955 0.0831 0.06511 0.14259 0.07153 0.14259 C 0.07813 0.14259 0.08455 0.0831 0.08612 1.11111E-6 C 0.0882 0.0831 0.09375 0.14259 0.10105 0.14259 C 0.10643 0.14259 0.11285 0.0831 0.11494 1.11111E-6 C 0.11667 0.0831 0.12309 0.14259 0.12952 0.14259 C 0.13577 0.14259 0.14132 0.0831 0.14341 1.11111E-6 C 0.14601 0.0831 0.15139 0.14259 0.15799 0.14259 C 0.16441 0.14259 0.16997 0.0831 0.17275 1.11111E-6 C 0.17448 0.0831 0.18004 0.14259 0.18646 0.14259 C 0.19306 0.14259 0.19948 0.0831 0.20105 1.11111E-6 C 0.20313 0.0831 0.20869 0.14259 0.21598 0.14259 C 0.2224 0.14259 0.22778 0.0831 0.22987 1.11111E-6 " pathEditMode="relative" rAng="0" ptsTypes="fffffffffffffffff">
                                      <p:cBhvr>
                                        <p:cTn id="1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242886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Разрабатывая земельные участки между своими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домиками, они </a:t>
            </a:r>
            <a:r>
              <a:rPr lang="ru-RU" dirty="0" smtClean="0">
                <a:solidFill>
                  <a:srgbClr val="00B0F0"/>
                </a:solidFill>
              </a:rPr>
              <a:t>обнаружили там дроби. Интересный вид у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этих новых жителей Страны </a:t>
            </a:r>
            <a:r>
              <a:rPr lang="ru-RU" dirty="0" smtClean="0">
                <a:solidFill>
                  <a:srgbClr val="00B0F0"/>
                </a:solidFill>
              </a:rPr>
              <a:t>чисел. Казалось бы два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обычных натуральных числа, но ме</a:t>
            </a:r>
            <a:r>
              <a:rPr lang="ru-RU" dirty="0" smtClean="0">
                <a:solidFill>
                  <a:srgbClr val="00B0F0"/>
                </a:solidFill>
              </a:rPr>
              <a:t>жду ними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перекладина, дробная черта. Знаменатель</a:t>
            </a:r>
            <a:r>
              <a:rPr lang="ru-RU" dirty="0" smtClean="0">
                <a:solidFill>
                  <a:srgbClr val="00B0F0"/>
                </a:solidFill>
              </a:rPr>
              <a:t> дроби, тот что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внизу, держит над собой эту перекладину, а </a:t>
            </a:r>
            <a:r>
              <a:rPr lang="ru-RU" dirty="0" smtClean="0">
                <a:solidFill>
                  <a:srgbClr val="00B0F0"/>
                </a:solidFill>
              </a:rPr>
              <a:t>числитель,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как акробат, балансирует на ней , например</a:t>
            </a:r>
            <a:r>
              <a:rPr lang="ru-RU" dirty="0" smtClean="0">
                <a:solidFill>
                  <a:srgbClr val="00B0F0"/>
                </a:solidFill>
              </a:rPr>
              <a:t>: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4071934" y="2714620"/>
            <a:ext cx="571504" cy="1237600"/>
            <a:chOff x="4143372" y="5929330"/>
            <a:chExt cx="428628" cy="951848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4143372" y="6357958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4214810" y="5929330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</a:rPr>
                <a:t>7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14810" y="6357958"/>
              <a:ext cx="285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9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00332" y="0"/>
            <a:ext cx="6143668" cy="5572140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dirty="0" smtClean="0">
                <a:solidFill>
                  <a:srgbClr val="F1F61E"/>
                </a:solidFill>
              </a:rPr>
              <a:t>В стране чисел праздник. </a:t>
            </a:r>
          </a:p>
          <a:p>
            <a:pPr algn="r">
              <a:buNone/>
            </a:pPr>
            <a:r>
              <a:rPr lang="ru-RU" dirty="0" smtClean="0">
                <a:solidFill>
                  <a:srgbClr val="F1F61E"/>
                </a:solidFill>
              </a:rPr>
              <a:t>На почётном месте дробная</a:t>
            </a:r>
          </a:p>
          <a:p>
            <a:pPr algn="r">
              <a:buNone/>
            </a:pPr>
            <a:r>
              <a:rPr lang="ru-RU" dirty="0" smtClean="0">
                <a:solidFill>
                  <a:srgbClr val="F1F61E"/>
                </a:solidFill>
              </a:rPr>
              <a:t>черта и знак деления. Они с огромным интересом смотрят,</a:t>
            </a:r>
          </a:p>
          <a:p>
            <a:pPr algn="r">
              <a:buNone/>
            </a:pPr>
            <a:r>
              <a:rPr lang="ru-RU" dirty="0" smtClean="0">
                <a:solidFill>
                  <a:srgbClr val="F1F61E"/>
                </a:solidFill>
              </a:rPr>
              <a:t> как натуральные числа, </a:t>
            </a:r>
            <a:br>
              <a:rPr lang="ru-RU" dirty="0" smtClean="0">
                <a:solidFill>
                  <a:srgbClr val="F1F61E"/>
                </a:solidFill>
              </a:rPr>
            </a:br>
            <a:r>
              <a:rPr lang="ru-RU" dirty="0" smtClean="0">
                <a:solidFill>
                  <a:srgbClr val="F1F61E"/>
                </a:solidFill>
              </a:rPr>
              <a:t>разбившись на пары, </a:t>
            </a:r>
            <a:br>
              <a:rPr lang="ru-RU" dirty="0" smtClean="0">
                <a:solidFill>
                  <a:srgbClr val="F1F61E"/>
                </a:solidFill>
              </a:rPr>
            </a:br>
            <a:r>
              <a:rPr lang="ru-RU" dirty="0" smtClean="0">
                <a:solidFill>
                  <a:srgbClr val="F1F61E"/>
                </a:solidFill>
              </a:rPr>
              <a:t>составляют дроби,</a:t>
            </a:r>
            <a:br>
              <a:rPr lang="ru-RU" dirty="0" smtClean="0">
                <a:solidFill>
                  <a:srgbClr val="F1F61E"/>
                </a:solidFill>
              </a:rPr>
            </a:br>
            <a:r>
              <a:rPr lang="ru-RU" dirty="0" smtClean="0">
                <a:solidFill>
                  <a:srgbClr val="F1F61E"/>
                </a:solidFill>
              </a:rPr>
              <a:t> выполняют деление </a:t>
            </a:r>
            <a:br>
              <a:rPr lang="ru-RU" dirty="0" smtClean="0">
                <a:solidFill>
                  <a:srgbClr val="F1F61E"/>
                </a:solidFill>
              </a:rPr>
            </a:br>
            <a:r>
              <a:rPr lang="ru-RU" dirty="0" smtClean="0">
                <a:solidFill>
                  <a:srgbClr val="F1F61E"/>
                </a:solidFill>
              </a:rPr>
              <a:t>числителя на знаменатель,-</a:t>
            </a:r>
          </a:p>
          <a:p>
            <a:pPr algn="r">
              <a:buNone/>
            </a:pPr>
            <a:r>
              <a:rPr lang="ru-RU" dirty="0" smtClean="0">
                <a:solidFill>
                  <a:srgbClr val="F1F61E"/>
                </a:solidFill>
              </a:rPr>
              <a:t> - и дробь из</a:t>
            </a:r>
          </a:p>
          <a:p>
            <a:pPr algn="r">
              <a:buNone/>
            </a:pPr>
            <a:r>
              <a:rPr lang="ru-RU" dirty="0" smtClean="0">
                <a:solidFill>
                  <a:srgbClr val="F1F61E"/>
                </a:solidFill>
              </a:rPr>
              <a:t> обыкновенной</a:t>
            </a:r>
          </a:p>
          <a:p>
            <a:pPr algn="r">
              <a:buNone/>
            </a:pPr>
            <a:r>
              <a:rPr lang="ru-RU" dirty="0" smtClean="0">
                <a:solidFill>
                  <a:srgbClr val="F1F61E"/>
                </a:solidFill>
              </a:rPr>
              <a:t> превращается</a:t>
            </a:r>
          </a:p>
          <a:p>
            <a:pPr algn="r">
              <a:buNone/>
            </a:pPr>
            <a:r>
              <a:rPr lang="ru-RU" dirty="0" smtClean="0">
                <a:solidFill>
                  <a:srgbClr val="F1F61E"/>
                </a:solidFill>
              </a:rPr>
              <a:t> в десятичную.</a:t>
            </a:r>
            <a:endParaRPr lang="ru-RU" dirty="0">
              <a:solidFill>
                <a:srgbClr val="F1F61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Цилиндр 3"/>
          <p:cNvSpPr/>
          <p:nvPr/>
        </p:nvSpPr>
        <p:spPr>
          <a:xfrm flipH="1">
            <a:off x="571472" y="2500306"/>
            <a:ext cx="8001056" cy="3143272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еление 4"/>
          <p:cNvSpPr/>
          <p:nvPr/>
        </p:nvSpPr>
        <p:spPr>
          <a:xfrm>
            <a:off x="5429256" y="0"/>
            <a:ext cx="1071570" cy="1643074"/>
          </a:xfrm>
          <a:prstGeom prst="mathDivide">
            <a:avLst>
              <a:gd name="adj1" fmla="val 9158"/>
              <a:gd name="adj2" fmla="val 6778"/>
              <a:gd name="adj3" fmla="val 7272"/>
            </a:avLst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6429388" y="785794"/>
            <a:ext cx="1500198" cy="428628"/>
          </a:xfrm>
          <a:prstGeom prst="mathMinus">
            <a:avLst/>
          </a:prstGeom>
          <a:solidFill>
            <a:srgbClr val="FFFF66"/>
          </a:solidFill>
          <a:ln>
            <a:solidFill>
              <a:srgbClr val="F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5643578"/>
            <a:ext cx="285752" cy="1000108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000240"/>
            <a:ext cx="198000" cy="900000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357826"/>
            <a:ext cx="194114" cy="900000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42975"/>
            <a:ext cx="57150" cy="342900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5429264"/>
            <a:ext cx="198000" cy="900000"/>
          </a:xfrm>
          <a:prstGeom prst="rect">
            <a:avLst/>
          </a:prstGeom>
          <a:noFill/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43372" y="2285992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1,25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214810" y="2285992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0,8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357686" y="221455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1,2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214678" y="2285992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0,83333…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2477 C 0.24358 0.02477 0.43819 0.05972 0.43819 0.10324 C 0.43819 0.14653 0.24358 0.18241 0.00486 0.18241 C -0.23437 0.18241 -0.42812 0.14653 -0.42812 0.10324 C -0.42812 0.05972 -0.23437 0.02477 0.00486 0.02477 Z " pathEditMode="relative" rAng="0" ptsTypes="fffff">
                                      <p:cBhvr>
                                        <p:cTn id="12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C 0.0915 0.00139 0.18299 0.00301 0.25486 0.02222 C 0.32674 0.04143 0.40191 0.05787 0.4316 0.11551 C 0.46129 0.17315 0.45243 0.30463 0.43334 0.36875 C 0.41424 0.43287 0.33611 0.47893 0.31667 0.5 " pathEditMode="relative" rAng="0" ptsTypes="aaaaA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11111E-6 C -0.00521 0.00231 -0.01025 0.00463 -0.04202 -0.03449 C -0.07379 -0.07361 -0.19045 -0.15787 -0.19045 -0.23449 C -0.19045 -0.31111 -0.11459 -0.44769 -0.04202 -0.49468 C 0.03055 -0.54167 0.13784 -0.52894 0.24514 -0.51621 " pathEditMode="relative" ptsTypes="aaaaA">
                                      <p:cBhvr>
                                        <p:cTn id="30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18 -0.52477 C 0.51562 -0.52477 0.72257 -0.48912 0.72257 -0.44491 C 0.72257 -0.4007 0.51562 -0.36482 0.2618 -0.36482 C 0.00764 -0.36482 -0.19879 -0.4007 -0.19879 -0.44491 C -0.19879 -0.48912 0.00764 -0.52477 0.2618 -0.52477 Z " pathEditMode="relative" rAng="0" ptsTypes="fffff">
                                      <p:cBhvr>
                                        <p:cTn id="33" dur="3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4098 0.0074 0.28212 0.01481 0.30973 0.10115 C 0.33733 0.1875 0.25174 0.35277 0.16615 0.51828 " pathEditMode="relative" ptsTypes="aaA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6 C -0.02118 -0.09399 -0.04219 -0.18797 -0.04514 -0.26251 C -0.04809 -0.33704 -0.06128 -0.41158 -0.01771 -0.44746 C 0.02587 -0.48334 0.15104 -0.46945 0.21615 -0.47755 C 0.28125 -0.48565 0.32691 -0.49121 0.37274 -0.49677 " pathEditMode="relative" ptsTypes="aaaaA">
                                      <p:cBhvr>
                                        <p:cTn id="51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767 -0.48565 C 0.63507 -0.48565 0.83663 -0.45 0.83663 -0.40579 C 0.83663 -0.36158 0.63507 -0.3257 0.38767 -0.3257 C 0.14028 -0.3257 -0.06094 -0.36158 -0.06094 -0.40579 C -0.06094 -0.45 0.14028 -0.48565 0.38767 -0.48565 Z " pathEditMode="relative" rAng="0" ptsTypes="fffff">
                                      <p:cBhvr>
                                        <p:cTn id="54" dur="3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0886 0.01667 0.21788 0.03333 0.27917 0.07732 C 0.34045 0.1213 0.40643 0.18889 0.36788 0.26458 C 0.32934 0.34028 0.18889 0.43565 0.04844 0.53125 " pathEditMode="relative" ptsTypes="aaaA">
                                      <p:cBhvr>
                                        <p:cTn id="6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0.01065 C -0.00174 -0.08703 -0.01111 -0.18449 0.02222 -0.26898 C 0.05555 -0.35347 0.13246 -0.46435 0.20764 -0.49699 C 0.28281 -0.52963 0.42969 -0.47014 0.47378 -0.46481 " pathEditMode="relative" rAng="0" ptsTypes="aaaA">
                                      <p:cBhvr>
                                        <p:cTn id="71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379 -0.46482 C 0.72552 -0.46482 0.93073 -0.42917 0.93073 -0.38495 C 0.93073 -0.34074 0.72552 -0.30486 0.47379 -0.30486 C 0.22188 -0.30486 0.01719 -0.34074 0.01719 -0.38495 C 0.01719 -0.42917 0.22188 -0.46482 0.47379 -0.46482 Z " pathEditMode="relative" rAng="0" ptsTypes="fffff">
                                      <p:cBhvr>
                                        <p:cTn id="74" dur="3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19" grpId="0"/>
      <p:bldP spid="19" grpId="1"/>
      <p:bldP spid="20" grpId="0"/>
      <p:bldP spid="20" grpId="1"/>
      <p:bldP spid="21" grpId="0"/>
      <p:bldP spid="2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85729"/>
            <a:ext cx="8229600" cy="250033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Наступает тишина… У десятичной дроби появляется бесконечный «хвост» из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овторяющейся цифры 3 (0.833333…). Оглянувшись вокруг, числа замечают, «хвостатых» дробей очень много: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2000232" y="3071810"/>
            <a:ext cx="2500330" cy="793756"/>
            <a:chOff x="2000232" y="3587748"/>
            <a:chExt cx="2500330" cy="793756"/>
          </a:xfrm>
        </p:grpSpPr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00232" y="3587748"/>
              <a:ext cx="357190" cy="793756"/>
            </a:xfrm>
            <a:prstGeom prst="rect">
              <a:avLst/>
            </a:prstGeom>
            <a:noFill/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p:spPr>
        </p:pic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2285984" y="3643314"/>
              <a:ext cx="221457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=0,181818…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071670" y="4000504"/>
            <a:ext cx="3786150" cy="952507"/>
            <a:chOff x="2071670" y="4143380"/>
            <a:chExt cx="3786150" cy="952507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71670" y="4143380"/>
              <a:ext cx="214314" cy="952507"/>
            </a:xfrm>
            <a:prstGeom prst="rect">
              <a:avLst/>
            </a:prstGeom>
            <a:noFill/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p:spPr>
        </p:pic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 rot="10800000" flipV="1">
              <a:off x="2214546" y="4286256"/>
              <a:ext cx="364327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=</a:t>
              </a: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0,428571428…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928794" y="5429264"/>
            <a:ext cx="4714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3399"/>
                </a:solidFill>
              </a:rPr>
              <a:t>Что делать?</a:t>
            </a:r>
            <a:endParaRPr lang="ru-RU" sz="5400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H="1">
            <a:off x="214282" y="285728"/>
            <a:ext cx="8501122" cy="2357454"/>
          </a:xfrm>
        </p:spPr>
        <p:txBody>
          <a:bodyPr>
            <a:normAutofit/>
          </a:bodyPr>
          <a:lstStyle/>
          <a:p>
            <a:r>
              <a:rPr lang="ru-RU" dirty="0" smtClean="0"/>
              <a:t>На помощь приходит грозный </a:t>
            </a:r>
            <a:r>
              <a:rPr lang="ru-RU" b="1" dirty="0" smtClean="0"/>
              <a:t>Период</a:t>
            </a:r>
            <a:r>
              <a:rPr lang="ru-RU" dirty="0" smtClean="0"/>
              <a:t>. Он быстро отрубает «хвосты», заковывает повторяющуюся цифру или группу цифр в круглые скобки. Получаются </a:t>
            </a:r>
            <a:r>
              <a:rPr lang="ru-RU" b="1" dirty="0" smtClean="0"/>
              <a:t>аккуратненькие бесконечные периодические дроби.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58148" y="2571744"/>
            <a:ext cx="45719" cy="3785652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Dot"/>
          </a:ln>
          <a:scene3d>
            <a:camera prst="orthographicFront"/>
            <a:lightRig rig="threePt" dir="t"/>
          </a:scene3d>
          <a:sp3d>
            <a:bevelT w="0"/>
          </a:sp3d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ПЕРИОД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2" y="307181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0,8333…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143372" y="500063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0,181818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00562" y="307181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0,8(3)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429124" y="492919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0,(18)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70868 0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21431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Цель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sz="4000" dirty="0" smtClean="0">
                <a:solidFill>
                  <a:srgbClr val="FFC000"/>
                </a:solidFill>
              </a:rPr>
              <a:t>работы:</a:t>
            </a:r>
            <a:r>
              <a:rPr lang="ru-RU" sz="4900" dirty="0" smtClean="0">
                <a:solidFill>
                  <a:srgbClr val="FFC000"/>
                </a:solidFill>
              </a:rPr>
              <a:t> </a:t>
            </a:r>
            <a:br>
              <a:rPr lang="ru-RU" sz="4900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Создать электронную версию сказки о стране чисел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7772400" cy="250033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Задачи:</a:t>
            </a:r>
          </a:p>
          <a:p>
            <a:pPr algn="ctr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Составить наглядное представление о числах и действиях над ними.</a:t>
            </a:r>
          </a:p>
          <a:p>
            <a:pPr algn="ctr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Развить интерес младших школьников к математике.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14290"/>
            <a:ext cx="8572560" cy="5500726"/>
          </a:xfrm>
        </p:spPr>
        <p:txBody>
          <a:bodyPr/>
          <a:lstStyle/>
          <a:p>
            <a:r>
              <a:rPr lang="ru-RU" smtClean="0"/>
              <a:t>Вычитание по прежнему доставляет числам беспокойство. Ну что делать, когда надо из 3 вычесть5? Не получается натуральное число. На помощь пришёл ноль. Он уже подрос, перестал быть ноликом - хулиганчиком, когда то укравшим со склада знак умножения. Теперь ноль стал умным, начитанным, думающим юношей. Он исследовал территорию около своего скромного жилища и сделал величайшее открытие: слева от него тоже есть числа! Они очень похожи на натуральные и дробные, живут на такой же бесконечной улице.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14290"/>
            <a:ext cx="8215370" cy="19288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Правда, удаляется эта улица от ноля влево, все числа этой левой улицы носят на груди знак «минус». Жителе левой улицы стали называть </a:t>
            </a:r>
            <a:r>
              <a:rPr lang="ru-RU" sz="2400" b="1" dirty="0" smtClean="0"/>
              <a:t>отрицательными, </a:t>
            </a:r>
            <a:r>
              <a:rPr lang="ru-RU" sz="2400" dirty="0" smtClean="0"/>
              <a:t>а правой – </a:t>
            </a:r>
            <a:r>
              <a:rPr lang="ru-RU" sz="2400" b="1" dirty="0" smtClean="0"/>
              <a:t>положительными числами.</a:t>
            </a:r>
            <a:endParaRPr lang="ru-RU" sz="2400" b="1" i="1" u="sng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8077244" y="3153718"/>
            <a:ext cx="94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</a:rPr>
              <a:t>Един</a:t>
            </a:r>
            <a:endParaRPr lang="ru-RU" dirty="0"/>
          </a:p>
        </p:txBody>
      </p:sp>
      <p:cxnSp>
        <p:nvCxnSpPr>
          <p:cNvPr id="72" name="Прямая со стрелкой 71"/>
          <p:cNvCxnSpPr/>
          <p:nvPr/>
        </p:nvCxnSpPr>
        <p:spPr>
          <a:xfrm>
            <a:off x="285720" y="4572008"/>
            <a:ext cx="8429684" cy="1588"/>
          </a:xfrm>
          <a:prstGeom prst="straightConnector1">
            <a:avLst/>
          </a:prstGeom>
          <a:ln w="317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Блок-схема: узел 73"/>
          <p:cNvSpPr/>
          <p:nvPr/>
        </p:nvSpPr>
        <p:spPr>
          <a:xfrm>
            <a:off x="4357686" y="450057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авильный пятиугольник 75"/>
          <p:cNvSpPr/>
          <p:nvPr/>
        </p:nvSpPr>
        <p:spPr>
          <a:xfrm>
            <a:off x="4000496" y="4000504"/>
            <a:ext cx="714380" cy="428628"/>
          </a:xfrm>
          <a:prstGeom prst="pentagon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4143372" y="400050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</a:t>
            </a:r>
            <a:endParaRPr lang="ru-RU" sz="2800" b="1" dirty="0"/>
          </a:p>
        </p:txBody>
      </p:sp>
      <p:sp>
        <p:nvSpPr>
          <p:cNvPr id="78" name="Половина рамки 77"/>
          <p:cNvSpPr/>
          <p:nvPr/>
        </p:nvSpPr>
        <p:spPr>
          <a:xfrm rot="2540350">
            <a:off x="4007676" y="3878005"/>
            <a:ext cx="773312" cy="745066"/>
          </a:xfrm>
          <a:prstGeom prst="halfFrame">
            <a:avLst>
              <a:gd name="adj1" fmla="val 22017"/>
              <a:gd name="adj2" fmla="val 229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1" name="Минус 80"/>
          <p:cNvSpPr/>
          <p:nvPr/>
        </p:nvSpPr>
        <p:spPr>
          <a:xfrm>
            <a:off x="3000364" y="4143380"/>
            <a:ext cx="45719" cy="8572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Минус 81"/>
          <p:cNvSpPr/>
          <p:nvPr/>
        </p:nvSpPr>
        <p:spPr>
          <a:xfrm>
            <a:off x="1571604" y="4143380"/>
            <a:ext cx="45719" cy="8572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Минус 82"/>
          <p:cNvSpPr/>
          <p:nvPr/>
        </p:nvSpPr>
        <p:spPr>
          <a:xfrm>
            <a:off x="7358082" y="4143380"/>
            <a:ext cx="45719" cy="8572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Минус 83"/>
          <p:cNvSpPr/>
          <p:nvPr/>
        </p:nvSpPr>
        <p:spPr>
          <a:xfrm>
            <a:off x="5857884" y="4143380"/>
            <a:ext cx="45719" cy="8572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Стрелка вверх 87"/>
          <p:cNvSpPr/>
          <p:nvPr/>
        </p:nvSpPr>
        <p:spPr>
          <a:xfrm>
            <a:off x="1142976" y="3500438"/>
            <a:ext cx="928694" cy="928694"/>
          </a:xfrm>
          <a:prstGeom prst="upArrow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9" name="Стрелка вверх 88"/>
          <p:cNvSpPr/>
          <p:nvPr/>
        </p:nvSpPr>
        <p:spPr>
          <a:xfrm>
            <a:off x="2571736" y="3500438"/>
            <a:ext cx="928694" cy="928694"/>
          </a:xfrm>
          <a:prstGeom prst="upArrow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0" name="Стрелка вверх 89"/>
          <p:cNvSpPr/>
          <p:nvPr/>
        </p:nvSpPr>
        <p:spPr>
          <a:xfrm>
            <a:off x="5429256" y="3500438"/>
            <a:ext cx="928694" cy="928694"/>
          </a:xfrm>
          <a:prstGeom prst="upArrow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1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1" name="Стрелка вверх 90"/>
          <p:cNvSpPr/>
          <p:nvPr/>
        </p:nvSpPr>
        <p:spPr>
          <a:xfrm>
            <a:off x="6929454" y="3500438"/>
            <a:ext cx="928694" cy="928694"/>
          </a:xfrm>
          <a:prstGeom prst="upArrow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2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1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5072098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Теперь из числа 3 легко вычесть число 5, получается число -2. Проблема вычитания решена. Ура!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3143248"/>
            <a:ext cx="4286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3-5=-2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3214686"/>
          </a:xfrm>
        </p:spPr>
        <p:txBody>
          <a:bodyPr/>
          <a:lstStyle/>
          <a:p>
            <a:r>
              <a:rPr lang="ru-RU" dirty="0" smtClean="0"/>
              <a:t>Страна чисел с появлением дробных и отрицательных чисел стала огромной, ни конца ни края не видно. Название ей придумали новое – </a:t>
            </a:r>
            <a:r>
              <a:rPr lang="ru-RU" b="1" dirty="0" smtClean="0"/>
              <a:t>Множество Рациональных Чисел, </a:t>
            </a:r>
            <a:r>
              <a:rPr lang="ru-RU" dirty="0" smtClean="0"/>
              <a:t>а улица, на которой продолжали жить числа из луча превратилась в числовую прямую.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666FF"/>
            </a:gs>
            <a:gs pos="25000">
              <a:schemeClr val="accent2">
                <a:lumMod val="60000"/>
                <a:lumOff val="40000"/>
              </a:schemeClr>
            </a:gs>
            <a:gs pos="50000">
              <a:srgbClr val="FF0000"/>
            </a:gs>
            <a:gs pos="75000">
              <a:srgbClr val="FFFF00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192882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На этом развитие страны чисел не закончилось. Впереди нас ждут новые открытия. Появятся иррациональные и комплексные числа.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571736" y="5500702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До свидания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1538" y="3929066"/>
            <a:ext cx="7286644" cy="2428892"/>
          </a:xfrm>
        </p:spPr>
        <p:txBody>
          <a:bodyPr>
            <a:normAutofit/>
          </a:bodyPr>
          <a:lstStyle/>
          <a:p>
            <a:r>
              <a:rPr lang="ru-RU" dirty="0" smtClean="0"/>
              <a:t>Сказка о стране чисел является иллюстрацией к методическому пособию - «Квадратные уравнения и комплексные числа» </a:t>
            </a:r>
            <a:r>
              <a:rPr lang="ru-RU" dirty="0" smtClean="0"/>
              <a:t>В. А. </a:t>
            </a:r>
            <a:r>
              <a:rPr lang="ru-RU" dirty="0" err="1" smtClean="0"/>
              <a:t>Суслаковой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d:\Мои документы\Bluetooth\Bip\DCIM\100ABCDE\ABCD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0"/>
            <a:ext cx="2982432" cy="3857652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Сказка о стране чисел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500306"/>
            <a:ext cx="6643734" cy="1685940"/>
          </a:xfrm>
          <a:ln w="47625" cmpd="dbl">
            <a:noFill/>
            <a:prstDash val="lgDash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lnSpcReduction="10000"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Monotype Corsiva" pitchFamily="66" charset="0"/>
              </a:rPr>
              <a:t>Сказка о Стране Чисел дает возможность пройти путь развития понятия числа чуть дальше, чем это происходит в школе и оставляет простор для творчества.</a:t>
            </a:r>
            <a:endParaRPr lang="ru-RU" dirty="0">
              <a:solidFill>
                <a:schemeClr val="bg2">
                  <a:lumMod val="9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5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0" y="4071942"/>
            <a:ext cx="6500826" cy="164307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</a:rPr>
              <a:t>Давным-давно, в глубокой древности,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</a:rPr>
              <a:t>на бескрайних просторах Камчатки,  жили-поживали натуральные числа.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85384">
            <a:off x="1155007" y="4554326"/>
            <a:ext cx="8286776" cy="2357430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</a:rPr>
              <a:t>Они помогали людям выполнить арифметические действия: сложение, вычитание, умножение, деление и даже более сложные – возведение в степень и извлечение  корня.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285728"/>
            <a:ext cx="3143272" cy="646331"/>
          </a:xfrm>
          <a:prstGeom prst="rect">
            <a:avLst/>
          </a:prstGeom>
        </p:spPr>
        <p:txBody>
          <a:bodyPr wrap="square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noFill/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Сложение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6858000"/>
            <a:ext cx="1000132" cy="1569660"/>
          </a:xfrm>
          <a:prstGeom prst="rect">
            <a:avLst/>
          </a:prstGeom>
          <a:noFill/>
        </p:spPr>
        <p:txBody>
          <a:bodyPr wrap="square" rtlCol="0">
            <a:prstTxWarp prst="textFade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1714488"/>
            <a:ext cx="1285884" cy="1569660"/>
          </a:xfrm>
          <a:prstGeom prst="rect">
            <a:avLst/>
          </a:prstGeom>
          <a:noFill/>
        </p:spPr>
        <p:txBody>
          <a:bodyPr wrap="square" rtlCol="0">
            <a:prstTxWarp prst="textCascadeDow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+</a:t>
            </a:r>
            <a:r>
              <a:rPr lang="ru-RU" sz="1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00000</a:t>
            </a:r>
            <a:endParaRPr lang="ru-RU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1857364"/>
            <a:ext cx="1071570" cy="1569660"/>
          </a:xfrm>
          <a:prstGeom prst="rect">
            <a:avLst/>
          </a:prstGeom>
          <a:noFill/>
        </p:spPr>
        <p:txBody>
          <a:bodyPr wrap="square" rtlCol="0">
            <a:prstTxWarp prst="textFadeUp">
              <a:avLst>
                <a:gd name="adj" fmla="val 28842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0694" y="6858000"/>
            <a:ext cx="1214446" cy="1015663"/>
          </a:xfrm>
          <a:prstGeom prst="rect">
            <a:avLst/>
          </a:prstGeom>
          <a:noFill/>
        </p:spPr>
        <p:txBody>
          <a:bodyPr wrap="square" rtlCol="0">
            <a:prstTxWarp prst="textCascade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=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0" y="0"/>
            <a:ext cx="1071570" cy="1569660"/>
          </a:xfrm>
          <a:prstGeom prst="rect">
            <a:avLst/>
          </a:prstGeom>
          <a:noFill/>
        </p:spPr>
        <p:txBody>
          <a:bodyPr wrap="square" rtlCol="0">
            <a:prstTxWarp prst="textCascade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MMj0285292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43512"/>
            <a:ext cx="1714488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8 0.09908 L 0.00468 -0.795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74127 C -0.07847 -0.72439 -0.12743 -0.68185 -0.12743 -0.64763 C -0.12743 -0.61665 -0.07951 -0.59352 -0.01545 -0.59352 C 0.04844 -0.59352 0.10243 -0.61665 0.10243 -0.64763 C 0.10243 -0.68185 0.04653 -0.69017 -0.01753 -0.66751 C -0.08055 -0.64185 -0.12743 -0.5993 -0.12743 -0.56832 C -0.12743 -0.53665 -0.07847 -0.51121 -0.01545 -0.51121 C 0.04844 -0.51121 0.10243 -0.53665 0.10243 -0.56832 C 0.10243 -0.5993 0.04653 -0.60763 -0.01649 -0.58497 C -0.08055 -0.56231 -0.12743 -0.52 -0.12743 -0.48855 C -0.12743 -0.45433 -0.07847 -0.42867 -0.01458 -0.42867 C 0.04844 -0.42867 0.10243 -0.45433 0.10243 -0.48855 C 0.10243 -0.51699 0.04653 -0.52532 -0.01649 -0.50566 C -0.07951 -0.483 -0.12743 -0.43745 -0.12743 -0.40601 C -0.12743 -0.3748 -0.07743 -0.34913 -0.01458 -0.34913 C 0.05052 -0.34913 0.10243 -0.3748 0.10243 -0.40601 C 0.10243 -0.43745 0.04757 -0.44601 -0.01545 -0.42335 C -0.07847 -0.40069 -0.12743 -0.35769 -0.12743 -0.32647 C -0.12743 -0.29248 -0.07743 -0.26982 -0.01354 -0.26982 C 0.05052 -0.26982 0.10243 -0.29549 0.10243 -0.32647 C 0.10243 -0.35769 0.04757 -0.36647 -0.01545 -0.34381 C -0.07847 -0.32069 -0.12743 -0.27537 -0.12743 -0.24717 C -0.12743 -0.21549 -0.07656 -0.19029 -0.01354 -0.19029 C 0.05052 -0.19029 0.10243 -0.21549 0.10243 -0.24717 C 0.10243 -0.27537 0.04844 -0.28393 -0.01545 -0.26381 C -0.07847 -0.24115 -0.12743 -0.19584 -0.12743 -0.16485 C -0.12743 -0.13595 -0.07656 -0.10797 -0.0125 -0.10797 C 0.05156 -0.10797 0.10243 -0.13318 0.10243 -0.16485 C 0.10243 -0.19584 0.04844 -0.20416 -0.01458 -0.18127 C -0.07743 -0.15861 -0.12847 -0.1163 -0.12743 -0.08485 C -0.12656 -0.05387 -0.07656 -0.03075 -0.0125 -0.03075 C 0.05156 -0.03075 0.10243 -0.05665 0.10243 -0.08763 C 0.10243 -0.1163 0.05052 -0.12485 -0.0125 -0.09919 " pathEditMode="relative" rAng="0" ptsTypes="fffffffffffffffffffffffffffffffff">
                                      <p:cBhvr>
                                        <p:cTn id="22" dur="2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3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04 0.01202 C -0.08282 0.15769 -0.08959 0.30358 -0.10938 0.31561 C -0.12917 0.32763 -0.16806 0.10844 -0.19532 0.08439 C -0.22257 0.06035 -0.25903 0.15653 -0.27257 0.17087 " pathEditMode="relative" ptsTypes="aaaA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000364" y="500042"/>
            <a:ext cx="2928958" cy="64633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1313025"/>
              </a:avLst>
            </a:prstTxWarp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Вычитание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MMj0288870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69920"/>
            <a:ext cx="1214414" cy="158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072330" y="3286124"/>
            <a:ext cx="2357454" cy="1250872"/>
          </a:xfrm>
          <a:prstGeom prst="rect">
            <a:avLst/>
          </a:prstGeom>
          <a:noFill/>
        </p:spPr>
        <p:txBody>
          <a:bodyPr wrap="square" rtlCol="0">
            <a:prstTxWarp prst="textFadeUp">
              <a:avLst/>
            </a:prstTxWarp>
            <a:spAutoFit/>
          </a:bodyPr>
          <a:lstStyle/>
          <a:p>
            <a:r>
              <a:rPr lang="ru-RU" sz="6600" dirty="0" smtClean="0"/>
              <a:t>6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7715272" y="3214686"/>
            <a:ext cx="1143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-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15206" y="3286124"/>
            <a:ext cx="1714512" cy="1569660"/>
          </a:xfrm>
          <a:prstGeom prst="rect">
            <a:avLst/>
          </a:prstGeom>
          <a:noFill/>
        </p:spPr>
        <p:txBody>
          <a:bodyPr wrap="square" rtlCol="0">
            <a:prstTxWarp prst="textFadeUp">
              <a:avLst/>
            </a:prstTxWarp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2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2396" y="3714752"/>
            <a:ext cx="1214446" cy="569528"/>
          </a:xfrm>
          <a:prstGeom prst="rect">
            <a:avLst/>
          </a:prstGeom>
          <a:noFill/>
        </p:spPr>
        <p:txBody>
          <a:bodyPr wrap="square" rtlCol="0">
            <a:prstTxWarp prst="textFadeUp">
              <a:avLst/>
            </a:prstTxWarp>
            <a:spAutoFit/>
          </a:bodyPr>
          <a:lstStyle/>
          <a:p>
            <a:r>
              <a:rPr lang="ru-RU" sz="9600" dirty="0" smtClean="0"/>
              <a:t>=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7572396" y="3071810"/>
            <a:ext cx="1143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00B0F0"/>
                </a:solidFill>
              </a:rPr>
              <a:t>?</a:t>
            </a:r>
            <a:endParaRPr lang="ru-RU" sz="9600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1802" y="0"/>
            <a:ext cx="2928958" cy="5143512"/>
          </a:xfrm>
          <a:prstGeom prst="rect">
            <a:avLst/>
          </a:prstGeom>
          <a:noFill/>
        </p:spPr>
        <p:txBody>
          <a:bodyPr wrap="none" rtlCol="0">
            <a:prstTxWarp prst="textFadeUp">
              <a:avLst/>
            </a:prstTxWarp>
            <a:spAutoFit/>
          </a:bodyPr>
          <a:lstStyle/>
          <a:p>
            <a:r>
              <a:rPr lang="ru-RU" sz="13800" dirty="0" smtClean="0">
                <a:solidFill>
                  <a:srgbClr val="00B0F0"/>
                </a:solidFill>
              </a:rPr>
              <a:t>4</a:t>
            </a:r>
            <a:endParaRPr lang="ru-RU" sz="13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003 0.03611 C -0.07013 0.02686 -0.06007 0.0176 -0.096 0.03611 C -0.13194 0.05463 -0.23541 0.15602 -0.296 0.14792 C -0.35659 0.13982 -0.40659 -0.0125 -0.45902 -0.01319 C -0.51145 -0.01389 -0.5625 0.13588 -0.61059 0.14375 C -0.65868 0.15162 -0.72482 0.05093 -0.74774 0.03403 " pathEditMode="relative" rAng="0" ptsTypes="aaaa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" y="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-0.00116 C -0.06285 0.05556 -0.11979 0.1125 -0.1776 0.10764 C -0.23542 0.10278 -0.29462 -0.02963 -0.3526 -0.03009 C -0.41059 -0.03055 -0.48281 0.09838 -0.52587 0.10533 C -0.56892 0.11227 -0.59705 0.02755 -0.61094 0.01204 " pathEditMode="relative" rAng="0" ptsTypes="aaaaA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01366 C -0.04062 0.06087 -0.07812 0.13541 -0.11979 0.13287 C -0.16146 0.13032 -0.21337 -0.02801 -0.25312 -0.0294 C -0.29288 -0.03079 -0.32865 0.12037 -0.35816 0.12407 C -0.38767 0.12777 -0.41701 0.01458 -0.42986 -0.00718 " pathEditMode="relative" rAng="0" ptsTypes="aaa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48 0.00463 C 0.02396 0.06713 0.00243 0.12986 -0.03125 0.12917 C -0.06493 0.12847 -0.11875 0.00996 -0.15625 0.00023 C -0.19375 -0.00949 -0.23108 0.0713 -0.25625 0.0713 C -0.28143 0.0713 -0.29861 0.0125 -0.30782 0.00023 " pathEditMode="relative" rAng="0" ptsTypes="aaaaA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632 0.00417 C 0.07448 0.09236 0.03282 0.18079 0.00139 0.17963 C -0.03003 0.17847 -0.0526 0.02523 -0.07205 -0.00255 C -0.09149 -0.03033 -0.10348 -0.0088 -0.11528 0.01296 " pathEditMode="relative" rAng="0" ptsTypes="aaaA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7000"/>
                            </p:stCondLst>
                            <p:childTnLst>
                              <p:par>
                                <p:cTn id="58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0"/>
                            </p:stCondLst>
                            <p:childTnLst>
                              <p:par>
                                <p:cTn id="64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000"/>
                            </p:stCondLst>
                            <p:childTnLst>
                              <p:par>
                                <p:cTn id="70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0"/>
                            </p:stCondLst>
                            <p:childTnLst>
                              <p:par>
                                <p:cTn id="76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1000"/>
                            </p:stCondLst>
                            <p:childTnLst>
                              <p:par>
                                <p:cTn id="82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7" grpId="0"/>
      <p:bldP spid="7" grpId="1"/>
      <p:bldP spid="7" grpId="2"/>
      <p:bldP spid="8" grpId="0"/>
      <p:bldP spid="8" grpId="1"/>
      <p:bldP spid="8" grpId="2"/>
      <p:bldP spid="9" grpId="1"/>
      <p:bldP spid="9" grpId="2"/>
      <p:bldP spid="10" grpId="0"/>
      <p:bldP spid="10" grpId="1"/>
      <p:bldP spid="10" grpId="2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358246" cy="2000264"/>
          </a:xfrm>
        </p:spPr>
        <p:txBody>
          <a:bodyPr>
            <a:prstTxWarp prst="textArchUp">
              <a:avLst/>
            </a:prstTxWarp>
            <a:normAutofit/>
            <a:scene3d>
              <a:camera prst="perspectiveRelaxed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Умножение</a:t>
            </a:r>
            <a:br>
              <a:rPr lang="ru-RU" sz="5400" dirty="0" smtClean="0">
                <a:solidFill>
                  <a:schemeClr val="bg1"/>
                </a:solidFill>
              </a:rPr>
            </a:b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71736" y="2857496"/>
            <a:ext cx="4071966" cy="1200329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pPr algn="ctr"/>
            <a:r>
              <a:rPr lang="ru-RU" sz="7200" dirty="0" smtClean="0">
                <a:solidFill>
                  <a:srgbClr val="2538ED"/>
                </a:solidFill>
              </a:rPr>
              <a:t>2</a:t>
            </a:r>
            <a:r>
              <a:rPr lang="ru-RU" sz="7200" dirty="0" smtClean="0">
                <a:solidFill>
                  <a:srgbClr val="2538ED"/>
                </a:solidFill>
                <a:latin typeface="Calibri"/>
              </a:rPr>
              <a:t> · </a:t>
            </a:r>
            <a:r>
              <a:rPr lang="en-US" sz="7200" dirty="0" smtClean="0">
                <a:solidFill>
                  <a:srgbClr val="2538ED"/>
                </a:solidFill>
              </a:rPr>
              <a:t>4</a:t>
            </a:r>
            <a:r>
              <a:rPr lang="ru-RU" sz="7200" dirty="0" smtClean="0">
                <a:solidFill>
                  <a:srgbClr val="2538ED"/>
                </a:solidFill>
              </a:rPr>
              <a:t>=8</a:t>
            </a:r>
            <a:endParaRPr lang="ru-RU" sz="7200" dirty="0">
              <a:solidFill>
                <a:srgbClr val="2538ED"/>
              </a:solidFill>
            </a:endParaRPr>
          </a:p>
        </p:txBody>
      </p:sp>
      <p:pic>
        <p:nvPicPr>
          <p:cNvPr id="1027" name="Picture 3" descr="MMj0288869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43512"/>
            <a:ext cx="1285866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MMj0315816000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0"/>
            <a:ext cx="1357290" cy="135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428860" y="4143380"/>
            <a:ext cx="4214842" cy="1283908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8:2=4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14678" y="1857364"/>
            <a:ext cx="2714644" cy="144655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и</a:t>
            </a:r>
            <a:br>
              <a:rPr lang="ru-RU" sz="4400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400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деление</a:t>
            </a:r>
            <a:endParaRPr lang="ru-RU" sz="44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2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11222"/>
          </a:xfrm>
        </p:spPr>
        <p:txBody>
          <a:bodyPr>
            <a:prstTxWarp prst="textArchUp">
              <a:avLst/>
            </a:prstTxWarp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rgbClr val="0070C0"/>
                </a:solidFill>
              </a:rPr>
              <a:t>Возведение в степень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i="1" dirty="0"/>
          </a:p>
        </p:txBody>
      </p:sp>
      <p:pic>
        <p:nvPicPr>
          <p:cNvPr id="1026" name="Picture 2" descr="MMj0288928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96225" y="5676900"/>
            <a:ext cx="124777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MMj0318092000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71604" cy="92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5786" y="2643182"/>
            <a:ext cx="7215238" cy="1643074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2</a:t>
            </a:r>
            <a:r>
              <a:rPr lang="en-US" sz="9600" baseline="68000" dirty="0" smtClean="0">
                <a:solidFill>
                  <a:srgbClr val="FF0000"/>
                </a:solidFill>
              </a:rPr>
              <a:t>3</a:t>
            </a:r>
            <a:r>
              <a:rPr lang="en-US" sz="9600" dirty="0" smtClean="0">
                <a:solidFill>
                  <a:srgbClr val="FF0000"/>
                </a:solidFill>
              </a:rPr>
              <a:t>=</a:t>
            </a:r>
            <a:r>
              <a:rPr lang="en-US" sz="9600" dirty="0" smtClean="0">
                <a:solidFill>
                  <a:srgbClr val="FFC000"/>
                </a:solidFill>
              </a:rPr>
              <a:t>2</a:t>
            </a:r>
            <a:r>
              <a:rPr lang="en-US" sz="9600" dirty="0" smtClean="0">
                <a:solidFill>
                  <a:srgbClr val="FFFF00"/>
                </a:solidFill>
              </a:rPr>
              <a:t>x</a:t>
            </a:r>
            <a:r>
              <a:rPr lang="en-US" sz="9600" dirty="0" smtClean="0">
                <a:solidFill>
                  <a:srgbClr val="00B050"/>
                </a:solidFill>
              </a:rPr>
              <a:t>2</a:t>
            </a:r>
            <a:r>
              <a:rPr lang="en-US" sz="9600" dirty="0" smtClean="0">
                <a:solidFill>
                  <a:srgbClr val="00B0F0"/>
                </a:solidFill>
              </a:rPr>
              <a:t>x</a:t>
            </a:r>
            <a:r>
              <a:rPr lang="en-US" sz="9600" dirty="0" smtClean="0">
                <a:solidFill>
                  <a:srgbClr val="0070C0"/>
                </a:solidFill>
              </a:rPr>
              <a:t>2</a:t>
            </a:r>
            <a:r>
              <a:rPr lang="en-US" sz="9600" dirty="0" smtClean="0">
                <a:solidFill>
                  <a:srgbClr val="7030A0"/>
                </a:solidFill>
              </a:rPr>
              <a:t>=8</a:t>
            </a:r>
            <a:endParaRPr lang="ru-RU" sz="9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1114</TotalTime>
  <Words>763</Words>
  <Application>Microsoft Office PowerPoint</Application>
  <PresentationFormat>Экран (4:3)</PresentationFormat>
  <Paragraphs>97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Сказка о стране чисел</vt:lpstr>
      <vt:lpstr>Цель работы:  Создать электронную версию сказки о стране чисел </vt:lpstr>
      <vt:lpstr>Сказка о стране чисел</vt:lpstr>
      <vt:lpstr>Давным-давно, в глубокой древности, на бескрайних просторах Камчатки,  жили-поживали натуральные числа. </vt:lpstr>
      <vt:lpstr>Они помогали людям выполнить арифметические действия: сложение, вычитание, умножение, деление и даже более сложные – возведение в степень и извлечение  корня.</vt:lpstr>
      <vt:lpstr>Слайд 6</vt:lpstr>
      <vt:lpstr>Слайд 7</vt:lpstr>
      <vt:lpstr>Умножение </vt:lpstr>
      <vt:lpstr>Возведение в степень </vt:lpstr>
      <vt:lpstr>Извлечение корня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о стране чисел</dc:title>
  <dc:creator>USER</dc:creator>
  <cp:lastModifiedBy>USER</cp:lastModifiedBy>
  <cp:revision>129</cp:revision>
  <dcterms:created xsi:type="dcterms:W3CDTF">2009-10-25T09:47:59Z</dcterms:created>
  <dcterms:modified xsi:type="dcterms:W3CDTF">2010-01-30T11:54:56Z</dcterms:modified>
</cp:coreProperties>
</file>