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notesSlides/notesSlide1.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8"/>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3" r:id="rId16"/>
    <p:sldId id="270" r:id="rId17"/>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FF99"/>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6" d="100"/>
          <a:sy n="66" d="100"/>
        </p:scale>
        <p:origin x="-456" y="-11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E73AD76-1A6F-48E3-AC68-BF6DBF018E26}" type="datetimeFigureOut">
              <a:rPr lang="ru-RU" smtClean="0"/>
              <a:pPr/>
              <a:t>30.01.2010</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D245558-547A-4249-B6D0-5A879EA044B5}" type="slidenum">
              <a:rPr lang="ru-RU" smtClean="0"/>
              <a:pPr/>
              <a:t>‹#›</a:t>
            </a:fld>
            <a:endParaRPr lang="ru-RU"/>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3D245558-547A-4249-B6D0-5A879EA044B5}" type="slidenum">
              <a:rPr lang="ru-RU" smtClean="0"/>
              <a:pPr/>
              <a:t>8</a:t>
            </a:fld>
            <a:endParaRPr lang="ru-RU"/>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D1E3DA88-26FB-4D95-8A8A-5DA6211B1110}" type="datetimeFigureOut">
              <a:rPr lang="ru-RU" smtClean="0"/>
              <a:pPr/>
              <a:t>30.01.2010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DDF332BB-D2D4-4649-B291-6E9757897AF9}"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D1E3DA88-26FB-4D95-8A8A-5DA6211B1110}" type="datetimeFigureOut">
              <a:rPr lang="ru-RU" smtClean="0"/>
              <a:pPr/>
              <a:t>30.01.2010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DDF332BB-D2D4-4649-B291-6E9757897AF9}"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D1E3DA88-26FB-4D95-8A8A-5DA6211B1110}" type="datetimeFigureOut">
              <a:rPr lang="ru-RU" smtClean="0"/>
              <a:pPr/>
              <a:t>30.01.2010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DDF332BB-D2D4-4649-B291-6E9757897AF9}"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D1E3DA88-26FB-4D95-8A8A-5DA6211B1110}" type="datetimeFigureOut">
              <a:rPr lang="ru-RU" smtClean="0"/>
              <a:pPr/>
              <a:t>30.01.2010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DDF332BB-D2D4-4649-B291-6E9757897AF9}"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D1E3DA88-26FB-4D95-8A8A-5DA6211B1110}" type="datetimeFigureOut">
              <a:rPr lang="ru-RU" smtClean="0"/>
              <a:pPr/>
              <a:t>30.01.2010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DDF332BB-D2D4-4649-B291-6E9757897AF9}"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D1E3DA88-26FB-4D95-8A8A-5DA6211B1110}" type="datetimeFigureOut">
              <a:rPr lang="ru-RU" smtClean="0"/>
              <a:pPr/>
              <a:t>30.01.2010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DDF332BB-D2D4-4649-B291-6E9757897AF9}"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D1E3DA88-26FB-4D95-8A8A-5DA6211B1110}" type="datetimeFigureOut">
              <a:rPr lang="ru-RU" smtClean="0"/>
              <a:pPr/>
              <a:t>30.01.2010</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DDF332BB-D2D4-4649-B291-6E9757897AF9}"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D1E3DA88-26FB-4D95-8A8A-5DA6211B1110}" type="datetimeFigureOut">
              <a:rPr lang="ru-RU" smtClean="0"/>
              <a:pPr/>
              <a:t>30.01.2010</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DDF332BB-D2D4-4649-B291-6E9757897AF9}"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D1E3DA88-26FB-4D95-8A8A-5DA6211B1110}" type="datetimeFigureOut">
              <a:rPr lang="ru-RU" smtClean="0"/>
              <a:pPr/>
              <a:t>30.01.2010</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DDF332BB-D2D4-4649-B291-6E9757897AF9}"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D1E3DA88-26FB-4D95-8A8A-5DA6211B1110}" type="datetimeFigureOut">
              <a:rPr lang="ru-RU" smtClean="0"/>
              <a:pPr/>
              <a:t>30.01.2010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DDF332BB-D2D4-4649-B291-6E9757897AF9}"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D1E3DA88-26FB-4D95-8A8A-5DA6211B1110}" type="datetimeFigureOut">
              <a:rPr lang="ru-RU" smtClean="0"/>
              <a:pPr/>
              <a:t>30.01.2010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DDF332BB-D2D4-4649-B291-6E9757897AF9}"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1E3DA88-26FB-4D95-8A8A-5DA6211B1110}" type="datetimeFigureOut">
              <a:rPr lang="ru-RU" smtClean="0"/>
              <a:pPr/>
              <a:t>30.01.2010</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DF332BB-D2D4-4649-B291-6E9757897AF9}"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jpeg"/><Relationship Id="rId3" Type="http://schemas.openxmlformats.org/officeDocument/2006/relationships/image" Target="../media/image2.jpeg"/><Relationship Id="rId7" Type="http://schemas.openxmlformats.org/officeDocument/2006/relationships/image" Target="../media/image6.jpeg"/><Relationship Id="rId12" Type="http://schemas.openxmlformats.org/officeDocument/2006/relationships/image" Target="../media/image11.jpe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5.jpeg"/><Relationship Id="rId11" Type="http://schemas.openxmlformats.org/officeDocument/2006/relationships/image" Target="../media/image10.jpeg"/><Relationship Id="rId5" Type="http://schemas.openxmlformats.org/officeDocument/2006/relationships/image" Target="../media/image4.jpeg"/><Relationship Id="rId10" Type="http://schemas.openxmlformats.org/officeDocument/2006/relationships/image" Target="../media/image9.jpeg"/><Relationship Id="rId4" Type="http://schemas.openxmlformats.org/officeDocument/2006/relationships/image" Target="../media/image3.jpeg"/><Relationship Id="rId9" Type="http://schemas.openxmlformats.org/officeDocument/2006/relationships/image" Target="../media/image8.jpeg"/></Relationships>
</file>

<file path=ppt/slides/_rels/slide10.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jpeg"/><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8.jpeg"/><Relationship Id="rId1" Type="http://schemas.openxmlformats.org/officeDocument/2006/relationships/slideLayout" Target="../slideLayouts/slideLayout5.xml"/><Relationship Id="rId4" Type="http://schemas.openxmlformats.org/officeDocument/2006/relationships/image" Target="../media/image40.jpeg"/></Relationships>
</file>

<file path=ppt/slides/_rels/slide12.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image" Target="../media/image41.jpeg"/><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image" Target="../media/image43.jpeg"/><Relationship Id="rId1" Type="http://schemas.openxmlformats.org/officeDocument/2006/relationships/slideLayout" Target="../slideLayouts/slideLayout5.xml"/><Relationship Id="rId4" Type="http://schemas.openxmlformats.org/officeDocument/2006/relationships/image" Target="../media/image45.jpeg"/></Relationships>
</file>

<file path=ppt/slides/_rels/slide14.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image" Target="../media/image46.jpeg"/><Relationship Id="rId1" Type="http://schemas.openxmlformats.org/officeDocument/2006/relationships/slideLayout" Target="../slideLayouts/slideLayout5.xml"/><Relationship Id="rId4" Type="http://schemas.openxmlformats.org/officeDocument/2006/relationships/image" Target="../media/image48.jpeg"/></Relationships>
</file>

<file path=ppt/slides/_rels/slide15.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image" Target="../media/image50.jpeg"/><Relationship Id="rId1" Type="http://schemas.openxmlformats.org/officeDocument/2006/relationships/slideLayout" Target="../slideLayouts/slideLayout5.xml"/><Relationship Id="rId5" Type="http://schemas.openxmlformats.org/officeDocument/2006/relationships/image" Target="../media/image52.png"/><Relationship Id="rId4" Type="http://schemas.openxmlformats.org/officeDocument/2006/relationships/image" Target="../media/image25.png"/></Relationships>
</file>

<file path=ppt/slides/_rels/slide2.xml.rels><?xml version="1.0" encoding="UTF-8" standalone="yes"?>
<Relationships xmlns="http://schemas.openxmlformats.org/package/2006/relationships"><Relationship Id="rId3" Type="http://schemas.openxmlformats.org/officeDocument/2006/relationships/image" Target="../media/image13.jpeg"/><Relationship Id="rId7" Type="http://schemas.openxmlformats.org/officeDocument/2006/relationships/image" Target="../media/image16.jpeg"/><Relationship Id="rId2" Type="http://schemas.openxmlformats.org/officeDocument/2006/relationships/image" Target="../media/image12.jpeg"/><Relationship Id="rId1" Type="http://schemas.openxmlformats.org/officeDocument/2006/relationships/slideLayout" Target="../slideLayouts/slideLayout2.xml"/><Relationship Id="rId6" Type="http://schemas.openxmlformats.org/officeDocument/2006/relationships/image" Target="../media/image7.jpeg"/><Relationship Id="rId5" Type="http://schemas.openxmlformats.org/officeDocument/2006/relationships/image" Target="../media/image15.jpeg"/><Relationship Id="rId4" Type="http://schemas.openxmlformats.org/officeDocument/2006/relationships/image" Target="../media/image14.jpeg"/></Relationships>
</file>

<file path=ppt/slides/_rels/slide3.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5.xml"/><Relationship Id="rId4" Type="http://schemas.openxmlformats.org/officeDocument/2006/relationships/image" Target="../media/image21.png"/></Relationships>
</file>

<file path=ppt/slides/_rels/slide5.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png"/><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8" Type="http://schemas.openxmlformats.org/officeDocument/2006/relationships/image" Target="../media/image31.jpeg"/><Relationship Id="rId3" Type="http://schemas.openxmlformats.org/officeDocument/2006/relationships/image" Target="../media/image26.jpeg"/><Relationship Id="rId7" Type="http://schemas.openxmlformats.org/officeDocument/2006/relationships/image" Target="../media/image30.jpeg"/><Relationship Id="rId2" Type="http://schemas.openxmlformats.org/officeDocument/2006/relationships/notesSlide" Target="../notesSlides/notesSlide1.xml"/><Relationship Id="rId1" Type="http://schemas.openxmlformats.org/officeDocument/2006/relationships/slideLayout" Target="../slideLayouts/slideLayout5.xml"/><Relationship Id="rId6" Type="http://schemas.openxmlformats.org/officeDocument/2006/relationships/image" Target="../media/image29.jpeg"/><Relationship Id="rId5" Type="http://schemas.openxmlformats.org/officeDocument/2006/relationships/image" Target="../media/image28.jpeg"/><Relationship Id="rId10" Type="http://schemas.openxmlformats.org/officeDocument/2006/relationships/image" Target="../media/image33.jpeg"/><Relationship Id="rId4" Type="http://schemas.openxmlformats.org/officeDocument/2006/relationships/image" Target="../media/image27.jpeg"/><Relationship Id="rId9" Type="http://schemas.openxmlformats.org/officeDocument/2006/relationships/image" Target="../media/image32.jpeg"/></Relationships>
</file>

<file path=ppt/slides/_rels/slide9.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4.jpeg"/><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1">
                <a:lumMod val="85000"/>
              </a:schemeClr>
            </a:gs>
            <a:gs pos="100000">
              <a:schemeClr val="bg2">
                <a:shade val="30000"/>
                <a:satMod val="200000"/>
              </a:schemeClr>
            </a:gs>
          </a:gsLst>
          <a:path path="circle">
            <a:fillToRect l="50000" t="50000" r="50000" b="50000"/>
          </a:path>
        </a:gradFill>
        <a:effectLst/>
      </p:bgPr>
    </p:bg>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357158" y="1285860"/>
            <a:ext cx="8501122" cy="3571900"/>
          </a:xfrm>
        </p:spPr>
        <p:txBody>
          <a:bodyPr>
            <a:prstTxWarp prst="textCanUp">
              <a:avLst/>
            </a:prstTxWarp>
            <a:normAutofit/>
          </a:bodyPr>
          <a:lstStyle/>
          <a:p>
            <a:r>
              <a:rPr lang="ru-RU" sz="3600" b="1" dirty="0" smtClean="0">
                <a:solidFill>
                  <a:schemeClr val="accent2">
                    <a:lumMod val="75000"/>
                  </a:schemeClr>
                </a:solidFill>
              </a:rPr>
              <a:t>КЕНИГСБЕРГ-КАЛИНИНГРАД:</a:t>
            </a:r>
            <a:br>
              <a:rPr lang="ru-RU" sz="3600" b="1" dirty="0" smtClean="0">
                <a:solidFill>
                  <a:schemeClr val="accent2">
                    <a:lumMod val="75000"/>
                  </a:schemeClr>
                </a:solidFill>
              </a:rPr>
            </a:br>
            <a:r>
              <a:rPr lang="ru-RU" sz="3600" b="1" dirty="0" smtClean="0">
                <a:solidFill>
                  <a:schemeClr val="accent2">
                    <a:lumMod val="75000"/>
                  </a:schemeClr>
                </a:solidFill>
              </a:rPr>
              <a:t>СЛЕДЫ ПРОШЛОГО И НАСТОЯЩЕГО</a:t>
            </a:r>
            <a:r>
              <a:rPr lang="ru-RU" sz="3600" b="1" dirty="0" smtClean="0"/>
              <a:t>…</a:t>
            </a:r>
            <a:endParaRPr lang="ru-RU" sz="3600" b="1" dirty="0"/>
          </a:p>
        </p:txBody>
      </p:sp>
      <p:sp>
        <p:nvSpPr>
          <p:cNvPr id="3" name="Подзаголовок 2"/>
          <p:cNvSpPr>
            <a:spLocks noGrp="1"/>
          </p:cNvSpPr>
          <p:nvPr>
            <p:ph type="subTitle" idx="1"/>
          </p:nvPr>
        </p:nvSpPr>
        <p:spPr>
          <a:xfrm>
            <a:off x="1371600" y="285728"/>
            <a:ext cx="6400800" cy="785818"/>
          </a:xfrm>
        </p:spPr>
        <p:txBody>
          <a:bodyPr/>
          <a:lstStyle/>
          <a:p>
            <a:r>
              <a:rPr lang="ru-RU"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МОУ «ЛУГОВСКАЯ СОШ»</a:t>
            </a:r>
            <a:endParaRPr lang="ru-RU"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pic>
        <p:nvPicPr>
          <p:cNvPr id="8" name="Picture 4" descr="146"/>
          <p:cNvPicPr>
            <a:picLocks noChangeAspect="1" noChangeArrowheads="1"/>
          </p:cNvPicPr>
          <p:nvPr/>
        </p:nvPicPr>
        <p:blipFill>
          <a:blip r:embed="rId2" cstate="print"/>
          <a:srcRect/>
          <a:stretch>
            <a:fillRect/>
          </a:stretch>
        </p:blipFill>
        <p:spPr bwMode="auto">
          <a:xfrm>
            <a:off x="1428728" y="4429132"/>
            <a:ext cx="1857388" cy="1698621"/>
          </a:xfrm>
          <a:prstGeom prst="rect">
            <a:avLst/>
          </a:prstGeom>
          <a:noFill/>
          <a:ln w="25400">
            <a:solidFill>
              <a:srgbClr val="3C2814"/>
            </a:solidFill>
            <a:miter lim="800000"/>
            <a:headEnd/>
            <a:tailEnd/>
          </a:ln>
        </p:spPr>
      </p:pic>
      <p:pic>
        <p:nvPicPr>
          <p:cNvPr id="9" name="Picture 5" descr="photos 009"/>
          <p:cNvPicPr>
            <a:picLocks noChangeAspect="1" noChangeArrowheads="1"/>
          </p:cNvPicPr>
          <p:nvPr/>
        </p:nvPicPr>
        <p:blipFill>
          <a:blip r:embed="rId3" cstate="print"/>
          <a:srcRect/>
          <a:stretch>
            <a:fillRect/>
          </a:stretch>
        </p:blipFill>
        <p:spPr bwMode="auto">
          <a:xfrm>
            <a:off x="7572396" y="214291"/>
            <a:ext cx="1428760" cy="1192055"/>
          </a:xfrm>
          <a:prstGeom prst="rect">
            <a:avLst/>
          </a:prstGeom>
          <a:noFill/>
          <a:ln w="25400">
            <a:solidFill>
              <a:srgbClr val="3C2814"/>
            </a:solidFill>
            <a:miter lim="800000"/>
            <a:headEnd/>
            <a:tailEnd/>
          </a:ln>
        </p:spPr>
      </p:pic>
      <p:pic>
        <p:nvPicPr>
          <p:cNvPr id="10" name="Picture 4" descr="Врангель"/>
          <p:cNvPicPr>
            <a:picLocks noChangeAspect="1" noChangeArrowheads="1"/>
          </p:cNvPicPr>
          <p:nvPr/>
        </p:nvPicPr>
        <p:blipFill>
          <a:blip r:embed="rId4" cstate="print"/>
          <a:srcRect/>
          <a:stretch>
            <a:fillRect/>
          </a:stretch>
        </p:blipFill>
        <p:spPr bwMode="auto">
          <a:xfrm>
            <a:off x="179389" y="188913"/>
            <a:ext cx="1177902" cy="1096947"/>
          </a:xfrm>
          <a:prstGeom prst="rect">
            <a:avLst/>
          </a:prstGeom>
          <a:noFill/>
          <a:ln w="25400">
            <a:solidFill>
              <a:srgbClr val="4E341A"/>
            </a:solidFill>
            <a:miter lim="800000"/>
            <a:headEnd/>
            <a:tailEnd/>
          </a:ln>
        </p:spPr>
      </p:pic>
      <p:pic>
        <p:nvPicPr>
          <p:cNvPr id="11" name="Picture 5" descr="Рисунок2"/>
          <p:cNvPicPr>
            <a:picLocks noChangeAspect="1" noChangeArrowheads="1"/>
          </p:cNvPicPr>
          <p:nvPr/>
        </p:nvPicPr>
        <p:blipFill>
          <a:blip r:embed="rId5" cstate="print"/>
          <a:srcRect/>
          <a:stretch>
            <a:fillRect/>
          </a:stretch>
        </p:blipFill>
        <p:spPr bwMode="auto">
          <a:xfrm>
            <a:off x="7786710" y="2143116"/>
            <a:ext cx="1177902" cy="1071570"/>
          </a:xfrm>
          <a:prstGeom prst="rect">
            <a:avLst/>
          </a:prstGeom>
          <a:noFill/>
          <a:ln w="25400">
            <a:solidFill>
              <a:srgbClr val="3C2814"/>
            </a:solidFill>
            <a:miter lim="800000"/>
            <a:headEnd/>
            <a:tailEnd/>
          </a:ln>
        </p:spPr>
      </p:pic>
      <p:pic>
        <p:nvPicPr>
          <p:cNvPr id="12" name="Picture 4" descr="PICT0347"/>
          <p:cNvPicPr>
            <a:picLocks noChangeAspect="1" noChangeArrowheads="1"/>
          </p:cNvPicPr>
          <p:nvPr/>
        </p:nvPicPr>
        <p:blipFill>
          <a:blip r:embed="rId6" cstate="print"/>
          <a:srcRect/>
          <a:stretch>
            <a:fillRect/>
          </a:stretch>
        </p:blipFill>
        <p:spPr bwMode="auto">
          <a:xfrm>
            <a:off x="6858016" y="5429264"/>
            <a:ext cx="2108184" cy="1239823"/>
          </a:xfrm>
          <a:prstGeom prst="rect">
            <a:avLst/>
          </a:prstGeom>
          <a:noFill/>
          <a:ln w="25400">
            <a:solidFill>
              <a:srgbClr val="4E341A"/>
            </a:solidFill>
            <a:miter lim="800000"/>
            <a:headEnd/>
            <a:tailEnd/>
          </a:ln>
        </p:spPr>
      </p:pic>
      <p:pic>
        <p:nvPicPr>
          <p:cNvPr id="13" name="Picture 4" descr="photos 003"/>
          <p:cNvPicPr>
            <a:picLocks noChangeAspect="1" noChangeArrowheads="1"/>
          </p:cNvPicPr>
          <p:nvPr/>
        </p:nvPicPr>
        <p:blipFill>
          <a:blip r:embed="rId7" cstate="print"/>
          <a:srcRect/>
          <a:stretch>
            <a:fillRect/>
          </a:stretch>
        </p:blipFill>
        <p:spPr bwMode="auto">
          <a:xfrm>
            <a:off x="5000628" y="5357826"/>
            <a:ext cx="1643074" cy="1362081"/>
          </a:xfrm>
          <a:prstGeom prst="rect">
            <a:avLst/>
          </a:prstGeom>
          <a:noFill/>
          <a:ln w="25400">
            <a:solidFill>
              <a:srgbClr val="4E341A"/>
            </a:solidFill>
            <a:miter lim="800000"/>
            <a:headEnd/>
            <a:tailEnd/>
          </a:ln>
        </p:spPr>
      </p:pic>
      <p:pic>
        <p:nvPicPr>
          <p:cNvPr id="4" name="Picture 2" descr="C:\Documents and Settings\Bebn Laden\Мои документы\НАТАША\ЗАПАДНАЯ РОССИЯ\уроки\dom.jpg"/>
          <p:cNvPicPr>
            <a:picLocks noChangeAspect="1" noChangeArrowheads="1"/>
          </p:cNvPicPr>
          <p:nvPr/>
        </p:nvPicPr>
        <p:blipFill>
          <a:blip r:embed="rId8" cstate="print"/>
          <a:srcRect/>
          <a:stretch>
            <a:fillRect/>
          </a:stretch>
        </p:blipFill>
        <p:spPr bwMode="auto">
          <a:xfrm>
            <a:off x="285720" y="4643446"/>
            <a:ext cx="1214446" cy="1952611"/>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5" name="Picture 3" descr="C:\Documents and Settings\Bebn Laden\Мои документы\НАТАША\ЗАПАДНАЯ РОССИЯ\уроки\вокзад.jpg"/>
          <p:cNvPicPr>
            <a:picLocks noChangeAspect="1" noChangeArrowheads="1"/>
          </p:cNvPicPr>
          <p:nvPr/>
        </p:nvPicPr>
        <p:blipFill>
          <a:blip r:embed="rId9" cstate="print"/>
          <a:srcRect/>
          <a:stretch>
            <a:fillRect/>
          </a:stretch>
        </p:blipFill>
        <p:spPr bwMode="auto">
          <a:xfrm>
            <a:off x="3357554" y="4214818"/>
            <a:ext cx="1714512" cy="127158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6" name="Picture 4" descr="C:\Documents and Settings\Bebn Laden\Мои документы\НАТАША\ЗАПАДНАЯ РОССИЯ\уроки\pjjgfhr.jpg"/>
          <p:cNvPicPr>
            <a:picLocks noChangeAspect="1" noChangeArrowheads="1"/>
          </p:cNvPicPr>
          <p:nvPr/>
        </p:nvPicPr>
        <p:blipFill>
          <a:blip r:embed="rId10" cstate="print"/>
          <a:srcRect/>
          <a:stretch>
            <a:fillRect/>
          </a:stretch>
        </p:blipFill>
        <p:spPr bwMode="auto">
          <a:xfrm>
            <a:off x="5786446" y="4286256"/>
            <a:ext cx="1785950" cy="121444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7" name="Picture 5" descr="C:\Documents and Settings\Bebn Laden\Мои документы\НАТАША\ЗАПАДНАЯ РОССИЯ\уроки\вокзал.jpg"/>
          <p:cNvPicPr>
            <a:picLocks noChangeAspect="1" noChangeArrowheads="1"/>
          </p:cNvPicPr>
          <p:nvPr/>
        </p:nvPicPr>
        <p:blipFill>
          <a:blip r:embed="rId11" cstate="print"/>
          <a:srcRect/>
          <a:stretch>
            <a:fillRect/>
          </a:stretch>
        </p:blipFill>
        <p:spPr bwMode="auto">
          <a:xfrm>
            <a:off x="3143240" y="5643578"/>
            <a:ext cx="1476371" cy="1090611"/>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1030" name="Picture 6" descr="C:\Documents and Settings\Bebn Laden\Мои документы\НАТАША\ЗАПАДНАЯ РОССИЯ\уроки\универ.jpg"/>
          <p:cNvPicPr>
            <a:picLocks noChangeAspect="1" noChangeArrowheads="1"/>
          </p:cNvPicPr>
          <p:nvPr/>
        </p:nvPicPr>
        <p:blipFill>
          <a:blip r:embed="rId12" cstate="print"/>
          <a:srcRect/>
          <a:stretch>
            <a:fillRect/>
          </a:stretch>
        </p:blipFill>
        <p:spPr bwMode="auto">
          <a:xfrm>
            <a:off x="0" y="2000240"/>
            <a:ext cx="1214414" cy="107157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cSld>
  <p:clrMapOvr>
    <a:masterClrMapping/>
  </p:clrMapOvr>
  <p:transition spd="med">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20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20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1"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1000"/>
                                        <p:tgtEl>
                                          <p:spTgt spid="2"/>
                                        </p:tgtEl>
                                      </p:cBhvr>
                                    </p:animEffect>
                                    <p:anim calcmode="lin" valueType="num">
                                      <p:cBhvr>
                                        <p:cTn id="14" dur="1000" fill="hold"/>
                                        <p:tgtEl>
                                          <p:spTgt spid="2"/>
                                        </p:tgtEl>
                                        <p:attrNameLst>
                                          <p:attrName>ppt_x</p:attrName>
                                        </p:attrNameLst>
                                      </p:cBhvr>
                                      <p:tavLst>
                                        <p:tav tm="0">
                                          <p:val>
                                            <p:strVal val="#ppt_x"/>
                                          </p:val>
                                        </p:tav>
                                        <p:tav tm="100000">
                                          <p:val>
                                            <p:strVal val="#ppt_x"/>
                                          </p:val>
                                        </p:tav>
                                      </p:tavLst>
                                    </p:anim>
                                    <p:anim calcmode="lin" valueType="num">
                                      <p:cBhvr>
                                        <p:cTn id="15" dur="1000" fill="hold"/>
                                        <p:tgtEl>
                                          <p:spTgt spid="2"/>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10" presetClass="entr" presetSubtype="0"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1000"/>
                                        <p:tgtEl>
                                          <p:spTgt spid="8"/>
                                        </p:tgtEl>
                                      </p:cBhvr>
                                    </p:animEffect>
                                  </p:childTnLst>
                                </p:cTn>
                              </p:par>
                              <p:par>
                                <p:cTn id="20" presetID="49" presetClass="entr" presetSubtype="0" decel="100000" fill="hold" nodeType="withEffect">
                                  <p:stCondLst>
                                    <p:cond delay="0"/>
                                  </p:stCondLst>
                                  <p:childTnLst>
                                    <p:set>
                                      <p:cBhvr>
                                        <p:cTn id="21" dur="1" fill="hold">
                                          <p:stCondLst>
                                            <p:cond delay="0"/>
                                          </p:stCondLst>
                                        </p:cTn>
                                        <p:tgtEl>
                                          <p:spTgt spid="11"/>
                                        </p:tgtEl>
                                        <p:attrNameLst>
                                          <p:attrName>style.visibility</p:attrName>
                                        </p:attrNameLst>
                                      </p:cBhvr>
                                      <p:to>
                                        <p:strVal val="visible"/>
                                      </p:to>
                                    </p:set>
                                    <p:anim calcmode="lin" valueType="num">
                                      <p:cBhvr>
                                        <p:cTn id="22" dur="2000" fill="hold"/>
                                        <p:tgtEl>
                                          <p:spTgt spid="11"/>
                                        </p:tgtEl>
                                        <p:attrNameLst>
                                          <p:attrName>ppt_w</p:attrName>
                                        </p:attrNameLst>
                                      </p:cBhvr>
                                      <p:tavLst>
                                        <p:tav tm="0">
                                          <p:val>
                                            <p:fltVal val="0"/>
                                          </p:val>
                                        </p:tav>
                                        <p:tav tm="100000">
                                          <p:val>
                                            <p:strVal val="#ppt_w"/>
                                          </p:val>
                                        </p:tav>
                                      </p:tavLst>
                                    </p:anim>
                                    <p:anim calcmode="lin" valueType="num">
                                      <p:cBhvr>
                                        <p:cTn id="23" dur="2000" fill="hold"/>
                                        <p:tgtEl>
                                          <p:spTgt spid="11"/>
                                        </p:tgtEl>
                                        <p:attrNameLst>
                                          <p:attrName>ppt_h</p:attrName>
                                        </p:attrNameLst>
                                      </p:cBhvr>
                                      <p:tavLst>
                                        <p:tav tm="0">
                                          <p:val>
                                            <p:fltVal val="0"/>
                                          </p:val>
                                        </p:tav>
                                        <p:tav tm="100000">
                                          <p:val>
                                            <p:strVal val="#ppt_h"/>
                                          </p:val>
                                        </p:tav>
                                      </p:tavLst>
                                    </p:anim>
                                    <p:anim calcmode="lin" valueType="num">
                                      <p:cBhvr>
                                        <p:cTn id="24" dur="2000" fill="hold"/>
                                        <p:tgtEl>
                                          <p:spTgt spid="11"/>
                                        </p:tgtEl>
                                        <p:attrNameLst>
                                          <p:attrName>style.rotation</p:attrName>
                                        </p:attrNameLst>
                                      </p:cBhvr>
                                      <p:tavLst>
                                        <p:tav tm="0">
                                          <p:val>
                                            <p:fltVal val="360"/>
                                          </p:val>
                                        </p:tav>
                                        <p:tav tm="100000">
                                          <p:val>
                                            <p:fltVal val="0"/>
                                          </p:val>
                                        </p:tav>
                                      </p:tavLst>
                                    </p:anim>
                                    <p:animEffect transition="in" filter="fade">
                                      <p:cBhvr>
                                        <p:cTn id="25" dur="2000"/>
                                        <p:tgtEl>
                                          <p:spTgt spid="11"/>
                                        </p:tgtEl>
                                      </p:cBhvr>
                                    </p:animEffect>
                                  </p:childTnLst>
                                </p:cTn>
                              </p:par>
                            </p:childTnLst>
                          </p:cTn>
                        </p:par>
                        <p:par>
                          <p:cTn id="26" fill="hold">
                            <p:stCondLst>
                              <p:cond delay="3000"/>
                            </p:stCondLst>
                            <p:childTnLst>
                              <p:par>
                                <p:cTn id="27" presetID="9" presetClass="entr" presetSubtype="0" fill="hold" nodeType="after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dissolve">
                                      <p:cBhvr>
                                        <p:cTn id="29" dur="2000"/>
                                        <p:tgtEl>
                                          <p:spTgt spid="12"/>
                                        </p:tgtEl>
                                      </p:cBhvr>
                                    </p:animEffect>
                                  </p:childTnLst>
                                </p:cTn>
                              </p:par>
                            </p:childTnLst>
                          </p:cTn>
                        </p:par>
                        <p:par>
                          <p:cTn id="30" fill="hold">
                            <p:stCondLst>
                              <p:cond delay="5000"/>
                            </p:stCondLst>
                            <p:childTnLst>
                              <p:par>
                                <p:cTn id="31" presetID="9" presetClass="entr" presetSubtype="0" fill="hold" nodeType="after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dissolve">
                                      <p:cBhvr>
                                        <p:cTn id="33" dur="2000"/>
                                        <p:tgtEl>
                                          <p:spTgt spid="13"/>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nodeType="click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fade">
                                      <p:cBhvr>
                                        <p:cTn id="38" dur="2000"/>
                                        <p:tgtEl>
                                          <p:spTgt spid="10"/>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nodeType="clickEffect">
                                  <p:stCondLst>
                                    <p:cond delay="0"/>
                                  </p:stCondLst>
                                  <p:childTnLst>
                                    <p:set>
                                      <p:cBhvr>
                                        <p:cTn id="42" dur="1" fill="hold">
                                          <p:stCondLst>
                                            <p:cond delay="0"/>
                                          </p:stCondLst>
                                        </p:cTn>
                                        <p:tgtEl>
                                          <p:spTgt spid="1030"/>
                                        </p:tgtEl>
                                        <p:attrNameLst>
                                          <p:attrName>style.visibility</p:attrName>
                                        </p:attrNameLst>
                                      </p:cBhvr>
                                      <p:to>
                                        <p:strVal val="visible"/>
                                      </p:to>
                                    </p:set>
                                    <p:animEffect transition="in" filter="fade">
                                      <p:cBhvr>
                                        <p:cTn id="43" dur="2000"/>
                                        <p:tgtEl>
                                          <p:spTgt spid="1030"/>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nodeType="clickEffect">
                                  <p:stCondLst>
                                    <p:cond delay="0"/>
                                  </p:stCondLst>
                                  <p:childTnLst>
                                    <p:set>
                                      <p:cBhvr>
                                        <p:cTn id="47" dur="1" fill="hold">
                                          <p:stCondLst>
                                            <p:cond delay="0"/>
                                          </p:stCondLst>
                                        </p:cTn>
                                        <p:tgtEl>
                                          <p:spTgt spid="5"/>
                                        </p:tgtEl>
                                        <p:attrNameLst>
                                          <p:attrName>style.visibility</p:attrName>
                                        </p:attrNameLst>
                                      </p:cBhvr>
                                      <p:to>
                                        <p:strVal val="visible"/>
                                      </p:to>
                                    </p:set>
                                    <p:animEffect transition="in" filter="fade">
                                      <p:cBhvr>
                                        <p:cTn id="48" dur="2000"/>
                                        <p:tgtEl>
                                          <p:spTgt spid="5"/>
                                        </p:tgtEl>
                                      </p:cBhvr>
                                    </p:animEffect>
                                  </p:childTnLst>
                                </p:cTn>
                              </p:par>
                            </p:childTnLst>
                          </p:cTn>
                        </p:par>
                      </p:childTnLst>
                    </p:cTn>
                  </p:par>
                  <p:par>
                    <p:cTn id="49" fill="hold">
                      <p:stCondLst>
                        <p:cond delay="indefinite"/>
                      </p:stCondLst>
                      <p:childTnLst>
                        <p:par>
                          <p:cTn id="50" fill="hold">
                            <p:stCondLst>
                              <p:cond delay="0"/>
                            </p:stCondLst>
                            <p:childTnLst>
                              <p:par>
                                <p:cTn id="51" presetID="10" presetClass="entr" presetSubtype="0" fill="hold" nodeType="clickEffect">
                                  <p:stCondLst>
                                    <p:cond delay="0"/>
                                  </p:stCondLst>
                                  <p:childTnLst>
                                    <p:set>
                                      <p:cBhvr>
                                        <p:cTn id="52" dur="1" fill="hold">
                                          <p:stCondLst>
                                            <p:cond delay="0"/>
                                          </p:stCondLst>
                                        </p:cTn>
                                        <p:tgtEl>
                                          <p:spTgt spid="7"/>
                                        </p:tgtEl>
                                        <p:attrNameLst>
                                          <p:attrName>style.visibility</p:attrName>
                                        </p:attrNameLst>
                                      </p:cBhvr>
                                      <p:to>
                                        <p:strVal val="visible"/>
                                      </p:to>
                                    </p:set>
                                    <p:animEffect transition="in" filter="fade">
                                      <p:cBhvr>
                                        <p:cTn id="53" dur="2000"/>
                                        <p:tgtEl>
                                          <p:spTgt spid="7"/>
                                        </p:tgtEl>
                                      </p:cBhvr>
                                    </p:animEffect>
                                  </p:childTnLst>
                                </p:cTn>
                              </p:par>
                            </p:childTnLst>
                          </p:cTn>
                        </p:par>
                      </p:childTnLst>
                    </p:cTn>
                  </p:par>
                  <p:par>
                    <p:cTn id="54" fill="hold">
                      <p:stCondLst>
                        <p:cond delay="indefinite"/>
                      </p:stCondLst>
                      <p:childTnLst>
                        <p:par>
                          <p:cTn id="55" fill="hold">
                            <p:stCondLst>
                              <p:cond delay="0"/>
                            </p:stCondLst>
                            <p:childTnLst>
                              <p:par>
                                <p:cTn id="56" presetID="10" presetClass="entr" presetSubtype="0" fill="hold" nodeType="clickEffect">
                                  <p:stCondLst>
                                    <p:cond delay="0"/>
                                  </p:stCondLst>
                                  <p:childTnLst>
                                    <p:set>
                                      <p:cBhvr>
                                        <p:cTn id="57" dur="1" fill="hold">
                                          <p:stCondLst>
                                            <p:cond delay="0"/>
                                          </p:stCondLst>
                                        </p:cTn>
                                        <p:tgtEl>
                                          <p:spTgt spid="6"/>
                                        </p:tgtEl>
                                        <p:attrNameLst>
                                          <p:attrName>style.visibility</p:attrName>
                                        </p:attrNameLst>
                                      </p:cBhvr>
                                      <p:to>
                                        <p:strVal val="visible"/>
                                      </p:to>
                                    </p:set>
                                    <p:animEffect transition="in" filter="fade">
                                      <p:cBhvr>
                                        <p:cTn id="58" dur="2000"/>
                                        <p:tgtEl>
                                          <p:spTgt spid="6"/>
                                        </p:tgtEl>
                                      </p:cBhvr>
                                    </p:animEffect>
                                  </p:childTnLst>
                                </p:cTn>
                              </p:par>
                            </p:childTnLst>
                          </p:cTn>
                        </p:par>
                      </p:childTnLst>
                    </p:cTn>
                  </p:par>
                  <p:par>
                    <p:cTn id="59" fill="hold">
                      <p:stCondLst>
                        <p:cond delay="indefinite"/>
                      </p:stCondLst>
                      <p:childTnLst>
                        <p:par>
                          <p:cTn id="60" fill="hold">
                            <p:stCondLst>
                              <p:cond delay="0"/>
                            </p:stCondLst>
                            <p:childTnLst>
                              <p:par>
                                <p:cTn id="61" presetID="10" presetClass="entr" presetSubtype="0" fill="hold" nodeType="clickEffect">
                                  <p:stCondLst>
                                    <p:cond delay="0"/>
                                  </p:stCondLst>
                                  <p:childTnLst>
                                    <p:set>
                                      <p:cBhvr>
                                        <p:cTn id="62" dur="1" fill="hold">
                                          <p:stCondLst>
                                            <p:cond delay="0"/>
                                          </p:stCondLst>
                                        </p:cTn>
                                        <p:tgtEl>
                                          <p:spTgt spid="9"/>
                                        </p:tgtEl>
                                        <p:attrNameLst>
                                          <p:attrName>style.visibility</p:attrName>
                                        </p:attrNameLst>
                                      </p:cBhvr>
                                      <p:to>
                                        <p:strVal val="visible"/>
                                      </p:to>
                                    </p:set>
                                    <p:animEffect transition="in" filter="fade">
                                      <p:cBhvr>
                                        <p:cTn id="63" dur="2000"/>
                                        <p:tgtEl>
                                          <p:spTgt spid="9"/>
                                        </p:tgtEl>
                                      </p:cBhvr>
                                    </p:animEffect>
                                  </p:childTnLst>
                                </p:cTn>
                              </p:par>
                            </p:childTnLst>
                          </p:cTn>
                        </p:par>
                      </p:childTnLst>
                    </p:cTn>
                  </p:par>
                  <p:par>
                    <p:cTn id="64" fill="hold">
                      <p:stCondLst>
                        <p:cond delay="indefinite"/>
                      </p:stCondLst>
                      <p:childTnLst>
                        <p:par>
                          <p:cTn id="65" fill="hold">
                            <p:stCondLst>
                              <p:cond delay="0"/>
                            </p:stCondLst>
                            <p:childTnLst>
                              <p:par>
                                <p:cTn id="66" presetID="10" presetClass="entr" presetSubtype="0" fill="hold" nodeType="clickEffect">
                                  <p:stCondLst>
                                    <p:cond delay="0"/>
                                  </p:stCondLst>
                                  <p:childTnLst>
                                    <p:set>
                                      <p:cBhvr>
                                        <p:cTn id="67" dur="1" fill="hold">
                                          <p:stCondLst>
                                            <p:cond delay="0"/>
                                          </p:stCondLst>
                                        </p:cTn>
                                        <p:tgtEl>
                                          <p:spTgt spid="4"/>
                                        </p:tgtEl>
                                        <p:attrNameLst>
                                          <p:attrName>style.visibility</p:attrName>
                                        </p:attrNameLst>
                                      </p:cBhvr>
                                      <p:to>
                                        <p:strVal val="visible"/>
                                      </p:to>
                                    </p:set>
                                    <p:animEffect transition="in" filter="fade">
                                      <p:cBhvr>
                                        <p:cTn id="68"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0" y="274638"/>
            <a:ext cx="4429156" cy="868346"/>
          </a:xfrm>
        </p:spPr>
        <p:style>
          <a:lnRef idx="1">
            <a:schemeClr val="accent3"/>
          </a:lnRef>
          <a:fillRef idx="2">
            <a:schemeClr val="accent3"/>
          </a:fillRef>
          <a:effectRef idx="1">
            <a:schemeClr val="accent3"/>
          </a:effectRef>
          <a:fontRef idx="minor">
            <a:schemeClr val="dk1"/>
          </a:fontRef>
        </p:style>
        <p:txBody>
          <a:bodyPr>
            <a:normAutofit/>
          </a:bodyPr>
          <a:lstStyle/>
          <a:p>
            <a:r>
              <a:rPr lang="ru-RU" sz="3200" b="1" dirty="0" err="1" smtClean="0"/>
              <a:t>Браденбургские</a:t>
            </a:r>
            <a:r>
              <a:rPr lang="ru-RU" sz="3200" b="1" dirty="0" smtClean="0"/>
              <a:t> ворота</a:t>
            </a:r>
            <a:endParaRPr lang="ru-RU" sz="3200" b="1" dirty="0"/>
          </a:p>
        </p:txBody>
      </p:sp>
      <p:sp>
        <p:nvSpPr>
          <p:cNvPr id="3" name="Текст 2"/>
          <p:cNvSpPr>
            <a:spLocks noGrp="1"/>
          </p:cNvSpPr>
          <p:nvPr>
            <p:ph type="body" idx="1"/>
          </p:nvPr>
        </p:nvSpPr>
        <p:spPr/>
        <p:txBody>
          <a:bodyPr/>
          <a:lstStyle/>
          <a:p>
            <a:endParaRPr lang="ru-RU"/>
          </a:p>
        </p:txBody>
      </p:sp>
      <p:sp>
        <p:nvSpPr>
          <p:cNvPr id="5" name="Текст 4"/>
          <p:cNvSpPr>
            <a:spLocks noGrp="1"/>
          </p:cNvSpPr>
          <p:nvPr>
            <p:ph type="body" sz="quarter" idx="3"/>
          </p:nvPr>
        </p:nvSpPr>
        <p:spPr/>
        <p:txBody>
          <a:bodyPr/>
          <a:lstStyle/>
          <a:p>
            <a:endParaRPr lang="ru-RU"/>
          </a:p>
        </p:txBody>
      </p:sp>
      <p:sp>
        <p:nvSpPr>
          <p:cNvPr id="6" name="Содержимое 5"/>
          <p:cNvSpPr>
            <a:spLocks noGrp="1"/>
          </p:cNvSpPr>
          <p:nvPr>
            <p:ph sz="quarter" idx="4"/>
          </p:nvPr>
        </p:nvSpPr>
        <p:spPr>
          <a:xfrm>
            <a:off x="4786314" y="1500174"/>
            <a:ext cx="4214842" cy="4625989"/>
          </a:xfrm>
        </p:spPr>
        <p:style>
          <a:lnRef idx="1">
            <a:schemeClr val="accent3"/>
          </a:lnRef>
          <a:fillRef idx="2">
            <a:schemeClr val="accent3"/>
          </a:fillRef>
          <a:effectRef idx="1">
            <a:schemeClr val="accent3"/>
          </a:effectRef>
          <a:fontRef idx="minor">
            <a:schemeClr val="dk1"/>
          </a:fontRef>
        </p:style>
        <p:txBody>
          <a:bodyPr>
            <a:normAutofit lnSpcReduction="10000"/>
          </a:bodyPr>
          <a:lstStyle/>
          <a:p>
            <a:pPr algn="just">
              <a:buNone/>
            </a:pPr>
            <a:r>
              <a:rPr lang="ru-RU" sz="2000" b="1" dirty="0" smtClean="0"/>
              <a:t>Построены в 1862 году. Свое название получили от некогда большого города </a:t>
            </a:r>
            <a:r>
              <a:rPr lang="ru-RU" sz="2000" b="1" dirty="0" err="1" smtClean="0"/>
              <a:t>Браденбурга</a:t>
            </a:r>
            <a:r>
              <a:rPr lang="ru-RU" sz="2000" b="1" dirty="0" smtClean="0"/>
              <a:t> ( ныне -  пос. Ушаково). Из всех городских ворот именно они ближе всего к настоящему готическому характеру. На стороне, направленной к городу, сохранились два портретных медальона. На первом представлен фельдмаршал фон </a:t>
            </a:r>
            <a:r>
              <a:rPr lang="ru-RU" sz="2000" b="1" dirty="0" err="1" smtClean="0"/>
              <a:t>Бойен</a:t>
            </a:r>
            <a:r>
              <a:rPr lang="ru-RU" sz="2000" b="1" dirty="0" smtClean="0"/>
              <a:t>, на втором – генерал фон </a:t>
            </a:r>
            <a:r>
              <a:rPr lang="ru-RU" sz="2000" b="1" dirty="0" err="1"/>
              <a:t>А</a:t>
            </a:r>
            <a:r>
              <a:rPr lang="ru-RU" sz="2000" b="1" dirty="0" err="1" smtClean="0"/>
              <a:t>стер</a:t>
            </a:r>
            <a:r>
              <a:rPr lang="ru-RU" sz="2000" b="1" dirty="0" smtClean="0"/>
              <a:t>. Это единственные ворота, которые до сих пор используются по своему прямому назначению.</a:t>
            </a:r>
            <a:endParaRPr lang="ru-RU" sz="2000" b="1" dirty="0"/>
          </a:p>
        </p:txBody>
      </p:sp>
      <p:pic>
        <p:nvPicPr>
          <p:cNvPr id="7" name="Picture 4" descr="Бранденбургские ворота"/>
          <p:cNvPicPr>
            <a:picLocks noChangeAspect="1" noChangeArrowheads="1"/>
          </p:cNvPicPr>
          <p:nvPr/>
        </p:nvPicPr>
        <p:blipFill>
          <a:blip r:embed="rId2" cstate="print"/>
          <a:srcRect/>
          <a:stretch>
            <a:fillRect/>
          </a:stretch>
        </p:blipFill>
        <p:spPr bwMode="auto">
          <a:xfrm>
            <a:off x="250825" y="188913"/>
            <a:ext cx="4178299" cy="2882897"/>
          </a:xfrm>
          <a:prstGeom prst="rect">
            <a:avLst/>
          </a:prstGeom>
          <a:noFill/>
          <a:ln w="25400">
            <a:solidFill>
              <a:srgbClr val="3C2814"/>
            </a:solidFill>
            <a:miter lim="800000"/>
            <a:headEnd/>
            <a:tailEnd/>
          </a:ln>
        </p:spPr>
      </p:pic>
      <p:pic>
        <p:nvPicPr>
          <p:cNvPr id="8" name="Picture 8" descr="photos"/>
          <p:cNvPicPr>
            <a:picLocks noGrp="1" noChangeAspect="1" noChangeArrowheads="1"/>
          </p:cNvPicPr>
          <p:nvPr>
            <p:ph sz="half" idx="2"/>
          </p:nvPr>
        </p:nvPicPr>
        <p:blipFill>
          <a:blip r:embed="rId3" cstate="print"/>
          <a:srcRect/>
          <a:stretch>
            <a:fillRect/>
          </a:stretch>
        </p:blipFill>
        <p:spPr bwMode="auto">
          <a:xfrm>
            <a:off x="357158" y="3571876"/>
            <a:ext cx="4040188" cy="2371287"/>
          </a:xfrm>
          <a:prstGeom prst="rect">
            <a:avLst/>
          </a:prstGeom>
          <a:noFill/>
          <a:ln w="25400">
            <a:solidFill>
              <a:srgbClr val="4E341A"/>
            </a:solidFill>
            <a:miter lim="800000"/>
            <a:headEnd/>
            <a:tailEnd/>
          </a:ln>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4)">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xEl>
                                              <p:pRg st="0" end="0"/>
                                            </p:txEl>
                                          </p:spTgt>
                                        </p:tgtEl>
                                        <p:attrNameLst>
                                          <p:attrName>style.visibility</p:attrName>
                                        </p:attrNameLst>
                                      </p:cBhvr>
                                      <p:to>
                                        <p:strVal val="visible"/>
                                      </p:to>
                                    </p:set>
                                    <p:animEffect transition="in" filter="fade">
                                      <p:cBhvr>
                                        <p:cTn id="12" dur="2000"/>
                                        <p:tgtEl>
                                          <p:spTgt spid="6">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20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uiExpand="1"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4043362" cy="796908"/>
          </a:xfrm>
          <a:solidFill>
            <a:srgbClr val="92D050"/>
          </a:solidFill>
          <a:ln>
            <a:solidFill>
              <a:schemeClr val="tx2">
                <a:lumMod val="75000"/>
              </a:schemeClr>
            </a:solidFill>
          </a:ln>
        </p:spPr>
        <p:style>
          <a:lnRef idx="3">
            <a:schemeClr val="lt1"/>
          </a:lnRef>
          <a:fillRef idx="1">
            <a:schemeClr val="accent3"/>
          </a:fillRef>
          <a:effectRef idx="1">
            <a:schemeClr val="accent3"/>
          </a:effectRef>
          <a:fontRef idx="minor">
            <a:schemeClr val="lt1"/>
          </a:fontRef>
        </p:style>
        <p:txBody>
          <a:bodyPr>
            <a:noAutofit/>
          </a:bodyPr>
          <a:lstStyle/>
          <a:p>
            <a:r>
              <a:rPr lang="ru-RU" sz="3200" b="1" dirty="0" err="1" smtClean="0">
                <a:solidFill>
                  <a:schemeClr val="tx1"/>
                </a:solidFill>
              </a:rPr>
              <a:t>Закхаймские</a:t>
            </a:r>
            <a:r>
              <a:rPr lang="ru-RU" sz="3200" b="1" dirty="0" smtClean="0">
                <a:solidFill>
                  <a:schemeClr val="tx1"/>
                </a:solidFill>
              </a:rPr>
              <a:t> ворота</a:t>
            </a:r>
            <a:endParaRPr lang="ru-RU" sz="3200" b="1" dirty="0">
              <a:solidFill>
                <a:schemeClr val="tx1"/>
              </a:solidFill>
            </a:endParaRPr>
          </a:p>
        </p:txBody>
      </p:sp>
      <p:sp>
        <p:nvSpPr>
          <p:cNvPr id="3" name="Текст 2"/>
          <p:cNvSpPr>
            <a:spLocks noGrp="1"/>
          </p:cNvSpPr>
          <p:nvPr>
            <p:ph type="body" idx="1"/>
          </p:nvPr>
        </p:nvSpPr>
        <p:spPr/>
        <p:txBody>
          <a:bodyPr/>
          <a:lstStyle/>
          <a:p>
            <a:endParaRPr lang="ru-RU" dirty="0"/>
          </a:p>
        </p:txBody>
      </p:sp>
      <p:sp>
        <p:nvSpPr>
          <p:cNvPr id="4" name="Содержимое 3"/>
          <p:cNvSpPr>
            <a:spLocks noGrp="1"/>
          </p:cNvSpPr>
          <p:nvPr>
            <p:ph sz="half" idx="2"/>
          </p:nvPr>
        </p:nvSpPr>
        <p:spPr/>
        <p:txBody>
          <a:bodyPr/>
          <a:lstStyle/>
          <a:p>
            <a:endParaRPr lang="ru-RU"/>
          </a:p>
        </p:txBody>
      </p:sp>
      <p:sp>
        <p:nvSpPr>
          <p:cNvPr id="5" name="Текст 4"/>
          <p:cNvSpPr>
            <a:spLocks noGrp="1"/>
          </p:cNvSpPr>
          <p:nvPr>
            <p:ph type="body" sz="quarter" idx="3"/>
          </p:nvPr>
        </p:nvSpPr>
        <p:spPr/>
        <p:txBody>
          <a:bodyPr/>
          <a:lstStyle/>
          <a:p>
            <a:endParaRPr lang="ru-RU"/>
          </a:p>
        </p:txBody>
      </p:sp>
      <p:sp>
        <p:nvSpPr>
          <p:cNvPr id="6" name="Содержимое 5"/>
          <p:cNvSpPr>
            <a:spLocks noGrp="1"/>
          </p:cNvSpPr>
          <p:nvPr>
            <p:ph sz="quarter" idx="4"/>
          </p:nvPr>
        </p:nvSpPr>
        <p:spPr>
          <a:xfrm>
            <a:off x="357159" y="3714751"/>
            <a:ext cx="8329642" cy="3143249"/>
          </a:xfrm>
          <a:solidFill>
            <a:schemeClr val="accent2">
              <a:lumMod val="40000"/>
              <a:lumOff val="60000"/>
            </a:schemeClr>
          </a:solidFill>
          <a:effectLst>
            <a:glow rad="228600">
              <a:schemeClr val="accent3">
                <a:satMod val="175000"/>
                <a:alpha val="40000"/>
              </a:schemeClr>
            </a:glow>
          </a:effectLst>
        </p:spPr>
        <p:style>
          <a:lnRef idx="2">
            <a:schemeClr val="accent2"/>
          </a:lnRef>
          <a:fillRef idx="1">
            <a:schemeClr val="lt1"/>
          </a:fillRef>
          <a:effectRef idx="0">
            <a:schemeClr val="accent2"/>
          </a:effectRef>
          <a:fontRef idx="minor">
            <a:schemeClr val="dk1"/>
          </a:fontRef>
        </p:style>
        <p:txBody>
          <a:bodyPr>
            <a:noAutofit/>
          </a:bodyPr>
          <a:lstStyle/>
          <a:p>
            <a:pPr algn="just">
              <a:buNone/>
            </a:pPr>
            <a:r>
              <a:rPr lang="ru-RU" sz="1800" b="1" dirty="0" smtClean="0"/>
              <a:t>Время строительства – 1855 – 1860 гг. построены военными инженерами, имена которых до нас не дошли. До конца </a:t>
            </a:r>
            <a:r>
              <a:rPr lang="en-US" sz="1800" b="1" dirty="0" smtClean="0"/>
              <a:t>XIX</a:t>
            </a:r>
            <a:r>
              <a:rPr lang="ru-RU" sz="1800" b="1" dirty="0" smtClean="0"/>
              <a:t> в. ворота выполняли функцию контрольно-пропускного пункта при въезде в город. После того как валы были срыты, они утратили оборонную функцию и стали аналогом триумфальной арки. В начале ХХ века часть казематов была снесена и к воротам были пристроены жилые дома. После второй мировой войны они стали использоваться под склад и выполняли эту функцию до 2006 г. В 2006 г началась их реставрация и после здесь будут размещены лаборатория и небольшой музей,  где можно будет увидеть весы и другие старинные измерительные приборы. Ворота имеют статус памятника федерального значения.</a:t>
            </a:r>
            <a:endParaRPr lang="ru-RU" sz="1800" b="1" dirty="0"/>
          </a:p>
        </p:txBody>
      </p:sp>
      <p:pic>
        <p:nvPicPr>
          <p:cNvPr id="7" name="Picture 4" descr="Закхаймские ворота"/>
          <p:cNvPicPr>
            <a:picLocks noChangeAspect="1" noChangeArrowheads="1"/>
          </p:cNvPicPr>
          <p:nvPr/>
        </p:nvPicPr>
        <p:blipFill>
          <a:blip r:embed="rId2" cstate="print"/>
          <a:srcRect/>
          <a:stretch>
            <a:fillRect/>
          </a:stretch>
        </p:blipFill>
        <p:spPr bwMode="auto">
          <a:xfrm>
            <a:off x="4857752" y="142853"/>
            <a:ext cx="3071834" cy="1785950"/>
          </a:xfrm>
          <a:prstGeom prst="rect">
            <a:avLst/>
          </a:prstGeom>
          <a:solidFill>
            <a:srgbClr val="FFFFFF">
              <a:shade val="85000"/>
            </a:srgbClr>
          </a:solidFill>
          <a:ln w="190500" cap="sq">
            <a:solidFill>
              <a:schemeClr val="accent3">
                <a:lumMod val="60000"/>
                <a:lumOff val="40000"/>
              </a:schemeClr>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8" name="Picture 6" descr="Рисунок1"/>
          <p:cNvPicPr>
            <a:picLocks noChangeAspect="1" noChangeArrowheads="1"/>
          </p:cNvPicPr>
          <p:nvPr/>
        </p:nvPicPr>
        <p:blipFill>
          <a:blip r:embed="rId3" cstate="print"/>
          <a:srcRect/>
          <a:stretch>
            <a:fillRect/>
          </a:stretch>
        </p:blipFill>
        <p:spPr bwMode="auto">
          <a:xfrm>
            <a:off x="428596" y="1214422"/>
            <a:ext cx="4071966" cy="2357454"/>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pic>
        <p:nvPicPr>
          <p:cNvPr id="5122" name="Picture 2" descr="C:\Documents and Settings\Bebn Laden\Мои документы\НАТАША\ЗАПАДНАЯ РОССИЯ\уроки\захмайсим.jpg"/>
          <p:cNvPicPr>
            <a:picLocks noChangeAspect="1" noChangeArrowheads="1"/>
          </p:cNvPicPr>
          <p:nvPr/>
        </p:nvPicPr>
        <p:blipFill>
          <a:blip r:embed="rId4" cstate="print"/>
          <a:srcRect/>
          <a:stretch>
            <a:fillRect/>
          </a:stretch>
        </p:blipFill>
        <p:spPr bwMode="auto">
          <a:xfrm>
            <a:off x="5143504" y="2000240"/>
            <a:ext cx="2571768" cy="1714512"/>
          </a:xfrm>
          <a:prstGeom prst="roundRect">
            <a:avLst>
              <a:gd name="adj" fmla="val 4167"/>
            </a:avLst>
          </a:prstGeom>
          <a:solidFill>
            <a:srgbClr val="FFFFFF"/>
          </a:solidFill>
          <a:ln w="76200" cap="sq">
            <a:solidFill>
              <a:schemeClr val="accent2">
                <a:lumMod val="60000"/>
                <a:lumOff val="40000"/>
              </a:schemeClr>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6">
                                            <p:bg/>
                                          </p:spTgt>
                                        </p:tgtEl>
                                        <p:attrNameLst>
                                          <p:attrName>style.visibility</p:attrName>
                                        </p:attrNameLst>
                                      </p:cBhvr>
                                      <p:to>
                                        <p:strVal val="visible"/>
                                      </p:to>
                                    </p:set>
                                    <p:animEffect transition="in" filter="fade">
                                      <p:cBhvr>
                                        <p:cTn id="12" dur="1000"/>
                                        <p:tgtEl>
                                          <p:spTgt spid="6">
                                            <p:bg/>
                                          </p:spTgt>
                                        </p:tgtEl>
                                      </p:cBhvr>
                                    </p:animEffect>
                                    <p:anim calcmode="lin" valueType="num">
                                      <p:cBhvr>
                                        <p:cTn id="13" dur="1000" fill="hold"/>
                                        <p:tgtEl>
                                          <p:spTgt spid="6">
                                            <p:bg/>
                                          </p:spTgt>
                                        </p:tgtEl>
                                        <p:attrNameLst>
                                          <p:attrName>ppt_x</p:attrName>
                                        </p:attrNameLst>
                                      </p:cBhvr>
                                      <p:tavLst>
                                        <p:tav tm="0">
                                          <p:val>
                                            <p:strVal val="#ppt_x"/>
                                          </p:val>
                                        </p:tav>
                                        <p:tav tm="100000">
                                          <p:val>
                                            <p:strVal val="#ppt_x"/>
                                          </p:val>
                                        </p:tav>
                                      </p:tavLst>
                                    </p:anim>
                                    <p:anim calcmode="lin" valueType="num">
                                      <p:cBhvr>
                                        <p:cTn id="14" dur="1000" fill="hold"/>
                                        <p:tgtEl>
                                          <p:spTgt spid="6">
                                            <p:bg/>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6">
                                            <p:txEl>
                                              <p:pRg st="0" end="0"/>
                                            </p:txEl>
                                          </p:spTgt>
                                        </p:tgtEl>
                                        <p:attrNameLst>
                                          <p:attrName>style.visibility</p:attrName>
                                        </p:attrNameLst>
                                      </p:cBhvr>
                                      <p:to>
                                        <p:strVal val="visible"/>
                                      </p:to>
                                    </p:set>
                                    <p:animEffect transition="in" filter="fade">
                                      <p:cBhvr>
                                        <p:cTn id="19" dur="1000"/>
                                        <p:tgtEl>
                                          <p:spTgt spid="6">
                                            <p:txEl>
                                              <p:pRg st="0" end="0"/>
                                            </p:txEl>
                                          </p:spTgt>
                                        </p:tgtEl>
                                      </p:cBhvr>
                                    </p:animEffect>
                                    <p:anim calcmode="lin" valueType="num">
                                      <p:cBhvr>
                                        <p:cTn id="20" dur="10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21" dur="1000" fill="hold"/>
                                        <p:tgtEl>
                                          <p:spTgt spid="6">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nodeType="click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wipe(down)">
                                      <p:cBhvr>
                                        <p:cTn id="26" dur="500"/>
                                        <p:tgtEl>
                                          <p:spTgt spid="7"/>
                                        </p:tgtEl>
                                      </p:cBhvr>
                                    </p:animEffect>
                                  </p:childTnLst>
                                </p:cTn>
                              </p:par>
                            </p:childTnLst>
                          </p:cTn>
                        </p:par>
                      </p:childTnLst>
                    </p:cTn>
                  </p:par>
                  <p:par>
                    <p:cTn id="27" fill="hold">
                      <p:stCondLst>
                        <p:cond delay="indefinite"/>
                      </p:stCondLst>
                      <p:childTnLst>
                        <p:par>
                          <p:cTn id="28" fill="hold">
                            <p:stCondLst>
                              <p:cond delay="0"/>
                            </p:stCondLst>
                            <p:childTnLst>
                              <p:par>
                                <p:cTn id="29" presetID="21" presetClass="entr" presetSubtype="4" fill="hold" nodeType="click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wheel(4)">
                                      <p:cBhvr>
                                        <p:cTn id="31" dur="2000"/>
                                        <p:tgtEl>
                                          <p:spTgt spid="8"/>
                                        </p:tgtEl>
                                      </p:cBhvr>
                                    </p:animEffect>
                                  </p:childTnLst>
                                </p:cTn>
                              </p:par>
                            </p:childTnLst>
                          </p:cTn>
                        </p:par>
                      </p:childTnLst>
                    </p:cTn>
                  </p:par>
                  <p:par>
                    <p:cTn id="32" fill="hold">
                      <p:stCondLst>
                        <p:cond delay="indefinite"/>
                      </p:stCondLst>
                      <p:childTnLst>
                        <p:par>
                          <p:cTn id="33" fill="hold">
                            <p:stCondLst>
                              <p:cond delay="0"/>
                            </p:stCondLst>
                            <p:childTnLst>
                              <p:par>
                                <p:cTn id="34" presetID="21" presetClass="entr" presetSubtype="4" fill="hold" nodeType="clickEffect">
                                  <p:stCondLst>
                                    <p:cond delay="0"/>
                                  </p:stCondLst>
                                  <p:childTnLst>
                                    <p:set>
                                      <p:cBhvr>
                                        <p:cTn id="35" dur="1" fill="hold">
                                          <p:stCondLst>
                                            <p:cond delay="0"/>
                                          </p:stCondLst>
                                        </p:cTn>
                                        <p:tgtEl>
                                          <p:spTgt spid="5122"/>
                                        </p:tgtEl>
                                        <p:attrNameLst>
                                          <p:attrName>style.visibility</p:attrName>
                                        </p:attrNameLst>
                                      </p:cBhvr>
                                      <p:to>
                                        <p:strVal val="visible"/>
                                      </p:to>
                                    </p:set>
                                    <p:animEffect transition="in" filter="wheel(4)">
                                      <p:cBhvr>
                                        <p:cTn id="36" dur="2000"/>
                                        <p:tgtEl>
                                          <p:spTgt spid="51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build="p"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4329114" cy="939784"/>
          </a:xfrm>
        </p:spPr>
        <p:style>
          <a:lnRef idx="1">
            <a:schemeClr val="accent2"/>
          </a:lnRef>
          <a:fillRef idx="2">
            <a:schemeClr val="accent2"/>
          </a:fillRef>
          <a:effectRef idx="1">
            <a:schemeClr val="accent2"/>
          </a:effectRef>
          <a:fontRef idx="minor">
            <a:schemeClr val="dk1"/>
          </a:fontRef>
        </p:style>
        <p:txBody>
          <a:bodyPr>
            <a:noAutofit/>
          </a:bodyPr>
          <a:lstStyle/>
          <a:p>
            <a:r>
              <a:rPr lang="ru-RU" sz="3200" b="1" dirty="0" err="1" smtClean="0"/>
              <a:t>Фридландские</a:t>
            </a:r>
            <a:r>
              <a:rPr lang="ru-RU" sz="3200" b="1" dirty="0" smtClean="0"/>
              <a:t> ворота</a:t>
            </a:r>
            <a:endParaRPr lang="ru-RU" sz="3200" b="1" dirty="0"/>
          </a:p>
        </p:txBody>
      </p:sp>
      <p:sp>
        <p:nvSpPr>
          <p:cNvPr id="3" name="Текст 2"/>
          <p:cNvSpPr>
            <a:spLocks noGrp="1"/>
          </p:cNvSpPr>
          <p:nvPr>
            <p:ph type="body" idx="1"/>
          </p:nvPr>
        </p:nvSpPr>
        <p:spPr/>
        <p:txBody>
          <a:bodyPr/>
          <a:lstStyle/>
          <a:p>
            <a:endParaRPr lang="ru-RU" dirty="0"/>
          </a:p>
        </p:txBody>
      </p:sp>
      <p:sp>
        <p:nvSpPr>
          <p:cNvPr id="4" name="Содержимое 3"/>
          <p:cNvSpPr>
            <a:spLocks noGrp="1"/>
          </p:cNvSpPr>
          <p:nvPr>
            <p:ph sz="half" idx="2"/>
          </p:nvPr>
        </p:nvSpPr>
        <p:spPr/>
        <p:txBody>
          <a:bodyPr/>
          <a:lstStyle/>
          <a:p>
            <a:endParaRPr lang="ru-RU"/>
          </a:p>
        </p:txBody>
      </p:sp>
      <p:sp>
        <p:nvSpPr>
          <p:cNvPr id="5" name="Текст 4"/>
          <p:cNvSpPr>
            <a:spLocks noGrp="1"/>
          </p:cNvSpPr>
          <p:nvPr>
            <p:ph type="body" sz="quarter" idx="3"/>
          </p:nvPr>
        </p:nvSpPr>
        <p:spPr/>
        <p:txBody>
          <a:bodyPr/>
          <a:lstStyle/>
          <a:p>
            <a:endParaRPr lang="ru-RU"/>
          </a:p>
        </p:txBody>
      </p:sp>
      <p:sp>
        <p:nvSpPr>
          <p:cNvPr id="6" name="Содержимое 5"/>
          <p:cNvSpPr>
            <a:spLocks noGrp="1"/>
          </p:cNvSpPr>
          <p:nvPr>
            <p:ph sz="quarter" idx="4"/>
          </p:nvPr>
        </p:nvSpPr>
        <p:spPr>
          <a:xfrm>
            <a:off x="214282" y="3929066"/>
            <a:ext cx="8786873" cy="2786081"/>
          </a:xfrm>
        </p:spPr>
        <p:style>
          <a:lnRef idx="2">
            <a:schemeClr val="accent2"/>
          </a:lnRef>
          <a:fillRef idx="1">
            <a:schemeClr val="lt1"/>
          </a:fillRef>
          <a:effectRef idx="0">
            <a:schemeClr val="accent2"/>
          </a:effectRef>
          <a:fontRef idx="minor">
            <a:schemeClr val="dk1"/>
          </a:fontRef>
        </p:style>
        <p:txBody>
          <a:bodyPr>
            <a:normAutofit lnSpcReduction="10000"/>
          </a:bodyPr>
          <a:lstStyle/>
          <a:p>
            <a:pPr algn="just"/>
            <a:r>
              <a:rPr lang="ru-RU" sz="1800" b="1" dirty="0" smtClean="0"/>
              <a:t>Были построены в 1862 году и названы по выезду к городу </a:t>
            </a:r>
            <a:r>
              <a:rPr lang="ru-RU" sz="1800" b="1" dirty="0" err="1" smtClean="0"/>
              <a:t>Фридланд</a:t>
            </a:r>
            <a:r>
              <a:rPr lang="ru-RU" sz="1800" b="1" dirty="0" smtClean="0"/>
              <a:t>. Сохранились до наших дней, благодаря заступничеству жителей Кенигсберга, не позволивших их снести в </a:t>
            </a:r>
            <a:r>
              <a:rPr lang="ru-RU" sz="1800" b="1" dirty="0" err="1" smtClean="0"/>
              <a:t>н.ХХ</a:t>
            </a:r>
            <a:r>
              <a:rPr lang="ru-RU" sz="1800" b="1" dirty="0" smtClean="0"/>
              <a:t> века. Их оставили как памятник архитектуры, движение сквозь них было приостановлено. Ворота украшены статуями: со стороны города – фигура Фридриха фон </a:t>
            </a:r>
            <a:r>
              <a:rPr lang="ru-RU" sz="1800" b="1" dirty="0" err="1" smtClean="0"/>
              <a:t>Цоллерна</a:t>
            </a:r>
            <a:r>
              <a:rPr lang="ru-RU" sz="1800" b="1" dirty="0" smtClean="0"/>
              <a:t>, </a:t>
            </a:r>
            <a:r>
              <a:rPr lang="ru-RU" sz="1800" b="1" dirty="0" err="1" smtClean="0"/>
              <a:t>комтура</a:t>
            </a:r>
            <a:r>
              <a:rPr lang="ru-RU" sz="1800" b="1" dirty="0" smtClean="0"/>
              <a:t> крепости </a:t>
            </a:r>
            <a:r>
              <a:rPr lang="ru-RU" sz="1800" b="1" dirty="0" err="1" smtClean="0"/>
              <a:t>Бальга</a:t>
            </a:r>
            <a:r>
              <a:rPr lang="ru-RU" sz="1800" b="1" dirty="0" smtClean="0"/>
              <a:t>, а с внешней – изображение великого магистра – </a:t>
            </a:r>
            <a:r>
              <a:rPr lang="ru-RU" sz="1800" b="1" dirty="0" err="1" smtClean="0"/>
              <a:t>Зигфреда</a:t>
            </a:r>
            <a:r>
              <a:rPr lang="ru-RU" sz="1800" b="1" dirty="0" smtClean="0"/>
              <a:t> фон </a:t>
            </a:r>
            <a:r>
              <a:rPr lang="ru-RU" sz="1800" b="1" dirty="0" err="1" smtClean="0"/>
              <a:t>Фойхтвангена</a:t>
            </a:r>
            <a:r>
              <a:rPr lang="ru-RU" sz="1800" b="1" dirty="0" smtClean="0"/>
              <a:t>. Эти ворота были самыми укрепленными, но </a:t>
            </a:r>
            <a:r>
              <a:rPr lang="ru-RU" sz="1800" b="1" dirty="0" err="1" smtClean="0"/>
              <a:t>показапли</a:t>
            </a:r>
            <a:r>
              <a:rPr lang="ru-RU" sz="1800" b="1" dirty="0" smtClean="0"/>
              <a:t> себя в деле только 1 раз – во время штурма Кенигсберга в 1945 г.. На протяжении десятилетий ворота были заброшены. В настоящее время здесь открыт музей, большинство экспонатов которого было найдено неподалеку, на дне рва.</a:t>
            </a:r>
            <a:endParaRPr lang="ru-RU" sz="1800" b="1" dirty="0"/>
          </a:p>
        </p:txBody>
      </p:sp>
      <p:pic>
        <p:nvPicPr>
          <p:cNvPr id="7" name="Picture 4" descr="Фридландские ворота"/>
          <p:cNvPicPr>
            <a:picLocks noChangeAspect="1" noChangeArrowheads="1"/>
          </p:cNvPicPr>
          <p:nvPr/>
        </p:nvPicPr>
        <p:blipFill>
          <a:blip r:embed="rId2" cstate="print"/>
          <a:srcRect/>
          <a:stretch>
            <a:fillRect/>
          </a:stretch>
        </p:blipFill>
        <p:spPr bwMode="auto">
          <a:xfrm>
            <a:off x="4857752" y="142852"/>
            <a:ext cx="4143404" cy="2944812"/>
          </a:xfrm>
          <a:prstGeom prst="roundRect">
            <a:avLst>
              <a:gd name="adj" fmla="val 4167"/>
            </a:avLst>
          </a:prstGeom>
          <a:solidFill>
            <a:srgbClr val="FFFFFF"/>
          </a:solidFill>
          <a:ln w="76200" cap="sq">
            <a:solidFill>
              <a:schemeClr val="accent2">
                <a:lumMod val="60000"/>
                <a:lumOff val="40000"/>
              </a:schemeClr>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pic>
        <p:nvPicPr>
          <p:cNvPr id="8" name="Picture 6" descr="PA287954"/>
          <p:cNvPicPr>
            <a:picLocks noChangeAspect="1" noChangeArrowheads="1"/>
          </p:cNvPicPr>
          <p:nvPr/>
        </p:nvPicPr>
        <p:blipFill>
          <a:blip r:embed="rId3" cstate="print"/>
          <a:srcRect/>
          <a:stretch>
            <a:fillRect/>
          </a:stretch>
        </p:blipFill>
        <p:spPr bwMode="auto">
          <a:xfrm>
            <a:off x="785786" y="1285860"/>
            <a:ext cx="3714776" cy="2571768"/>
          </a:xfrm>
          <a:prstGeom prst="roundRect">
            <a:avLst>
              <a:gd name="adj" fmla="val 16667"/>
            </a:avLst>
          </a:prstGeom>
          <a:ln>
            <a:solidFill>
              <a:schemeClr val="accent2">
                <a:lumMod val="60000"/>
                <a:lumOff val="40000"/>
              </a:schemeClr>
            </a:solid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0" fill="hold"/>
                                        <p:tgtEl>
                                          <p:spTgt spid="2"/>
                                        </p:tgtEl>
                                        <p:attrNameLst>
                                          <p:attrName>ppt_x</p:attrName>
                                        </p:attrNameLst>
                                      </p:cBhvr>
                                      <p:tavLst>
                                        <p:tav tm="0">
                                          <p:val>
                                            <p:strVal val="#ppt_x"/>
                                          </p:val>
                                        </p:tav>
                                        <p:tav tm="100000">
                                          <p:val>
                                            <p:strVal val="#ppt_x"/>
                                          </p:val>
                                        </p:tav>
                                      </p:tavLst>
                                    </p:anim>
                                    <p:anim calcmode="lin" valueType="num">
                                      <p:cBhvr additive="base">
                                        <p:cTn id="8" dur="50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1" presetClass="entr" presetSubtype="4" fill="hold" nodeType="click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heel(4)">
                                      <p:cBhvr>
                                        <p:cTn id="13" dur="2000"/>
                                        <p:tgtEl>
                                          <p:spTgt spid="7"/>
                                        </p:tgtEl>
                                      </p:cBhvr>
                                    </p:animEffect>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grpId="0" nodeType="clickEffect">
                                  <p:stCondLst>
                                    <p:cond delay="0"/>
                                  </p:stCondLst>
                                  <p:childTnLst>
                                    <p:set>
                                      <p:cBhvr>
                                        <p:cTn id="17" dur="1" fill="hold">
                                          <p:stCondLst>
                                            <p:cond delay="0"/>
                                          </p:stCondLst>
                                        </p:cTn>
                                        <p:tgtEl>
                                          <p:spTgt spid="6">
                                            <p:bg/>
                                          </p:spTgt>
                                        </p:tgtEl>
                                        <p:attrNameLst>
                                          <p:attrName>style.visibility</p:attrName>
                                        </p:attrNameLst>
                                      </p:cBhvr>
                                      <p:to>
                                        <p:strVal val="visible"/>
                                      </p:to>
                                    </p:set>
                                    <p:animEffect transition="in" filter="fade">
                                      <p:cBhvr>
                                        <p:cTn id="18" dur="1000"/>
                                        <p:tgtEl>
                                          <p:spTgt spid="6">
                                            <p:bg/>
                                          </p:spTgt>
                                        </p:tgtEl>
                                      </p:cBhvr>
                                    </p:animEffect>
                                    <p:anim calcmode="lin" valueType="num">
                                      <p:cBhvr>
                                        <p:cTn id="19" dur="1000" fill="hold"/>
                                        <p:tgtEl>
                                          <p:spTgt spid="6">
                                            <p:bg/>
                                          </p:spTgt>
                                        </p:tgtEl>
                                        <p:attrNameLst>
                                          <p:attrName>ppt_x</p:attrName>
                                        </p:attrNameLst>
                                      </p:cBhvr>
                                      <p:tavLst>
                                        <p:tav tm="0">
                                          <p:val>
                                            <p:strVal val="#ppt_x"/>
                                          </p:val>
                                        </p:tav>
                                        <p:tav tm="100000">
                                          <p:val>
                                            <p:strVal val="#ppt_x"/>
                                          </p:val>
                                        </p:tav>
                                      </p:tavLst>
                                    </p:anim>
                                    <p:anim calcmode="lin" valueType="num">
                                      <p:cBhvr>
                                        <p:cTn id="20" dur="1000" fill="hold"/>
                                        <p:tgtEl>
                                          <p:spTgt spid="6">
                                            <p:bg/>
                                          </p:spTgt>
                                        </p:tgtEl>
                                        <p:attrNameLst>
                                          <p:attrName>ppt_y</p:attrName>
                                        </p:attrNameLst>
                                      </p:cBhvr>
                                      <p:tavLst>
                                        <p:tav tm="0">
                                          <p:val>
                                            <p:strVal val="#ppt_y+.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grpId="0" nodeType="clickEffect">
                                  <p:stCondLst>
                                    <p:cond delay="0"/>
                                  </p:stCondLst>
                                  <p:childTnLst>
                                    <p:set>
                                      <p:cBhvr>
                                        <p:cTn id="24" dur="1" fill="hold">
                                          <p:stCondLst>
                                            <p:cond delay="0"/>
                                          </p:stCondLst>
                                        </p:cTn>
                                        <p:tgtEl>
                                          <p:spTgt spid="6">
                                            <p:txEl>
                                              <p:pRg st="0" end="0"/>
                                            </p:txEl>
                                          </p:spTgt>
                                        </p:tgtEl>
                                        <p:attrNameLst>
                                          <p:attrName>style.visibility</p:attrName>
                                        </p:attrNameLst>
                                      </p:cBhvr>
                                      <p:to>
                                        <p:strVal val="visible"/>
                                      </p:to>
                                    </p:set>
                                    <p:animEffect transition="in" filter="fade">
                                      <p:cBhvr>
                                        <p:cTn id="25" dur="1000"/>
                                        <p:tgtEl>
                                          <p:spTgt spid="6">
                                            <p:txEl>
                                              <p:pRg st="0" end="0"/>
                                            </p:txEl>
                                          </p:spTgt>
                                        </p:tgtEl>
                                      </p:cBhvr>
                                    </p:animEffect>
                                    <p:anim calcmode="lin" valueType="num">
                                      <p:cBhvr>
                                        <p:cTn id="26" dur="10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27" dur="1000" fill="hold"/>
                                        <p:tgtEl>
                                          <p:spTgt spid="6">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1" presetClass="entr" presetSubtype="4" fill="hold"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wheel(4)">
                                      <p:cBhvr>
                                        <p:cTn id="32"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build="p"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00562" y="274638"/>
            <a:ext cx="4500594" cy="939784"/>
          </a:xfrm>
          <a:effectLst>
            <a:glow rad="228600">
              <a:schemeClr val="accent6">
                <a:satMod val="175000"/>
                <a:alpha val="40000"/>
              </a:schemeClr>
            </a:glow>
            <a:outerShdw blurRad="40000" dist="20000" dir="5400000" rotWithShape="0">
              <a:srgbClr val="000000">
                <a:alpha val="38000"/>
              </a:srgbClr>
            </a:outerShdw>
          </a:effectLst>
        </p:spPr>
        <p:style>
          <a:lnRef idx="1">
            <a:schemeClr val="accent6"/>
          </a:lnRef>
          <a:fillRef idx="2">
            <a:schemeClr val="accent6"/>
          </a:fillRef>
          <a:effectRef idx="1">
            <a:schemeClr val="accent6"/>
          </a:effectRef>
          <a:fontRef idx="minor">
            <a:schemeClr val="dk1"/>
          </a:fontRef>
        </p:style>
        <p:txBody>
          <a:bodyPr>
            <a:noAutofit/>
          </a:bodyPr>
          <a:lstStyle/>
          <a:p>
            <a:r>
              <a:rPr lang="ru-RU" sz="3600" b="1" dirty="0" err="1" smtClean="0"/>
              <a:t>Аусфальские</a:t>
            </a:r>
            <a:r>
              <a:rPr lang="ru-RU" sz="3600" b="1" dirty="0" smtClean="0"/>
              <a:t> ворота</a:t>
            </a:r>
            <a:endParaRPr lang="ru-RU" sz="3600" b="1" dirty="0"/>
          </a:p>
        </p:txBody>
      </p:sp>
      <p:sp>
        <p:nvSpPr>
          <p:cNvPr id="3" name="Текст 2"/>
          <p:cNvSpPr>
            <a:spLocks noGrp="1"/>
          </p:cNvSpPr>
          <p:nvPr>
            <p:ph type="body" idx="1"/>
          </p:nvPr>
        </p:nvSpPr>
        <p:spPr/>
        <p:txBody>
          <a:bodyPr/>
          <a:lstStyle/>
          <a:p>
            <a:endParaRPr lang="ru-RU"/>
          </a:p>
        </p:txBody>
      </p:sp>
      <p:sp>
        <p:nvSpPr>
          <p:cNvPr id="5" name="Текст 4"/>
          <p:cNvSpPr>
            <a:spLocks noGrp="1"/>
          </p:cNvSpPr>
          <p:nvPr>
            <p:ph type="body" sz="quarter" idx="3"/>
          </p:nvPr>
        </p:nvSpPr>
        <p:spPr/>
        <p:txBody>
          <a:bodyPr/>
          <a:lstStyle/>
          <a:p>
            <a:endParaRPr lang="ru-RU" dirty="0"/>
          </a:p>
        </p:txBody>
      </p:sp>
      <p:sp>
        <p:nvSpPr>
          <p:cNvPr id="6" name="Содержимое 5"/>
          <p:cNvSpPr>
            <a:spLocks noGrp="1"/>
          </p:cNvSpPr>
          <p:nvPr>
            <p:ph sz="quarter" idx="4"/>
          </p:nvPr>
        </p:nvSpPr>
        <p:spPr>
          <a:xfrm>
            <a:off x="428596" y="3643314"/>
            <a:ext cx="8572559" cy="3000396"/>
          </a:xfrm>
          <a:effectLst>
            <a:glow rad="228600">
              <a:schemeClr val="accent6">
                <a:satMod val="175000"/>
                <a:alpha val="40000"/>
              </a:schemeClr>
            </a:glow>
            <a:outerShdw blurRad="40000" dist="20000" dir="5400000" rotWithShape="0">
              <a:srgbClr val="000000">
                <a:alpha val="38000"/>
              </a:srgbClr>
            </a:outerShdw>
          </a:effectLst>
        </p:spPr>
        <p:style>
          <a:lnRef idx="1">
            <a:schemeClr val="accent6"/>
          </a:lnRef>
          <a:fillRef idx="2">
            <a:schemeClr val="accent6"/>
          </a:fillRef>
          <a:effectRef idx="1">
            <a:schemeClr val="accent6"/>
          </a:effectRef>
          <a:fontRef idx="minor">
            <a:schemeClr val="dk1"/>
          </a:fontRef>
        </p:style>
        <p:txBody>
          <a:bodyPr>
            <a:normAutofit lnSpcReduction="10000"/>
          </a:bodyPr>
          <a:lstStyle/>
          <a:p>
            <a:pPr algn="just"/>
            <a:r>
              <a:rPr lang="ru-RU" sz="1800" b="1" dirty="0" smtClean="0"/>
              <a:t>Первые ворота были построены  в 20-х </a:t>
            </a:r>
            <a:r>
              <a:rPr lang="ru-RU" sz="1800" b="1" dirty="0" err="1" smtClean="0"/>
              <a:t>гг</a:t>
            </a:r>
            <a:r>
              <a:rPr lang="ru-RU" sz="1800" b="1" dirty="0" smtClean="0"/>
              <a:t> </a:t>
            </a:r>
            <a:r>
              <a:rPr lang="en-US" sz="1800" b="1" dirty="0" smtClean="0"/>
              <a:t>XVII</a:t>
            </a:r>
            <a:r>
              <a:rPr lang="ru-RU" sz="1800" b="1" dirty="0" smtClean="0"/>
              <a:t> века, но в 1866 г они были перестроены. </a:t>
            </a:r>
            <a:r>
              <a:rPr lang="ru-RU" sz="1800" b="1" dirty="0" err="1" smtClean="0"/>
              <a:t>Аусфальские</a:t>
            </a:r>
            <a:r>
              <a:rPr lang="ru-RU" sz="1800" b="1" dirty="0" smtClean="0"/>
              <a:t> ворота пропускали только пешеходов и были менее значимыми по отношению к остальным городским воротам. Проектировал ворота – архитектор Людвиг фон </a:t>
            </a:r>
            <a:r>
              <a:rPr lang="ru-RU" sz="1800" b="1" dirty="0" err="1" smtClean="0"/>
              <a:t>Астер</a:t>
            </a:r>
            <a:r>
              <a:rPr lang="ru-RU" sz="1800" b="1" dirty="0" smtClean="0"/>
              <a:t>. Ворота с самого начала врезались в вал и находились ниже уровня земли. В </a:t>
            </a:r>
            <a:r>
              <a:rPr lang="ru-RU" sz="1800" b="1" dirty="0" err="1" smtClean="0"/>
              <a:t>н.ХХ</a:t>
            </a:r>
            <a:r>
              <a:rPr lang="ru-RU" sz="1800" b="1" dirty="0" smtClean="0"/>
              <a:t> </a:t>
            </a:r>
            <a:r>
              <a:rPr lang="ru-RU" sz="1800" b="1" dirty="0" err="1" smtClean="0"/>
              <a:t>в</a:t>
            </a:r>
            <a:r>
              <a:rPr lang="ru-RU" sz="1800" b="1" dirty="0" smtClean="0"/>
              <a:t> единственный проезд ворот был заложен. Во время войны они были переоборудованы под пункт управления воинскими частями. После войны использовались как склад, позднее как бомбоубежище института милиции. на верхнем покрытии ворот, которое расположено вровень с уровнем проезжей части Гвардейского проспекта была построена православная часовня св.Георгия, посвященная советским солдатам, погибшим при штурме </a:t>
            </a:r>
            <a:r>
              <a:rPr lang="ru-RU" sz="1800" b="1" dirty="0"/>
              <a:t>К</a:t>
            </a:r>
            <a:r>
              <a:rPr lang="ru-RU" sz="1800" b="1" dirty="0" smtClean="0"/>
              <a:t>енигсберга</a:t>
            </a:r>
            <a:endParaRPr lang="ru-RU" sz="1800" b="1" dirty="0"/>
          </a:p>
        </p:txBody>
      </p:sp>
      <p:pic>
        <p:nvPicPr>
          <p:cNvPr id="7" name="Picture 4" descr="Аусфальские ворота"/>
          <p:cNvPicPr>
            <a:picLocks noChangeAspect="1" noChangeArrowheads="1"/>
          </p:cNvPicPr>
          <p:nvPr/>
        </p:nvPicPr>
        <p:blipFill>
          <a:blip r:embed="rId2" cstate="print"/>
          <a:srcRect/>
          <a:stretch>
            <a:fillRect/>
          </a:stretch>
        </p:blipFill>
        <p:spPr bwMode="auto">
          <a:xfrm>
            <a:off x="142844" y="142852"/>
            <a:ext cx="3786214" cy="2692400"/>
          </a:xfrm>
          <a:prstGeom prst="rect">
            <a:avLst/>
          </a:prstGeom>
          <a:ln>
            <a:noFill/>
          </a:ln>
          <a:effectLst>
            <a:softEdge rad="112500"/>
          </a:effectLst>
        </p:spPr>
      </p:pic>
      <p:pic>
        <p:nvPicPr>
          <p:cNvPr id="8" name="Picture 5" descr="137"/>
          <p:cNvPicPr>
            <a:picLocks noGrp="1" noChangeAspect="1" noChangeArrowheads="1"/>
          </p:cNvPicPr>
          <p:nvPr>
            <p:ph sz="half" idx="2"/>
          </p:nvPr>
        </p:nvPicPr>
        <p:blipFill>
          <a:blip r:embed="rId3" cstate="print"/>
          <a:srcRect/>
          <a:stretch>
            <a:fillRect/>
          </a:stretch>
        </p:blipFill>
        <p:spPr bwMode="auto">
          <a:xfrm>
            <a:off x="5815018" y="1285860"/>
            <a:ext cx="3328982" cy="2079993"/>
          </a:xfrm>
          <a:prstGeom prst="rect">
            <a:avLst/>
          </a:prstGeom>
          <a:ln>
            <a:noFill/>
          </a:ln>
          <a:effectLst>
            <a:softEdge rad="112500"/>
          </a:effectLst>
        </p:spPr>
      </p:pic>
      <p:pic>
        <p:nvPicPr>
          <p:cNvPr id="6146" name="Picture 2" descr="C:\Documents and Settings\Bebn Laden\Мои документы\НАТАША\ЗАПАДНАЯ РОССИЯ\уроки\180px-Kaliningrad_1200_11.jpg"/>
          <p:cNvPicPr>
            <a:picLocks noChangeAspect="1" noChangeArrowheads="1"/>
          </p:cNvPicPr>
          <p:nvPr/>
        </p:nvPicPr>
        <p:blipFill>
          <a:blip r:embed="rId4" cstate="print"/>
          <a:srcRect/>
          <a:stretch>
            <a:fillRect/>
          </a:stretch>
        </p:blipFill>
        <p:spPr bwMode="auto">
          <a:xfrm>
            <a:off x="2928926" y="1285860"/>
            <a:ext cx="2857520" cy="2071702"/>
          </a:xfrm>
          <a:prstGeom prst="rect">
            <a:avLst/>
          </a:prstGeom>
          <a:ln>
            <a:noFill/>
          </a:ln>
          <a:effectLst>
            <a:softEdge rad="112500"/>
          </a:effectLst>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6">
                                            <p:bg/>
                                          </p:spTgt>
                                        </p:tgtEl>
                                        <p:attrNameLst>
                                          <p:attrName>style.visibility</p:attrName>
                                        </p:attrNameLst>
                                      </p:cBhvr>
                                      <p:to>
                                        <p:strVal val="visible"/>
                                      </p:to>
                                    </p:set>
                                    <p:animEffect transition="in" filter="fade">
                                      <p:cBhvr>
                                        <p:cTn id="12" dur="1000"/>
                                        <p:tgtEl>
                                          <p:spTgt spid="6">
                                            <p:bg/>
                                          </p:spTgt>
                                        </p:tgtEl>
                                      </p:cBhvr>
                                    </p:animEffect>
                                    <p:anim calcmode="lin" valueType="num">
                                      <p:cBhvr>
                                        <p:cTn id="13" dur="1000" fill="hold"/>
                                        <p:tgtEl>
                                          <p:spTgt spid="6">
                                            <p:bg/>
                                          </p:spTgt>
                                        </p:tgtEl>
                                        <p:attrNameLst>
                                          <p:attrName>ppt_x</p:attrName>
                                        </p:attrNameLst>
                                      </p:cBhvr>
                                      <p:tavLst>
                                        <p:tav tm="0">
                                          <p:val>
                                            <p:strVal val="#ppt_x"/>
                                          </p:val>
                                        </p:tav>
                                        <p:tav tm="100000">
                                          <p:val>
                                            <p:strVal val="#ppt_x"/>
                                          </p:val>
                                        </p:tav>
                                      </p:tavLst>
                                    </p:anim>
                                    <p:anim calcmode="lin" valueType="num">
                                      <p:cBhvr>
                                        <p:cTn id="14" dur="1000" fill="hold"/>
                                        <p:tgtEl>
                                          <p:spTgt spid="6">
                                            <p:bg/>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6">
                                            <p:txEl>
                                              <p:pRg st="0" end="0"/>
                                            </p:txEl>
                                          </p:spTgt>
                                        </p:tgtEl>
                                        <p:attrNameLst>
                                          <p:attrName>style.visibility</p:attrName>
                                        </p:attrNameLst>
                                      </p:cBhvr>
                                      <p:to>
                                        <p:strVal val="visible"/>
                                      </p:to>
                                    </p:set>
                                    <p:animEffect transition="in" filter="fade">
                                      <p:cBhvr>
                                        <p:cTn id="19" dur="1000"/>
                                        <p:tgtEl>
                                          <p:spTgt spid="6">
                                            <p:txEl>
                                              <p:pRg st="0" end="0"/>
                                            </p:txEl>
                                          </p:spTgt>
                                        </p:tgtEl>
                                      </p:cBhvr>
                                    </p:animEffect>
                                    <p:anim calcmode="lin" valueType="num">
                                      <p:cBhvr>
                                        <p:cTn id="20" dur="10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21" dur="1000" fill="hold"/>
                                        <p:tgtEl>
                                          <p:spTgt spid="6">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1" presetClass="entr" presetSubtype="4" fill="hold" nodeType="click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wheel(4)">
                                      <p:cBhvr>
                                        <p:cTn id="26" dur="2000"/>
                                        <p:tgtEl>
                                          <p:spTgt spid="7"/>
                                        </p:tgtEl>
                                      </p:cBhvr>
                                    </p:animEffect>
                                  </p:childTnLst>
                                </p:cTn>
                              </p:par>
                            </p:childTnLst>
                          </p:cTn>
                        </p:par>
                      </p:childTnLst>
                    </p:cTn>
                  </p:par>
                  <p:par>
                    <p:cTn id="27" fill="hold">
                      <p:stCondLst>
                        <p:cond delay="indefinite"/>
                      </p:stCondLst>
                      <p:childTnLst>
                        <p:par>
                          <p:cTn id="28" fill="hold">
                            <p:stCondLst>
                              <p:cond delay="0"/>
                            </p:stCondLst>
                            <p:childTnLst>
                              <p:par>
                                <p:cTn id="29" presetID="21" presetClass="entr" presetSubtype="4" fill="hold" nodeType="click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wheel(4)">
                                      <p:cBhvr>
                                        <p:cTn id="31" dur="2000"/>
                                        <p:tgtEl>
                                          <p:spTgt spid="8"/>
                                        </p:tgtEl>
                                      </p:cBhvr>
                                    </p:animEffect>
                                  </p:childTnLst>
                                </p:cTn>
                              </p:par>
                            </p:childTnLst>
                          </p:cTn>
                        </p:par>
                      </p:childTnLst>
                    </p:cTn>
                  </p:par>
                  <p:par>
                    <p:cTn id="32" fill="hold">
                      <p:stCondLst>
                        <p:cond delay="indefinite"/>
                      </p:stCondLst>
                      <p:childTnLst>
                        <p:par>
                          <p:cTn id="33" fill="hold">
                            <p:stCondLst>
                              <p:cond delay="0"/>
                            </p:stCondLst>
                            <p:childTnLst>
                              <p:par>
                                <p:cTn id="34" presetID="21" presetClass="entr" presetSubtype="4" fill="hold" nodeType="clickEffect">
                                  <p:stCondLst>
                                    <p:cond delay="0"/>
                                  </p:stCondLst>
                                  <p:childTnLst>
                                    <p:set>
                                      <p:cBhvr>
                                        <p:cTn id="35" dur="1" fill="hold">
                                          <p:stCondLst>
                                            <p:cond delay="0"/>
                                          </p:stCondLst>
                                        </p:cTn>
                                        <p:tgtEl>
                                          <p:spTgt spid="6146"/>
                                        </p:tgtEl>
                                        <p:attrNameLst>
                                          <p:attrName>style.visibility</p:attrName>
                                        </p:attrNameLst>
                                      </p:cBhvr>
                                      <p:to>
                                        <p:strVal val="visible"/>
                                      </p:to>
                                    </p:set>
                                    <p:animEffect transition="in" filter="wheel(4)">
                                      <p:cBhvr>
                                        <p:cTn id="36" dur="2000"/>
                                        <p:tgtEl>
                                          <p:spTgt spid="61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build="p"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4257676" cy="868346"/>
          </a:xfrm>
          <a:effectLst>
            <a:glow rad="228600">
              <a:schemeClr val="accent4">
                <a:satMod val="175000"/>
                <a:alpha val="40000"/>
              </a:schemeClr>
            </a:glow>
            <a:outerShdw blurRad="40000" dist="20000" dir="5400000" rotWithShape="0">
              <a:srgbClr val="000000">
                <a:alpha val="38000"/>
              </a:srgbClr>
            </a:outerShdw>
          </a:effectLst>
        </p:spPr>
        <p:style>
          <a:lnRef idx="1">
            <a:schemeClr val="accent4"/>
          </a:lnRef>
          <a:fillRef idx="2">
            <a:schemeClr val="accent4"/>
          </a:fillRef>
          <a:effectRef idx="1">
            <a:schemeClr val="accent4"/>
          </a:effectRef>
          <a:fontRef idx="minor">
            <a:schemeClr val="dk1"/>
          </a:fontRef>
        </p:style>
        <p:txBody>
          <a:bodyPr>
            <a:noAutofit/>
          </a:bodyPr>
          <a:lstStyle/>
          <a:p>
            <a:r>
              <a:rPr lang="ru-RU" sz="3200" b="1" dirty="0" err="1" smtClean="0">
                <a:effectLst>
                  <a:glow rad="228600">
                    <a:schemeClr val="accent4">
                      <a:satMod val="175000"/>
                      <a:alpha val="40000"/>
                    </a:schemeClr>
                  </a:glow>
                </a:effectLst>
              </a:rPr>
              <a:t>Россгартенские</a:t>
            </a:r>
            <a:r>
              <a:rPr lang="ru-RU" sz="3200" b="1" dirty="0" smtClean="0">
                <a:effectLst>
                  <a:glow rad="228600">
                    <a:schemeClr val="accent4">
                      <a:satMod val="175000"/>
                      <a:alpha val="40000"/>
                    </a:schemeClr>
                  </a:glow>
                </a:effectLst>
              </a:rPr>
              <a:t> ворота</a:t>
            </a:r>
            <a:endParaRPr lang="ru-RU" sz="3200" b="1" dirty="0">
              <a:effectLst>
                <a:glow rad="228600">
                  <a:schemeClr val="accent4">
                    <a:satMod val="175000"/>
                    <a:alpha val="40000"/>
                  </a:schemeClr>
                </a:glow>
              </a:effectLst>
            </a:endParaRPr>
          </a:p>
        </p:txBody>
      </p:sp>
      <p:sp>
        <p:nvSpPr>
          <p:cNvPr id="3" name="Текст 2"/>
          <p:cNvSpPr>
            <a:spLocks noGrp="1"/>
          </p:cNvSpPr>
          <p:nvPr>
            <p:ph type="body" idx="1"/>
          </p:nvPr>
        </p:nvSpPr>
        <p:spPr/>
        <p:txBody>
          <a:bodyPr/>
          <a:lstStyle/>
          <a:p>
            <a:endParaRPr lang="ru-RU" dirty="0"/>
          </a:p>
        </p:txBody>
      </p:sp>
      <p:sp>
        <p:nvSpPr>
          <p:cNvPr id="4" name="Содержимое 3"/>
          <p:cNvSpPr>
            <a:spLocks noGrp="1"/>
          </p:cNvSpPr>
          <p:nvPr>
            <p:ph sz="half" idx="2"/>
          </p:nvPr>
        </p:nvSpPr>
        <p:spPr>
          <a:xfrm>
            <a:off x="357158" y="1357298"/>
            <a:ext cx="4357718" cy="5357850"/>
          </a:xfrm>
          <a:effectLst>
            <a:glow rad="228600">
              <a:schemeClr val="accent2">
                <a:satMod val="175000"/>
                <a:alpha val="40000"/>
              </a:schemeClr>
            </a:glow>
            <a:outerShdw blurRad="40000" dist="20000" dir="5400000" rotWithShape="0">
              <a:srgbClr val="000000">
                <a:alpha val="38000"/>
              </a:srgbClr>
            </a:outerShdw>
          </a:effectLst>
        </p:spPr>
        <p:style>
          <a:lnRef idx="1">
            <a:schemeClr val="accent4"/>
          </a:lnRef>
          <a:fillRef idx="2">
            <a:schemeClr val="accent4"/>
          </a:fillRef>
          <a:effectRef idx="1">
            <a:schemeClr val="accent4"/>
          </a:effectRef>
          <a:fontRef idx="minor">
            <a:schemeClr val="dk1"/>
          </a:fontRef>
        </p:style>
        <p:txBody>
          <a:bodyPr>
            <a:normAutofit lnSpcReduction="10000"/>
          </a:bodyPr>
          <a:lstStyle/>
          <a:p>
            <a:pPr algn="just">
              <a:buNone/>
            </a:pPr>
            <a:r>
              <a:rPr lang="ru-RU" sz="1800" dirty="0" smtClean="0"/>
              <a:t>      </a:t>
            </a:r>
            <a:r>
              <a:rPr lang="ru-RU" sz="1800" b="1" dirty="0" smtClean="0"/>
              <a:t>Были построены в 1705 году в неоготическом стиле. Очень хорошо сохранились до наших дней и являются одними из самых красивых ворот. Эти ворота вели на </a:t>
            </a:r>
            <a:r>
              <a:rPr lang="ru-RU" sz="1800" b="1" dirty="0" err="1" smtClean="0"/>
              <a:t>Кранц</a:t>
            </a:r>
            <a:r>
              <a:rPr lang="ru-RU" sz="1800" b="1" dirty="0" smtClean="0"/>
              <a:t> (Зеленоградск) через конные луга, которые еще называли </a:t>
            </a:r>
            <a:r>
              <a:rPr lang="ru-RU" sz="1800" b="1" dirty="0" err="1" smtClean="0"/>
              <a:t>Россгартен</a:t>
            </a:r>
            <a:r>
              <a:rPr lang="ru-RU" sz="1800" b="1" dirty="0" smtClean="0"/>
              <a:t>, т.е. конные сады, отсюда и название ворот. Ворота были проездные. В них проверяли подорожные документы и собирали специальный налог с приезжих. С внешней стороны ворота защищал глубокий ров. Подъемный мост и опускающаяся на ночь  решетка способствовали неприступности сооружения. Сверху на воротах сохранились горельефы героев войны с Наполеоном. В настоящее время в воротах расположился ресторан «Солнечный камень»</a:t>
            </a:r>
            <a:endParaRPr lang="ru-RU" sz="1800" b="1" dirty="0"/>
          </a:p>
        </p:txBody>
      </p:sp>
      <p:sp>
        <p:nvSpPr>
          <p:cNvPr id="5" name="Текст 4"/>
          <p:cNvSpPr>
            <a:spLocks noGrp="1"/>
          </p:cNvSpPr>
          <p:nvPr>
            <p:ph type="body" sz="quarter" idx="3"/>
          </p:nvPr>
        </p:nvSpPr>
        <p:spPr/>
        <p:txBody>
          <a:bodyPr/>
          <a:lstStyle/>
          <a:p>
            <a:endParaRPr lang="ru-RU"/>
          </a:p>
        </p:txBody>
      </p:sp>
      <p:pic>
        <p:nvPicPr>
          <p:cNvPr id="7" name="Picture 4" descr="Росгартенские ворота"/>
          <p:cNvPicPr>
            <a:picLocks noChangeAspect="1" noChangeArrowheads="1"/>
          </p:cNvPicPr>
          <p:nvPr/>
        </p:nvPicPr>
        <p:blipFill>
          <a:blip r:embed="rId2" cstate="print"/>
          <a:srcRect/>
          <a:stretch>
            <a:fillRect/>
          </a:stretch>
        </p:blipFill>
        <p:spPr bwMode="auto">
          <a:xfrm>
            <a:off x="5000628" y="142852"/>
            <a:ext cx="3500430" cy="2214578"/>
          </a:xfrm>
          <a:prstGeom prst="rect">
            <a:avLst/>
          </a:prstGeom>
          <a:ln w="190500" cap="sq">
            <a:solidFill>
              <a:schemeClr val="accent4">
                <a:lumMod val="40000"/>
                <a:lumOff val="60000"/>
              </a:schemeClr>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pic>
        <p:nvPicPr>
          <p:cNvPr id="7170" name="Picture 2" descr="C:\Documents and Settings\Bebn Laden\Мои документы\НАТАША\ЗАПАДНАЯ РОССИЯ\уроки\i0020rp.jpg"/>
          <p:cNvPicPr>
            <a:picLocks noGrp="1" noChangeAspect="1" noChangeArrowheads="1"/>
          </p:cNvPicPr>
          <p:nvPr>
            <p:ph sz="quarter" idx="4"/>
          </p:nvPr>
        </p:nvPicPr>
        <p:blipFill>
          <a:blip r:embed="rId3" cstate="print"/>
          <a:srcRect/>
          <a:stretch>
            <a:fillRect/>
          </a:stretch>
        </p:blipFill>
        <p:spPr bwMode="auto">
          <a:xfrm>
            <a:off x="4929190" y="4143380"/>
            <a:ext cx="3952875" cy="2562225"/>
          </a:xfrm>
          <a:prstGeom prst="round2SameRect">
            <a:avLst/>
          </a:prstGeom>
          <a:ln w="190500" cap="sq">
            <a:solidFill>
              <a:schemeClr val="accent4">
                <a:lumMod val="40000"/>
                <a:lumOff val="60000"/>
              </a:schemeClr>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pic>
        <p:nvPicPr>
          <p:cNvPr id="7171" name="Picture 3" descr="C:\Documents and Settings\Bebn Laden\Мои документы\НАТАША\ЗАПАДНАЯ РОССИЯ\уроки\i0019rp.jpg"/>
          <p:cNvPicPr>
            <a:picLocks noChangeAspect="1" noChangeArrowheads="1"/>
          </p:cNvPicPr>
          <p:nvPr/>
        </p:nvPicPr>
        <p:blipFill>
          <a:blip r:embed="rId4" cstate="print"/>
          <a:srcRect/>
          <a:stretch>
            <a:fillRect/>
          </a:stretch>
        </p:blipFill>
        <p:spPr bwMode="auto">
          <a:xfrm>
            <a:off x="5429256" y="2000240"/>
            <a:ext cx="3595685" cy="2071702"/>
          </a:xfrm>
          <a:prstGeom prst="rect">
            <a:avLst/>
          </a:prstGeom>
          <a:ln w="190500" cap="sq">
            <a:solidFill>
              <a:schemeClr val="accent4">
                <a:lumMod val="40000"/>
                <a:lumOff val="60000"/>
              </a:schemeClr>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7" presetClass="entr" presetSubtype="4" fill="hold" grpId="0" nodeType="clickEffect">
                                  <p:stCondLst>
                                    <p:cond delay="0"/>
                                  </p:stCondLst>
                                  <p:childTnLst>
                                    <p:set>
                                      <p:cBhvr>
                                        <p:cTn id="11" dur="1" fill="hold">
                                          <p:stCondLst>
                                            <p:cond delay="0"/>
                                          </p:stCondLst>
                                        </p:cTn>
                                        <p:tgtEl>
                                          <p:spTgt spid="4">
                                            <p:bg/>
                                          </p:spTgt>
                                        </p:tgtEl>
                                        <p:attrNameLst>
                                          <p:attrName>style.visibility</p:attrName>
                                        </p:attrNameLst>
                                      </p:cBhvr>
                                      <p:to>
                                        <p:strVal val="visible"/>
                                      </p:to>
                                    </p:set>
                                    <p:anim calcmode="lin" valueType="num">
                                      <p:cBhvr additive="base">
                                        <p:cTn id="12" dur="5000" fill="hold"/>
                                        <p:tgtEl>
                                          <p:spTgt spid="4">
                                            <p:bg/>
                                          </p:spTgt>
                                        </p:tgtEl>
                                        <p:attrNameLst>
                                          <p:attrName>ppt_x</p:attrName>
                                        </p:attrNameLst>
                                      </p:cBhvr>
                                      <p:tavLst>
                                        <p:tav tm="0">
                                          <p:val>
                                            <p:strVal val="#ppt_x"/>
                                          </p:val>
                                        </p:tav>
                                        <p:tav tm="100000">
                                          <p:val>
                                            <p:strVal val="#ppt_x"/>
                                          </p:val>
                                        </p:tav>
                                      </p:tavLst>
                                    </p:anim>
                                    <p:anim calcmode="lin" valueType="num">
                                      <p:cBhvr additive="base">
                                        <p:cTn id="13" dur="5000" fill="hold"/>
                                        <p:tgtEl>
                                          <p:spTgt spid="4">
                                            <p:bg/>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7" presetClass="entr" presetSubtype="4" fill="hold" grpId="0" nodeType="clickEffect">
                                  <p:stCondLst>
                                    <p:cond delay="0"/>
                                  </p:stCondLst>
                                  <p:childTnLst>
                                    <p:set>
                                      <p:cBhvr>
                                        <p:cTn id="17" dur="1" fill="hold">
                                          <p:stCondLst>
                                            <p:cond delay="0"/>
                                          </p:stCondLst>
                                        </p:cTn>
                                        <p:tgtEl>
                                          <p:spTgt spid="4">
                                            <p:txEl>
                                              <p:pRg st="0" end="0"/>
                                            </p:txEl>
                                          </p:spTgt>
                                        </p:tgtEl>
                                        <p:attrNameLst>
                                          <p:attrName>style.visibility</p:attrName>
                                        </p:attrNameLst>
                                      </p:cBhvr>
                                      <p:to>
                                        <p:strVal val="visible"/>
                                      </p:to>
                                    </p:set>
                                    <p:anim calcmode="lin" valueType="num">
                                      <p:cBhvr additive="base">
                                        <p:cTn id="18" dur="50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9" dur="50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1" presetClass="entr" presetSubtype="4" fill="hold" nodeType="click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wheel(4)">
                                      <p:cBhvr>
                                        <p:cTn id="24" dur="2000"/>
                                        <p:tgtEl>
                                          <p:spTgt spid="7"/>
                                        </p:tgtEl>
                                      </p:cBhvr>
                                    </p:animEffect>
                                  </p:childTnLst>
                                </p:cTn>
                              </p:par>
                            </p:childTnLst>
                          </p:cTn>
                        </p:par>
                      </p:childTnLst>
                    </p:cTn>
                  </p:par>
                  <p:par>
                    <p:cTn id="25" fill="hold">
                      <p:stCondLst>
                        <p:cond delay="indefinite"/>
                      </p:stCondLst>
                      <p:childTnLst>
                        <p:par>
                          <p:cTn id="26" fill="hold">
                            <p:stCondLst>
                              <p:cond delay="0"/>
                            </p:stCondLst>
                            <p:childTnLst>
                              <p:par>
                                <p:cTn id="27" presetID="3" presetClass="entr" presetSubtype="10" fill="hold" nodeType="clickEffect">
                                  <p:stCondLst>
                                    <p:cond delay="0"/>
                                  </p:stCondLst>
                                  <p:childTnLst>
                                    <p:set>
                                      <p:cBhvr>
                                        <p:cTn id="28" dur="1" fill="hold">
                                          <p:stCondLst>
                                            <p:cond delay="0"/>
                                          </p:stCondLst>
                                        </p:cTn>
                                        <p:tgtEl>
                                          <p:spTgt spid="7170"/>
                                        </p:tgtEl>
                                        <p:attrNameLst>
                                          <p:attrName>style.visibility</p:attrName>
                                        </p:attrNameLst>
                                      </p:cBhvr>
                                      <p:to>
                                        <p:strVal val="visible"/>
                                      </p:to>
                                    </p:set>
                                    <p:animEffect transition="in" filter="blinds(horizontal)">
                                      <p:cBhvr>
                                        <p:cTn id="29" dur="500"/>
                                        <p:tgtEl>
                                          <p:spTgt spid="7170"/>
                                        </p:tgtEl>
                                      </p:cBhvr>
                                    </p:animEffect>
                                  </p:childTnLst>
                                </p:cTn>
                              </p:par>
                            </p:childTnLst>
                          </p:cTn>
                        </p:par>
                      </p:childTnLst>
                    </p:cTn>
                  </p:par>
                  <p:par>
                    <p:cTn id="30" fill="hold">
                      <p:stCondLst>
                        <p:cond delay="indefinite"/>
                      </p:stCondLst>
                      <p:childTnLst>
                        <p:par>
                          <p:cTn id="31" fill="hold">
                            <p:stCondLst>
                              <p:cond delay="0"/>
                            </p:stCondLst>
                            <p:childTnLst>
                              <p:par>
                                <p:cTn id="32" presetID="8" presetClass="entr" presetSubtype="16" fill="hold" nodeType="clickEffect">
                                  <p:stCondLst>
                                    <p:cond delay="0"/>
                                  </p:stCondLst>
                                  <p:childTnLst>
                                    <p:set>
                                      <p:cBhvr>
                                        <p:cTn id="33" dur="1" fill="hold">
                                          <p:stCondLst>
                                            <p:cond delay="0"/>
                                          </p:stCondLst>
                                        </p:cTn>
                                        <p:tgtEl>
                                          <p:spTgt spid="7171"/>
                                        </p:tgtEl>
                                        <p:attrNameLst>
                                          <p:attrName>style.visibility</p:attrName>
                                        </p:attrNameLst>
                                      </p:cBhvr>
                                      <p:to>
                                        <p:strVal val="visible"/>
                                      </p:to>
                                    </p:set>
                                    <p:animEffect transition="in" filter="diamond(in)">
                                      <p:cBhvr>
                                        <p:cTn id="34" dur="2000"/>
                                        <p:tgtEl>
                                          <p:spTgt spid="71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build="p"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4114800" cy="868346"/>
          </a:xfrm>
        </p:spPr>
        <p:style>
          <a:lnRef idx="3">
            <a:schemeClr val="lt1"/>
          </a:lnRef>
          <a:fillRef idx="1">
            <a:schemeClr val="accent3"/>
          </a:fillRef>
          <a:effectRef idx="1">
            <a:schemeClr val="accent3"/>
          </a:effectRef>
          <a:fontRef idx="minor">
            <a:schemeClr val="lt1"/>
          </a:fontRef>
        </p:style>
        <p:txBody>
          <a:bodyPr>
            <a:noAutofit/>
          </a:bodyPr>
          <a:lstStyle/>
          <a:p>
            <a:r>
              <a:rPr lang="ru-RU" sz="2800" b="1" dirty="0" err="1" smtClean="0">
                <a:ln w="12700">
                  <a:solidFill>
                    <a:schemeClr val="tx1"/>
                  </a:solidFill>
                  <a:prstDash val="solid"/>
                </a:ln>
                <a:solidFill>
                  <a:schemeClr val="bg2">
                    <a:tint val="85000"/>
                    <a:satMod val="155000"/>
                  </a:schemeClr>
                </a:solidFill>
                <a:effectLst>
                  <a:outerShdw blurRad="41275" dist="20320" dir="1800000" algn="tl" rotWithShape="0">
                    <a:srgbClr val="000000">
                      <a:alpha val="40000"/>
                    </a:srgbClr>
                  </a:outerShdw>
                </a:effectLst>
              </a:rPr>
              <a:t>Фридрихсбургские</a:t>
            </a:r>
            <a:r>
              <a:rPr lang="ru-RU" sz="2800" b="1" dirty="0" smtClean="0">
                <a:ln w="12700">
                  <a:solidFill>
                    <a:schemeClr val="tx1"/>
                  </a:solidFill>
                  <a:prstDash val="solid"/>
                </a:ln>
                <a:solidFill>
                  <a:schemeClr val="bg2">
                    <a:tint val="85000"/>
                    <a:satMod val="155000"/>
                  </a:schemeClr>
                </a:solidFill>
                <a:effectLst>
                  <a:outerShdw blurRad="41275" dist="20320" dir="1800000" algn="tl" rotWithShape="0">
                    <a:srgbClr val="000000">
                      <a:alpha val="40000"/>
                    </a:srgbClr>
                  </a:outerShdw>
                </a:effectLst>
              </a:rPr>
              <a:t> ворота</a:t>
            </a:r>
            <a:endParaRPr lang="ru-RU" sz="2800" b="1" dirty="0">
              <a:ln w="12700">
                <a:solidFill>
                  <a:schemeClr val="tx1"/>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 name="Текст 2"/>
          <p:cNvSpPr>
            <a:spLocks noGrp="1"/>
          </p:cNvSpPr>
          <p:nvPr>
            <p:ph type="body" idx="1"/>
          </p:nvPr>
        </p:nvSpPr>
        <p:spPr>
          <a:xfrm>
            <a:off x="457200" y="1535112"/>
            <a:ext cx="4040188" cy="4679969"/>
          </a:xfrm>
        </p:spPr>
        <p:txBody>
          <a:bodyPr/>
          <a:lstStyle/>
          <a:p>
            <a:endParaRPr lang="ru-RU" dirty="0"/>
          </a:p>
        </p:txBody>
      </p:sp>
      <p:sp>
        <p:nvSpPr>
          <p:cNvPr id="4" name="Содержимое 3"/>
          <p:cNvSpPr>
            <a:spLocks noGrp="1"/>
          </p:cNvSpPr>
          <p:nvPr>
            <p:ph sz="half" idx="2"/>
          </p:nvPr>
        </p:nvSpPr>
        <p:spPr>
          <a:xfrm>
            <a:off x="457200" y="1500174"/>
            <a:ext cx="4040188" cy="5072098"/>
          </a:xfrm>
          <a:effectLst>
            <a:glow rad="101600">
              <a:srgbClr val="00B050">
                <a:alpha val="60000"/>
              </a:srgbClr>
            </a:glow>
            <a:outerShdw blurRad="40000" dist="20000" dir="5400000" rotWithShape="0">
              <a:srgbClr val="000000">
                <a:alpha val="38000"/>
              </a:srgbClr>
            </a:outerShdw>
          </a:effectLst>
        </p:spPr>
        <p:style>
          <a:lnRef idx="1">
            <a:schemeClr val="accent3"/>
          </a:lnRef>
          <a:fillRef idx="2">
            <a:schemeClr val="accent3"/>
          </a:fillRef>
          <a:effectRef idx="1">
            <a:schemeClr val="accent3"/>
          </a:effectRef>
          <a:fontRef idx="minor">
            <a:schemeClr val="dk1"/>
          </a:fontRef>
        </p:style>
        <p:txBody>
          <a:bodyPr>
            <a:noAutofit/>
          </a:bodyPr>
          <a:lstStyle/>
          <a:p>
            <a:pPr algn="just">
              <a:buNone/>
            </a:pPr>
            <a:r>
              <a:rPr lang="ru-RU" sz="1900" b="1" dirty="0" err="1" smtClean="0"/>
              <a:t>Фридрихсбургская</a:t>
            </a:r>
            <a:r>
              <a:rPr lang="ru-RU" sz="1900" b="1" dirty="0" smtClean="0"/>
              <a:t> крепость была построена в </a:t>
            </a:r>
            <a:r>
              <a:rPr lang="en-US" sz="1900" b="1" dirty="0" smtClean="0"/>
              <a:t>XVII</a:t>
            </a:r>
            <a:r>
              <a:rPr lang="ru-RU" sz="1900" b="1" dirty="0" smtClean="0"/>
              <a:t> в, а непосредственно воротами была дополнена в конце </a:t>
            </a:r>
            <a:r>
              <a:rPr lang="en-US" sz="1900" b="1" dirty="0" smtClean="0"/>
              <a:t>XIX</a:t>
            </a:r>
            <a:r>
              <a:rPr lang="ru-RU" sz="1900" b="1" dirty="0" smtClean="0"/>
              <a:t> в.  После первой мировой войны цитадель вместе с валами была снесена, чтобы дать место для прокладки железнодорожных путей. А ворота оставили. Сейчас памятник находится в ведении музея мирового океана. И вот наконец, в день 250-тилетия со дня вступления русских войск в Кенигсберг в ходе Семилетней войны – 22 января 2008 г. Было принято решение о реконструкции ворот</a:t>
            </a:r>
            <a:r>
              <a:rPr lang="ru-RU" sz="1900" dirty="0" smtClean="0"/>
              <a:t>.</a:t>
            </a:r>
            <a:endParaRPr lang="ru-RU" sz="1900" dirty="0"/>
          </a:p>
        </p:txBody>
      </p:sp>
      <p:sp>
        <p:nvSpPr>
          <p:cNvPr id="5" name="Текст 4"/>
          <p:cNvSpPr>
            <a:spLocks noGrp="1"/>
          </p:cNvSpPr>
          <p:nvPr>
            <p:ph type="body" sz="quarter" idx="3"/>
          </p:nvPr>
        </p:nvSpPr>
        <p:spPr/>
        <p:txBody>
          <a:bodyPr/>
          <a:lstStyle/>
          <a:p>
            <a:endParaRPr lang="ru-RU" dirty="0"/>
          </a:p>
        </p:txBody>
      </p:sp>
      <p:sp>
        <p:nvSpPr>
          <p:cNvPr id="6" name="Содержимое 5"/>
          <p:cNvSpPr>
            <a:spLocks noGrp="1"/>
          </p:cNvSpPr>
          <p:nvPr>
            <p:ph sz="quarter" idx="4"/>
          </p:nvPr>
        </p:nvSpPr>
        <p:spPr/>
        <p:txBody>
          <a:bodyPr/>
          <a:lstStyle/>
          <a:p>
            <a:endParaRPr lang="ru-RU" dirty="0"/>
          </a:p>
        </p:txBody>
      </p:sp>
      <p:pic>
        <p:nvPicPr>
          <p:cNvPr id="1026" name="Picture 2" descr="C:\Documents and Settings\Bebn Laden\Мои документы\НАТАША\ЗАПАДНАЯ РОССИЯ\фотографии\friedrichburgskievorota.jpg"/>
          <p:cNvPicPr>
            <a:picLocks noChangeAspect="1" noChangeArrowheads="1"/>
          </p:cNvPicPr>
          <p:nvPr/>
        </p:nvPicPr>
        <p:blipFill>
          <a:blip r:embed="rId2" cstate="print"/>
          <a:srcRect/>
          <a:stretch>
            <a:fillRect/>
          </a:stretch>
        </p:blipFill>
        <p:spPr bwMode="auto">
          <a:xfrm>
            <a:off x="4786314" y="1285860"/>
            <a:ext cx="4214842" cy="2714644"/>
          </a:xfrm>
          <a:prstGeom prst="rect">
            <a:avLst/>
          </a:prstGeom>
          <a:solidFill>
            <a:srgbClr val="FFFFFF">
              <a:shade val="85000"/>
            </a:srgbClr>
          </a:solidFill>
          <a:ln w="190500" cap="rnd">
            <a:solidFill>
              <a:srgbClr val="CCFF99"/>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5"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anim calcmode="lin" valueType="num">
                                      <p:cBhvr>
                                        <p:cTn id="8" dur="2000" fill="hold"/>
                                        <p:tgtEl>
                                          <p:spTgt spid="2"/>
                                        </p:tgtEl>
                                        <p:attrNameLst>
                                          <p:attrName>style.rotation</p:attrName>
                                        </p:attrNameLst>
                                      </p:cBhvr>
                                      <p:tavLst>
                                        <p:tav tm="0">
                                          <p:val>
                                            <p:fltVal val="720"/>
                                          </p:val>
                                        </p:tav>
                                        <p:tav tm="100000">
                                          <p:val>
                                            <p:fltVal val="0"/>
                                          </p:val>
                                        </p:tav>
                                      </p:tavLst>
                                    </p:anim>
                                    <p:anim calcmode="lin" valueType="num">
                                      <p:cBhvr>
                                        <p:cTn id="9" dur="2000" fill="hold"/>
                                        <p:tgtEl>
                                          <p:spTgt spid="2"/>
                                        </p:tgtEl>
                                        <p:attrNameLst>
                                          <p:attrName>ppt_h</p:attrName>
                                        </p:attrNameLst>
                                      </p:cBhvr>
                                      <p:tavLst>
                                        <p:tav tm="0">
                                          <p:val>
                                            <p:fltVal val="0"/>
                                          </p:val>
                                        </p:tav>
                                        <p:tav tm="100000">
                                          <p:val>
                                            <p:strVal val="#ppt_h"/>
                                          </p:val>
                                        </p:tav>
                                      </p:tavLst>
                                    </p:anim>
                                    <p:anim calcmode="lin" valueType="num">
                                      <p:cBhvr>
                                        <p:cTn id="10" dur="2000" fill="hold"/>
                                        <p:tgtEl>
                                          <p:spTgt spid="2"/>
                                        </p:tgtEl>
                                        <p:attrNameLst>
                                          <p:attrName>ppt_w</p:attrName>
                                        </p:attrNameLst>
                                      </p:cBhvr>
                                      <p:tavLst>
                                        <p:tav tm="0">
                                          <p:val>
                                            <p:fltVal val="0"/>
                                          </p:val>
                                        </p:tav>
                                        <p:tav tm="100000">
                                          <p:val>
                                            <p:strVal val="#ppt_w"/>
                                          </p:val>
                                        </p:tav>
                                      </p:tavLst>
                                    </p:anim>
                                  </p:childTnLst>
                                </p:cTn>
                              </p:par>
                            </p:childTnLst>
                          </p:cTn>
                        </p:par>
                      </p:childTnLst>
                    </p:cTn>
                  </p:par>
                  <p:par>
                    <p:cTn id="11" fill="hold">
                      <p:stCondLst>
                        <p:cond delay="indefinite"/>
                      </p:stCondLst>
                      <p:childTnLst>
                        <p:par>
                          <p:cTn id="12" fill="hold">
                            <p:stCondLst>
                              <p:cond delay="0"/>
                            </p:stCondLst>
                            <p:childTnLst>
                              <p:par>
                                <p:cTn id="13" presetID="21" presetClass="entr" presetSubtype="4" fill="hold" grpId="0" nodeType="clickEffect">
                                  <p:stCondLst>
                                    <p:cond delay="0"/>
                                  </p:stCondLst>
                                  <p:childTnLst>
                                    <p:set>
                                      <p:cBhvr>
                                        <p:cTn id="14" dur="1" fill="hold">
                                          <p:stCondLst>
                                            <p:cond delay="0"/>
                                          </p:stCondLst>
                                        </p:cTn>
                                        <p:tgtEl>
                                          <p:spTgt spid="4">
                                            <p:bg/>
                                          </p:spTgt>
                                        </p:tgtEl>
                                        <p:attrNameLst>
                                          <p:attrName>style.visibility</p:attrName>
                                        </p:attrNameLst>
                                      </p:cBhvr>
                                      <p:to>
                                        <p:strVal val="visible"/>
                                      </p:to>
                                    </p:set>
                                    <p:animEffect transition="in" filter="wheel(4)">
                                      <p:cBhvr>
                                        <p:cTn id="15" dur="2000"/>
                                        <p:tgtEl>
                                          <p:spTgt spid="4">
                                            <p:bg/>
                                          </p:spTgt>
                                        </p:tgtEl>
                                      </p:cBhvr>
                                    </p:animEffect>
                                  </p:childTnLst>
                                </p:cTn>
                              </p:par>
                            </p:childTnLst>
                          </p:cTn>
                        </p:par>
                      </p:childTnLst>
                    </p:cTn>
                  </p:par>
                  <p:par>
                    <p:cTn id="16" fill="hold">
                      <p:stCondLst>
                        <p:cond delay="indefinite"/>
                      </p:stCondLst>
                      <p:childTnLst>
                        <p:par>
                          <p:cTn id="17" fill="hold">
                            <p:stCondLst>
                              <p:cond delay="0"/>
                            </p:stCondLst>
                            <p:childTnLst>
                              <p:par>
                                <p:cTn id="18" presetID="21" presetClass="entr" presetSubtype="4" fill="hold" grpId="0" nodeType="clickEffect">
                                  <p:stCondLst>
                                    <p:cond delay="0"/>
                                  </p:stCondLst>
                                  <p:childTnLst>
                                    <p:set>
                                      <p:cBhvr>
                                        <p:cTn id="19" dur="1" fill="hold">
                                          <p:stCondLst>
                                            <p:cond delay="0"/>
                                          </p:stCondLst>
                                        </p:cTn>
                                        <p:tgtEl>
                                          <p:spTgt spid="4">
                                            <p:txEl>
                                              <p:pRg st="0" end="0"/>
                                            </p:txEl>
                                          </p:spTgt>
                                        </p:tgtEl>
                                        <p:attrNameLst>
                                          <p:attrName>style.visibility</p:attrName>
                                        </p:attrNameLst>
                                      </p:cBhvr>
                                      <p:to>
                                        <p:strVal val="visible"/>
                                      </p:to>
                                    </p:set>
                                    <p:animEffect transition="in" filter="wheel(4)">
                                      <p:cBhvr>
                                        <p:cTn id="20" dur="2000"/>
                                        <p:tgtEl>
                                          <p:spTgt spid="4">
                                            <p:txEl>
                                              <p:pRg st="0" end="0"/>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nodeType="clickEffect">
                                  <p:stCondLst>
                                    <p:cond delay="0"/>
                                  </p:stCondLst>
                                  <p:childTnLst>
                                    <p:set>
                                      <p:cBhvr>
                                        <p:cTn id="24" dur="1" fill="hold">
                                          <p:stCondLst>
                                            <p:cond delay="0"/>
                                          </p:stCondLst>
                                        </p:cTn>
                                        <p:tgtEl>
                                          <p:spTgt spid="1026"/>
                                        </p:tgtEl>
                                        <p:attrNameLst>
                                          <p:attrName>style.visibility</p:attrName>
                                        </p:attrNameLst>
                                      </p:cBhvr>
                                      <p:to>
                                        <p:strVal val="visible"/>
                                      </p:to>
                                    </p:set>
                                    <p:animEffect transition="in" filter="wipe(down)">
                                      <p:cBhvr>
                                        <p:cTn id="25" dur="5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build="p"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401080" cy="796908"/>
          </a:xfrm>
        </p:spPr>
        <p:style>
          <a:lnRef idx="3">
            <a:schemeClr val="lt1"/>
          </a:lnRef>
          <a:fillRef idx="1">
            <a:schemeClr val="accent3"/>
          </a:fillRef>
          <a:effectRef idx="1">
            <a:schemeClr val="accent3"/>
          </a:effectRef>
          <a:fontRef idx="minor">
            <a:schemeClr val="lt1"/>
          </a:fontRef>
        </p:style>
        <p:txBody>
          <a:bodyPr>
            <a:normAutofit fontScale="90000"/>
          </a:bodyPr>
          <a:lstStyle/>
          <a:p>
            <a:pPr algn="just"/>
            <a:r>
              <a:rPr lang="ru-RU" sz="2000" b="1" dirty="0" smtClean="0">
                <a:solidFill>
                  <a:schemeClr val="accent1">
                    <a:lumMod val="75000"/>
                  </a:schemeClr>
                </a:solidFill>
              </a:rPr>
              <a:t>Кроме перечисленных были еще </a:t>
            </a:r>
            <a:r>
              <a:rPr lang="ru-RU" sz="2000" b="1" dirty="0" err="1" smtClean="0">
                <a:solidFill>
                  <a:schemeClr val="accent1">
                    <a:lumMod val="75000"/>
                  </a:schemeClr>
                </a:solidFill>
              </a:rPr>
              <a:t>Штайндаммские</a:t>
            </a:r>
            <a:r>
              <a:rPr lang="ru-RU" sz="2000" b="1" dirty="0" smtClean="0">
                <a:solidFill>
                  <a:schemeClr val="accent1">
                    <a:lumMod val="75000"/>
                  </a:schemeClr>
                </a:solidFill>
              </a:rPr>
              <a:t> ворота, </a:t>
            </a:r>
            <a:r>
              <a:rPr lang="ru-RU" sz="2000" b="1" dirty="0" err="1" smtClean="0">
                <a:solidFill>
                  <a:schemeClr val="accent1">
                    <a:lumMod val="75000"/>
                  </a:schemeClr>
                </a:solidFill>
              </a:rPr>
              <a:t>Трагхаймские</a:t>
            </a:r>
            <a:r>
              <a:rPr lang="ru-RU" sz="2000" b="1" dirty="0" smtClean="0">
                <a:solidFill>
                  <a:schemeClr val="accent1">
                    <a:lumMod val="75000"/>
                  </a:schemeClr>
                </a:solidFill>
              </a:rPr>
              <a:t>  </a:t>
            </a:r>
            <a:r>
              <a:rPr lang="ru-RU" sz="2000" b="1" dirty="0" err="1" smtClean="0">
                <a:solidFill>
                  <a:schemeClr val="accent1">
                    <a:lumMod val="75000"/>
                  </a:schemeClr>
                </a:solidFill>
              </a:rPr>
              <a:t>Холландербаумские</a:t>
            </a:r>
            <a:r>
              <a:rPr lang="ru-RU" sz="2000" b="1" dirty="0" smtClean="0">
                <a:solidFill>
                  <a:schemeClr val="accent1">
                    <a:lumMod val="75000"/>
                  </a:schemeClr>
                </a:solidFill>
              </a:rPr>
              <a:t>. Указом от 25 августа 1910 г. предписывалось исключить из системы укреплений ряд защитных сооружений. Эти ворота были снесены.</a:t>
            </a:r>
            <a:endParaRPr lang="ru-RU" sz="2000" b="1" dirty="0">
              <a:solidFill>
                <a:schemeClr val="accent1">
                  <a:lumMod val="75000"/>
                </a:schemeClr>
              </a:solidFill>
            </a:endParaRPr>
          </a:p>
        </p:txBody>
      </p:sp>
      <p:sp>
        <p:nvSpPr>
          <p:cNvPr id="3" name="Текст 2"/>
          <p:cNvSpPr>
            <a:spLocks noGrp="1"/>
          </p:cNvSpPr>
          <p:nvPr>
            <p:ph type="body" idx="1"/>
          </p:nvPr>
        </p:nvSpPr>
        <p:spPr>
          <a:xfrm>
            <a:off x="500034" y="3714752"/>
            <a:ext cx="4040188" cy="1000132"/>
          </a:xfrm>
        </p:spPr>
        <p:style>
          <a:lnRef idx="3">
            <a:schemeClr val="lt1"/>
          </a:lnRef>
          <a:fillRef idx="1">
            <a:schemeClr val="accent2"/>
          </a:fillRef>
          <a:effectRef idx="1">
            <a:schemeClr val="accent2"/>
          </a:effectRef>
          <a:fontRef idx="minor">
            <a:schemeClr val="lt1"/>
          </a:fontRef>
        </p:style>
        <p:txBody>
          <a:bodyPr>
            <a:normAutofit fontScale="85000" lnSpcReduction="10000"/>
          </a:bodyPr>
          <a:lstStyle/>
          <a:p>
            <a:pPr algn="just"/>
            <a:r>
              <a:rPr lang="ru-RU" sz="2100" u="sng" dirty="0" err="1" smtClean="0">
                <a:solidFill>
                  <a:schemeClr val="tx1">
                    <a:lumMod val="95000"/>
                    <a:lumOff val="5000"/>
                  </a:schemeClr>
                </a:solidFill>
              </a:rPr>
              <a:t>Штайндаммские</a:t>
            </a:r>
            <a:r>
              <a:rPr lang="ru-RU" sz="2100" u="sng" dirty="0" smtClean="0">
                <a:solidFill>
                  <a:schemeClr val="tx1">
                    <a:lumMod val="95000"/>
                    <a:lumOff val="5000"/>
                  </a:schemeClr>
                </a:solidFill>
              </a:rPr>
              <a:t> ворота</a:t>
            </a:r>
            <a:r>
              <a:rPr lang="ru-RU" sz="1800" dirty="0" smtClean="0"/>
              <a:t>. Свое название получили от улицы </a:t>
            </a:r>
            <a:r>
              <a:rPr lang="ru-RU" sz="1800" dirty="0" err="1" smtClean="0"/>
              <a:t>Штайндамм</a:t>
            </a:r>
            <a:r>
              <a:rPr lang="ru-RU" sz="1800" dirty="0" smtClean="0"/>
              <a:t> и располагались в конце этой улицы (ныне пл.Победы). Снесены в 1912 г.</a:t>
            </a:r>
            <a:endParaRPr lang="ru-RU" sz="1800" dirty="0"/>
          </a:p>
        </p:txBody>
      </p:sp>
      <p:sp>
        <p:nvSpPr>
          <p:cNvPr id="4" name="Содержимое 3"/>
          <p:cNvSpPr>
            <a:spLocks noGrp="1"/>
          </p:cNvSpPr>
          <p:nvPr>
            <p:ph sz="half" idx="2"/>
          </p:nvPr>
        </p:nvSpPr>
        <p:spPr>
          <a:xfrm>
            <a:off x="457200" y="5429264"/>
            <a:ext cx="4972056" cy="1071570"/>
          </a:xfrm>
        </p:spPr>
        <p:style>
          <a:lnRef idx="1">
            <a:schemeClr val="accent1"/>
          </a:lnRef>
          <a:fillRef idx="2">
            <a:schemeClr val="accent1"/>
          </a:fillRef>
          <a:effectRef idx="1">
            <a:schemeClr val="accent1"/>
          </a:effectRef>
          <a:fontRef idx="minor">
            <a:schemeClr val="dk1"/>
          </a:fontRef>
        </p:style>
        <p:txBody>
          <a:bodyPr>
            <a:noAutofit/>
          </a:bodyPr>
          <a:lstStyle/>
          <a:p>
            <a:pPr algn="just">
              <a:buNone/>
            </a:pPr>
            <a:r>
              <a:rPr lang="ru-RU" sz="1800" b="1" u="sng" dirty="0" err="1" smtClean="0"/>
              <a:t>Холландербаумские</a:t>
            </a:r>
            <a:r>
              <a:rPr lang="ru-RU" sz="1800" b="1" u="sng" dirty="0" smtClean="0"/>
              <a:t> ворота </a:t>
            </a:r>
            <a:r>
              <a:rPr lang="ru-RU" sz="1800" dirty="0" smtClean="0"/>
              <a:t>разобрали в начале ХХ века. Их изображение не сохранилось до наших дней. (</a:t>
            </a:r>
            <a:r>
              <a:rPr lang="ru-RU" sz="1400" dirty="0" smtClean="0"/>
              <a:t>на карте обозначены красным кружком)</a:t>
            </a:r>
            <a:endParaRPr lang="ru-RU" sz="1800" dirty="0"/>
          </a:p>
        </p:txBody>
      </p:sp>
      <p:sp>
        <p:nvSpPr>
          <p:cNvPr id="5" name="Текст 4"/>
          <p:cNvSpPr>
            <a:spLocks noGrp="1"/>
          </p:cNvSpPr>
          <p:nvPr>
            <p:ph type="body" sz="quarter" idx="3"/>
          </p:nvPr>
        </p:nvSpPr>
        <p:spPr>
          <a:xfrm>
            <a:off x="4786314" y="1214422"/>
            <a:ext cx="4041775" cy="428628"/>
          </a:xfrm>
        </p:spPr>
        <p:style>
          <a:lnRef idx="3">
            <a:schemeClr val="lt1"/>
          </a:lnRef>
          <a:fillRef idx="1">
            <a:schemeClr val="accent4"/>
          </a:fillRef>
          <a:effectRef idx="1">
            <a:schemeClr val="accent4"/>
          </a:effectRef>
          <a:fontRef idx="minor">
            <a:schemeClr val="lt1"/>
          </a:fontRef>
        </p:style>
        <p:txBody>
          <a:bodyPr>
            <a:noAutofit/>
          </a:bodyPr>
          <a:lstStyle/>
          <a:p>
            <a:pPr algn="ctr"/>
            <a:r>
              <a:rPr lang="ru-RU" sz="1800" u="sng" dirty="0" err="1" smtClean="0"/>
              <a:t>Трагхаймские</a:t>
            </a:r>
            <a:r>
              <a:rPr lang="ru-RU" sz="1800" u="sng" dirty="0" smtClean="0"/>
              <a:t> ворота</a:t>
            </a:r>
            <a:r>
              <a:rPr lang="ru-RU" sz="1600" dirty="0" smtClean="0"/>
              <a:t> (снесены в 1912 г)</a:t>
            </a:r>
            <a:endParaRPr lang="ru-RU" sz="1600" dirty="0"/>
          </a:p>
        </p:txBody>
      </p:sp>
      <p:sp>
        <p:nvSpPr>
          <p:cNvPr id="6" name="Содержимое 5"/>
          <p:cNvSpPr>
            <a:spLocks noGrp="1"/>
          </p:cNvSpPr>
          <p:nvPr>
            <p:ph sz="quarter" idx="4"/>
          </p:nvPr>
        </p:nvSpPr>
        <p:spPr>
          <a:xfrm>
            <a:off x="4645025" y="5643578"/>
            <a:ext cx="4041775" cy="482584"/>
          </a:xfrm>
        </p:spPr>
        <p:txBody>
          <a:bodyPr/>
          <a:lstStyle/>
          <a:p>
            <a:endParaRPr lang="ru-RU" dirty="0"/>
          </a:p>
        </p:txBody>
      </p:sp>
      <p:pic>
        <p:nvPicPr>
          <p:cNvPr id="7" name="Picture 4" descr="Штайндаммские ворота"/>
          <p:cNvPicPr>
            <a:picLocks noChangeAspect="1" noChangeArrowheads="1"/>
          </p:cNvPicPr>
          <p:nvPr/>
        </p:nvPicPr>
        <p:blipFill>
          <a:blip r:embed="rId2" cstate="print"/>
          <a:srcRect/>
          <a:stretch>
            <a:fillRect/>
          </a:stretch>
        </p:blipFill>
        <p:spPr bwMode="auto">
          <a:xfrm>
            <a:off x="571472" y="1214422"/>
            <a:ext cx="3929090" cy="2311393"/>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pic>
        <p:nvPicPr>
          <p:cNvPr id="8" name="Picture 5" descr="photos 004"/>
          <p:cNvPicPr>
            <a:picLocks noChangeAspect="1" noChangeArrowheads="1"/>
          </p:cNvPicPr>
          <p:nvPr/>
        </p:nvPicPr>
        <p:blipFill>
          <a:blip r:embed="rId3" cstate="print"/>
          <a:srcRect/>
          <a:stretch>
            <a:fillRect/>
          </a:stretch>
        </p:blipFill>
        <p:spPr bwMode="auto">
          <a:xfrm>
            <a:off x="4929190" y="1785926"/>
            <a:ext cx="3857652" cy="2214578"/>
          </a:xfrm>
          <a:prstGeom prst="rect">
            <a:avLst/>
          </a:prstGeom>
          <a:noFill/>
          <a:ln w="25400">
            <a:solidFill>
              <a:srgbClr val="3C2814"/>
            </a:solidFill>
            <a:miter lim="800000"/>
            <a:headEnd/>
            <a:tailEnd/>
          </a:ln>
        </p:spPr>
      </p:pic>
      <p:pic>
        <p:nvPicPr>
          <p:cNvPr id="9" name="Picture 4" descr="Image3"/>
          <p:cNvPicPr>
            <a:picLocks noChangeAspect="1" noChangeArrowheads="1"/>
          </p:cNvPicPr>
          <p:nvPr/>
        </p:nvPicPr>
        <p:blipFill>
          <a:blip r:embed="rId4" cstate="print"/>
          <a:srcRect/>
          <a:stretch>
            <a:fillRect/>
          </a:stretch>
        </p:blipFill>
        <p:spPr bwMode="auto">
          <a:xfrm>
            <a:off x="5500694" y="4071942"/>
            <a:ext cx="2884487" cy="2603500"/>
          </a:xfrm>
          <a:prstGeom prst="rect">
            <a:avLst/>
          </a:prstGeom>
          <a:noFill/>
          <a:ln w="25400">
            <a:solidFill>
              <a:srgbClr val="3C2814"/>
            </a:solidFill>
            <a:miter lim="800000"/>
            <a:headEnd/>
            <a:tailEnd/>
          </a:ln>
        </p:spPr>
      </p:pic>
      <p:pic>
        <p:nvPicPr>
          <p:cNvPr id="10" name="Picture 5" descr="Безымянный"/>
          <p:cNvPicPr>
            <a:picLocks noChangeAspect="1" noChangeArrowheads="1"/>
          </p:cNvPicPr>
          <p:nvPr/>
        </p:nvPicPr>
        <p:blipFill>
          <a:blip r:embed="rId5" cstate="print"/>
          <a:srcRect/>
          <a:stretch>
            <a:fillRect/>
          </a:stretch>
        </p:blipFill>
        <p:spPr bwMode="auto">
          <a:xfrm>
            <a:off x="5715008" y="5286388"/>
            <a:ext cx="309563" cy="3048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900" decel="100000" fill="hold"/>
                                        <p:tgtEl>
                                          <p:spTgt spid="2"/>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2"/>
                                        </p:tgtEl>
                                        <p:attrNameLst>
                                          <p:attrName>ppt_y</p:attrName>
                                        </p:attrNameLst>
                                      </p:cBhvr>
                                      <p:tavLst>
                                        <p:tav tm="0">
                                          <p:val>
                                            <p:strVal val="#ppt_y-.03"/>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grpId="0" nodeType="clickEffect">
                                  <p:stCondLst>
                                    <p:cond delay="0"/>
                                  </p:stCondLst>
                                  <p:childTnLst>
                                    <p:set>
                                      <p:cBhvr>
                                        <p:cTn id="14" dur="1" fill="hold">
                                          <p:stCondLst>
                                            <p:cond delay="0"/>
                                          </p:stCondLst>
                                        </p:cTn>
                                        <p:tgtEl>
                                          <p:spTgt spid="3">
                                            <p:bg/>
                                          </p:spTgt>
                                        </p:tgtEl>
                                        <p:attrNameLst>
                                          <p:attrName>style.visibility</p:attrName>
                                        </p:attrNameLst>
                                      </p:cBhvr>
                                      <p:to>
                                        <p:strVal val="visible"/>
                                      </p:to>
                                    </p:set>
                                    <p:animEffect transition="in" filter="fade">
                                      <p:cBhvr>
                                        <p:cTn id="15" dur="1000"/>
                                        <p:tgtEl>
                                          <p:spTgt spid="3">
                                            <p:bg/>
                                          </p:spTgt>
                                        </p:tgtEl>
                                      </p:cBhvr>
                                    </p:animEffect>
                                    <p:anim calcmode="lin" valueType="num">
                                      <p:cBhvr>
                                        <p:cTn id="16" dur="1000" fill="hold"/>
                                        <p:tgtEl>
                                          <p:spTgt spid="3">
                                            <p:bg/>
                                          </p:spTgt>
                                        </p:tgtEl>
                                        <p:attrNameLst>
                                          <p:attrName>ppt_x</p:attrName>
                                        </p:attrNameLst>
                                      </p:cBhvr>
                                      <p:tavLst>
                                        <p:tav tm="0">
                                          <p:val>
                                            <p:strVal val="#ppt_x"/>
                                          </p:val>
                                        </p:tav>
                                        <p:tav tm="100000">
                                          <p:val>
                                            <p:strVal val="#ppt_x"/>
                                          </p:val>
                                        </p:tav>
                                      </p:tavLst>
                                    </p:anim>
                                    <p:anim calcmode="lin" valueType="num">
                                      <p:cBhvr>
                                        <p:cTn id="17" dur="1000" fill="hold"/>
                                        <p:tgtEl>
                                          <p:spTgt spid="3">
                                            <p:bg/>
                                          </p:spTgt>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grpId="0" nodeType="clickEffect">
                                  <p:stCondLst>
                                    <p:cond delay="0"/>
                                  </p:stCondLst>
                                  <p:childTnLst>
                                    <p:set>
                                      <p:cBhvr>
                                        <p:cTn id="21" dur="1" fill="hold">
                                          <p:stCondLst>
                                            <p:cond delay="0"/>
                                          </p:stCondLst>
                                        </p:cTn>
                                        <p:tgtEl>
                                          <p:spTgt spid="3">
                                            <p:txEl>
                                              <p:pRg st="0" end="0"/>
                                            </p:txEl>
                                          </p:spTgt>
                                        </p:tgtEl>
                                        <p:attrNameLst>
                                          <p:attrName>style.visibility</p:attrName>
                                        </p:attrNameLst>
                                      </p:cBhvr>
                                      <p:to>
                                        <p:strVal val="visible"/>
                                      </p:to>
                                    </p:set>
                                    <p:animEffect transition="in" filter="fade">
                                      <p:cBhvr>
                                        <p:cTn id="22" dur="1000"/>
                                        <p:tgtEl>
                                          <p:spTgt spid="3">
                                            <p:txEl>
                                              <p:pRg st="0" end="0"/>
                                            </p:txEl>
                                          </p:spTgt>
                                        </p:tgtEl>
                                      </p:cBhvr>
                                    </p:animEffect>
                                    <p:anim calcmode="lin" valueType="num">
                                      <p:cBhvr>
                                        <p:cTn id="23"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24"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1" presetClass="entr" presetSubtype="4" fill="hold" nodeType="click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wheel(4)">
                                      <p:cBhvr>
                                        <p:cTn id="29" dur="2000"/>
                                        <p:tgtEl>
                                          <p:spTgt spid="7"/>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4" fill="hold" grpId="0" nodeType="clickEffect">
                                  <p:stCondLst>
                                    <p:cond delay="0"/>
                                  </p:stCondLst>
                                  <p:childTnLst>
                                    <p:set>
                                      <p:cBhvr>
                                        <p:cTn id="33" dur="1" fill="hold">
                                          <p:stCondLst>
                                            <p:cond delay="0"/>
                                          </p:stCondLst>
                                        </p:cTn>
                                        <p:tgtEl>
                                          <p:spTgt spid="5">
                                            <p:bg/>
                                          </p:spTgt>
                                        </p:tgtEl>
                                        <p:attrNameLst>
                                          <p:attrName>style.visibility</p:attrName>
                                        </p:attrNameLst>
                                      </p:cBhvr>
                                      <p:to>
                                        <p:strVal val="visible"/>
                                      </p:to>
                                    </p:set>
                                    <p:animEffect transition="in" filter="wipe(down)">
                                      <p:cBhvr>
                                        <p:cTn id="34" dur="500"/>
                                        <p:tgtEl>
                                          <p:spTgt spid="5">
                                            <p:bg/>
                                          </p:spTgt>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4" fill="hold" grpId="0" nodeType="clickEffect">
                                  <p:stCondLst>
                                    <p:cond delay="0"/>
                                  </p:stCondLst>
                                  <p:childTnLst>
                                    <p:set>
                                      <p:cBhvr>
                                        <p:cTn id="38" dur="1" fill="hold">
                                          <p:stCondLst>
                                            <p:cond delay="0"/>
                                          </p:stCondLst>
                                        </p:cTn>
                                        <p:tgtEl>
                                          <p:spTgt spid="5">
                                            <p:txEl>
                                              <p:pRg st="0" end="0"/>
                                            </p:txEl>
                                          </p:spTgt>
                                        </p:tgtEl>
                                        <p:attrNameLst>
                                          <p:attrName>style.visibility</p:attrName>
                                        </p:attrNameLst>
                                      </p:cBhvr>
                                      <p:to>
                                        <p:strVal val="visible"/>
                                      </p:to>
                                    </p:set>
                                    <p:animEffect transition="in" filter="wipe(down)">
                                      <p:cBhvr>
                                        <p:cTn id="39" dur="500"/>
                                        <p:tgtEl>
                                          <p:spTgt spid="5">
                                            <p:txEl>
                                              <p:pRg st="0" end="0"/>
                                            </p:txEl>
                                          </p:spTgt>
                                        </p:tgtEl>
                                      </p:cBhvr>
                                    </p:animEffect>
                                  </p:childTnLst>
                                </p:cTn>
                              </p:par>
                            </p:childTnLst>
                          </p:cTn>
                        </p:par>
                      </p:childTnLst>
                    </p:cTn>
                  </p:par>
                  <p:par>
                    <p:cTn id="40" fill="hold">
                      <p:stCondLst>
                        <p:cond delay="indefinite"/>
                      </p:stCondLst>
                      <p:childTnLst>
                        <p:par>
                          <p:cTn id="41" fill="hold">
                            <p:stCondLst>
                              <p:cond delay="0"/>
                            </p:stCondLst>
                            <p:childTnLst>
                              <p:par>
                                <p:cTn id="42" presetID="21" presetClass="entr" presetSubtype="4" fill="hold" nodeType="clickEffect">
                                  <p:stCondLst>
                                    <p:cond delay="0"/>
                                  </p:stCondLst>
                                  <p:childTnLst>
                                    <p:set>
                                      <p:cBhvr>
                                        <p:cTn id="43" dur="1" fill="hold">
                                          <p:stCondLst>
                                            <p:cond delay="0"/>
                                          </p:stCondLst>
                                        </p:cTn>
                                        <p:tgtEl>
                                          <p:spTgt spid="8"/>
                                        </p:tgtEl>
                                        <p:attrNameLst>
                                          <p:attrName>style.visibility</p:attrName>
                                        </p:attrNameLst>
                                      </p:cBhvr>
                                      <p:to>
                                        <p:strVal val="visible"/>
                                      </p:to>
                                    </p:set>
                                    <p:animEffect transition="in" filter="wheel(4)">
                                      <p:cBhvr>
                                        <p:cTn id="44" dur="2000"/>
                                        <p:tgtEl>
                                          <p:spTgt spid="8"/>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ntr" presetSubtype="4" fill="hold" grpId="0" nodeType="clickEffect">
                                  <p:stCondLst>
                                    <p:cond delay="0"/>
                                  </p:stCondLst>
                                  <p:childTnLst>
                                    <p:set>
                                      <p:cBhvr>
                                        <p:cTn id="48" dur="1" fill="hold">
                                          <p:stCondLst>
                                            <p:cond delay="0"/>
                                          </p:stCondLst>
                                        </p:cTn>
                                        <p:tgtEl>
                                          <p:spTgt spid="4">
                                            <p:bg/>
                                          </p:spTgt>
                                        </p:tgtEl>
                                        <p:attrNameLst>
                                          <p:attrName>style.visibility</p:attrName>
                                        </p:attrNameLst>
                                      </p:cBhvr>
                                      <p:to>
                                        <p:strVal val="visible"/>
                                      </p:to>
                                    </p:set>
                                    <p:animEffect transition="in" filter="wipe(down)">
                                      <p:cBhvr>
                                        <p:cTn id="49" dur="500"/>
                                        <p:tgtEl>
                                          <p:spTgt spid="4">
                                            <p:bg/>
                                          </p:spTgt>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4" fill="hold" grpId="0" nodeType="clickEffect">
                                  <p:stCondLst>
                                    <p:cond delay="0"/>
                                  </p:stCondLst>
                                  <p:childTnLst>
                                    <p:set>
                                      <p:cBhvr>
                                        <p:cTn id="53" dur="1" fill="hold">
                                          <p:stCondLst>
                                            <p:cond delay="0"/>
                                          </p:stCondLst>
                                        </p:cTn>
                                        <p:tgtEl>
                                          <p:spTgt spid="4">
                                            <p:txEl>
                                              <p:pRg st="0" end="0"/>
                                            </p:txEl>
                                          </p:spTgt>
                                        </p:tgtEl>
                                        <p:attrNameLst>
                                          <p:attrName>style.visibility</p:attrName>
                                        </p:attrNameLst>
                                      </p:cBhvr>
                                      <p:to>
                                        <p:strVal val="visible"/>
                                      </p:to>
                                    </p:set>
                                    <p:animEffect transition="in" filter="wipe(down)">
                                      <p:cBhvr>
                                        <p:cTn id="54" dur="500"/>
                                        <p:tgtEl>
                                          <p:spTgt spid="4">
                                            <p:txEl>
                                              <p:pRg st="0" end="0"/>
                                            </p:txEl>
                                          </p:spTgt>
                                        </p:tgtEl>
                                      </p:cBhvr>
                                    </p:animEffect>
                                  </p:childTnLst>
                                </p:cTn>
                              </p:par>
                            </p:childTnLst>
                          </p:cTn>
                        </p:par>
                      </p:childTnLst>
                    </p:cTn>
                  </p:par>
                  <p:par>
                    <p:cTn id="55" fill="hold">
                      <p:stCondLst>
                        <p:cond delay="indefinite"/>
                      </p:stCondLst>
                      <p:childTnLst>
                        <p:par>
                          <p:cTn id="56" fill="hold">
                            <p:stCondLst>
                              <p:cond delay="0"/>
                            </p:stCondLst>
                            <p:childTnLst>
                              <p:par>
                                <p:cTn id="57" presetID="21" presetClass="entr" presetSubtype="4" fill="hold" nodeType="clickEffect">
                                  <p:stCondLst>
                                    <p:cond delay="0"/>
                                  </p:stCondLst>
                                  <p:childTnLst>
                                    <p:set>
                                      <p:cBhvr>
                                        <p:cTn id="58" dur="1" fill="hold">
                                          <p:stCondLst>
                                            <p:cond delay="0"/>
                                          </p:stCondLst>
                                        </p:cTn>
                                        <p:tgtEl>
                                          <p:spTgt spid="9"/>
                                        </p:tgtEl>
                                        <p:attrNameLst>
                                          <p:attrName>style.visibility</p:attrName>
                                        </p:attrNameLst>
                                      </p:cBhvr>
                                      <p:to>
                                        <p:strVal val="visible"/>
                                      </p:to>
                                    </p:set>
                                    <p:animEffect transition="in" filter="wheel(4)">
                                      <p:cBhvr>
                                        <p:cTn id="59" dur="2000"/>
                                        <p:tgtEl>
                                          <p:spTgt spid="9"/>
                                        </p:tgtEl>
                                      </p:cBhvr>
                                    </p:animEffect>
                                  </p:childTnLst>
                                </p:cTn>
                              </p:par>
                            </p:childTnLst>
                          </p:cTn>
                        </p:par>
                      </p:childTnLst>
                    </p:cTn>
                  </p:par>
                  <p:par>
                    <p:cTn id="60" fill="hold">
                      <p:stCondLst>
                        <p:cond delay="indefinite"/>
                      </p:stCondLst>
                      <p:childTnLst>
                        <p:par>
                          <p:cTn id="61" fill="hold">
                            <p:stCondLst>
                              <p:cond delay="0"/>
                            </p:stCondLst>
                            <p:childTnLst>
                              <p:par>
                                <p:cTn id="62" presetID="42" presetClass="entr" presetSubtype="0" fill="hold" nodeType="clickEffect">
                                  <p:stCondLst>
                                    <p:cond delay="0"/>
                                  </p:stCondLst>
                                  <p:childTnLst>
                                    <p:set>
                                      <p:cBhvr>
                                        <p:cTn id="63" dur="1" fill="hold">
                                          <p:stCondLst>
                                            <p:cond delay="0"/>
                                          </p:stCondLst>
                                        </p:cTn>
                                        <p:tgtEl>
                                          <p:spTgt spid="10"/>
                                        </p:tgtEl>
                                        <p:attrNameLst>
                                          <p:attrName>style.visibility</p:attrName>
                                        </p:attrNameLst>
                                      </p:cBhvr>
                                      <p:to>
                                        <p:strVal val="visible"/>
                                      </p:to>
                                    </p:set>
                                    <p:animEffect transition="in" filter="fade">
                                      <p:cBhvr>
                                        <p:cTn id="64" dur="1000"/>
                                        <p:tgtEl>
                                          <p:spTgt spid="10"/>
                                        </p:tgtEl>
                                      </p:cBhvr>
                                    </p:animEffect>
                                    <p:anim calcmode="lin" valueType="num">
                                      <p:cBhvr>
                                        <p:cTn id="65" dur="1000" fill="hold"/>
                                        <p:tgtEl>
                                          <p:spTgt spid="10"/>
                                        </p:tgtEl>
                                        <p:attrNameLst>
                                          <p:attrName>ppt_x</p:attrName>
                                        </p:attrNameLst>
                                      </p:cBhvr>
                                      <p:tavLst>
                                        <p:tav tm="0">
                                          <p:val>
                                            <p:strVal val="#ppt_x"/>
                                          </p:val>
                                        </p:tav>
                                        <p:tav tm="100000">
                                          <p:val>
                                            <p:strVal val="#ppt_x"/>
                                          </p:val>
                                        </p:tav>
                                      </p:tavLst>
                                    </p:anim>
                                    <p:anim calcmode="lin" valueType="num">
                                      <p:cBhvr>
                                        <p:cTn id="66"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build="p" animBg="1"/>
      <p:bldP spid="4" grpId="0" uiExpand="1" build="p" animBg="1"/>
      <p:bldP spid="5" grpId="0" build="p"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2868610"/>
          </a:xfrm>
          <a:effectLst>
            <a:glow rad="228600">
              <a:schemeClr val="accent6">
                <a:satMod val="175000"/>
                <a:alpha val="40000"/>
              </a:schemeClr>
            </a:glow>
            <a:outerShdw blurRad="40000" dist="20000" dir="5400000" rotWithShape="0">
              <a:srgbClr val="000000">
                <a:alpha val="38000"/>
              </a:srgbClr>
            </a:outerShdw>
          </a:effectLst>
        </p:spPr>
        <p:style>
          <a:lnRef idx="1">
            <a:schemeClr val="accent1"/>
          </a:lnRef>
          <a:fillRef idx="2">
            <a:schemeClr val="accent1"/>
          </a:fillRef>
          <a:effectRef idx="1">
            <a:schemeClr val="accent1"/>
          </a:effectRef>
          <a:fontRef idx="minor">
            <a:schemeClr val="dk1"/>
          </a:fontRef>
        </p:style>
        <p:txBody>
          <a:bodyPr>
            <a:normAutofit fontScale="90000"/>
          </a:bodyPr>
          <a:lstStyle/>
          <a:p>
            <a:pPr algn="just"/>
            <a:r>
              <a:rPr lang="ru-RU" sz="2400" dirty="0" smtClean="0"/>
              <a:t>Город, в котором мы живем, имеет давнюю историю. Он раскинулся по берегам </a:t>
            </a:r>
            <a:r>
              <a:rPr lang="ru-RU" sz="2400" dirty="0" err="1" smtClean="0"/>
              <a:t>р.Прегель</a:t>
            </a:r>
            <a:r>
              <a:rPr lang="ru-RU" sz="2400" dirty="0" smtClean="0"/>
              <a:t> в нескольких километрах от ее впадения  в залив. Прежде он назывался     </a:t>
            </a:r>
            <a:r>
              <a:rPr lang="ru-RU" sz="3600" u="sng" dirty="0" smtClean="0">
                <a:solidFill>
                  <a:srgbClr val="FF0000"/>
                </a:solidFill>
              </a:rPr>
              <a:t>КЕНИГСБЕРГ</a:t>
            </a:r>
            <a:r>
              <a:rPr lang="ru-RU" sz="3600" dirty="0" smtClean="0">
                <a:solidFill>
                  <a:srgbClr val="FF0000"/>
                </a:solidFill>
              </a:rPr>
              <a:t>. </a:t>
            </a:r>
            <a:r>
              <a:rPr lang="ru-RU" sz="2400" dirty="0" smtClean="0"/>
              <a:t>Сейчас в центре Калининграда на возвышении находится замощенная камнем площадка, которая раньше была горой. На этой горе в 13 веке была поставлена крепость, превратившаяся со временем в величественный замок</a:t>
            </a:r>
            <a:endParaRPr lang="ru-RU" sz="4000" dirty="0"/>
          </a:p>
        </p:txBody>
      </p:sp>
      <p:pic>
        <p:nvPicPr>
          <p:cNvPr id="2051" name="Picture 3" descr="C:\Documents and Settings\Bebn Laden\Мои документы\НАТАША\ЗАПАДНАЯ РОССИЯ\уроки\f07e039c8334d7aabe3ec33d5d855f9e.jpg"/>
          <p:cNvPicPr>
            <a:picLocks noChangeAspect="1" noChangeArrowheads="1"/>
          </p:cNvPicPr>
          <p:nvPr/>
        </p:nvPicPr>
        <p:blipFill>
          <a:blip r:embed="rId2" cstate="print"/>
          <a:srcRect/>
          <a:stretch>
            <a:fillRect/>
          </a:stretch>
        </p:blipFill>
        <p:spPr bwMode="auto">
          <a:xfrm>
            <a:off x="6143636" y="3429000"/>
            <a:ext cx="2857520" cy="2000264"/>
          </a:xfrm>
          <a:prstGeom prst="roundRect">
            <a:avLst>
              <a:gd name="adj" fmla="val 4167"/>
            </a:avLst>
          </a:prstGeom>
          <a:solidFill>
            <a:srgbClr val="FFFFFF"/>
          </a:solidFill>
          <a:ln w="76200" cap="sq">
            <a:solidFill>
              <a:schemeClr val="tx2">
                <a:lumMod val="60000"/>
                <a:lumOff val="40000"/>
              </a:schemeClr>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pic>
        <p:nvPicPr>
          <p:cNvPr id="2052" name="Picture 4" descr="C:\Documents and Settings\Bebn Laden\Мои документы\НАТАША\ЗАПАДНАЯ РОССИЯ\уроки\ce8b8d3ff1461cd3d27f69c3c285721a.jpg"/>
          <p:cNvPicPr>
            <a:picLocks noChangeAspect="1" noChangeArrowheads="1"/>
          </p:cNvPicPr>
          <p:nvPr/>
        </p:nvPicPr>
        <p:blipFill>
          <a:blip r:embed="rId3" cstate="print"/>
          <a:srcRect/>
          <a:stretch>
            <a:fillRect/>
          </a:stretch>
        </p:blipFill>
        <p:spPr bwMode="auto">
          <a:xfrm>
            <a:off x="642910" y="3429000"/>
            <a:ext cx="1643074" cy="1643074"/>
          </a:xfrm>
          <a:prstGeom prst="roundRect">
            <a:avLst>
              <a:gd name="adj" fmla="val 4167"/>
            </a:avLst>
          </a:prstGeom>
          <a:solidFill>
            <a:srgbClr val="FFFFFF"/>
          </a:solidFill>
          <a:ln w="76200" cap="sq">
            <a:solidFill>
              <a:schemeClr val="accent1">
                <a:lumMod val="60000"/>
                <a:lumOff val="40000"/>
              </a:schemeClr>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pic>
        <p:nvPicPr>
          <p:cNvPr id="2054" name="Picture 6" descr="C:\Documents and Settings\Bebn Laden\Мои документы\НАТАША\ЗАПАДНАЯ РОССИЯ\уроки\c616c556a15c705421a6597289ab5890.jpg"/>
          <p:cNvPicPr>
            <a:picLocks noChangeAspect="1" noChangeArrowheads="1"/>
          </p:cNvPicPr>
          <p:nvPr/>
        </p:nvPicPr>
        <p:blipFill>
          <a:blip r:embed="rId4" cstate="print"/>
          <a:srcRect/>
          <a:stretch>
            <a:fillRect/>
          </a:stretch>
        </p:blipFill>
        <p:spPr bwMode="auto">
          <a:xfrm>
            <a:off x="2357422" y="3214686"/>
            <a:ext cx="1133475" cy="1619250"/>
          </a:xfrm>
          <a:prstGeom prst="roundRect">
            <a:avLst>
              <a:gd name="adj" fmla="val 4167"/>
            </a:avLst>
          </a:prstGeom>
          <a:solidFill>
            <a:srgbClr val="FFFFFF"/>
          </a:solidFill>
          <a:ln w="76200" cap="sq">
            <a:solidFill>
              <a:schemeClr val="accent1">
                <a:lumMod val="60000"/>
                <a:lumOff val="40000"/>
              </a:schemeClr>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pic>
        <p:nvPicPr>
          <p:cNvPr id="2055" name="Picture 7" descr="C:\Documents and Settings\Bebn Laden\Мои документы\НАТАША\ЗАПАДНАЯ РОССИЯ\уроки\46b2587b9f8dced4c8a9b028381325bc.jpg"/>
          <p:cNvPicPr>
            <a:picLocks noChangeAspect="1" noChangeArrowheads="1"/>
          </p:cNvPicPr>
          <p:nvPr/>
        </p:nvPicPr>
        <p:blipFill>
          <a:blip r:embed="rId5" cstate="print"/>
          <a:srcRect/>
          <a:stretch>
            <a:fillRect/>
          </a:stretch>
        </p:blipFill>
        <p:spPr bwMode="auto">
          <a:xfrm>
            <a:off x="2428860" y="4857760"/>
            <a:ext cx="2000264" cy="1857388"/>
          </a:xfrm>
          <a:prstGeom prst="roundRect">
            <a:avLst>
              <a:gd name="adj" fmla="val 4167"/>
            </a:avLst>
          </a:prstGeom>
          <a:solidFill>
            <a:srgbClr val="FFFFFF"/>
          </a:solidFill>
          <a:ln w="76200" cap="sq">
            <a:solidFill>
              <a:schemeClr val="accent1">
                <a:lumMod val="60000"/>
                <a:lumOff val="40000"/>
              </a:schemeClr>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pic>
        <p:nvPicPr>
          <p:cNvPr id="3" name="Picture 2" descr="C:\Documents and Settings\Bebn Laden\Мои документы\НАТАША\ЗАПАДНАЯ РОССИЯ\уроки\dom.jpg"/>
          <p:cNvPicPr>
            <a:picLocks noChangeAspect="1" noChangeArrowheads="1"/>
          </p:cNvPicPr>
          <p:nvPr/>
        </p:nvPicPr>
        <p:blipFill>
          <a:blip r:embed="rId6" cstate="print"/>
          <a:srcRect/>
          <a:stretch>
            <a:fillRect/>
          </a:stretch>
        </p:blipFill>
        <p:spPr bwMode="auto">
          <a:xfrm>
            <a:off x="1142976" y="5072074"/>
            <a:ext cx="1371600" cy="1262058"/>
          </a:xfrm>
          <a:prstGeom prst="roundRect">
            <a:avLst>
              <a:gd name="adj" fmla="val 4167"/>
            </a:avLst>
          </a:prstGeom>
          <a:solidFill>
            <a:srgbClr val="FFFFFF"/>
          </a:solidFill>
          <a:ln w="76200" cap="sq">
            <a:solidFill>
              <a:schemeClr val="accent1">
                <a:lumMod val="60000"/>
                <a:lumOff val="40000"/>
              </a:schemeClr>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pic>
        <p:nvPicPr>
          <p:cNvPr id="4" name="Picture 3" descr="C:\Documents and Settings\Bebn Laden\Мои документы\НАТАША\ЗАПАДНАЯ РОССИЯ\уроки\boerse.jpg"/>
          <p:cNvPicPr>
            <a:picLocks noGrp="1" noChangeAspect="1" noChangeArrowheads="1"/>
          </p:cNvPicPr>
          <p:nvPr>
            <p:ph idx="1"/>
          </p:nvPr>
        </p:nvPicPr>
        <p:blipFill>
          <a:blip r:embed="rId7" cstate="print"/>
          <a:srcRect/>
          <a:stretch>
            <a:fillRect/>
          </a:stretch>
        </p:blipFill>
        <p:spPr bwMode="auto">
          <a:xfrm>
            <a:off x="4714876" y="5000636"/>
            <a:ext cx="2333628" cy="1428760"/>
          </a:xfrm>
          <a:prstGeom prst="roundRect">
            <a:avLst>
              <a:gd name="adj" fmla="val 4167"/>
            </a:avLst>
          </a:prstGeom>
          <a:solidFill>
            <a:srgbClr val="FFFFFF"/>
          </a:solidFill>
          <a:ln w="76200" cap="sq">
            <a:solidFill>
              <a:schemeClr val="accent1">
                <a:lumMod val="60000"/>
                <a:lumOff val="40000"/>
              </a:schemeClr>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Tree>
  </p:cSld>
  <p:clrMapOvr>
    <a:masterClrMapping/>
  </p:clrMapOvr>
  <p:transition>
    <p:randomBa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2000" fill="hold"/>
                                        <p:tgtEl>
                                          <p:spTgt spid="2"/>
                                        </p:tgtEl>
                                        <p:attrNameLst>
                                          <p:attrName>ppt_w</p:attrName>
                                        </p:attrNameLst>
                                      </p:cBhvr>
                                      <p:tavLst>
                                        <p:tav tm="0">
                                          <p:val>
                                            <p:fltVal val="0"/>
                                          </p:val>
                                        </p:tav>
                                        <p:tav tm="100000">
                                          <p:val>
                                            <p:strVal val="#ppt_w"/>
                                          </p:val>
                                        </p:tav>
                                      </p:tavLst>
                                    </p:anim>
                                    <p:anim calcmode="lin" valueType="num">
                                      <p:cBhvr>
                                        <p:cTn id="8" dur="2000" fill="hold"/>
                                        <p:tgtEl>
                                          <p:spTgt spid="2"/>
                                        </p:tgtEl>
                                        <p:attrNameLst>
                                          <p:attrName>ppt_h</p:attrName>
                                        </p:attrNameLst>
                                      </p:cBhvr>
                                      <p:tavLst>
                                        <p:tav tm="0">
                                          <p:val>
                                            <p:fltVal val="0"/>
                                          </p:val>
                                        </p:tav>
                                        <p:tav tm="100000">
                                          <p:val>
                                            <p:strVal val="#ppt_h"/>
                                          </p:val>
                                        </p:tav>
                                      </p:tavLst>
                                    </p:anim>
                                    <p:animEffect transition="in" filter="fade">
                                      <p:cBhvr>
                                        <p:cTn id="9"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Заголовок 8"/>
          <p:cNvSpPr>
            <a:spLocks noGrp="1"/>
          </p:cNvSpPr>
          <p:nvPr>
            <p:ph type="title"/>
          </p:nvPr>
        </p:nvSpPr>
        <p:spPr>
          <a:xfrm>
            <a:off x="457200" y="274638"/>
            <a:ext cx="8229600" cy="1511288"/>
          </a:xfrm>
        </p:spPr>
        <p:style>
          <a:lnRef idx="1">
            <a:schemeClr val="accent6"/>
          </a:lnRef>
          <a:fillRef idx="2">
            <a:schemeClr val="accent6"/>
          </a:fillRef>
          <a:effectRef idx="1">
            <a:schemeClr val="accent6"/>
          </a:effectRef>
          <a:fontRef idx="minor">
            <a:schemeClr val="dk1"/>
          </a:fontRef>
        </p:style>
        <p:txBody>
          <a:bodyPr>
            <a:normAutofit/>
          </a:bodyPr>
          <a:lstStyle/>
          <a:p>
            <a:r>
              <a:rPr lang="ru-RU" sz="2400" dirty="0" smtClean="0"/>
              <a:t>История города началась в 1255 году с основания рыцарями-крестоносцами крепости Кенигсберг. </a:t>
            </a:r>
            <a:r>
              <a:rPr lang="ru-RU" sz="2400" dirty="0"/>
              <a:t>О</a:t>
            </a:r>
            <a:r>
              <a:rPr lang="ru-RU" sz="2400" dirty="0" smtClean="0"/>
              <a:t>снователем города считается  чешский король </a:t>
            </a:r>
            <a:r>
              <a:rPr lang="ru-RU" sz="2400" dirty="0" err="1" smtClean="0"/>
              <a:t>Пржемысл</a:t>
            </a:r>
            <a:r>
              <a:rPr lang="ru-RU" sz="2400" dirty="0" smtClean="0"/>
              <a:t> </a:t>
            </a:r>
            <a:r>
              <a:rPr lang="en-US" sz="2400" dirty="0" smtClean="0"/>
              <a:t>II</a:t>
            </a:r>
            <a:r>
              <a:rPr lang="ru-RU" sz="2400" dirty="0" smtClean="0"/>
              <a:t> </a:t>
            </a:r>
            <a:r>
              <a:rPr lang="ru-RU" sz="2400" dirty="0" err="1" smtClean="0"/>
              <a:t>Отакар</a:t>
            </a:r>
            <a:r>
              <a:rPr lang="ru-RU" sz="2400" dirty="0" smtClean="0"/>
              <a:t> (1230-1278)</a:t>
            </a:r>
            <a:endParaRPr lang="ru-RU" sz="2400" dirty="0"/>
          </a:p>
        </p:txBody>
      </p:sp>
      <p:sp>
        <p:nvSpPr>
          <p:cNvPr id="11" name="Содержимое 10"/>
          <p:cNvSpPr>
            <a:spLocks noGrp="1"/>
          </p:cNvSpPr>
          <p:nvPr>
            <p:ph sz="half" idx="2"/>
          </p:nvPr>
        </p:nvSpPr>
        <p:spPr>
          <a:xfrm>
            <a:off x="571472" y="5572140"/>
            <a:ext cx="3929090" cy="554023"/>
          </a:xfrm>
        </p:spPr>
        <p:style>
          <a:lnRef idx="1">
            <a:schemeClr val="accent6"/>
          </a:lnRef>
          <a:fillRef idx="2">
            <a:schemeClr val="accent6"/>
          </a:fillRef>
          <a:effectRef idx="1">
            <a:schemeClr val="accent6"/>
          </a:effectRef>
          <a:fontRef idx="minor">
            <a:schemeClr val="dk1"/>
          </a:fontRef>
        </p:style>
        <p:txBody>
          <a:bodyPr>
            <a:normAutofit fontScale="92500" lnSpcReduction="10000"/>
          </a:bodyPr>
          <a:lstStyle/>
          <a:p>
            <a:pPr algn="ctr">
              <a:buNone/>
            </a:pPr>
            <a:r>
              <a:rPr lang="ru-RU" sz="1600" b="1" dirty="0" smtClean="0"/>
              <a:t>Крестовый поход рыцарей Тевтонского</a:t>
            </a:r>
          </a:p>
          <a:p>
            <a:pPr algn="ctr">
              <a:buNone/>
            </a:pPr>
            <a:r>
              <a:rPr lang="ru-RU" sz="1600" b="1" dirty="0" smtClean="0"/>
              <a:t>Ордена в Пруссию</a:t>
            </a:r>
            <a:endParaRPr lang="ru-RU" sz="1600" b="1" dirty="0"/>
          </a:p>
        </p:txBody>
      </p:sp>
      <p:pic>
        <p:nvPicPr>
          <p:cNvPr id="12" name="Picture 13" descr="рыцари"/>
          <p:cNvPicPr>
            <a:picLocks noGrp="1" noChangeAspect="1" noChangeArrowheads="1"/>
          </p:cNvPicPr>
          <p:nvPr>
            <p:ph sz="half" idx="1"/>
          </p:nvPr>
        </p:nvPicPr>
        <p:blipFill>
          <a:blip r:embed="rId2" cstate="print"/>
          <a:srcRect/>
          <a:stretch>
            <a:fillRect/>
          </a:stretch>
        </p:blipFill>
        <p:spPr bwMode="auto">
          <a:xfrm>
            <a:off x="642910" y="1928802"/>
            <a:ext cx="3852890" cy="3590931"/>
          </a:xfrm>
          <a:prstGeom prst="rect">
            <a:avLst/>
          </a:prstGeom>
          <a:noFill/>
          <a:ln w="25400">
            <a:solidFill>
              <a:schemeClr val="bg1"/>
            </a:solidFill>
            <a:miter lim="800000"/>
            <a:headEnd/>
            <a:tailEnd/>
          </a:ln>
        </p:spPr>
      </p:pic>
      <p:pic>
        <p:nvPicPr>
          <p:cNvPr id="3074" name="Picture 2" descr="C:\Documents and Settings\Bebn Laden\Мои документы\НАТАША\ЗАПАДНАЯ РОССИЯ\уроки\premysl_otakar_ix.jpg"/>
          <p:cNvPicPr>
            <a:picLocks noChangeAspect="1" noChangeArrowheads="1"/>
          </p:cNvPicPr>
          <p:nvPr/>
        </p:nvPicPr>
        <p:blipFill>
          <a:blip r:embed="rId3" cstate="print"/>
          <a:srcRect/>
          <a:stretch>
            <a:fillRect/>
          </a:stretch>
        </p:blipFill>
        <p:spPr bwMode="auto">
          <a:xfrm>
            <a:off x="5429256" y="2143116"/>
            <a:ext cx="2786082" cy="3714776"/>
          </a:xfrm>
          <a:prstGeom prst="rect">
            <a:avLst/>
          </a:prstGeom>
          <a:noFill/>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2000" fill="hold"/>
                                        <p:tgtEl>
                                          <p:spTgt spid="9"/>
                                        </p:tgtEl>
                                        <p:attrNameLst>
                                          <p:attrName>ppt_w</p:attrName>
                                        </p:attrNameLst>
                                      </p:cBhvr>
                                      <p:tavLst>
                                        <p:tav tm="0">
                                          <p:val>
                                            <p:fltVal val="0"/>
                                          </p:val>
                                        </p:tav>
                                        <p:tav tm="100000">
                                          <p:val>
                                            <p:strVal val="#ppt_w"/>
                                          </p:val>
                                        </p:tav>
                                      </p:tavLst>
                                    </p:anim>
                                    <p:anim calcmode="lin" valueType="num">
                                      <p:cBhvr>
                                        <p:cTn id="8" dur="2000" fill="hold"/>
                                        <p:tgtEl>
                                          <p:spTgt spid="9"/>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nodeType="click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1000"/>
                                        <p:tgtEl>
                                          <p:spTgt spid="12"/>
                                        </p:tgtEl>
                                      </p:cBhvr>
                                    </p:animEffect>
                                    <p:anim calcmode="lin" valueType="num">
                                      <p:cBhvr>
                                        <p:cTn id="14" dur="1000" fill="hold"/>
                                        <p:tgtEl>
                                          <p:spTgt spid="12"/>
                                        </p:tgtEl>
                                        <p:attrNameLst>
                                          <p:attrName>ppt_x</p:attrName>
                                        </p:attrNameLst>
                                      </p:cBhvr>
                                      <p:tavLst>
                                        <p:tav tm="0">
                                          <p:val>
                                            <p:strVal val="#ppt_x"/>
                                          </p:val>
                                        </p:tav>
                                        <p:tav tm="100000">
                                          <p:val>
                                            <p:strVal val="#ppt_x"/>
                                          </p:val>
                                        </p:tav>
                                      </p:tavLst>
                                    </p:anim>
                                    <p:anim calcmode="lin" valueType="num">
                                      <p:cBhvr>
                                        <p:cTn id="15"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5" presetClass="entr" presetSubtype="10" fill="hold" nodeType="clickEffect">
                                  <p:stCondLst>
                                    <p:cond delay="0"/>
                                  </p:stCondLst>
                                  <p:childTnLst>
                                    <p:set>
                                      <p:cBhvr>
                                        <p:cTn id="19" dur="1" fill="hold">
                                          <p:stCondLst>
                                            <p:cond delay="0"/>
                                          </p:stCondLst>
                                        </p:cTn>
                                        <p:tgtEl>
                                          <p:spTgt spid="3074"/>
                                        </p:tgtEl>
                                        <p:attrNameLst>
                                          <p:attrName>style.visibility</p:attrName>
                                        </p:attrNameLst>
                                      </p:cBhvr>
                                      <p:to>
                                        <p:strVal val="visible"/>
                                      </p:to>
                                    </p:set>
                                    <p:animEffect transition="in" filter="checkerboard(across)">
                                      <p:cBhvr>
                                        <p:cTn id="20" dur="500"/>
                                        <p:tgtEl>
                                          <p:spTgt spid="30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style>
          <a:lnRef idx="2">
            <a:schemeClr val="accent2"/>
          </a:lnRef>
          <a:fillRef idx="1">
            <a:schemeClr val="lt1"/>
          </a:fillRef>
          <a:effectRef idx="0">
            <a:schemeClr val="accent2"/>
          </a:effectRef>
          <a:fontRef idx="minor">
            <a:schemeClr val="dk1"/>
          </a:fontRef>
        </p:style>
        <p:txBody>
          <a:bodyPr>
            <a:normAutofit fontScale="90000"/>
          </a:bodyPr>
          <a:lstStyle/>
          <a:p>
            <a:r>
              <a:rPr lang="ru-RU" sz="2400" b="1" dirty="0" smtClean="0"/>
              <a:t>Первоначально единого города не было. Он включал в себя 3 самостоятельных города. Каждый город имел свою ратушу, церковь, бургомистра, суд, герб </a:t>
            </a:r>
            <a:endParaRPr lang="ru-RU" sz="2400" b="1" dirty="0"/>
          </a:p>
        </p:txBody>
      </p:sp>
      <p:sp>
        <p:nvSpPr>
          <p:cNvPr id="3" name="Текст 2"/>
          <p:cNvSpPr>
            <a:spLocks noGrp="1"/>
          </p:cNvSpPr>
          <p:nvPr>
            <p:ph type="body" idx="1"/>
          </p:nvPr>
        </p:nvSpPr>
        <p:spPr>
          <a:xfrm>
            <a:off x="457200" y="1535112"/>
            <a:ext cx="4040188" cy="822317"/>
          </a:xfrm>
        </p:spPr>
        <p:style>
          <a:lnRef idx="1">
            <a:schemeClr val="accent2"/>
          </a:lnRef>
          <a:fillRef idx="2">
            <a:schemeClr val="accent2"/>
          </a:fillRef>
          <a:effectRef idx="1">
            <a:schemeClr val="accent2"/>
          </a:effectRef>
          <a:fontRef idx="minor">
            <a:schemeClr val="dk1"/>
          </a:fontRef>
        </p:style>
        <p:txBody>
          <a:bodyPr>
            <a:normAutofit lnSpcReduction="10000"/>
          </a:bodyPr>
          <a:lstStyle/>
          <a:p>
            <a:r>
              <a:rPr lang="ru-RU" dirty="0" err="1" smtClean="0"/>
              <a:t>Альштадт</a:t>
            </a:r>
            <a:r>
              <a:rPr lang="ru-RU" dirty="0" smtClean="0"/>
              <a:t> (1286) – </a:t>
            </a:r>
            <a:r>
              <a:rPr lang="ru-RU" b="0" dirty="0" smtClean="0"/>
              <a:t>самый крупный(там жили дворяне)</a:t>
            </a:r>
            <a:endParaRPr lang="ru-RU" dirty="0"/>
          </a:p>
        </p:txBody>
      </p:sp>
      <p:sp>
        <p:nvSpPr>
          <p:cNvPr id="4" name="Содержимое 3"/>
          <p:cNvSpPr>
            <a:spLocks noGrp="1"/>
          </p:cNvSpPr>
          <p:nvPr>
            <p:ph sz="half" idx="2"/>
          </p:nvPr>
        </p:nvSpPr>
        <p:spPr>
          <a:xfrm>
            <a:off x="457200" y="5214951"/>
            <a:ext cx="4040188" cy="911212"/>
          </a:xfrm>
        </p:spPr>
        <p:style>
          <a:lnRef idx="0">
            <a:schemeClr val="accent1"/>
          </a:lnRef>
          <a:fillRef idx="3">
            <a:schemeClr val="accent1"/>
          </a:fillRef>
          <a:effectRef idx="3">
            <a:schemeClr val="accent1"/>
          </a:effectRef>
          <a:fontRef idx="minor">
            <a:schemeClr val="lt1"/>
          </a:fontRef>
        </p:style>
        <p:txBody>
          <a:bodyPr>
            <a:normAutofit/>
          </a:bodyPr>
          <a:lstStyle/>
          <a:p>
            <a:pPr>
              <a:buNone/>
            </a:pPr>
            <a:r>
              <a:rPr lang="ru-RU" b="1" dirty="0" err="1" smtClean="0">
                <a:solidFill>
                  <a:schemeClr val="tx1"/>
                </a:solidFill>
              </a:rPr>
              <a:t>Кнайпхоф</a:t>
            </a:r>
            <a:r>
              <a:rPr lang="ru-RU" b="1" dirty="0" smtClean="0">
                <a:solidFill>
                  <a:schemeClr val="tx1"/>
                </a:solidFill>
              </a:rPr>
              <a:t> (1327)</a:t>
            </a:r>
            <a:r>
              <a:rPr lang="ru-RU" dirty="0" smtClean="0">
                <a:solidFill>
                  <a:schemeClr val="tx1"/>
                </a:solidFill>
              </a:rPr>
              <a:t> - купцы</a:t>
            </a:r>
            <a:endParaRPr lang="ru-RU" dirty="0">
              <a:solidFill>
                <a:schemeClr val="tx1"/>
              </a:solidFill>
            </a:endParaRPr>
          </a:p>
        </p:txBody>
      </p:sp>
      <p:sp>
        <p:nvSpPr>
          <p:cNvPr id="5" name="Текст 4"/>
          <p:cNvSpPr>
            <a:spLocks noGrp="1"/>
          </p:cNvSpPr>
          <p:nvPr>
            <p:ph type="body" sz="quarter" idx="3"/>
          </p:nvPr>
        </p:nvSpPr>
        <p:spPr/>
        <p:txBody>
          <a:bodyPr/>
          <a:lstStyle/>
          <a:p>
            <a:endParaRPr lang="ru-RU" dirty="0"/>
          </a:p>
        </p:txBody>
      </p:sp>
      <p:sp>
        <p:nvSpPr>
          <p:cNvPr id="6" name="Содержимое 5"/>
          <p:cNvSpPr>
            <a:spLocks noGrp="1"/>
          </p:cNvSpPr>
          <p:nvPr>
            <p:ph sz="quarter" idx="4"/>
          </p:nvPr>
        </p:nvSpPr>
        <p:spPr>
          <a:xfrm>
            <a:off x="428596" y="3000371"/>
            <a:ext cx="4143404" cy="1214447"/>
          </a:xfrm>
        </p:spPr>
        <p:style>
          <a:lnRef idx="1">
            <a:schemeClr val="accent3"/>
          </a:lnRef>
          <a:fillRef idx="2">
            <a:schemeClr val="accent3"/>
          </a:fillRef>
          <a:effectRef idx="1">
            <a:schemeClr val="accent3"/>
          </a:effectRef>
          <a:fontRef idx="minor">
            <a:schemeClr val="dk1"/>
          </a:fontRef>
        </p:style>
        <p:txBody>
          <a:bodyPr>
            <a:noAutofit/>
          </a:bodyPr>
          <a:lstStyle/>
          <a:p>
            <a:pPr>
              <a:buNone/>
            </a:pPr>
            <a:r>
              <a:rPr lang="ru-RU" b="1" dirty="0" err="1" smtClean="0"/>
              <a:t>Лебинихт</a:t>
            </a:r>
            <a:r>
              <a:rPr lang="ru-RU" b="1" dirty="0" smtClean="0"/>
              <a:t> (1300) – </a:t>
            </a:r>
            <a:r>
              <a:rPr lang="ru-RU" dirty="0" smtClean="0"/>
              <a:t>ремесленники, пивовары, </a:t>
            </a:r>
          </a:p>
          <a:p>
            <a:pPr>
              <a:buNone/>
            </a:pPr>
            <a:r>
              <a:rPr lang="ru-RU" dirty="0" smtClean="0"/>
              <a:t>земледельцы</a:t>
            </a:r>
            <a:endParaRPr lang="ru-RU" b="1" dirty="0"/>
          </a:p>
        </p:txBody>
      </p:sp>
      <p:pic>
        <p:nvPicPr>
          <p:cNvPr id="7" name="Picture 11" descr="Альтштадт"/>
          <p:cNvPicPr>
            <a:picLocks noChangeAspect="1" noChangeArrowheads="1"/>
          </p:cNvPicPr>
          <p:nvPr/>
        </p:nvPicPr>
        <p:blipFill>
          <a:blip r:embed="rId2" cstate="print"/>
          <a:srcRect/>
          <a:stretch>
            <a:fillRect/>
          </a:stretch>
        </p:blipFill>
        <p:spPr bwMode="auto">
          <a:xfrm>
            <a:off x="6429388" y="1428736"/>
            <a:ext cx="1585912" cy="1449388"/>
          </a:xfrm>
          <a:prstGeom prst="rect">
            <a:avLst/>
          </a:prstGeom>
          <a:noFill/>
          <a:ln w="25400">
            <a:solidFill>
              <a:srgbClr val="4E341A"/>
            </a:solidFill>
            <a:miter lim="800000"/>
            <a:headEnd/>
            <a:tailEnd/>
          </a:ln>
        </p:spPr>
      </p:pic>
      <p:pic>
        <p:nvPicPr>
          <p:cNvPr id="8" name="Picture 10" descr="Лебенихт"/>
          <p:cNvPicPr>
            <a:picLocks noChangeAspect="1" noChangeArrowheads="1"/>
          </p:cNvPicPr>
          <p:nvPr/>
        </p:nvPicPr>
        <p:blipFill>
          <a:blip r:embed="rId3" cstate="print"/>
          <a:srcRect/>
          <a:stretch>
            <a:fillRect/>
          </a:stretch>
        </p:blipFill>
        <p:spPr bwMode="auto">
          <a:xfrm>
            <a:off x="5072066" y="3071810"/>
            <a:ext cx="1585912" cy="1395413"/>
          </a:xfrm>
          <a:prstGeom prst="rect">
            <a:avLst/>
          </a:prstGeom>
          <a:noFill/>
          <a:ln w="25400">
            <a:solidFill>
              <a:srgbClr val="4E341A"/>
            </a:solidFill>
            <a:miter lim="800000"/>
            <a:headEnd/>
            <a:tailEnd/>
          </a:ln>
        </p:spPr>
      </p:pic>
      <p:pic>
        <p:nvPicPr>
          <p:cNvPr id="9" name="Picture 12" descr="Кнайпхоф"/>
          <p:cNvPicPr>
            <a:picLocks noChangeAspect="1" noChangeArrowheads="1"/>
          </p:cNvPicPr>
          <p:nvPr/>
        </p:nvPicPr>
        <p:blipFill>
          <a:blip r:embed="rId4" cstate="print"/>
          <a:srcRect/>
          <a:stretch>
            <a:fillRect/>
          </a:stretch>
        </p:blipFill>
        <p:spPr bwMode="auto">
          <a:xfrm>
            <a:off x="6215074" y="5072074"/>
            <a:ext cx="1584325" cy="1511300"/>
          </a:xfrm>
          <a:prstGeom prst="rect">
            <a:avLst/>
          </a:prstGeom>
          <a:noFill/>
          <a:ln w="25400">
            <a:solidFill>
              <a:srgbClr val="4E341A"/>
            </a:solidFill>
            <a:miter lim="800000"/>
            <a:headEnd/>
            <a:tailEnd/>
          </a:ln>
        </p:spPr>
      </p:pic>
    </p:spTree>
  </p:cSld>
  <p:clrMapOvr>
    <a:masterClrMapping/>
  </p:clrMapOvr>
  <p:transition>
    <p:cut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5" presetClass="entr" presetSubtype="0" fill="hold" grpId="0" nodeType="clickEffect">
                                  <p:stCondLst>
                                    <p:cond delay="0"/>
                                  </p:stCondLst>
                                  <p:childTnLst>
                                    <p:set>
                                      <p:cBhvr>
                                        <p:cTn id="11" dur="1" fill="hold">
                                          <p:stCondLst>
                                            <p:cond delay="0"/>
                                          </p:stCondLst>
                                        </p:cTn>
                                        <p:tgtEl>
                                          <p:spTgt spid="3">
                                            <p:bg/>
                                          </p:spTgt>
                                        </p:tgtEl>
                                        <p:attrNameLst>
                                          <p:attrName>style.visibility</p:attrName>
                                        </p:attrNameLst>
                                      </p:cBhvr>
                                      <p:to>
                                        <p:strVal val="visible"/>
                                      </p:to>
                                    </p:set>
                                    <p:animEffect transition="in" filter="fade">
                                      <p:cBhvr>
                                        <p:cTn id="12" dur="2000"/>
                                        <p:tgtEl>
                                          <p:spTgt spid="3">
                                            <p:bg/>
                                          </p:spTgt>
                                        </p:tgtEl>
                                      </p:cBhvr>
                                    </p:animEffect>
                                    <p:anim calcmode="lin" valueType="num">
                                      <p:cBhvr>
                                        <p:cTn id="13" dur="2000" fill="hold"/>
                                        <p:tgtEl>
                                          <p:spTgt spid="3">
                                            <p:bg/>
                                          </p:spTgt>
                                        </p:tgtEl>
                                        <p:attrNameLst>
                                          <p:attrName>style.rotation</p:attrName>
                                        </p:attrNameLst>
                                      </p:cBhvr>
                                      <p:tavLst>
                                        <p:tav tm="0">
                                          <p:val>
                                            <p:fltVal val="720"/>
                                          </p:val>
                                        </p:tav>
                                        <p:tav tm="100000">
                                          <p:val>
                                            <p:fltVal val="0"/>
                                          </p:val>
                                        </p:tav>
                                      </p:tavLst>
                                    </p:anim>
                                    <p:anim calcmode="lin" valueType="num">
                                      <p:cBhvr>
                                        <p:cTn id="14" dur="2000" fill="hold"/>
                                        <p:tgtEl>
                                          <p:spTgt spid="3">
                                            <p:bg/>
                                          </p:spTgt>
                                        </p:tgtEl>
                                        <p:attrNameLst>
                                          <p:attrName>ppt_h</p:attrName>
                                        </p:attrNameLst>
                                      </p:cBhvr>
                                      <p:tavLst>
                                        <p:tav tm="0">
                                          <p:val>
                                            <p:fltVal val="0"/>
                                          </p:val>
                                        </p:tav>
                                        <p:tav tm="100000">
                                          <p:val>
                                            <p:strVal val="#ppt_h"/>
                                          </p:val>
                                        </p:tav>
                                      </p:tavLst>
                                    </p:anim>
                                    <p:anim calcmode="lin" valueType="num">
                                      <p:cBhvr>
                                        <p:cTn id="15" dur="2000" fill="hold"/>
                                        <p:tgtEl>
                                          <p:spTgt spid="3">
                                            <p:bg/>
                                          </p:spTgt>
                                        </p:tgtEl>
                                        <p:attrNameLst>
                                          <p:attrName>ppt_w</p:attrName>
                                        </p:attrNameLst>
                                      </p:cBhvr>
                                      <p:tavLst>
                                        <p:tav tm="0">
                                          <p:val>
                                            <p:fltVal val="0"/>
                                          </p:val>
                                        </p:tav>
                                        <p:tav tm="100000">
                                          <p:val>
                                            <p:strVal val="#ppt_w"/>
                                          </p:val>
                                        </p:tav>
                                      </p:tavLst>
                                    </p:anim>
                                  </p:childTnLst>
                                </p:cTn>
                              </p:par>
                            </p:childTnLst>
                          </p:cTn>
                        </p:par>
                      </p:childTnLst>
                    </p:cTn>
                  </p:par>
                  <p:par>
                    <p:cTn id="16" fill="hold">
                      <p:stCondLst>
                        <p:cond delay="indefinite"/>
                      </p:stCondLst>
                      <p:childTnLst>
                        <p:par>
                          <p:cTn id="17" fill="hold">
                            <p:stCondLst>
                              <p:cond delay="0"/>
                            </p:stCondLst>
                            <p:childTnLst>
                              <p:par>
                                <p:cTn id="18" presetID="35" presetClass="entr" presetSubtype="0" fill="hold" grpId="0" nodeType="clickEffect">
                                  <p:stCondLst>
                                    <p:cond delay="0"/>
                                  </p:stCondLst>
                                  <p:childTnLst>
                                    <p:set>
                                      <p:cBhvr>
                                        <p:cTn id="19" dur="1" fill="hold">
                                          <p:stCondLst>
                                            <p:cond delay="0"/>
                                          </p:stCondLst>
                                        </p:cTn>
                                        <p:tgtEl>
                                          <p:spTgt spid="3">
                                            <p:txEl>
                                              <p:pRg st="0" end="0"/>
                                            </p:txEl>
                                          </p:spTgt>
                                        </p:tgtEl>
                                        <p:attrNameLst>
                                          <p:attrName>style.visibility</p:attrName>
                                        </p:attrNameLst>
                                      </p:cBhvr>
                                      <p:to>
                                        <p:strVal val="visible"/>
                                      </p:to>
                                    </p:set>
                                    <p:animEffect transition="in" filter="fade">
                                      <p:cBhvr>
                                        <p:cTn id="20" dur="2000"/>
                                        <p:tgtEl>
                                          <p:spTgt spid="3">
                                            <p:txEl>
                                              <p:pRg st="0" end="0"/>
                                            </p:txEl>
                                          </p:spTgt>
                                        </p:tgtEl>
                                      </p:cBhvr>
                                    </p:animEffect>
                                    <p:anim calcmode="lin" valueType="num">
                                      <p:cBhvr>
                                        <p:cTn id="21" dur="2000" fill="hold"/>
                                        <p:tgtEl>
                                          <p:spTgt spid="3">
                                            <p:txEl>
                                              <p:pRg st="0" end="0"/>
                                            </p:txEl>
                                          </p:spTgt>
                                        </p:tgtEl>
                                        <p:attrNameLst>
                                          <p:attrName>style.rotation</p:attrName>
                                        </p:attrNameLst>
                                      </p:cBhvr>
                                      <p:tavLst>
                                        <p:tav tm="0">
                                          <p:val>
                                            <p:fltVal val="720"/>
                                          </p:val>
                                        </p:tav>
                                        <p:tav tm="100000">
                                          <p:val>
                                            <p:fltVal val="0"/>
                                          </p:val>
                                        </p:tav>
                                      </p:tavLst>
                                    </p:anim>
                                    <p:anim calcmode="lin" valueType="num">
                                      <p:cBhvr>
                                        <p:cTn id="22" dur="2000" fill="hold"/>
                                        <p:tgtEl>
                                          <p:spTgt spid="3">
                                            <p:txEl>
                                              <p:pRg st="0" end="0"/>
                                            </p:txEl>
                                          </p:spTgt>
                                        </p:tgtEl>
                                        <p:attrNameLst>
                                          <p:attrName>ppt_h</p:attrName>
                                        </p:attrNameLst>
                                      </p:cBhvr>
                                      <p:tavLst>
                                        <p:tav tm="0">
                                          <p:val>
                                            <p:fltVal val="0"/>
                                          </p:val>
                                        </p:tav>
                                        <p:tav tm="100000">
                                          <p:val>
                                            <p:strVal val="#ppt_h"/>
                                          </p:val>
                                        </p:tav>
                                      </p:tavLst>
                                    </p:anim>
                                    <p:anim calcmode="lin" valueType="num">
                                      <p:cBhvr>
                                        <p:cTn id="23" dur="2000" fill="hold"/>
                                        <p:tgtEl>
                                          <p:spTgt spid="3">
                                            <p:txEl>
                                              <p:pRg st="0" end="0"/>
                                            </p:txEl>
                                          </p:spTgt>
                                        </p:tgtEl>
                                        <p:attrNameLst>
                                          <p:attrName>ppt_w</p:attrName>
                                        </p:attrNameLst>
                                      </p:cBhvr>
                                      <p:tavLst>
                                        <p:tav tm="0">
                                          <p:val>
                                            <p:fltVal val="0"/>
                                          </p:val>
                                        </p:tav>
                                        <p:tav tm="100000">
                                          <p:val>
                                            <p:strVal val="#ppt_w"/>
                                          </p:val>
                                        </p:tav>
                                      </p:tavLst>
                                    </p:anim>
                                  </p:childTnLst>
                                </p:cTn>
                              </p:par>
                            </p:childTnLst>
                          </p:cTn>
                        </p:par>
                      </p:childTnLst>
                    </p:cTn>
                  </p:par>
                  <p:par>
                    <p:cTn id="24" fill="hold">
                      <p:stCondLst>
                        <p:cond delay="indefinite"/>
                      </p:stCondLst>
                      <p:childTnLst>
                        <p:par>
                          <p:cTn id="25" fill="hold">
                            <p:stCondLst>
                              <p:cond delay="0"/>
                            </p:stCondLst>
                            <p:childTnLst>
                              <p:par>
                                <p:cTn id="26" presetID="21" presetClass="entr" presetSubtype="4" fill="hold" nodeType="click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wheel(4)">
                                      <p:cBhvr>
                                        <p:cTn id="28" dur="2000"/>
                                        <p:tgtEl>
                                          <p:spTgt spid="7"/>
                                        </p:tgtEl>
                                      </p:cBhvr>
                                    </p:animEffect>
                                  </p:childTnLst>
                                </p:cTn>
                              </p:par>
                            </p:childTnLst>
                          </p:cTn>
                        </p:par>
                      </p:childTnLst>
                    </p:cTn>
                  </p:par>
                  <p:par>
                    <p:cTn id="29" fill="hold">
                      <p:stCondLst>
                        <p:cond delay="indefinite"/>
                      </p:stCondLst>
                      <p:childTnLst>
                        <p:par>
                          <p:cTn id="30" fill="hold">
                            <p:stCondLst>
                              <p:cond delay="0"/>
                            </p:stCondLst>
                            <p:childTnLst>
                              <p:par>
                                <p:cTn id="31" presetID="35" presetClass="entr" presetSubtype="0" fill="hold" grpId="0" nodeType="clickEffect">
                                  <p:stCondLst>
                                    <p:cond delay="0"/>
                                  </p:stCondLst>
                                  <p:childTnLst>
                                    <p:set>
                                      <p:cBhvr>
                                        <p:cTn id="32" dur="1" fill="hold">
                                          <p:stCondLst>
                                            <p:cond delay="0"/>
                                          </p:stCondLst>
                                        </p:cTn>
                                        <p:tgtEl>
                                          <p:spTgt spid="6">
                                            <p:bg/>
                                          </p:spTgt>
                                        </p:tgtEl>
                                        <p:attrNameLst>
                                          <p:attrName>style.visibility</p:attrName>
                                        </p:attrNameLst>
                                      </p:cBhvr>
                                      <p:to>
                                        <p:strVal val="visible"/>
                                      </p:to>
                                    </p:set>
                                    <p:animEffect transition="in" filter="fade">
                                      <p:cBhvr>
                                        <p:cTn id="33" dur="2000"/>
                                        <p:tgtEl>
                                          <p:spTgt spid="6">
                                            <p:bg/>
                                          </p:spTgt>
                                        </p:tgtEl>
                                      </p:cBhvr>
                                    </p:animEffect>
                                    <p:anim calcmode="lin" valueType="num">
                                      <p:cBhvr>
                                        <p:cTn id="34" dur="2000" fill="hold"/>
                                        <p:tgtEl>
                                          <p:spTgt spid="6">
                                            <p:bg/>
                                          </p:spTgt>
                                        </p:tgtEl>
                                        <p:attrNameLst>
                                          <p:attrName>style.rotation</p:attrName>
                                        </p:attrNameLst>
                                      </p:cBhvr>
                                      <p:tavLst>
                                        <p:tav tm="0">
                                          <p:val>
                                            <p:fltVal val="720"/>
                                          </p:val>
                                        </p:tav>
                                        <p:tav tm="100000">
                                          <p:val>
                                            <p:fltVal val="0"/>
                                          </p:val>
                                        </p:tav>
                                      </p:tavLst>
                                    </p:anim>
                                    <p:anim calcmode="lin" valueType="num">
                                      <p:cBhvr>
                                        <p:cTn id="35" dur="2000" fill="hold"/>
                                        <p:tgtEl>
                                          <p:spTgt spid="6">
                                            <p:bg/>
                                          </p:spTgt>
                                        </p:tgtEl>
                                        <p:attrNameLst>
                                          <p:attrName>ppt_h</p:attrName>
                                        </p:attrNameLst>
                                      </p:cBhvr>
                                      <p:tavLst>
                                        <p:tav tm="0">
                                          <p:val>
                                            <p:fltVal val="0"/>
                                          </p:val>
                                        </p:tav>
                                        <p:tav tm="100000">
                                          <p:val>
                                            <p:strVal val="#ppt_h"/>
                                          </p:val>
                                        </p:tav>
                                      </p:tavLst>
                                    </p:anim>
                                    <p:anim calcmode="lin" valueType="num">
                                      <p:cBhvr>
                                        <p:cTn id="36" dur="2000" fill="hold"/>
                                        <p:tgtEl>
                                          <p:spTgt spid="6">
                                            <p:bg/>
                                          </p:spTgt>
                                        </p:tgtEl>
                                        <p:attrNameLst>
                                          <p:attrName>ppt_w</p:attrName>
                                        </p:attrNameLst>
                                      </p:cBhvr>
                                      <p:tavLst>
                                        <p:tav tm="0">
                                          <p:val>
                                            <p:fltVal val="0"/>
                                          </p:val>
                                        </p:tav>
                                        <p:tav tm="100000">
                                          <p:val>
                                            <p:strVal val="#ppt_w"/>
                                          </p:val>
                                        </p:tav>
                                      </p:tavLst>
                                    </p:anim>
                                  </p:childTnLst>
                                </p:cTn>
                              </p:par>
                            </p:childTnLst>
                          </p:cTn>
                        </p:par>
                      </p:childTnLst>
                    </p:cTn>
                  </p:par>
                  <p:par>
                    <p:cTn id="37" fill="hold">
                      <p:stCondLst>
                        <p:cond delay="indefinite"/>
                      </p:stCondLst>
                      <p:childTnLst>
                        <p:par>
                          <p:cTn id="38" fill="hold">
                            <p:stCondLst>
                              <p:cond delay="0"/>
                            </p:stCondLst>
                            <p:childTnLst>
                              <p:par>
                                <p:cTn id="39" presetID="35" presetClass="entr" presetSubtype="0" fill="hold" grpId="0" nodeType="clickEffect">
                                  <p:stCondLst>
                                    <p:cond delay="0"/>
                                  </p:stCondLst>
                                  <p:childTnLst>
                                    <p:set>
                                      <p:cBhvr>
                                        <p:cTn id="40" dur="1" fill="hold">
                                          <p:stCondLst>
                                            <p:cond delay="0"/>
                                          </p:stCondLst>
                                        </p:cTn>
                                        <p:tgtEl>
                                          <p:spTgt spid="6">
                                            <p:txEl>
                                              <p:pRg st="0" end="0"/>
                                            </p:txEl>
                                          </p:spTgt>
                                        </p:tgtEl>
                                        <p:attrNameLst>
                                          <p:attrName>style.visibility</p:attrName>
                                        </p:attrNameLst>
                                      </p:cBhvr>
                                      <p:to>
                                        <p:strVal val="visible"/>
                                      </p:to>
                                    </p:set>
                                    <p:animEffect transition="in" filter="fade">
                                      <p:cBhvr>
                                        <p:cTn id="41" dur="2000"/>
                                        <p:tgtEl>
                                          <p:spTgt spid="6">
                                            <p:txEl>
                                              <p:pRg st="0" end="0"/>
                                            </p:txEl>
                                          </p:spTgt>
                                        </p:tgtEl>
                                      </p:cBhvr>
                                    </p:animEffect>
                                    <p:anim calcmode="lin" valueType="num">
                                      <p:cBhvr>
                                        <p:cTn id="42" dur="2000" fill="hold"/>
                                        <p:tgtEl>
                                          <p:spTgt spid="6">
                                            <p:txEl>
                                              <p:pRg st="0" end="0"/>
                                            </p:txEl>
                                          </p:spTgt>
                                        </p:tgtEl>
                                        <p:attrNameLst>
                                          <p:attrName>style.rotation</p:attrName>
                                        </p:attrNameLst>
                                      </p:cBhvr>
                                      <p:tavLst>
                                        <p:tav tm="0">
                                          <p:val>
                                            <p:fltVal val="720"/>
                                          </p:val>
                                        </p:tav>
                                        <p:tav tm="100000">
                                          <p:val>
                                            <p:fltVal val="0"/>
                                          </p:val>
                                        </p:tav>
                                      </p:tavLst>
                                    </p:anim>
                                    <p:anim calcmode="lin" valueType="num">
                                      <p:cBhvr>
                                        <p:cTn id="43" dur="2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44" dur="2000" fill="hold"/>
                                        <p:tgtEl>
                                          <p:spTgt spid="6">
                                            <p:txEl>
                                              <p:pRg st="0" end="0"/>
                                            </p:txEl>
                                          </p:spTgt>
                                        </p:tgtEl>
                                        <p:attrNameLst>
                                          <p:attrName>ppt_w</p:attrName>
                                        </p:attrNameLst>
                                      </p:cBhvr>
                                      <p:tavLst>
                                        <p:tav tm="0">
                                          <p:val>
                                            <p:fltVal val="0"/>
                                          </p:val>
                                        </p:tav>
                                        <p:tav tm="100000">
                                          <p:val>
                                            <p:strVal val="#ppt_w"/>
                                          </p:val>
                                        </p:tav>
                                      </p:tavLst>
                                    </p:anim>
                                  </p:childTnLst>
                                </p:cTn>
                              </p:par>
                            </p:childTnLst>
                          </p:cTn>
                        </p:par>
                      </p:childTnLst>
                    </p:cTn>
                  </p:par>
                  <p:par>
                    <p:cTn id="45" fill="hold">
                      <p:stCondLst>
                        <p:cond delay="indefinite"/>
                      </p:stCondLst>
                      <p:childTnLst>
                        <p:par>
                          <p:cTn id="46" fill="hold">
                            <p:stCondLst>
                              <p:cond delay="0"/>
                            </p:stCondLst>
                            <p:childTnLst>
                              <p:par>
                                <p:cTn id="47" presetID="35" presetClass="entr" presetSubtype="0" fill="hold" grpId="0" nodeType="clickEffect">
                                  <p:stCondLst>
                                    <p:cond delay="0"/>
                                  </p:stCondLst>
                                  <p:childTnLst>
                                    <p:set>
                                      <p:cBhvr>
                                        <p:cTn id="48" dur="1" fill="hold">
                                          <p:stCondLst>
                                            <p:cond delay="0"/>
                                          </p:stCondLst>
                                        </p:cTn>
                                        <p:tgtEl>
                                          <p:spTgt spid="6">
                                            <p:txEl>
                                              <p:pRg st="1" end="1"/>
                                            </p:txEl>
                                          </p:spTgt>
                                        </p:tgtEl>
                                        <p:attrNameLst>
                                          <p:attrName>style.visibility</p:attrName>
                                        </p:attrNameLst>
                                      </p:cBhvr>
                                      <p:to>
                                        <p:strVal val="visible"/>
                                      </p:to>
                                    </p:set>
                                    <p:animEffect transition="in" filter="fade">
                                      <p:cBhvr>
                                        <p:cTn id="49" dur="2000"/>
                                        <p:tgtEl>
                                          <p:spTgt spid="6">
                                            <p:txEl>
                                              <p:pRg st="1" end="1"/>
                                            </p:txEl>
                                          </p:spTgt>
                                        </p:tgtEl>
                                      </p:cBhvr>
                                    </p:animEffect>
                                    <p:anim calcmode="lin" valueType="num">
                                      <p:cBhvr>
                                        <p:cTn id="50" dur="2000" fill="hold"/>
                                        <p:tgtEl>
                                          <p:spTgt spid="6">
                                            <p:txEl>
                                              <p:pRg st="1" end="1"/>
                                            </p:txEl>
                                          </p:spTgt>
                                        </p:tgtEl>
                                        <p:attrNameLst>
                                          <p:attrName>style.rotation</p:attrName>
                                        </p:attrNameLst>
                                      </p:cBhvr>
                                      <p:tavLst>
                                        <p:tav tm="0">
                                          <p:val>
                                            <p:fltVal val="720"/>
                                          </p:val>
                                        </p:tav>
                                        <p:tav tm="100000">
                                          <p:val>
                                            <p:fltVal val="0"/>
                                          </p:val>
                                        </p:tav>
                                      </p:tavLst>
                                    </p:anim>
                                    <p:anim calcmode="lin" valueType="num">
                                      <p:cBhvr>
                                        <p:cTn id="51" dur="2000" fill="hold"/>
                                        <p:tgtEl>
                                          <p:spTgt spid="6">
                                            <p:txEl>
                                              <p:pRg st="1" end="1"/>
                                            </p:txEl>
                                          </p:spTgt>
                                        </p:tgtEl>
                                        <p:attrNameLst>
                                          <p:attrName>ppt_h</p:attrName>
                                        </p:attrNameLst>
                                      </p:cBhvr>
                                      <p:tavLst>
                                        <p:tav tm="0">
                                          <p:val>
                                            <p:fltVal val="0"/>
                                          </p:val>
                                        </p:tav>
                                        <p:tav tm="100000">
                                          <p:val>
                                            <p:strVal val="#ppt_h"/>
                                          </p:val>
                                        </p:tav>
                                      </p:tavLst>
                                    </p:anim>
                                    <p:anim calcmode="lin" valueType="num">
                                      <p:cBhvr>
                                        <p:cTn id="52" dur="2000" fill="hold"/>
                                        <p:tgtEl>
                                          <p:spTgt spid="6">
                                            <p:txEl>
                                              <p:pRg st="1" end="1"/>
                                            </p:txEl>
                                          </p:spTgt>
                                        </p:tgtEl>
                                        <p:attrNameLst>
                                          <p:attrName>ppt_w</p:attrName>
                                        </p:attrNameLst>
                                      </p:cBhvr>
                                      <p:tavLst>
                                        <p:tav tm="0">
                                          <p:val>
                                            <p:fltVal val="0"/>
                                          </p:val>
                                        </p:tav>
                                        <p:tav tm="100000">
                                          <p:val>
                                            <p:strVal val="#ppt_w"/>
                                          </p:val>
                                        </p:tav>
                                      </p:tavLst>
                                    </p:anim>
                                  </p:childTnLst>
                                </p:cTn>
                              </p:par>
                            </p:childTnLst>
                          </p:cTn>
                        </p:par>
                      </p:childTnLst>
                    </p:cTn>
                  </p:par>
                  <p:par>
                    <p:cTn id="53" fill="hold">
                      <p:stCondLst>
                        <p:cond delay="indefinite"/>
                      </p:stCondLst>
                      <p:childTnLst>
                        <p:par>
                          <p:cTn id="54" fill="hold">
                            <p:stCondLst>
                              <p:cond delay="0"/>
                            </p:stCondLst>
                            <p:childTnLst>
                              <p:par>
                                <p:cTn id="55" presetID="21" presetClass="entr" presetSubtype="4" fill="hold" nodeType="clickEffect">
                                  <p:stCondLst>
                                    <p:cond delay="0"/>
                                  </p:stCondLst>
                                  <p:childTnLst>
                                    <p:set>
                                      <p:cBhvr>
                                        <p:cTn id="56" dur="1" fill="hold">
                                          <p:stCondLst>
                                            <p:cond delay="0"/>
                                          </p:stCondLst>
                                        </p:cTn>
                                        <p:tgtEl>
                                          <p:spTgt spid="8"/>
                                        </p:tgtEl>
                                        <p:attrNameLst>
                                          <p:attrName>style.visibility</p:attrName>
                                        </p:attrNameLst>
                                      </p:cBhvr>
                                      <p:to>
                                        <p:strVal val="visible"/>
                                      </p:to>
                                    </p:set>
                                    <p:animEffect transition="in" filter="wheel(4)">
                                      <p:cBhvr>
                                        <p:cTn id="57" dur="2000"/>
                                        <p:tgtEl>
                                          <p:spTgt spid="8"/>
                                        </p:tgtEl>
                                      </p:cBhvr>
                                    </p:animEffect>
                                  </p:childTnLst>
                                </p:cTn>
                              </p:par>
                            </p:childTnLst>
                          </p:cTn>
                        </p:par>
                      </p:childTnLst>
                    </p:cTn>
                  </p:par>
                  <p:par>
                    <p:cTn id="58" fill="hold">
                      <p:stCondLst>
                        <p:cond delay="indefinite"/>
                      </p:stCondLst>
                      <p:childTnLst>
                        <p:par>
                          <p:cTn id="59" fill="hold">
                            <p:stCondLst>
                              <p:cond delay="0"/>
                            </p:stCondLst>
                            <p:childTnLst>
                              <p:par>
                                <p:cTn id="60" presetID="35" presetClass="entr" presetSubtype="0" fill="hold" grpId="0" nodeType="clickEffect">
                                  <p:stCondLst>
                                    <p:cond delay="0"/>
                                  </p:stCondLst>
                                  <p:childTnLst>
                                    <p:set>
                                      <p:cBhvr>
                                        <p:cTn id="61" dur="1" fill="hold">
                                          <p:stCondLst>
                                            <p:cond delay="0"/>
                                          </p:stCondLst>
                                        </p:cTn>
                                        <p:tgtEl>
                                          <p:spTgt spid="4">
                                            <p:bg/>
                                          </p:spTgt>
                                        </p:tgtEl>
                                        <p:attrNameLst>
                                          <p:attrName>style.visibility</p:attrName>
                                        </p:attrNameLst>
                                      </p:cBhvr>
                                      <p:to>
                                        <p:strVal val="visible"/>
                                      </p:to>
                                    </p:set>
                                    <p:animEffect transition="in" filter="fade">
                                      <p:cBhvr>
                                        <p:cTn id="62" dur="2000"/>
                                        <p:tgtEl>
                                          <p:spTgt spid="4">
                                            <p:bg/>
                                          </p:spTgt>
                                        </p:tgtEl>
                                      </p:cBhvr>
                                    </p:animEffect>
                                    <p:anim calcmode="lin" valueType="num">
                                      <p:cBhvr>
                                        <p:cTn id="63" dur="2000" fill="hold"/>
                                        <p:tgtEl>
                                          <p:spTgt spid="4">
                                            <p:bg/>
                                          </p:spTgt>
                                        </p:tgtEl>
                                        <p:attrNameLst>
                                          <p:attrName>style.rotation</p:attrName>
                                        </p:attrNameLst>
                                      </p:cBhvr>
                                      <p:tavLst>
                                        <p:tav tm="0">
                                          <p:val>
                                            <p:fltVal val="720"/>
                                          </p:val>
                                        </p:tav>
                                        <p:tav tm="100000">
                                          <p:val>
                                            <p:fltVal val="0"/>
                                          </p:val>
                                        </p:tav>
                                      </p:tavLst>
                                    </p:anim>
                                    <p:anim calcmode="lin" valueType="num">
                                      <p:cBhvr>
                                        <p:cTn id="64" dur="2000" fill="hold"/>
                                        <p:tgtEl>
                                          <p:spTgt spid="4">
                                            <p:bg/>
                                          </p:spTgt>
                                        </p:tgtEl>
                                        <p:attrNameLst>
                                          <p:attrName>ppt_h</p:attrName>
                                        </p:attrNameLst>
                                      </p:cBhvr>
                                      <p:tavLst>
                                        <p:tav tm="0">
                                          <p:val>
                                            <p:fltVal val="0"/>
                                          </p:val>
                                        </p:tav>
                                        <p:tav tm="100000">
                                          <p:val>
                                            <p:strVal val="#ppt_h"/>
                                          </p:val>
                                        </p:tav>
                                      </p:tavLst>
                                    </p:anim>
                                    <p:anim calcmode="lin" valueType="num">
                                      <p:cBhvr>
                                        <p:cTn id="65" dur="2000" fill="hold"/>
                                        <p:tgtEl>
                                          <p:spTgt spid="4">
                                            <p:bg/>
                                          </p:spTgt>
                                        </p:tgtEl>
                                        <p:attrNameLst>
                                          <p:attrName>ppt_w</p:attrName>
                                        </p:attrNameLst>
                                      </p:cBhvr>
                                      <p:tavLst>
                                        <p:tav tm="0">
                                          <p:val>
                                            <p:fltVal val="0"/>
                                          </p:val>
                                        </p:tav>
                                        <p:tav tm="100000">
                                          <p:val>
                                            <p:strVal val="#ppt_w"/>
                                          </p:val>
                                        </p:tav>
                                      </p:tavLst>
                                    </p:anim>
                                  </p:childTnLst>
                                </p:cTn>
                              </p:par>
                            </p:childTnLst>
                          </p:cTn>
                        </p:par>
                      </p:childTnLst>
                    </p:cTn>
                  </p:par>
                  <p:par>
                    <p:cTn id="66" fill="hold">
                      <p:stCondLst>
                        <p:cond delay="indefinite"/>
                      </p:stCondLst>
                      <p:childTnLst>
                        <p:par>
                          <p:cTn id="67" fill="hold">
                            <p:stCondLst>
                              <p:cond delay="0"/>
                            </p:stCondLst>
                            <p:childTnLst>
                              <p:par>
                                <p:cTn id="68" presetID="35" presetClass="entr" presetSubtype="0" fill="hold" grpId="0" nodeType="clickEffect">
                                  <p:stCondLst>
                                    <p:cond delay="0"/>
                                  </p:stCondLst>
                                  <p:childTnLst>
                                    <p:set>
                                      <p:cBhvr>
                                        <p:cTn id="69" dur="1" fill="hold">
                                          <p:stCondLst>
                                            <p:cond delay="0"/>
                                          </p:stCondLst>
                                        </p:cTn>
                                        <p:tgtEl>
                                          <p:spTgt spid="4">
                                            <p:txEl>
                                              <p:pRg st="0" end="0"/>
                                            </p:txEl>
                                          </p:spTgt>
                                        </p:tgtEl>
                                        <p:attrNameLst>
                                          <p:attrName>style.visibility</p:attrName>
                                        </p:attrNameLst>
                                      </p:cBhvr>
                                      <p:to>
                                        <p:strVal val="visible"/>
                                      </p:to>
                                    </p:set>
                                    <p:animEffect transition="in" filter="fade">
                                      <p:cBhvr>
                                        <p:cTn id="70" dur="2000"/>
                                        <p:tgtEl>
                                          <p:spTgt spid="4">
                                            <p:txEl>
                                              <p:pRg st="0" end="0"/>
                                            </p:txEl>
                                          </p:spTgt>
                                        </p:tgtEl>
                                      </p:cBhvr>
                                    </p:animEffect>
                                    <p:anim calcmode="lin" valueType="num">
                                      <p:cBhvr>
                                        <p:cTn id="71" dur="2000" fill="hold"/>
                                        <p:tgtEl>
                                          <p:spTgt spid="4">
                                            <p:txEl>
                                              <p:pRg st="0" end="0"/>
                                            </p:txEl>
                                          </p:spTgt>
                                        </p:tgtEl>
                                        <p:attrNameLst>
                                          <p:attrName>style.rotation</p:attrName>
                                        </p:attrNameLst>
                                      </p:cBhvr>
                                      <p:tavLst>
                                        <p:tav tm="0">
                                          <p:val>
                                            <p:fltVal val="720"/>
                                          </p:val>
                                        </p:tav>
                                        <p:tav tm="100000">
                                          <p:val>
                                            <p:fltVal val="0"/>
                                          </p:val>
                                        </p:tav>
                                      </p:tavLst>
                                    </p:anim>
                                    <p:anim calcmode="lin" valueType="num">
                                      <p:cBhvr>
                                        <p:cTn id="72" dur="2000" fill="hold"/>
                                        <p:tgtEl>
                                          <p:spTgt spid="4">
                                            <p:txEl>
                                              <p:pRg st="0" end="0"/>
                                            </p:txEl>
                                          </p:spTgt>
                                        </p:tgtEl>
                                        <p:attrNameLst>
                                          <p:attrName>ppt_h</p:attrName>
                                        </p:attrNameLst>
                                      </p:cBhvr>
                                      <p:tavLst>
                                        <p:tav tm="0">
                                          <p:val>
                                            <p:fltVal val="0"/>
                                          </p:val>
                                        </p:tav>
                                        <p:tav tm="100000">
                                          <p:val>
                                            <p:strVal val="#ppt_h"/>
                                          </p:val>
                                        </p:tav>
                                      </p:tavLst>
                                    </p:anim>
                                    <p:anim calcmode="lin" valueType="num">
                                      <p:cBhvr>
                                        <p:cTn id="73" dur="2000" fill="hold"/>
                                        <p:tgtEl>
                                          <p:spTgt spid="4">
                                            <p:txEl>
                                              <p:pRg st="0" end="0"/>
                                            </p:txEl>
                                          </p:spTgt>
                                        </p:tgtEl>
                                        <p:attrNameLst>
                                          <p:attrName>ppt_w</p:attrName>
                                        </p:attrNameLst>
                                      </p:cBhvr>
                                      <p:tavLst>
                                        <p:tav tm="0">
                                          <p:val>
                                            <p:fltVal val="0"/>
                                          </p:val>
                                        </p:tav>
                                        <p:tav tm="100000">
                                          <p:val>
                                            <p:strVal val="#ppt_w"/>
                                          </p:val>
                                        </p:tav>
                                      </p:tavLst>
                                    </p:anim>
                                  </p:childTnLst>
                                </p:cTn>
                              </p:par>
                            </p:childTnLst>
                          </p:cTn>
                        </p:par>
                      </p:childTnLst>
                    </p:cTn>
                  </p:par>
                  <p:par>
                    <p:cTn id="74" fill="hold">
                      <p:stCondLst>
                        <p:cond delay="indefinite"/>
                      </p:stCondLst>
                      <p:childTnLst>
                        <p:par>
                          <p:cTn id="75" fill="hold">
                            <p:stCondLst>
                              <p:cond delay="0"/>
                            </p:stCondLst>
                            <p:childTnLst>
                              <p:par>
                                <p:cTn id="76" presetID="21" presetClass="entr" presetSubtype="4" fill="hold" nodeType="clickEffect">
                                  <p:stCondLst>
                                    <p:cond delay="0"/>
                                  </p:stCondLst>
                                  <p:childTnLst>
                                    <p:set>
                                      <p:cBhvr>
                                        <p:cTn id="77" dur="1" fill="hold">
                                          <p:stCondLst>
                                            <p:cond delay="0"/>
                                          </p:stCondLst>
                                        </p:cTn>
                                        <p:tgtEl>
                                          <p:spTgt spid="9"/>
                                        </p:tgtEl>
                                        <p:attrNameLst>
                                          <p:attrName>style.visibility</p:attrName>
                                        </p:attrNameLst>
                                      </p:cBhvr>
                                      <p:to>
                                        <p:strVal val="visible"/>
                                      </p:to>
                                    </p:set>
                                    <p:animEffect transition="in" filter="wheel(4)">
                                      <p:cBhvr>
                                        <p:cTn id="78"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uiExpand="1" build="p" animBg="1"/>
      <p:bldP spid="4" grpId="0" build="p" animBg="1"/>
      <p:bldP spid="6" grpId="0" build="p"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511288"/>
          </a:xfrm>
          <a:solidFill>
            <a:schemeClr val="accent1">
              <a:lumMod val="40000"/>
              <a:lumOff val="60000"/>
            </a:schemeClr>
          </a:solidFill>
        </p:spPr>
        <p:style>
          <a:lnRef idx="2">
            <a:schemeClr val="accent2"/>
          </a:lnRef>
          <a:fillRef idx="1">
            <a:schemeClr val="lt1"/>
          </a:fillRef>
          <a:effectRef idx="0">
            <a:schemeClr val="accent2"/>
          </a:effectRef>
          <a:fontRef idx="minor">
            <a:schemeClr val="dk1"/>
          </a:fontRef>
        </p:style>
        <p:txBody>
          <a:bodyPr>
            <a:normAutofit fontScale="90000"/>
          </a:bodyPr>
          <a:lstStyle/>
          <a:p>
            <a:pPr algn="just"/>
            <a:r>
              <a:rPr lang="ru-RU" sz="2400" b="1" dirty="0" smtClean="0">
                <a:solidFill>
                  <a:schemeClr val="accent2"/>
                </a:solidFill>
              </a:rPr>
              <a:t>13 июля 1724 года три города – АЛЬШТАДТ, ЛЕБИНИХТ и КНАЙПХОФ формально стали одним городом. Город стал называться Кенигсберг («королевская гора»)  и получил единый герб, который включил в себя элементы трех городов</a:t>
            </a:r>
            <a:endParaRPr lang="ru-RU" sz="2400" b="1" dirty="0">
              <a:solidFill>
                <a:schemeClr val="accent2"/>
              </a:solidFill>
            </a:endParaRPr>
          </a:p>
        </p:txBody>
      </p:sp>
      <p:sp>
        <p:nvSpPr>
          <p:cNvPr id="3" name="Текст 2"/>
          <p:cNvSpPr>
            <a:spLocks noGrp="1"/>
          </p:cNvSpPr>
          <p:nvPr>
            <p:ph type="body" idx="1"/>
          </p:nvPr>
        </p:nvSpPr>
        <p:spPr>
          <a:xfrm>
            <a:off x="457200" y="2000239"/>
            <a:ext cx="4040188" cy="174635"/>
          </a:xfrm>
        </p:spPr>
        <p:txBody>
          <a:bodyPr>
            <a:normAutofit fontScale="25000" lnSpcReduction="20000"/>
          </a:bodyPr>
          <a:lstStyle/>
          <a:p>
            <a:endParaRPr lang="ru-RU" dirty="0"/>
          </a:p>
        </p:txBody>
      </p:sp>
      <p:sp>
        <p:nvSpPr>
          <p:cNvPr id="4" name="Содержимое 3"/>
          <p:cNvSpPr>
            <a:spLocks noGrp="1"/>
          </p:cNvSpPr>
          <p:nvPr>
            <p:ph sz="half" idx="2"/>
          </p:nvPr>
        </p:nvSpPr>
        <p:spPr>
          <a:xfrm>
            <a:off x="457200" y="6143644"/>
            <a:ext cx="3757610" cy="285752"/>
          </a:xfrm>
          <a:solidFill>
            <a:schemeClr val="accent6"/>
          </a:solidFill>
          <a:ln>
            <a:solidFill>
              <a:srgbClr val="C00000"/>
            </a:solidFill>
          </a:ln>
        </p:spPr>
        <p:style>
          <a:lnRef idx="2">
            <a:schemeClr val="dk1"/>
          </a:lnRef>
          <a:fillRef idx="1">
            <a:schemeClr val="lt1"/>
          </a:fillRef>
          <a:effectRef idx="0">
            <a:schemeClr val="dk1"/>
          </a:effectRef>
          <a:fontRef idx="minor">
            <a:schemeClr val="dk1"/>
          </a:fontRef>
        </p:style>
        <p:txBody>
          <a:bodyPr>
            <a:normAutofit fontScale="62500" lnSpcReduction="20000"/>
          </a:bodyPr>
          <a:lstStyle/>
          <a:p>
            <a:pPr>
              <a:buNone/>
            </a:pPr>
            <a:r>
              <a:rPr lang="ru-RU" dirty="0" smtClean="0"/>
              <a:t>Составной герб </a:t>
            </a:r>
            <a:r>
              <a:rPr lang="ru-RU" dirty="0" err="1" smtClean="0"/>
              <a:t>Кенисберга</a:t>
            </a:r>
            <a:r>
              <a:rPr lang="ru-RU" dirty="0" smtClean="0"/>
              <a:t> 1724 год</a:t>
            </a:r>
            <a:endParaRPr lang="ru-RU" dirty="0"/>
          </a:p>
        </p:txBody>
      </p:sp>
      <p:sp>
        <p:nvSpPr>
          <p:cNvPr id="5" name="Текст 4"/>
          <p:cNvSpPr>
            <a:spLocks noGrp="1"/>
          </p:cNvSpPr>
          <p:nvPr>
            <p:ph type="body" sz="quarter" idx="3"/>
          </p:nvPr>
        </p:nvSpPr>
        <p:spPr>
          <a:xfrm>
            <a:off x="4645025" y="1928801"/>
            <a:ext cx="4041775" cy="571505"/>
          </a:xfrm>
          <a:solidFill>
            <a:schemeClr val="accent6">
              <a:lumMod val="60000"/>
              <a:lumOff val="40000"/>
            </a:schemeClr>
          </a:solidFill>
          <a:effectLst>
            <a:glow rad="228600">
              <a:schemeClr val="accent5">
                <a:satMod val="175000"/>
                <a:alpha val="40000"/>
              </a:schemeClr>
            </a:glow>
          </a:effectLst>
        </p:spPr>
        <p:style>
          <a:lnRef idx="2">
            <a:schemeClr val="accent1"/>
          </a:lnRef>
          <a:fillRef idx="1">
            <a:schemeClr val="lt1"/>
          </a:fillRef>
          <a:effectRef idx="0">
            <a:schemeClr val="accent1"/>
          </a:effectRef>
          <a:fontRef idx="minor">
            <a:schemeClr val="dk1"/>
          </a:fontRef>
        </p:style>
        <p:txBody>
          <a:bodyPr>
            <a:normAutofit fontScale="92500" lnSpcReduction="20000"/>
          </a:bodyPr>
          <a:lstStyle/>
          <a:p>
            <a:pPr algn="ctr"/>
            <a:r>
              <a:rPr lang="ru-RU" sz="2000" dirty="0" smtClean="0"/>
              <a:t>Объединил три города прусский король Фридрих Вильгельм </a:t>
            </a:r>
            <a:r>
              <a:rPr lang="en-US" sz="2000" dirty="0" smtClean="0"/>
              <a:t>I</a:t>
            </a:r>
            <a:endParaRPr lang="ru-RU" sz="2000" dirty="0"/>
          </a:p>
        </p:txBody>
      </p:sp>
      <p:pic>
        <p:nvPicPr>
          <p:cNvPr id="7" name="Picture 8" descr="1 герб Кенигсберга"/>
          <p:cNvPicPr>
            <a:picLocks noChangeAspect="1" noChangeArrowheads="1"/>
          </p:cNvPicPr>
          <p:nvPr/>
        </p:nvPicPr>
        <p:blipFill>
          <a:blip r:embed="rId2" cstate="print"/>
          <a:srcRect/>
          <a:stretch>
            <a:fillRect/>
          </a:stretch>
        </p:blipFill>
        <p:spPr bwMode="auto">
          <a:xfrm>
            <a:off x="500034" y="1857364"/>
            <a:ext cx="3578225" cy="4105275"/>
          </a:xfrm>
          <a:prstGeom prst="rect">
            <a:avLst/>
          </a:prstGeom>
          <a:noFill/>
          <a:ln w="25400">
            <a:solidFill>
              <a:srgbClr val="4E341A"/>
            </a:solidFill>
            <a:miter lim="800000"/>
            <a:headEnd/>
            <a:tailEnd/>
          </a:ln>
        </p:spPr>
      </p:pic>
      <p:pic>
        <p:nvPicPr>
          <p:cNvPr id="4098" name="Picture 2" descr="C:\Documents and Settings\Bebn Laden\Мои документы\НАТАША\ЗАПАДНАЯ РОССИЯ\уроки\wilhelm_friedwilh1_s.jpg"/>
          <p:cNvPicPr>
            <a:picLocks noGrp="1" noChangeAspect="1" noChangeArrowheads="1"/>
          </p:cNvPicPr>
          <p:nvPr>
            <p:ph sz="quarter" idx="4"/>
          </p:nvPr>
        </p:nvPicPr>
        <p:blipFill>
          <a:blip r:embed="rId3" cstate="print"/>
          <a:srcRect/>
          <a:stretch>
            <a:fillRect/>
          </a:stretch>
        </p:blipFill>
        <p:spPr bwMode="auto">
          <a:xfrm>
            <a:off x="5143504" y="2643182"/>
            <a:ext cx="2928958" cy="35719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1" presetClass="entr" presetSubtype="4" fill="hold" nodeType="click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heel(4)">
                                      <p:cBhvr>
                                        <p:cTn id="13" dur="2000"/>
                                        <p:tgtEl>
                                          <p:spTgt spid="7"/>
                                        </p:tgtEl>
                                      </p:cBhvr>
                                    </p:animEffect>
                                  </p:childTnLst>
                                </p:cTn>
                              </p:par>
                            </p:childTnLst>
                          </p:cTn>
                        </p:par>
                      </p:childTnLst>
                    </p:cTn>
                  </p:par>
                  <p:par>
                    <p:cTn id="14" fill="hold">
                      <p:stCondLst>
                        <p:cond delay="indefinite"/>
                      </p:stCondLst>
                      <p:childTnLst>
                        <p:par>
                          <p:cTn id="15" fill="hold">
                            <p:stCondLst>
                              <p:cond delay="0"/>
                            </p:stCondLst>
                            <p:childTnLst>
                              <p:par>
                                <p:cTn id="16" presetID="55" presetClass="entr" presetSubtype="0" fill="hold" grpId="0" nodeType="clickEffect">
                                  <p:stCondLst>
                                    <p:cond delay="0"/>
                                  </p:stCondLst>
                                  <p:childTnLst>
                                    <p:set>
                                      <p:cBhvr>
                                        <p:cTn id="17" dur="1" fill="hold">
                                          <p:stCondLst>
                                            <p:cond delay="0"/>
                                          </p:stCondLst>
                                        </p:cTn>
                                        <p:tgtEl>
                                          <p:spTgt spid="5">
                                            <p:bg/>
                                          </p:spTgt>
                                        </p:tgtEl>
                                        <p:attrNameLst>
                                          <p:attrName>style.visibility</p:attrName>
                                        </p:attrNameLst>
                                      </p:cBhvr>
                                      <p:to>
                                        <p:strVal val="visible"/>
                                      </p:to>
                                    </p:set>
                                    <p:anim calcmode="lin" valueType="num">
                                      <p:cBhvr>
                                        <p:cTn id="18" dur="1000" fill="hold"/>
                                        <p:tgtEl>
                                          <p:spTgt spid="5">
                                            <p:bg/>
                                          </p:spTgt>
                                        </p:tgtEl>
                                        <p:attrNameLst>
                                          <p:attrName>ppt_w</p:attrName>
                                        </p:attrNameLst>
                                      </p:cBhvr>
                                      <p:tavLst>
                                        <p:tav tm="0">
                                          <p:val>
                                            <p:strVal val="#ppt_w*0.70"/>
                                          </p:val>
                                        </p:tav>
                                        <p:tav tm="100000">
                                          <p:val>
                                            <p:strVal val="#ppt_w"/>
                                          </p:val>
                                        </p:tav>
                                      </p:tavLst>
                                    </p:anim>
                                    <p:anim calcmode="lin" valueType="num">
                                      <p:cBhvr>
                                        <p:cTn id="19" dur="1000" fill="hold"/>
                                        <p:tgtEl>
                                          <p:spTgt spid="5">
                                            <p:bg/>
                                          </p:spTgt>
                                        </p:tgtEl>
                                        <p:attrNameLst>
                                          <p:attrName>ppt_h</p:attrName>
                                        </p:attrNameLst>
                                      </p:cBhvr>
                                      <p:tavLst>
                                        <p:tav tm="0">
                                          <p:val>
                                            <p:strVal val="#ppt_h"/>
                                          </p:val>
                                        </p:tav>
                                        <p:tav tm="100000">
                                          <p:val>
                                            <p:strVal val="#ppt_h"/>
                                          </p:val>
                                        </p:tav>
                                      </p:tavLst>
                                    </p:anim>
                                    <p:animEffect transition="in" filter="fade">
                                      <p:cBhvr>
                                        <p:cTn id="20" dur="1000"/>
                                        <p:tgtEl>
                                          <p:spTgt spid="5">
                                            <p:bg/>
                                          </p:spTgt>
                                        </p:tgtEl>
                                      </p:cBhvr>
                                    </p:animEffect>
                                  </p:childTnLst>
                                </p:cTn>
                              </p:par>
                            </p:childTnLst>
                          </p:cTn>
                        </p:par>
                      </p:childTnLst>
                    </p:cTn>
                  </p:par>
                  <p:par>
                    <p:cTn id="21" fill="hold">
                      <p:stCondLst>
                        <p:cond delay="indefinite"/>
                      </p:stCondLst>
                      <p:childTnLst>
                        <p:par>
                          <p:cTn id="22" fill="hold">
                            <p:stCondLst>
                              <p:cond delay="0"/>
                            </p:stCondLst>
                            <p:childTnLst>
                              <p:par>
                                <p:cTn id="23" presetID="55" presetClass="entr" presetSubtype="0" fill="hold" grpId="0" nodeType="clickEffect">
                                  <p:stCondLst>
                                    <p:cond delay="0"/>
                                  </p:stCondLst>
                                  <p:childTnLst>
                                    <p:set>
                                      <p:cBhvr>
                                        <p:cTn id="24" dur="1" fill="hold">
                                          <p:stCondLst>
                                            <p:cond delay="0"/>
                                          </p:stCondLst>
                                        </p:cTn>
                                        <p:tgtEl>
                                          <p:spTgt spid="5">
                                            <p:txEl>
                                              <p:pRg st="0" end="0"/>
                                            </p:txEl>
                                          </p:spTgt>
                                        </p:tgtEl>
                                        <p:attrNameLst>
                                          <p:attrName>style.visibility</p:attrName>
                                        </p:attrNameLst>
                                      </p:cBhvr>
                                      <p:to>
                                        <p:strVal val="visible"/>
                                      </p:to>
                                    </p:set>
                                    <p:anim calcmode="lin" valueType="num">
                                      <p:cBhvr>
                                        <p:cTn id="25" dur="1000" fill="hold"/>
                                        <p:tgtEl>
                                          <p:spTgt spid="5">
                                            <p:txEl>
                                              <p:pRg st="0" end="0"/>
                                            </p:txEl>
                                          </p:spTgt>
                                        </p:tgtEl>
                                        <p:attrNameLst>
                                          <p:attrName>ppt_w</p:attrName>
                                        </p:attrNameLst>
                                      </p:cBhvr>
                                      <p:tavLst>
                                        <p:tav tm="0">
                                          <p:val>
                                            <p:strVal val="#ppt_w*0.70"/>
                                          </p:val>
                                        </p:tav>
                                        <p:tav tm="100000">
                                          <p:val>
                                            <p:strVal val="#ppt_w"/>
                                          </p:val>
                                        </p:tav>
                                      </p:tavLst>
                                    </p:anim>
                                    <p:anim calcmode="lin" valueType="num">
                                      <p:cBhvr>
                                        <p:cTn id="26" dur="1000" fill="hold"/>
                                        <p:tgtEl>
                                          <p:spTgt spid="5">
                                            <p:txEl>
                                              <p:pRg st="0" end="0"/>
                                            </p:txEl>
                                          </p:spTgt>
                                        </p:tgtEl>
                                        <p:attrNameLst>
                                          <p:attrName>ppt_h</p:attrName>
                                        </p:attrNameLst>
                                      </p:cBhvr>
                                      <p:tavLst>
                                        <p:tav tm="0">
                                          <p:val>
                                            <p:strVal val="#ppt_h"/>
                                          </p:val>
                                        </p:tav>
                                        <p:tav tm="100000">
                                          <p:val>
                                            <p:strVal val="#ppt_h"/>
                                          </p:val>
                                        </p:tav>
                                      </p:tavLst>
                                    </p:anim>
                                    <p:animEffect transition="in" filter="fade">
                                      <p:cBhvr>
                                        <p:cTn id="27" dur="1000"/>
                                        <p:tgtEl>
                                          <p:spTgt spid="5">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4098"/>
                                        </p:tgtEl>
                                        <p:attrNameLst>
                                          <p:attrName>style.visibility</p:attrName>
                                        </p:attrNameLst>
                                      </p:cBhvr>
                                      <p:to>
                                        <p:strVal val="visible"/>
                                      </p:to>
                                    </p:set>
                                    <p:animEffect transition="in" filter="wipe(down)">
                                      <p:cBhvr>
                                        <p:cTn id="32" dur="500"/>
                                        <p:tgtEl>
                                          <p:spTgt spid="40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build="p"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429256" y="274638"/>
            <a:ext cx="3571900" cy="4440246"/>
          </a:xfrm>
        </p:spPr>
        <p:style>
          <a:lnRef idx="1">
            <a:schemeClr val="accent6"/>
          </a:lnRef>
          <a:fillRef idx="2">
            <a:schemeClr val="accent6"/>
          </a:fillRef>
          <a:effectRef idx="1">
            <a:schemeClr val="accent6"/>
          </a:effectRef>
          <a:fontRef idx="minor">
            <a:schemeClr val="dk1"/>
          </a:fontRef>
        </p:style>
        <p:txBody>
          <a:bodyPr>
            <a:normAutofit/>
          </a:bodyPr>
          <a:lstStyle/>
          <a:p>
            <a:pPr algn="just"/>
            <a:r>
              <a:rPr lang="ru-RU" sz="2400" b="1" dirty="0" smtClean="0">
                <a:solidFill>
                  <a:srgbClr val="FF0000"/>
                </a:solidFill>
              </a:rPr>
              <a:t>Кенигсберг не напрасно называли город крепостью. Помимо хорошо укрепленного замка имелись и другие фортификационные сооружения в виде городских стен, башен, ворот, земляных валов, рвов и подъемных мостов</a:t>
            </a:r>
            <a:endParaRPr lang="ru-RU" sz="2400" b="1" dirty="0">
              <a:solidFill>
                <a:srgbClr val="FF0000"/>
              </a:solidFill>
            </a:endParaRPr>
          </a:p>
        </p:txBody>
      </p:sp>
      <p:sp>
        <p:nvSpPr>
          <p:cNvPr id="3" name="Текст 2"/>
          <p:cNvSpPr>
            <a:spLocks noGrp="1"/>
          </p:cNvSpPr>
          <p:nvPr>
            <p:ph type="body" idx="1"/>
          </p:nvPr>
        </p:nvSpPr>
        <p:spPr>
          <a:xfrm>
            <a:off x="428596" y="2643182"/>
            <a:ext cx="4040188" cy="608003"/>
          </a:xfrm>
        </p:spPr>
        <p:txBody>
          <a:bodyPr/>
          <a:lstStyle/>
          <a:p>
            <a:endParaRPr lang="ru-RU" dirty="0"/>
          </a:p>
        </p:txBody>
      </p:sp>
      <p:sp>
        <p:nvSpPr>
          <p:cNvPr id="4" name="Содержимое 3"/>
          <p:cNvSpPr>
            <a:spLocks noGrp="1"/>
          </p:cNvSpPr>
          <p:nvPr>
            <p:ph sz="half" idx="2"/>
          </p:nvPr>
        </p:nvSpPr>
        <p:spPr>
          <a:xfrm>
            <a:off x="457200" y="4286255"/>
            <a:ext cx="4040188" cy="1839907"/>
          </a:xfrm>
        </p:spPr>
        <p:txBody>
          <a:bodyPr/>
          <a:lstStyle/>
          <a:p>
            <a:endParaRPr lang="ru-RU" dirty="0"/>
          </a:p>
        </p:txBody>
      </p:sp>
      <p:sp>
        <p:nvSpPr>
          <p:cNvPr id="5" name="Текст 4"/>
          <p:cNvSpPr>
            <a:spLocks noGrp="1"/>
          </p:cNvSpPr>
          <p:nvPr>
            <p:ph type="body" sz="quarter" idx="3"/>
          </p:nvPr>
        </p:nvSpPr>
        <p:spPr>
          <a:xfrm>
            <a:off x="4643438" y="3000372"/>
            <a:ext cx="4041775" cy="639762"/>
          </a:xfrm>
        </p:spPr>
        <p:txBody>
          <a:bodyPr/>
          <a:lstStyle/>
          <a:p>
            <a:endParaRPr lang="ru-RU" dirty="0"/>
          </a:p>
        </p:txBody>
      </p:sp>
      <p:sp>
        <p:nvSpPr>
          <p:cNvPr id="6" name="Содержимое 5"/>
          <p:cNvSpPr>
            <a:spLocks noGrp="1"/>
          </p:cNvSpPr>
          <p:nvPr>
            <p:ph sz="quarter" idx="4"/>
          </p:nvPr>
        </p:nvSpPr>
        <p:spPr>
          <a:xfrm>
            <a:off x="5357818" y="5000636"/>
            <a:ext cx="3786182" cy="1643074"/>
          </a:xfrm>
        </p:spPr>
        <p:style>
          <a:lnRef idx="1">
            <a:schemeClr val="accent3"/>
          </a:lnRef>
          <a:fillRef idx="3">
            <a:schemeClr val="accent3"/>
          </a:fillRef>
          <a:effectRef idx="2">
            <a:schemeClr val="accent3"/>
          </a:effectRef>
          <a:fontRef idx="minor">
            <a:schemeClr val="lt1"/>
          </a:fontRef>
        </p:style>
        <p:txBody>
          <a:bodyPr>
            <a:normAutofit/>
          </a:bodyPr>
          <a:lstStyle/>
          <a:p>
            <a:pPr algn="just">
              <a:buNone/>
            </a:pPr>
            <a:r>
              <a:rPr lang="ru-RU" sz="1600" b="1" dirty="0" smtClean="0">
                <a:solidFill>
                  <a:schemeClr val="tx1"/>
                </a:solidFill>
              </a:rPr>
              <a:t>Протяженность городских стен – 15 км и состояла из 26 бастионов, 8 полубастионов и 8 ворот. Все постройки были деревянными и ко времени строительства второго вального укрепления обветшали.</a:t>
            </a:r>
            <a:endParaRPr lang="ru-RU" sz="1600" b="1" dirty="0">
              <a:solidFill>
                <a:schemeClr val="tx1"/>
              </a:solidFill>
            </a:endParaRPr>
          </a:p>
        </p:txBody>
      </p:sp>
      <p:pic>
        <p:nvPicPr>
          <p:cNvPr id="8" name="Picture 15" descr="карта"/>
          <p:cNvPicPr>
            <a:picLocks noChangeAspect="1" noChangeArrowheads="1"/>
          </p:cNvPicPr>
          <p:nvPr/>
        </p:nvPicPr>
        <p:blipFill>
          <a:blip r:embed="rId2" cstate="print"/>
          <a:srcRect/>
          <a:stretch>
            <a:fillRect/>
          </a:stretch>
        </p:blipFill>
        <p:spPr bwMode="auto">
          <a:xfrm>
            <a:off x="214282" y="285728"/>
            <a:ext cx="4964117" cy="6383360"/>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Tree>
  </p:cSld>
  <p:clrMapOvr>
    <a:masterClrMapping/>
  </p:clrMapOvr>
  <p:transition>
    <p:strip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9" presetClass="entr" presetSubtype="0" accel="10000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500" fill="hold"/>
                                        <p:tgtEl>
                                          <p:spTgt spid="2"/>
                                        </p:tgtEl>
                                        <p:attrNameLst>
                                          <p:attrName>ppt_h</p:attrName>
                                        </p:attrNameLst>
                                      </p:cBhvr>
                                      <p:tavLst>
                                        <p:tav tm="0">
                                          <p:val>
                                            <p:strVal val="#ppt_h/20"/>
                                          </p:val>
                                        </p:tav>
                                        <p:tav tm="50000">
                                          <p:val>
                                            <p:strVal val="#ppt_h/20"/>
                                          </p:val>
                                        </p:tav>
                                        <p:tav tm="100000">
                                          <p:val>
                                            <p:strVal val="#ppt_h"/>
                                          </p:val>
                                        </p:tav>
                                      </p:tavLst>
                                    </p:anim>
                                    <p:anim calcmode="lin" valueType="num">
                                      <p:cBhvr>
                                        <p:cTn id="12" dur="500" fill="hold"/>
                                        <p:tgtEl>
                                          <p:spTgt spid="2"/>
                                        </p:tgtEl>
                                        <p:attrNameLst>
                                          <p:attrName>ppt_w</p:attrName>
                                        </p:attrNameLst>
                                      </p:cBhvr>
                                      <p:tavLst>
                                        <p:tav tm="0">
                                          <p:val>
                                            <p:strVal val="#ppt_w+.3"/>
                                          </p:val>
                                        </p:tav>
                                        <p:tav tm="50000">
                                          <p:val>
                                            <p:strVal val="#ppt_w+.3"/>
                                          </p:val>
                                        </p:tav>
                                        <p:tav tm="100000">
                                          <p:val>
                                            <p:strVal val="#ppt_w"/>
                                          </p:val>
                                        </p:tav>
                                      </p:tavLst>
                                    </p:anim>
                                    <p:anim calcmode="lin" valueType="num">
                                      <p:cBhvr>
                                        <p:cTn id="13" dur="500" fill="hold"/>
                                        <p:tgtEl>
                                          <p:spTgt spid="2"/>
                                        </p:tgtEl>
                                        <p:attrNameLst>
                                          <p:attrName>ppt_x</p:attrName>
                                        </p:attrNameLst>
                                      </p:cBhvr>
                                      <p:tavLst>
                                        <p:tav tm="0">
                                          <p:val>
                                            <p:strVal val="#ppt_x-.3"/>
                                          </p:val>
                                        </p:tav>
                                        <p:tav tm="50000">
                                          <p:val>
                                            <p:strVal val="#ppt_x"/>
                                          </p:val>
                                        </p:tav>
                                        <p:tav tm="100000">
                                          <p:val>
                                            <p:strVal val="#ppt_x"/>
                                          </p:val>
                                        </p:tav>
                                      </p:tavLst>
                                    </p:anim>
                                    <p:anim calcmode="lin" valueType="num">
                                      <p:cBhvr>
                                        <p:cTn id="14"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1" presetClass="entr" presetSubtype="4" fill="hold" grpId="0" nodeType="clickEffect">
                                  <p:stCondLst>
                                    <p:cond delay="0"/>
                                  </p:stCondLst>
                                  <p:childTnLst>
                                    <p:set>
                                      <p:cBhvr>
                                        <p:cTn id="18" dur="1" fill="hold">
                                          <p:stCondLst>
                                            <p:cond delay="0"/>
                                          </p:stCondLst>
                                        </p:cTn>
                                        <p:tgtEl>
                                          <p:spTgt spid="6">
                                            <p:bg/>
                                          </p:spTgt>
                                        </p:tgtEl>
                                        <p:attrNameLst>
                                          <p:attrName>style.visibility</p:attrName>
                                        </p:attrNameLst>
                                      </p:cBhvr>
                                      <p:to>
                                        <p:strVal val="visible"/>
                                      </p:to>
                                    </p:set>
                                    <p:animEffect transition="in" filter="wheel(4)">
                                      <p:cBhvr>
                                        <p:cTn id="19" dur="2000"/>
                                        <p:tgtEl>
                                          <p:spTgt spid="6">
                                            <p:bg/>
                                          </p:spTgt>
                                        </p:tgtEl>
                                      </p:cBhvr>
                                    </p:animEffect>
                                  </p:childTnLst>
                                </p:cTn>
                              </p:par>
                            </p:childTnLst>
                          </p:cTn>
                        </p:par>
                      </p:childTnLst>
                    </p:cTn>
                  </p:par>
                  <p:par>
                    <p:cTn id="20" fill="hold">
                      <p:stCondLst>
                        <p:cond delay="indefinite"/>
                      </p:stCondLst>
                      <p:childTnLst>
                        <p:par>
                          <p:cTn id="21" fill="hold">
                            <p:stCondLst>
                              <p:cond delay="0"/>
                            </p:stCondLst>
                            <p:childTnLst>
                              <p:par>
                                <p:cTn id="22" presetID="21" presetClass="entr" presetSubtype="4" fill="hold" grpId="0" nodeType="clickEffect">
                                  <p:stCondLst>
                                    <p:cond delay="0"/>
                                  </p:stCondLst>
                                  <p:childTnLst>
                                    <p:set>
                                      <p:cBhvr>
                                        <p:cTn id="23" dur="1" fill="hold">
                                          <p:stCondLst>
                                            <p:cond delay="0"/>
                                          </p:stCondLst>
                                        </p:cTn>
                                        <p:tgtEl>
                                          <p:spTgt spid="6">
                                            <p:txEl>
                                              <p:pRg st="0" end="0"/>
                                            </p:txEl>
                                          </p:spTgt>
                                        </p:tgtEl>
                                        <p:attrNameLst>
                                          <p:attrName>style.visibility</p:attrName>
                                        </p:attrNameLst>
                                      </p:cBhvr>
                                      <p:to>
                                        <p:strVal val="visible"/>
                                      </p:to>
                                    </p:set>
                                    <p:animEffect transition="in" filter="wheel(4)">
                                      <p:cBhvr>
                                        <p:cTn id="24" dur="20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build="p"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4043362" cy="3225800"/>
          </a:xfrm>
        </p:spPr>
        <p:style>
          <a:lnRef idx="2">
            <a:schemeClr val="accent3">
              <a:shade val="50000"/>
            </a:schemeClr>
          </a:lnRef>
          <a:fillRef idx="1">
            <a:schemeClr val="accent3"/>
          </a:fillRef>
          <a:effectRef idx="0">
            <a:schemeClr val="accent3"/>
          </a:effectRef>
          <a:fontRef idx="minor">
            <a:schemeClr val="lt1"/>
          </a:fontRef>
        </p:style>
        <p:txBody>
          <a:bodyPr>
            <a:normAutofit fontScale="90000"/>
          </a:bodyPr>
          <a:lstStyle/>
          <a:p>
            <a:pPr algn="just"/>
            <a:r>
              <a:rPr lang="ru-RU" sz="2000" b="1" smtClean="0">
                <a:solidFill>
                  <a:srgbClr val="FF0000"/>
                </a:solidFill>
              </a:rPr>
              <a:t> </a:t>
            </a:r>
            <a:r>
              <a:rPr lang="ru-RU" sz="2200" b="1" dirty="0" smtClean="0">
                <a:solidFill>
                  <a:srgbClr val="FF0000"/>
                </a:solidFill>
              </a:rPr>
              <a:t>В</a:t>
            </a:r>
            <a:r>
              <a:rPr lang="ru-RU" sz="2200" b="1" smtClean="0">
                <a:solidFill>
                  <a:srgbClr val="FF0000"/>
                </a:solidFill>
              </a:rPr>
              <a:t> </a:t>
            </a:r>
            <a:r>
              <a:rPr lang="ru-RU" sz="2200" b="1" dirty="0" smtClean="0">
                <a:solidFill>
                  <a:srgbClr val="FF0000"/>
                </a:solidFill>
              </a:rPr>
              <a:t>период войны с Наполеоном первые вальные укрепления не смогли защитить Кенигсберг, поэтому возникла необходимость постройки более совершенных оборонительных сооружений города. От стен и ворот тех далеких лет ныне не осталось ничего, кроме письменных упоминаний и примитивных схем</a:t>
            </a:r>
            <a:r>
              <a:rPr lang="ru-RU" sz="2000" b="1" dirty="0" smtClean="0">
                <a:solidFill>
                  <a:srgbClr val="FF0000"/>
                </a:solidFill>
              </a:rPr>
              <a:t>.</a:t>
            </a:r>
            <a:endParaRPr lang="ru-RU" sz="2000" b="1" dirty="0">
              <a:solidFill>
                <a:srgbClr val="FF0000"/>
              </a:solidFill>
            </a:endParaRPr>
          </a:p>
        </p:txBody>
      </p:sp>
      <p:sp>
        <p:nvSpPr>
          <p:cNvPr id="3" name="Текст 2"/>
          <p:cNvSpPr>
            <a:spLocks noGrp="1"/>
          </p:cNvSpPr>
          <p:nvPr>
            <p:ph type="body" idx="1"/>
          </p:nvPr>
        </p:nvSpPr>
        <p:spPr>
          <a:xfrm>
            <a:off x="428596" y="3857628"/>
            <a:ext cx="4040188" cy="2357454"/>
          </a:xfrm>
        </p:spPr>
        <p:style>
          <a:lnRef idx="2">
            <a:schemeClr val="accent2"/>
          </a:lnRef>
          <a:fillRef idx="1">
            <a:schemeClr val="lt1"/>
          </a:fillRef>
          <a:effectRef idx="0">
            <a:schemeClr val="accent2"/>
          </a:effectRef>
          <a:fontRef idx="minor">
            <a:schemeClr val="dk1"/>
          </a:fontRef>
        </p:style>
        <p:txBody>
          <a:bodyPr>
            <a:noAutofit/>
          </a:bodyPr>
          <a:lstStyle/>
          <a:p>
            <a:pPr algn="just"/>
            <a:r>
              <a:rPr lang="ru-RU" sz="2000" dirty="0" smtClean="0"/>
              <a:t>После окончания войны возникла необходимость постройки более совершенных оборонительных сооружений. И 5 апреля 1843 г. был утвержден план вторых вальных укреплений Кенигсберга</a:t>
            </a:r>
          </a:p>
          <a:p>
            <a:pPr algn="just"/>
            <a:endParaRPr lang="ru-RU" sz="2000" dirty="0"/>
          </a:p>
        </p:txBody>
      </p:sp>
      <p:sp>
        <p:nvSpPr>
          <p:cNvPr id="5" name="Текст 4"/>
          <p:cNvSpPr>
            <a:spLocks noGrp="1"/>
          </p:cNvSpPr>
          <p:nvPr>
            <p:ph type="body" sz="quarter" idx="3"/>
          </p:nvPr>
        </p:nvSpPr>
        <p:spPr>
          <a:xfrm>
            <a:off x="4645025" y="357167"/>
            <a:ext cx="4041775" cy="428628"/>
          </a:xfrm>
        </p:spPr>
        <p:style>
          <a:lnRef idx="2">
            <a:schemeClr val="accent1"/>
          </a:lnRef>
          <a:fillRef idx="1">
            <a:schemeClr val="lt1"/>
          </a:fillRef>
          <a:effectRef idx="0">
            <a:schemeClr val="accent1"/>
          </a:effectRef>
          <a:fontRef idx="minor">
            <a:schemeClr val="dk1"/>
          </a:fontRef>
        </p:style>
        <p:txBody>
          <a:bodyPr>
            <a:normAutofit/>
          </a:bodyPr>
          <a:lstStyle/>
          <a:p>
            <a:pPr algn="ctr"/>
            <a:r>
              <a:rPr lang="ru-RU" sz="1600" dirty="0" smtClean="0"/>
              <a:t>Схема вторых вальных укреплений</a:t>
            </a:r>
            <a:endParaRPr lang="ru-RU" sz="1600" dirty="0"/>
          </a:p>
        </p:txBody>
      </p:sp>
      <p:sp>
        <p:nvSpPr>
          <p:cNvPr id="6" name="Содержимое 5"/>
          <p:cNvSpPr>
            <a:spLocks noGrp="1"/>
          </p:cNvSpPr>
          <p:nvPr>
            <p:ph sz="quarter" idx="4"/>
          </p:nvPr>
        </p:nvSpPr>
        <p:spPr/>
        <p:txBody>
          <a:bodyPr/>
          <a:lstStyle/>
          <a:p>
            <a:endParaRPr lang="ru-RU" dirty="0"/>
          </a:p>
        </p:txBody>
      </p:sp>
      <p:pic>
        <p:nvPicPr>
          <p:cNvPr id="7" name="Picture 4" descr="Image3"/>
          <p:cNvPicPr>
            <a:picLocks noGrp="1" noChangeAspect="1" noChangeArrowheads="1"/>
          </p:cNvPicPr>
          <p:nvPr>
            <p:ph sz="half" idx="2"/>
          </p:nvPr>
        </p:nvPicPr>
        <p:blipFill>
          <a:blip r:embed="rId2" cstate="print"/>
          <a:srcRect/>
          <a:stretch>
            <a:fillRect/>
          </a:stretch>
        </p:blipFill>
        <p:spPr bwMode="auto">
          <a:xfrm>
            <a:off x="4643438" y="1000108"/>
            <a:ext cx="4357718" cy="5572164"/>
          </a:xfrm>
          <a:prstGeom prst="rect">
            <a:avLst/>
          </a:prstGeom>
          <a:noFill/>
          <a:ln w="25400">
            <a:solidFill>
              <a:srgbClr val="3C2814"/>
            </a:solidFill>
            <a:miter lim="800000"/>
            <a:headEnd/>
            <a:tailEnd/>
          </a:ln>
        </p:spPr>
      </p:pic>
    </p:spTree>
  </p:cSld>
  <p:clrMapOvr>
    <a:masterClrMapping/>
  </p:clrMapOvr>
  <p:transition>
    <p:checke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1" presetClass="entr" presetSubtype="4" fill="hold" grpId="0" nodeType="clickEffect">
                                  <p:stCondLst>
                                    <p:cond delay="0"/>
                                  </p:stCondLst>
                                  <p:childTnLst>
                                    <p:set>
                                      <p:cBhvr>
                                        <p:cTn id="13" dur="1" fill="hold">
                                          <p:stCondLst>
                                            <p:cond delay="0"/>
                                          </p:stCondLst>
                                        </p:cTn>
                                        <p:tgtEl>
                                          <p:spTgt spid="3">
                                            <p:bg/>
                                          </p:spTgt>
                                        </p:tgtEl>
                                        <p:attrNameLst>
                                          <p:attrName>style.visibility</p:attrName>
                                        </p:attrNameLst>
                                      </p:cBhvr>
                                      <p:to>
                                        <p:strVal val="visible"/>
                                      </p:to>
                                    </p:set>
                                    <p:animEffect transition="in" filter="wheel(4)">
                                      <p:cBhvr>
                                        <p:cTn id="14" dur="2000"/>
                                        <p:tgtEl>
                                          <p:spTgt spid="3">
                                            <p:bg/>
                                          </p:spTgt>
                                        </p:tgtEl>
                                      </p:cBhvr>
                                    </p:animEffect>
                                  </p:childTnLst>
                                </p:cTn>
                              </p:par>
                            </p:childTnLst>
                          </p:cTn>
                        </p:par>
                      </p:childTnLst>
                    </p:cTn>
                  </p:par>
                  <p:par>
                    <p:cTn id="15" fill="hold">
                      <p:stCondLst>
                        <p:cond delay="indefinite"/>
                      </p:stCondLst>
                      <p:childTnLst>
                        <p:par>
                          <p:cTn id="16" fill="hold">
                            <p:stCondLst>
                              <p:cond delay="0"/>
                            </p:stCondLst>
                            <p:childTnLst>
                              <p:par>
                                <p:cTn id="17" presetID="21" presetClass="entr" presetSubtype="4" fill="hold" grpId="0" nodeType="clickEffect">
                                  <p:stCondLst>
                                    <p:cond delay="0"/>
                                  </p:stCondLst>
                                  <p:childTnLst>
                                    <p:set>
                                      <p:cBhvr>
                                        <p:cTn id="18" dur="1" fill="hold">
                                          <p:stCondLst>
                                            <p:cond delay="0"/>
                                          </p:stCondLst>
                                        </p:cTn>
                                        <p:tgtEl>
                                          <p:spTgt spid="3">
                                            <p:txEl>
                                              <p:pRg st="0" end="0"/>
                                            </p:txEl>
                                          </p:spTgt>
                                        </p:tgtEl>
                                        <p:attrNameLst>
                                          <p:attrName>style.visibility</p:attrName>
                                        </p:attrNameLst>
                                      </p:cBhvr>
                                      <p:to>
                                        <p:strVal val="visible"/>
                                      </p:to>
                                    </p:set>
                                    <p:animEffect transition="in" filter="wheel(4)">
                                      <p:cBhvr>
                                        <p:cTn id="19" dur="2000"/>
                                        <p:tgtEl>
                                          <p:spTgt spid="3">
                                            <p:txEl>
                                              <p:pRg st="0" end="0"/>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7" presetClass="entr" presetSubtype="10" fill="hold" nodeType="clickEffect">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cBhvr>
                                        <p:cTn id="24" dur="500" fill="hold"/>
                                        <p:tgtEl>
                                          <p:spTgt spid="7"/>
                                        </p:tgtEl>
                                        <p:attrNameLst>
                                          <p:attrName>ppt_w</p:attrName>
                                        </p:attrNameLst>
                                      </p:cBhvr>
                                      <p:tavLst>
                                        <p:tav tm="0">
                                          <p:val>
                                            <p:fltVal val="0"/>
                                          </p:val>
                                        </p:tav>
                                        <p:tav tm="100000">
                                          <p:val>
                                            <p:strVal val="#ppt_w"/>
                                          </p:val>
                                        </p:tav>
                                      </p:tavLst>
                                    </p:anim>
                                    <p:anim calcmode="lin" valueType="num">
                                      <p:cBhvr>
                                        <p:cTn id="25" dur="500" fill="hold"/>
                                        <p:tgtEl>
                                          <p:spTgt spid="7"/>
                                        </p:tgtEl>
                                        <p:attrNameLst>
                                          <p:attrName>ppt_h</p:attrName>
                                        </p:attrNameLst>
                                      </p:cBhvr>
                                      <p:tavLst>
                                        <p:tav tm="0">
                                          <p:val>
                                            <p:strVal val="#ppt_h"/>
                                          </p:val>
                                        </p:tav>
                                        <p:tav tm="100000">
                                          <p:val>
                                            <p:strVal val="#ppt_h"/>
                                          </p:val>
                                        </p:tav>
                                      </p:tavLst>
                                    </p:anim>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grpId="0" nodeType="clickEffect">
                                  <p:stCondLst>
                                    <p:cond delay="0"/>
                                  </p:stCondLst>
                                  <p:childTnLst>
                                    <p:set>
                                      <p:cBhvr>
                                        <p:cTn id="29" dur="1" fill="hold">
                                          <p:stCondLst>
                                            <p:cond delay="0"/>
                                          </p:stCondLst>
                                        </p:cTn>
                                        <p:tgtEl>
                                          <p:spTgt spid="5">
                                            <p:bg/>
                                          </p:spTgt>
                                        </p:tgtEl>
                                        <p:attrNameLst>
                                          <p:attrName>style.visibility</p:attrName>
                                        </p:attrNameLst>
                                      </p:cBhvr>
                                      <p:to>
                                        <p:strVal val="visible"/>
                                      </p:to>
                                    </p:set>
                                    <p:animEffect transition="in" filter="wipe(down)">
                                      <p:cBhvr>
                                        <p:cTn id="30" dur="500"/>
                                        <p:tgtEl>
                                          <p:spTgt spid="5">
                                            <p:bg/>
                                          </p:spTgt>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4" fill="hold" grpId="0" nodeType="clickEffect">
                                  <p:stCondLst>
                                    <p:cond delay="0"/>
                                  </p:stCondLst>
                                  <p:childTnLst>
                                    <p:set>
                                      <p:cBhvr>
                                        <p:cTn id="34" dur="1" fill="hold">
                                          <p:stCondLst>
                                            <p:cond delay="0"/>
                                          </p:stCondLst>
                                        </p:cTn>
                                        <p:tgtEl>
                                          <p:spTgt spid="5">
                                            <p:txEl>
                                              <p:pRg st="0" end="0"/>
                                            </p:txEl>
                                          </p:spTgt>
                                        </p:tgtEl>
                                        <p:attrNameLst>
                                          <p:attrName>style.visibility</p:attrName>
                                        </p:attrNameLst>
                                      </p:cBhvr>
                                      <p:to>
                                        <p:strVal val="visible"/>
                                      </p:to>
                                    </p:set>
                                    <p:animEffect transition="in" filter="wipe(down)">
                                      <p:cBhvr>
                                        <p:cTn id="35"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build="p" animBg="1"/>
      <p:bldP spid="5" grpId="0" build="p"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296974"/>
          </a:xfrm>
          <a:effectLst>
            <a:glow rad="228600">
              <a:schemeClr val="accent2">
                <a:satMod val="175000"/>
                <a:alpha val="40000"/>
              </a:schemeClr>
            </a:glow>
          </a:effectLst>
        </p:spPr>
        <p:style>
          <a:lnRef idx="2">
            <a:schemeClr val="accent2"/>
          </a:lnRef>
          <a:fillRef idx="1">
            <a:schemeClr val="lt1"/>
          </a:fillRef>
          <a:effectRef idx="0">
            <a:schemeClr val="accent2"/>
          </a:effectRef>
          <a:fontRef idx="minor">
            <a:schemeClr val="dk1"/>
          </a:fontRef>
        </p:style>
        <p:txBody>
          <a:bodyPr>
            <a:normAutofit fontScale="90000"/>
          </a:bodyPr>
          <a:lstStyle/>
          <a:p>
            <a:pPr algn="just"/>
            <a:r>
              <a:rPr lang="ru-RU" sz="2400" dirty="0" smtClean="0"/>
              <a:t>Как театр начинается с вешалки, так и любой европейский город открывался путнику своими воротами. До наших времен дожили не все. Но те, что сохранились, в большинстве своем стали символами и являются визитной карточкой города</a:t>
            </a:r>
            <a:endParaRPr lang="ru-RU" sz="2400" dirty="0"/>
          </a:p>
        </p:txBody>
      </p:sp>
      <p:sp>
        <p:nvSpPr>
          <p:cNvPr id="3" name="Текст 2"/>
          <p:cNvSpPr>
            <a:spLocks noGrp="1"/>
          </p:cNvSpPr>
          <p:nvPr>
            <p:ph type="body" idx="1"/>
          </p:nvPr>
        </p:nvSpPr>
        <p:spPr>
          <a:xfrm>
            <a:off x="457200" y="1857364"/>
            <a:ext cx="4040188" cy="642941"/>
          </a:xfrm>
        </p:spPr>
        <p:txBody>
          <a:bodyPr/>
          <a:lstStyle/>
          <a:p>
            <a:endParaRPr lang="ru-RU" dirty="0"/>
          </a:p>
        </p:txBody>
      </p:sp>
      <p:sp>
        <p:nvSpPr>
          <p:cNvPr id="5" name="Текст 4"/>
          <p:cNvSpPr>
            <a:spLocks noGrp="1"/>
          </p:cNvSpPr>
          <p:nvPr>
            <p:ph type="body" sz="quarter" idx="3"/>
          </p:nvPr>
        </p:nvSpPr>
        <p:spPr>
          <a:xfrm>
            <a:off x="4714876" y="2500306"/>
            <a:ext cx="4041775" cy="639762"/>
          </a:xfrm>
        </p:spPr>
        <p:txBody>
          <a:bodyPr/>
          <a:lstStyle/>
          <a:p>
            <a:endParaRPr lang="ru-RU" dirty="0"/>
          </a:p>
        </p:txBody>
      </p:sp>
      <p:pic>
        <p:nvPicPr>
          <p:cNvPr id="7" name="Picture 4" descr="Королевские ворота"/>
          <p:cNvPicPr>
            <a:picLocks noChangeAspect="1" noChangeArrowheads="1"/>
          </p:cNvPicPr>
          <p:nvPr/>
        </p:nvPicPr>
        <p:blipFill>
          <a:blip r:embed="rId3" cstate="print"/>
          <a:srcRect/>
          <a:stretch>
            <a:fillRect/>
          </a:stretch>
        </p:blipFill>
        <p:spPr bwMode="auto">
          <a:xfrm>
            <a:off x="2285984" y="2214554"/>
            <a:ext cx="2736850" cy="1655762"/>
          </a:xfrm>
          <a:prstGeom prst="rect">
            <a:avLst/>
          </a:prstGeom>
          <a:noFill/>
          <a:ln w="25400">
            <a:solidFill>
              <a:srgbClr val="3C2814"/>
            </a:solidFill>
            <a:miter lim="800000"/>
            <a:headEnd/>
            <a:tailEnd/>
          </a:ln>
        </p:spPr>
      </p:pic>
      <p:pic>
        <p:nvPicPr>
          <p:cNvPr id="8" name="Picture 7" descr="Фридландские ворота"/>
          <p:cNvPicPr>
            <a:picLocks noGrp="1" noChangeAspect="1" noChangeArrowheads="1"/>
          </p:cNvPicPr>
          <p:nvPr>
            <p:ph sz="half" idx="2"/>
          </p:nvPr>
        </p:nvPicPr>
        <p:blipFill>
          <a:blip r:embed="rId4" cstate="print"/>
          <a:srcRect/>
          <a:stretch>
            <a:fillRect/>
          </a:stretch>
        </p:blipFill>
        <p:spPr bwMode="auto">
          <a:xfrm>
            <a:off x="428596" y="4572008"/>
            <a:ext cx="2428892" cy="1574858"/>
          </a:xfrm>
          <a:prstGeom prst="rect">
            <a:avLst/>
          </a:prstGeom>
          <a:noFill/>
          <a:ln w="25400">
            <a:solidFill>
              <a:srgbClr val="3C2814"/>
            </a:solidFill>
            <a:miter lim="800000"/>
            <a:headEnd/>
            <a:tailEnd/>
          </a:ln>
        </p:spPr>
      </p:pic>
      <p:pic>
        <p:nvPicPr>
          <p:cNvPr id="9" name="Picture 12" descr="photos 004"/>
          <p:cNvPicPr>
            <a:picLocks noChangeAspect="1" noChangeArrowheads="1"/>
          </p:cNvPicPr>
          <p:nvPr/>
        </p:nvPicPr>
        <p:blipFill>
          <a:blip r:embed="rId5" cstate="print"/>
          <a:srcRect/>
          <a:stretch>
            <a:fillRect/>
          </a:stretch>
        </p:blipFill>
        <p:spPr bwMode="auto">
          <a:xfrm>
            <a:off x="1571604" y="3571876"/>
            <a:ext cx="2733675" cy="1582737"/>
          </a:xfrm>
          <a:prstGeom prst="rect">
            <a:avLst/>
          </a:prstGeom>
          <a:noFill/>
          <a:ln w="25400">
            <a:solidFill>
              <a:srgbClr val="3C2814"/>
            </a:solidFill>
            <a:miter lim="800000"/>
            <a:headEnd/>
            <a:tailEnd/>
          </a:ln>
        </p:spPr>
      </p:pic>
      <p:pic>
        <p:nvPicPr>
          <p:cNvPr id="10" name="Picture 8" descr="Штайндаммские ворота"/>
          <p:cNvPicPr>
            <a:picLocks noChangeAspect="1" noChangeArrowheads="1"/>
          </p:cNvPicPr>
          <p:nvPr/>
        </p:nvPicPr>
        <p:blipFill>
          <a:blip r:embed="rId6" cstate="print"/>
          <a:srcRect/>
          <a:stretch>
            <a:fillRect/>
          </a:stretch>
        </p:blipFill>
        <p:spPr bwMode="auto">
          <a:xfrm>
            <a:off x="6551612" y="4857760"/>
            <a:ext cx="2592388" cy="1617662"/>
          </a:xfrm>
          <a:prstGeom prst="rect">
            <a:avLst/>
          </a:prstGeom>
          <a:noFill/>
          <a:ln w="25400">
            <a:solidFill>
              <a:srgbClr val="3C2814"/>
            </a:solidFill>
            <a:miter lim="800000"/>
            <a:headEnd/>
            <a:tailEnd/>
          </a:ln>
        </p:spPr>
      </p:pic>
      <p:pic>
        <p:nvPicPr>
          <p:cNvPr id="11" name="Picture 11" descr="Закхаймские ворота"/>
          <p:cNvPicPr>
            <a:picLocks noChangeAspect="1" noChangeArrowheads="1"/>
          </p:cNvPicPr>
          <p:nvPr/>
        </p:nvPicPr>
        <p:blipFill>
          <a:blip r:embed="rId7" cstate="print"/>
          <a:srcRect/>
          <a:stretch>
            <a:fillRect/>
          </a:stretch>
        </p:blipFill>
        <p:spPr bwMode="auto">
          <a:xfrm>
            <a:off x="4357686" y="1643050"/>
            <a:ext cx="2379692" cy="1655762"/>
          </a:xfrm>
          <a:prstGeom prst="rect">
            <a:avLst/>
          </a:prstGeom>
          <a:noFill/>
          <a:ln w="25400">
            <a:solidFill>
              <a:srgbClr val="3C2814"/>
            </a:solidFill>
            <a:miter lim="800000"/>
            <a:headEnd/>
            <a:tailEnd/>
          </a:ln>
        </p:spPr>
      </p:pic>
      <p:pic>
        <p:nvPicPr>
          <p:cNvPr id="12" name="Picture 9" descr="Аусфальские ворота"/>
          <p:cNvPicPr>
            <a:picLocks noChangeAspect="1" noChangeArrowheads="1"/>
          </p:cNvPicPr>
          <p:nvPr/>
        </p:nvPicPr>
        <p:blipFill>
          <a:blip r:embed="rId8" cstate="print"/>
          <a:srcRect/>
          <a:stretch>
            <a:fillRect/>
          </a:stretch>
        </p:blipFill>
        <p:spPr bwMode="auto">
          <a:xfrm>
            <a:off x="5929322" y="2786058"/>
            <a:ext cx="2520950" cy="1582737"/>
          </a:xfrm>
          <a:prstGeom prst="rect">
            <a:avLst/>
          </a:prstGeom>
          <a:noFill/>
          <a:ln w="25400">
            <a:solidFill>
              <a:srgbClr val="3C2814"/>
            </a:solidFill>
            <a:miter lim="800000"/>
            <a:headEnd/>
            <a:tailEnd/>
          </a:ln>
        </p:spPr>
      </p:pic>
      <p:pic>
        <p:nvPicPr>
          <p:cNvPr id="13" name="Picture 10" descr="Бранденбургские ворота"/>
          <p:cNvPicPr>
            <a:picLocks noGrp="1" noChangeAspect="1" noChangeArrowheads="1"/>
          </p:cNvPicPr>
          <p:nvPr>
            <p:ph sz="quarter" idx="4"/>
          </p:nvPr>
        </p:nvPicPr>
        <p:blipFill>
          <a:blip r:embed="rId9" cstate="print"/>
          <a:srcRect/>
          <a:stretch>
            <a:fillRect/>
          </a:stretch>
        </p:blipFill>
        <p:spPr bwMode="auto">
          <a:xfrm>
            <a:off x="4857752" y="4071942"/>
            <a:ext cx="2143140" cy="1428736"/>
          </a:xfrm>
          <a:prstGeom prst="rect">
            <a:avLst/>
          </a:prstGeom>
          <a:noFill/>
          <a:ln w="25400">
            <a:solidFill>
              <a:srgbClr val="3C2814"/>
            </a:solidFill>
            <a:miter lim="800000"/>
            <a:headEnd/>
            <a:tailEnd/>
          </a:ln>
        </p:spPr>
      </p:pic>
      <p:pic>
        <p:nvPicPr>
          <p:cNvPr id="14" name="Picture 5" descr="Росгартенские ворота"/>
          <p:cNvPicPr>
            <a:picLocks noChangeAspect="1" noChangeArrowheads="1"/>
          </p:cNvPicPr>
          <p:nvPr/>
        </p:nvPicPr>
        <p:blipFill>
          <a:blip r:embed="rId10" cstate="print"/>
          <a:srcRect/>
          <a:stretch>
            <a:fillRect/>
          </a:stretch>
        </p:blipFill>
        <p:spPr bwMode="auto">
          <a:xfrm>
            <a:off x="3286116" y="5202238"/>
            <a:ext cx="2663825" cy="1655762"/>
          </a:xfrm>
          <a:prstGeom prst="rect">
            <a:avLst/>
          </a:prstGeom>
          <a:noFill/>
          <a:ln w="25400">
            <a:solidFill>
              <a:srgbClr val="3C2814"/>
            </a:solidFill>
            <a:miter lim="800000"/>
            <a:headEnd/>
            <a:tailEnd/>
          </a:ln>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2000"/>
                                        <p:tgtEl>
                                          <p:spTgt spid="7"/>
                                        </p:tgtEl>
                                      </p:cBhvr>
                                    </p:animEffect>
                                  </p:childTnLst>
                                </p:cTn>
                              </p:par>
                            </p:childTnLst>
                          </p:cTn>
                        </p:par>
                        <p:par>
                          <p:cTn id="8" fill="hold">
                            <p:stCondLst>
                              <p:cond delay="2000"/>
                            </p:stCondLst>
                            <p:childTnLst>
                              <p:par>
                                <p:cTn id="9" presetID="14" presetClass="entr" presetSubtype="1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randombar(horizontal)">
                                      <p:cBhvr>
                                        <p:cTn id="11" dur="2000"/>
                                        <p:tgtEl>
                                          <p:spTgt spid="8"/>
                                        </p:tgtEl>
                                      </p:cBhvr>
                                    </p:animEffect>
                                  </p:childTnLst>
                                </p:cTn>
                              </p:par>
                            </p:childTnLst>
                          </p:cTn>
                        </p:par>
                        <p:par>
                          <p:cTn id="12" fill="hold">
                            <p:stCondLst>
                              <p:cond delay="4000"/>
                            </p:stCondLst>
                            <p:childTnLst>
                              <p:par>
                                <p:cTn id="13" presetID="14" presetClass="entr" presetSubtype="10" fill="hold"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randombar(horizontal)">
                                      <p:cBhvr>
                                        <p:cTn id="15" dur="2000"/>
                                        <p:tgtEl>
                                          <p:spTgt spid="9"/>
                                        </p:tgtEl>
                                      </p:cBhvr>
                                    </p:animEffect>
                                  </p:childTnLst>
                                </p:cTn>
                              </p:par>
                            </p:childTnLst>
                          </p:cTn>
                        </p:par>
                        <p:par>
                          <p:cTn id="16" fill="hold">
                            <p:stCondLst>
                              <p:cond delay="6000"/>
                            </p:stCondLst>
                            <p:childTnLst>
                              <p:par>
                                <p:cTn id="17" presetID="14" presetClass="entr" presetSubtype="10" fill="hold"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randombar(horizontal)">
                                      <p:cBhvr>
                                        <p:cTn id="19" dur="2000"/>
                                        <p:tgtEl>
                                          <p:spTgt spid="10"/>
                                        </p:tgtEl>
                                      </p:cBhvr>
                                    </p:animEffect>
                                  </p:childTnLst>
                                </p:cTn>
                              </p:par>
                            </p:childTnLst>
                          </p:cTn>
                        </p:par>
                        <p:par>
                          <p:cTn id="20" fill="hold">
                            <p:stCondLst>
                              <p:cond delay="8000"/>
                            </p:stCondLst>
                            <p:childTnLst>
                              <p:par>
                                <p:cTn id="21" presetID="14" presetClass="entr" presetSubtype="10" fill="hold"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randombar(horizontal)">
                                      <p:cBhvr>
                                        <p:cTn id="23" dur="2000"/>
                                        <p:tgtEl>
                                          <p:spTgt spid="11"/>
                                        </p:tgtEl>
                                      </p:cBhvr>
                                    </p:animEffect>
                                  </p:childTnLst>
                                </p:cTn>
                              </p:par>
                            </p:childTnLst>
                          </p:cTn>
                        </p:par>
                        <p:par>
                          <p:cTn id="24" fill="hold">
                            <p:stCondLst>
                              <p:cond delay="10000"/>
                            </p:stCondLst>
                            <p:childTnLst>
                              <p:par>
                                <p:cTn id="25" presetID="14" presetClass="entr" presetSubtype="10" fill="hold"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randombar(horizontal)">
                                      <p:cBhvr>
                                        <p:cTn id="27" dur="2000"/>
                                        <p:tgtEl>
                                          <p:spTgt spid="12"/>
                                        </p:tgtEl>
                                      </p:cBhvr>
                                    </p:animEffect>
                                  </p:childTnLst>
                                </p:cTn>
                              </p:par>
                            </p:childTnLst>
                          </p:cTn>
                        </p:par>
                        <p:par>
                          <p:cTn id="28" fill="hold">
                            <p:stCondLst>
                              <p:cond delay="12000"/>
                            </p:stCondLst>
                            <p:childTnLst>
                              <p:par>
                                <p:cTn id="29" presetID="14" presetClass="entr" presetSubtype="10" fill="hold"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randombar(horizontal)">
                                      <p:cBhvr>
                                        <p:cTn id="31" dur="2000"/>
                                        <p:tgtEl>
                                          <p:spTgt spid="13"/>
                                        </p:tgtEl>
                                      </p:cBhvr>
                                    </p:animEffect>
                                  </p:childTnLst>
                                </p:cTn>
                              </p:par>
                            </p:childTnLst>
                          </p:cTn>
                        </p:par>
                        <p:par>
                          <p:cTn id="32" fill="hold">
                            <p:stCondLst>
                              <p:cond delay="14000"/>
                            </p:stCondLst>
                            <p:childTnLst>
                              <p:par>
                                <p:cTn id="33" presetID="14" presetClass="entr" presetSubtype="10" fill="hold" nodeType="after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randombar(horizontal)">
                                      <p:cBhvr>
                                        <p:cTn id="35" dur="2000"/>
                                        <p:tgtEl>
                                          <p:spTgt spid="14"/>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4" fill="hold" grpId="0" nodeType="clickEffect">
                                  <p:stCondLst>
                                    <p:cond delay="0"/>
                                  </p:stCondLst>
                                  <p:childTnLst>
                                    <p:set>
                                      <p:cBhvr>
                                        <p:cTn id="39" dur="1" fill="hold">
                                          <p:stCondLst>
                                            <p:cond delay="0"/>
                                          </p:stCondLst>
                                        </p:cTn>
                                        <p:tgtEl>
                                          <p:spTgt spid="2"/>
                                        </p:tgtEl>
                                        <p:attrNameLst>
                                          <p:attrName>style.visibility</p:attrName>
                                        </p:attrNameLst>
                                      </p:cBhvr>
                                      <p:to>
                                        <p:strVal val="visible"/>
                                      </p:to>
                                    </p:set>
                                    <p:animEffect transition="in" filter="wipe(down)">
                                      <p:cBhvr>
                                        <p:cTn id="4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3900486" cy="725470"/>
          </a:xfrm>
          <a:solidFill>
            <a:schemeClr val="accent2">
              <a:lumMod val="60000"/>
              <a:lumOff val="40000"/>
            </a:schemeClr>
          </a:solidFill>
          <a:ln>
            <a:solidFill>
              <a:schemeClr val="tx2"/>
            </a:solidFill>
          </a:ln>
        </p:spPr>
        <p:style>
          <a:lnRef idx="2">
            <a:schemeClr val="accent6">
              <a:shade val="50000"/>
            </a:schemeClr>
          </a:lnRef>
          <a:fillRef idx="1">
            <a:schemeClr val="accent6"/>
          </a:fillRef>
          <a:effectRef idx="0">
            <a:schemeClr val="accent6"/>
          </a:effectRef>
          <a:fontRef idx="minor">
            <a:schemeClr val="lt1"/>
          </a:fontRef>
        </p:style>
        <p:txBody>
          <a:bodyPr>
            <a:normAutofit/>
          </a:bodyPr>
          <a:lstStyle/>
          <a:p>
            <a:r>
              <a:rPr lang="ru-RU" sz="3200" dirty="0" smtClean="0">
                <a:solidFill>
                  <a:schemeClr val="tx1"/>
                </a:solidFill>
              </a:rPr>
              <a:t>Королевские ворота</a:t>
            </a:r>
            <a:endParaRPr lang="ru-RU" sz="3200" dirty="0">
              <a:solidFill>
                <a:schemeClr val="tx1"/>
              </a:solidFill>
            </a:endParaRPr>
          </a:p>
        </p:txBody>
      </p:sp>
      <p:sp>
        <p:nvSpPr>
          <p:cNvPr id="3" name="Текст 2"/>
          <p:cNvSpPr>
            <a:spLocks noGrp="1"/>
          </p:cNvSpPr>
          <p:nvPr>
            <p:ph type="body" idx="1"/>
          </p:nvPr>
        </p:nvSpPr>
        <p:spPr>
          <a:xfrm>
            <a:off x="457200" y="1535112"/>
            <a:ext cx="4040188" cy="4608532"/>
          </a:xfrm>
        </p:spPr>
        <p:style>
          <a:lnRef idx="1">
            <a:schemeClr val="accent1"/>
          </a:lnRef>
          <a:fillRef idx="2">
            <a:schemeClr val="accent1"/>
          </a:fillRef>
          <a:effectRef idx="1">
            <a:schemeClr val="accent1"/>
          </a:effectRef>
          <a:fontRef idx="minor">
            <a:schemeClr val="dk1"/>
          </a:fontRef>
        </p:style>
        <p:txBody>
          <a:bodyPr>
            <a:normAutofit fontScale="85000" lnSpcReduction="10000"/>
          </a:bodyPr>
          <a:lstStyle/>
          <a:p>
            <a:pPr algn="just"/>
            <a:r>
              <a:rPr lang="ru-RU" dirty="0" smtClean="0"/>
              <a:t>Торжественная их закладка состоялась 30 августа 1843 г. В этом событии принимал участие сам король Фридрих Вильгельм </a:t>
            </a:r>
            <a:r>
              <a:rPr lang="en-US" dirty="0" smtClean="0"/>
              <a:t>IV</a:t>
            </a:r>
            <a:r>
              <a:rPr lang="ru-RU" dirty="0" smtClean="0"/>
              <a:t>, и оно послужило началом строительства кенигсбергских ворот, которое продолжалось 5 лет. Въездную башню королевских ворот украшают статуи короля </a:t>
            </a:r>
            <a:r>
              <a:rPr lang="ru-RU" dirty="0" err="1" smtClean="0"/>
              <a:t>Отакара</a:t>
            </a:r>
            <a:r>
              <a:rPr lang="ru-RU" dirty="0"/>
              <a:t> </a:t>
            </a:r>
            <a:r>
              <a:rPr lang="en-US" dirty="0" smtClean="0"/>
              <a:t>II</a:t>
            </a:r>
            <a:r>
              <a:rPr lang="ru-RU" dirty="0" smtClean="0"/>
              <a:t> </a:t>
            </a:r>
            <a:r>
              <a:rPr lang="ru-RU" dirty="0" err="1" smtClean="0"/>
              <a:t>Пршемысла</a:t>
            </a:r>
            <a:r>
              <a:rPr lang="ru-RU" dirty="0" smtClean="0"/>
              <a:t> (слева), Фридриха </a:t>
            </a:r>
            <a:r>
              <a:rPr lang="en-US" dirty="0" smtClean="0"/>
              <a:t>I</a:t>
            </a:r>
            <a:r>
              <a:rPr lang="ru-RU" dirty="0" smtClean="0"/>
              <a:t> ( в центре), и Альбрехта ( справа). Ниже скульптур находятся гербы трех государей, а выше располагаются гербы прусских земель </a:t>
            </a:r>
            <a:r>
              <a:rPr lang="ru-RU" dirty="0" err="1" smtClean="0"/>
              <a:t>Самбии</a:t>
            </a:r>
            <a:r>
              <a:rPr lang="ru-RU" dirty="0" smtClean="0"/>
              <a:t> и </a:t>
            </a:r>
            <a:r>
              <a:rPr lang="ru-RU" dirty="0" err="1" smtClean="0"/>
              <a:t>Натангии</a:t>
            </a:r>
            <a:r>
              <a:rPr lang="ru-RU" dirty="0" smtClean="0"/>
              <a:t>.</a:t>
            </a:r>
            <a:endParaRPr lang="ru-RU" dirty="0"/>
          </a:p>
        </p:txBody>
      </p:sp>
      <p:sp>
        <p:nvSpPr>
          <p:cNvPr id="4" name="Содержимое 3"/>
          <p:cNvSpPr>
            <a:spLocks noGrp="1"/>
          </p:cNvSpPr>
          <p:nvPr>
            <p:ph sz="half" idx="2"/>
          </p:nvPr>
        </p:nvSpPr>
        <p:spPr>
          <a:xfrm>
            <a:off x="457200" y="5357826"/>
            <a:ext cx="4040188" cy="768336"/>
          </a:xfrm>
        </p:spPr>
        <p:txBody>
          <a:bodyPr/>
          <a:lstStyle/>
          <a:p>
            <a:endParaRPr lang="ru-RU" dirty="0"/>
          </a:p>
        </p:txBody>
      </p:sp>
      <p:sp>
        <p:nvSpPr>
          <p:cNvPr id="5" name="Текст 4"/>
          <p:cNvSpPr>
            <a:spLocks noGrp="1"/>
          </p:cNvSpPr>
          <p:nvPr>
            <p:ph type="body" sz="quarter" idx="3"/>
          </p:nvPr>
        </p:nvSpPr>
        <p:spPr>
          <a:xfrm>
            <a:off x="4714876" y="4429132"/>
            <a:ext cx="4041775" cy="639762"/>
          </a:xfrm>
        </p:spPr>
        <p:txBody>
          <a:bodyPr/>
          <a:lstStyle/>
          <a:p>
            <a:endParaRPr lang="ru-RU" dirty="0"/>
          </a:p>
        </p:txBody>
      </p:sp>
      <p:sp>
        <p:nvSpPr>
          <p:cNvPr id="6" name="Содержимое 5"/>
          <p:cNvSpPr>
            <a:spLocks noGrp="1"/>
          </p:cNvSpPr>
          <p:nvPr>
            <p:ph sz="quarter" idx="4"/>
          </p:nvPr>
        </p:nvSpPr>
        <p:spPr>
          <a:xfrm>
            <a:off x="4645025" y="5500701"/>
            <a:ext cx="4041775" cy="625461"/>
          </a:xfrm>
        </p:spPr>
        <p:txBody>
          <a:bodyPr/>
          <a:lstStyle/>
          <a:p>
            <a:endParaRPr lang="ru-RU" dirty="0"/>
          </a:p>
        </p:txBody>
      </p:sp>
      <p:pic>
        <p:nvPicPr>
          <p:cNvPr id="7" name="Picture 4" descr="Королевские ворота"/>
          <p:cNvPicPr>
            <a:picLocks noChangeAspect="1" noChangeArrowheads="1"/>
          </p:cNvPicPr>
          <p:nvPr/>
        </p:nvPicPr>
        <p:blipFill>
          <a:blip r:embed="rId2" cstate="print"/>
          <a:srcRect/>
          <a:stretch>
            <a:fillRect/>
          </a:stretch>
        </p:blipFill>
        <p:spPr bwMode="auto">
          <a:xfrm>
            <a:off x="4714876" y="0"/>
            <a:ext cx="3967190" cy="3100387"/>
          </a:xfrm>
          <a:prstGeom prst="rect">
            <a:avLst/>
          </a:prstGeom>
          <a:noFill/>
          <a:ln w="25400">
            <a:solidFill>
              <a:srgbClr val="3C2814"/>
            </a:solidFill>
            <a:miter lim="800000"/>
            <a:headEnd/>
            <a:tailEnd/>
          </a:ln>
        </p:spPr>
      </p:pic>
      <p:pic>
        <p:nvPicPr>
          <p:cNvPr id="8" name="Picture 5" descr="687"/>
          <p:cNvPicPr>
            <a:picLocks noChangeAspect="1" noChangeArrowheads="1"/>
          </p:cNvPicPr>
          <p:nvPr/>
        </p:nvPicPr>
        <p:blipFill>
          <a:blip r:embed="rId3" cstate="print"/>
          <a:srcRect/>
          <a:stretch>
            <a:fillRect/>
          </a:stretch>
        </p:blipFill>
        <p:spPr bwMode="auto">
          <a:xfrm>
            <a:off x="4857752" y="3286124"/>
            <a:ext cx="3667120" cy="2859085"/>
          </a:xfrm>
          <a:prstGeom prst="rect">
            <a:avLst/>
          </a:prstGeom>
          <a:noFill/>
          <a:ln w="25400">
            <a:solidFill>
              <a:srgbClr val="3C2814"/>
            </a:solidFill>
            <a:miter lim="800000"/>
            <a:headEnd/>
            <a:tailEnd/>
          </a:ln>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fill="hold" grpId="0" nodeType="clickEffect">
                                  <p:stCondLst>
                                    <p:cond delay="0"/>
                                  </p:stCondLst>
                                  <p:childTnLst>
                                    <p:animRot by="21600000">
                                      <p:cBhvr>
                                        <p:cTn id="6" dur="2000" fill="hold"/>
                                        <p:tgtEl>
                                          <p:spTgt spid="2"/>
                                        </p:tgtEl>
                                        <p:attrNameLst>
                                          <p:attrName>r</p:attrName>
                                        </p:attrNameLst>
                                      </p:cBhvr>
                                    </p:animRot>
                                  </p:childTnLst>
                                </p:cTn>
                              </p:par>
                            </p:childTnLst>
                          </p:cTn>
                        </p:par>
                      </p:childTnLst>
                    </p:cTn>
                  </p:par>
                  <p:par>
                    <p:cTn id="7" fill="hold">
                      <p:stCondLst>
                        <p:cond delay="indefinite"/>
                      </p:stCondLst>
                      <p:childTnLst>
                        <p:par>
                          <p:cTn id="8" fill="hold">
                            <p:stCondLst>
                              <p:cond delay="0"/>
                            </p:stCondLst>
                            <p:childTnLst>
                              <p:par>
                                <p:cTn id="9" presetID="22" presetClass="entr" presetSubtype="4" fill="hold" grpId="0" nodeType="clickEffect">
                                  <p:stCondLst>
                                    <p:cond delay="0"/>
                                  </p:stCondLst>
                                  <p:childTnLst>
                                    <p:set>
                                      <p:cBhvr>
                                        <p:cTn id="10" dur="1" fill="hold">
                                          <p:stCondLst>
                                            <p:cond delay="0"/>
                                          </p:stCondLst>
                                        </p:cTn>
                                        <p:tgtEl>
                                          <p:spTgt spid="3">
                                            <p:bg/>
                                          </p:spTgt>
                                        </p:tgtEl>
                                        <p:attrNameLst>
                                          <p:attrName>style.visibility</p:attrName>
                                        </p:attrNameLst>
                                      </p:cBhvr>
                                      <p:to>
                                        <p:strVal val="visible"/>
                                      </p:to>
                                    </p:set>
                                    <p:animEffect transition="in" filter="wipe(down)">
                                      <p:cBhvr>
                                        <p:cTn id="11" dur="500"/>
                                        <p:tgtEl>
                                          <p:spTgt spid="3">
                                            <p:bg/>
                                          </p:spTgt>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4" fill="hold" grpId="0" nodeType="clickEffect">
                                  <p:stCondLst>
                                    <p:cond delay="0"/>
                                  </p:stCondLst>
                                  <p:childTnLst>
                                    <p:set>
                                      <p:cBhvr>
                                        <p:cTn id="15" dur="1" fill="hold">
                                          <p:stCondLst>
                                            <p:cond delay="0"/>
                                          </p:stCondLst>
                                        </p:cTn>
                                        <p:tgtEl>
                                          <p:spTgt spid="3">
                                            <p:txEl>
                                              <p:pRg st="0" end="0"/>
                                            </p:txEl>
                                          </p:spTgt>
                                        </p:tgtEl>
                                        <p:attrNameLst>
                                          <p:attrName>style.visibility</p:attrName>
                                        </p:attrNameLst>
                                      </p:cBhvr>
                                      <p:to>
                                        <p:strVal val="visible"/>
                                      </p:to>
                                    </p:set>
                                    <p:animEffect transition="in" filter="wipe(down)">
                                      <p:cBhvr>
                                        <p:cTn id="16" dur="500"/>
                                        <p:tgtEl>
                                          <p:spTgt spid="3">
                                            <p:txEl>
                                              <p:pRg st="0" end="0"/>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 presetClass="entr" presetSubtype="10" fill="hold" nodeType="click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checkerboard(across)">
                                      <p:cBhvr>
                                        <p:cTn id="21" dur="500"/>
                                        <p:tgtEl>
                                          <p:spTgt spid="7"/>
                                        </p:tgtEl>
                                      </p:cBhvr>
                                    </p:animEffect>
                                  </p:childTnLst>
                                </p:cTn>
                              </p:par>
                            </p:childTnLst>
                          </p:cTn>
                        </p:par>
                      </p:childTnLst>
                    </p:cTn>
                  </p:par>
                  <p:par>
                    <p:cTn id="22" fill="hold">
                      <p:stCondLst>
                        <p:cond delay="indefinite"/>
                      </p:stCondLst>
                      <p:childTnLst>
                        <p:par>
                          <p:cTn id="23" fill="hold">
                            <p:stCondLst>
                              <p:cond delay="0"/>
                            </p:stCondLst>
                            <p:childTnLst>
                              <p:par>
                                <p:cTn id="24" presetID="5" presetClass="entr" presetSubtype="10" fill="hold" nodeType="click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checkerboard(across)">
                                      <p:cBhvr>
                                        <p:cTn id="26"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uiExpand="1" build="p" animBg="1"/>
    </p:bld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605</TotalTime>
  <Words>1165</Words>
  <Application>Microsoft Office PowerPoint</Application>
  <PresentationFormat>Экран (4:3)</PresentationFormat>
  <Paragraphs>39</Paragraphs>
  <Slides>16</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16</vt:i4>
      </vt:variant>
    </vt:vector>
  </HeadingPairs>
  <TitlesOfParts>
    <vt:vector size="17" baseType="lpstr">
      <vt:lpstr>Тема Office</vt:lpstr>
      <vt:lpstr>КЕНИГСБЕРГ-КАЛИНИНГРАД: СЛЕДЫ ПРОШЛОГО И НАСТОЯЩЕГО…</vt:lpstr>
      <vt:lpstr>Город, в котором мы живем, имеет давнюю историю. Он раскинулся по берегам р.Прегель в нескольких километрах от ее впадения  в залив. Прежде он назывался     КЕНИГСБЕРГ. Сейчас в центре Калининграда на возвышении находится замощенная камнем площадка, которая раньше была горой. На этой горе в 13 веке была поставлена крепость, превратившаяся со временем в величественный замок</vt:lpstr>
      <vt:lpstr>История города началась в 1255 году с основания рыцарями-крестоносцами крепости Кенигсберг. Основателем города считается  чешский король Пржемысл II Отакар (1230-1278)</vt:lpstr>
      <vt:lpstr>Первоначально единого города не было. Он включал в себя 3 самостоятельных города. Каждый город имел свою ратушу, церковь, бургомистра, суд, герб </vt:lpstr>
      <vt:lpstr>13 июля 1724 года три города – АЛЬШТАДТ, ЛЕБИНИХТ и КНАЙПХОФ формально стали одним городом. Город стал называться Кенигсберг («королевская гора»)  и получил единый герб, который включил в себя элементы трех городов</vt:lpstr>
      <vt:lpstr>Кенигсберг не напрасно называли город крепостью. Помимо хорошо укрепленного замка имелись и другие фортификационные сооружения в виде городских стен, башен, ворот, земляных валов, рвов и подъемных мостов</vt:lpstr>
      <vt:lpstr> В период войны с Наполеоном первые вальные укрепления не смогли защитить Кенигсберг, поэтому возникла необходимость постройки более совершенных оборонительных сооружений города. От стен и ворот тех далеких лет ныне не осталось ничего, кроме письменных упоминаний и примитивных схем.</vt:lpstr>
      <vt:lpstr>Как театр начинается с вешалки, так и любой европейский город открывался путнику своими воротами. До наших времен дожили не все. Но те, что сохранились, в большинстве своем стали символами и являются визитной карточкой города</vt:lpstr>
      <vt:lpstr>Королевские ворота</vt:lpstr>
      <vt:lpstr>Браденбургские ворота</vt:lpstr>
      <vt:lpstr>Закхаймские ворота</vt:lpstr>
      <vt:lpstr>Фридландские ворота</vt:lpstr>
      <vt:lpstr>Аусфальские ворота</vt:lpstr>
      <vt:lpstr>Россгартенские ворота</vt:lpstr>
      <vt:lpstr>Фридрихсбургские ворота</vt:lpstr>
      <vt:lpstr>Кроме перечисленных были еще Штайндаммские ворота, Трагхаймские  Холландербаумские. Указом от 25 августа 1910 г. предписывалось исключить из системы укреплений ряд защитных сооружений. Эти ворота были снесены.</vt:lpstr>
    </vt:vector>
  </TitlesOfParts>
  <Company>Iran</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КЕНИГСБЕРГ-КАЛИНИНГРАД: СЛЕДЫ ПРОШЛОГО И НАСТОЯЩЕГО…</dc:title>
  <dc:creator>Ben Laden</dc:creator>
  <cp:lastModifiedBy>Александр</cp:lastModifiedBy>
  <cp:revision>70</cp:revision>
  <dcterms:created xsi:type="dcterms:W3CDTF">2008-01-04T10:21:46Z</dcterms:created>
  <dcterms:modified xsi:type="dcterms:W3CDTF">2010-01-30T11:09:47Z</dcterms:modified>
</cp:coreProperties>
</file>