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8" r:id="rId4"/>
    <p:sldId id="267" r:id="rId5"/>
    <p:sldId id="269" r:id="rId6"/>
    <p:sldId id="263" r:id="rId7"/>
    <p:sldId id="270" r:id="rId8"/>
    <p:sldId id="259" r:id="rId9"/>
    <p:sldId id="260" r:id="rId10"/>
    <p:sldId id="261" r:id="rId11"/>
    <p:sldId id="272" r:id="rId12"/>
    <p:sldId id="271" r:id="rId13"/>
    <p:sldId id="262" r:id="rId14"/>
    <p:sldId id="266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39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8"/>
  <c:chart>
    <c:autoTitleDeleted val="1"/>
    <c:plotArea>
      <c:layout>
        <c:manualLayout>
          <c:layoutTarget val="inner"/>
          <c:xMode val="edge"/>
          <c:yMode val="edge"/>
          <c:x val="5.6305288227860413E-2"/>
          <c:y val="4.5184196158916966E-2"/>
          <c:w val="0.92826261300670754"/>
          <c:h val="0.8777035958977125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76%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86%</a:t>
                    </a: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61%</a:t>
                    </a:r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51%</a:t>
                    </a:r>
                  </a:p>
                </c:rich>
              </c:tx>
              <c:showVal val="1"/>
            </c:dLbl>
            <c:showVal val="1"/>
          </c:dLbls>
          <c:cat>
            <c:strRef>
              <c:f>Лист1!$A$2:$A$5</c:f>
              <c:strCache>
                <c:ptCount val="4"/>
                <c:pt idx="0">
                  <c:v>Girls</c:v>
                </c:pt>
                <c:pt idx="1">
                  <c:v>Boys</c:v>
                </c:pt>
                <c:pt idx="2">
                  <c:v>Girls</c:v>
                </c:pt>
                <c:pt idx="3">
                  <c:v>Boys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76</c:v>
                </c:pt>
                <c:pt idx="1">
                  <c:v>86</c:v>
                </c:pt>
                <c:pt idx="2">
                  <c:v>61</c:v>
                </c:pt>
                <c:pt idx="3">
                  <c:v>51</c:v>
                </c:pt>
              </c:numCache>
            </c:numRef>
          </c:val>
        </c:ser>
        <c:axId val="85281792"/>
        <c:axId val="91296512"/>
      </c:barChart>
      <c:catAx>
        <c:axId val="85281792"/>
        <c:scaling>
          <c:orientation val="minMax"/>
        </c:scaling>
        <c:axPos val="b"/>
        <c:majorTickMark val="none"/>
        <c:tickLblPos val="nextTo"/>
        <c:crossAx val="91296512"/>
        <c:crosses val="autoZero"/>
        <c:auto val="1"/>
        <c:lblAlgn val="ctr"/>
        <c:lblOffset val="100"/>
      </c:catAx>
      <c:valAx>
        <c:axId val="9129651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85281792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0"/>
  <c:chart>
    <c:title>
      <c:tx>
        <c:rich>
          <a:bodyPr/>
          <a:lstStyle/>
          <a:p>
            <a:pPr>
              <a:defRPr/>
            </a:pPr>
            <a:r>
              <a:rPr lang="en-US" sz="2210" b="1" cap="all" spc="0" baseline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Gender Personification</a:t>
            </a:r>
            <a:endParaRPr lang="ru-RU" sz="2210" b="1" cap="all" spc="0" baseline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7.618256051326916E-2"/>
          <c:y val="0.20268872640919885"/>
          <c:w val="0.89835447652376865"/>
          <c:h val="0.68429196350456323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masculine</c:v>
                </c:pt>
                <c:pt idx="1">
                  <c:v>feminine</c:v>
                </c:pt>
                <c:pt idx="2">
                  <c:v>neuter</c:v>
                </c:pt>
                <c:pt idx="3">
                  <c:v>non-defined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32</c:v>
                </c:pt>
                <c:pt idx="1">
                  <c:v>29</c:v>
                </c:pt>
                <c:pt idx="2">
                  <c:v>16</c:v>
                </c:pt>
                <c:pt idx="3">
                  <c:v>23</c:v>
                </c:pt>
              </c:numCache>
            </c:numRef>
          </c:val>
        </c:ser>
        <c:gapWidth val="75"/>
        <c:overlap val="-25"/>
        <c:axId val="88630400"/>
        <c:axId val="88631936"/>
      </c:barChart>
      <c:catAx>
        <c:axId val="8863040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380" baseline="0">
                <a:latin typeface="Calibri" pitchFamily="34" charset="0"/>
              </a:defRPr>
            </a:pPr>
            <a:endParaRPr lang="ru-RU"/>
          </a:p>
        </c:txPr>
        <c:crossAx val="88631936"/>
        <c:crosses val="autoZero"/>
        <c:auto val="1"/>
        <c:lblAlgn val="ctr"/>
        <c:lblOffset val="100"/>
      </c:catAx>
      <c:valAx>
        <c:axId val="8863193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9525">
            <a:noFill/>
          </a:ln>
        </c:spPr>
        <c:crossAx val="88630400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I:\07%20Track%207.wma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I:\joiner.avi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I:\zvezdnyj_malchik1-01.mp3" TargetMode="Externa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85794"/>
            <a:ext cx="7772400" cy="1470025"/>
          </a:xfrm>
        </p:spPr>
        <p:txBody>
          <a:bodyPr>
            <a:noAutofit/>
          </a:bodyPr>
          <a:lstStyle/>
          <a:p>
            <a:r>
              <a:rPr lang="en-US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n-US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Gender Personifications </a:t>
            </a:r>
            <a:br>
              <a:rPr lang="en-US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 O.Wilde’s Fairy Tales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2928934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Author: Victoria Mesnikovich </a:t>
            </a:r>
          </a:p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                   Gymnasia 22</a:t>
            </a:r>
          </a:p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                                   10 B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07 Track 7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85720" y="21429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1953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he_Happy_Prince_by_yukkeKY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214282" y="809625"/>
            <a:ext cx="4086225" cy="6048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51016878_The_Fisherman_and_His_Soul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810000"/>
            <a:ext cx="4427697" cy="6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71472" y="285728"/>
            <a:ext cx="31710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Happy Prince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00562" y="285728"/>
            <a:ext cx="47900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Fisherman and his Soul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5531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85725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The results of the experiment: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i="1" dirty="0" smtClean="0">
                <a:solidFill>
                  <a:schemeClr val="bg1"/>
                </a:solidFill>
              </a:rPr>
              <a:t>Statistical Analysis of the Survey Made by the pupils.</a:t>
            </a:r>
            <a:br>
              <a:rPr lang="en-US" b="1" i="1" dirty="0" smtClean="0">
                <a:solidFill>
                  <a:schemeClr val="bg1"/>
                </a:solidFill>
              </a:rPr>
            </a:br>
            <a:r>
              <a:rPr lang="en-US" b="1" i="1" dirty="0" smtClean="0">
                <a:solidFill>
                  <a:schemeClr val="bg1"/>
                </a:solidFill>
              </a:rPr>
              <a:t>“Gender Personification”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0" y="2143116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advTm="1957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6429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The results of the research: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i="1" dirty="0" smtClean="0">
                <a:solidFill>
                  <a:srgbClr val="7030A0"/>
                </a:solidFill>
              </a:rPr>
              <a:t>Statistical analysis of gender personifications in O. Wilde’s fairy tales</a:t>
            </a:r>
            <a:endParaRPr lang="ru-RU" i="1" dirty="0">
              <a:solidFill>
                <a:srgbClr val="7030A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0" y="23320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advTm="5578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214438"/>
            <a:ext cx="8229600" cy="4525962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1.  There are more masculine gender personifications in O. Wilde’s fairy tales (32%)</a:t>
            </a:r>
          </a:p>
          <a:p>
            <a:pPr marL="514350" indent="-514350"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2.  All gender personified characters use similes, epithets and metaphors equally. </a:t>
            </a:r>
          </a:p>
          <a:p>
            <a:pPr marL="514350" indent="-514350"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3.  The most frequently used of the three lexical stylistic devices is simile.</a:t>
            </a:r>
          </a:p>
          <a:p>
            <a:pPr marL="514350" indent="-514350">
              <a:buNone/>
            </a:pPr>
            <a:r>
              <a:rPr lang="en-US" sz="3600" dirty="0" smtClean="0">
                <a:solidFill>
                  <a:srgbClr val="FFFF00"/>
                </a:solidFill>
              </a:rPr>
              <a:t>      </a:t>
            </a:r>
          </a:p>
          <a:p>
            <a:pPr marL="514350" indent="-514350">
              <a:buNone/>
            </a:pPr>
            <a:r>
              <a:rPr lang="en-US" sz="7100" dirty="0" smtClean="0">
                <a:solidFill>
                  <a:schemeClr val="bg1"/>
                </a:solidFill>
              </a:rPr>
              <a:t>         </a:t>
            </a:r>
            <a:endParaRPr lang="ru-RU" sz="5700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Conclusions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22219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14400" y="1714500"/>
            <a:ext cx="8229600" cy="4525963"/>
          </a:xfrm>
        </p:spPr>
        <p:txBody>
          <a:bodyPr/>
          <a:lstStyle/>
          <a:p>
            <a:pPr lvl="8"/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4286256"/>
            <a:ext cx="72866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     In the result of our research the  hypothesis of more vivid and imaginative speech of female characters hasn’t been proved. 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Tm="2578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0" b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643438"/>
            <a:ext cx="9144000" cy="22145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6000" dirty="0" smtClean="0">
                <a:solidFill>
                  <a:schemeClr val="bg1"/>
                </a:solidFill>
              </a:rPr>
              <a:t>  Thank you for attention!!!</a:t>
            </a:r>
            <a:endParaRPr lang="ru-RU" sz="6000" dirty="0"/>
          </a:p>
        </p:txBody>
      </p:sp>
    </p:spTree>
  </p:cSld>
  <p:clrMapOvr>
    <a:masterClrMapping/>
  </p:clrMapOvr>
  <p:transition advTm="16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929063"/>
            <a:ext cx="8229600" cy="4525962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u="heavy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aim of my work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is to identify the gender of personifications in O. Wilde’s fairy-tales and   its influence on the speech of the characters so as to single out the peculiarities of the gender usage of similes, metaphors and epithets.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3714752"/>
            <a:ext cx="8358246" cy="3143248"/>
          </a:xfrm>
          <a:prstGeom prst="round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5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bg1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18859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orovka11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0" y="4949825"/>
            <a:ext cx="2366963" cy="19081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1719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ho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2852"/>
            <a:ext cx="2971800" cy="2609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4484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15094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joiner.avi">
            <a:hlinkClick r:id="" action="ppaction://media"/>
          </p:cNvPr>
          <p:cNvPicPr>
            <a:picLocks noGrp="1" noRot="1" noChangeAspect="1"/>
          </p:cNvPicPr>
          <p:nvPr>
            <p:ph idx="4294967295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42844" y="0"/>
            <a:ext cx="8820150" cy="7056438"/>
          </a:xfrm>
          <a:prstGeom prst="rect">
            <a:avLst/>
          </a:prstGeom>
        </p:spPr>
      </p:pic>
    </p:spTree>
  </p:cSld>
  <p:clrMapOvr>
    <a:masterClrMapping/>
  </p:clrMapOvr>
  <p:transition advTm="10846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5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9204370_83eb1feb8c.jpg"/>
          <p:cNvPicPr>
            <a:picLocks noGrp="1" noChangeAspect="1"/>
          </p:cNvPicPr>
          <p:nvPr>
            <p:ph idx="4294967295"/>
          </p:nvPr>
        </p:nvPicPr>
        <p:blipFill>
          <a:blip r:embed="rId4" cstate="print"/>
          <a:stretch>
            <a:fillRect/>
          </a:stretch>
        </p:blipFill>
        <p:spPr>
          <a:xfrm>
            <a:off x="0" y="142875"/>
            <a:ext cx="3489325" cy="43195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8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88460" y="2786058"/>
            <a:ext cx="3555540" cy="432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zvezdnyj_malchik1-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142844" y="21429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04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byafynf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142844" y="1785926"/>
            <a:ext cx="4198938" cy="49323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соловей ироза2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714356"/>
            <a:ext cx="4019550" cy="5915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85720" y="1142984"/>
            <a:ext cx="4070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Birthday of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Infanta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88385" y="142852"/>
            <a:ext cx="50556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Nightingale and the Rose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3734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великан3.gif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285720" y="285728"/>
            <a:ext cx="3448050" cy="4895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Remarkab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3504" y="1643050"/>
            <a:ext cx="3549600" cy="489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4967857" y="928670"/>
            <a:ext cx="41761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Remarkable Rocket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5214950"/>
            <a:ext cx="30796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Selfish Giant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7172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</TotalTime>
  <Words>179</Words>
  <Application>Microsoft Office PowerPoint</Application>
  <PresentationFormat>Экран (4:3)</PresentationFormat>
  <Paragraphs>27</Paragraphs>
  <Slides>15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Gender Personifications  in O.Wilde’s Fairy Tales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The results of the experiment: Statistical Analysis of the Survey Made by the pupils. “Gender Personification” </vt:lpstr>
      <vt:lpstr>The results of the research: Statistical analysis of gender personifications in O. Wilde’s fairy tales</vt:lpstr>
      <vt:lpstr>Conclusions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Gymnasia  22 Gender Personification  in O.Wilde’s Fairy Tales</dc:title>
  <cp:lastModifiedBy>Виктория</cp:lastModifiedBy>
  <cp:revision>58</cp:revision>
  <dcterms:modified xsi:type="dcterms:W3CDTF">2010-02-16T08:07:54Z</dcterms:modified>
</cp:coreProperties>
</file>