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2" r:id="rId4"/>
    <p:sldId id="260" r:id="rId5"/>
    <p:sldId id="266" r:id="rId6"/>
    <p:sldId id="261" r:id="rId7"/>
    <p:sldId id="258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BD04D-A063-4893-AE93-773F1060C533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9996C-6C0A-42A1-B03D-BF14F6C3E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BD04D-A063-4893-AE93-773F1060C533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9996C-6C0A-42A1-B03D-BF14F6C3E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BD04D-A063-4893-AE93-773F1060C533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9996C-6C0A-42A1-B03D-BF14F6C3E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BD04D-A063-4893-AE93-773F1060C533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9996C-6C0A-42A1-B03D-BF14F6C3E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BD04D-A063-4893-AE93-773F1060C533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9996C-6C0A-42A1-B03D-BF14F6C3E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BD04D-A063-4893-AE93-773F1060C533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9996C-6C0A-42A1-B03D-BF14F6C3E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BD04D-A063-4893-AE93-773F1060C533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9996C-6C0A-42A1-B03D-BF14F6C3E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BD04D-A063-4893-AE93-773F1060C533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9996C-6C0A-42A1-B03D-BF14F6C3E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BD04D-A063-4893-AE93-773F1060C533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9996C-6C0A-42A1-B03D-BF14F6C3E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BD04D-A063-4893-AE93-773F1060C533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9996C-6C0A-42A1-B03D-BF14F6C3E0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6BD04D-A063-4893-AE93-773F1060C533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09996C-6C0A-42A1-B03D-BF14F6C3E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B6BD04D-A063-4893-AE93-773F1060C533}" type="datetimeFigureOut">
              <a:rPr lang="ru-RU" smtClean="0"/>
              <a:pPr/>
              <a:t>10.12.2010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A09996C-6C0A-42A1-B03D-BF14F6C3E0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728" y="1285860"/>
            <a:ext cx="7500990" cy="314327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>
                <a:gd name="adj1" fmla="val 12500"/>
                <a:gd name="adj2" fmla="val 220"/>
              </a:avLst>
            </a:prstTxWarp>
            <a:spAutoFit/>
            <a:scene3d>
              <a:camera prst="obliqueTop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Всего семь нот,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а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столько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славных песен!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857232"/>
            <a:ext cx="7498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Музыка для меня не только вид искусства, это способ общения и самовыражения…</a:t>
            </a:r>
          </a:p>
          <a:p>
            <a:pPr>
              <a:buNone/>
            </a:pPr>
            <a:r>
              <a:rPr lang="ru-RU" sz="4000" dirty="0" smtClean="0"/>
              <a:t>Я верю, что музыка сделает наш мир более прекрасней и гармоничней…</a:t>
            </a:r>
            <a:endParaRPr lang="ru-RU" sz="4000" dirty="0"/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498080" cy="1143000"/>
          </a:xfrm>
        </p:spPr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214422"/>
            <a:ext cx="8001024" cy="121444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Заключается в пропаганде музыкального искусства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42976" y="2214554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Объект исследования</a:t>
            </a:r>
            <a:endParaRPr kumimoji="0" lang="ru-RU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3214686"/>
            <a:ext cx="6000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Область искусства - музыка</a:t>
            </a:r>
            <a:endParaRPr lang="ru-RU" sz="32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142976" y="3929066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Предмет исследования</a:t>
            </a:r>
            <a:endParaRPr kumimoji="0" lang="ru-RU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728" y="5214950"/>
            <a:ext cx="75009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Музыкальные инструменты – гармонь, баян, аккордеон</a:t>
            </a:r>
            <a:endParaRPr lang="ru-RU" sz="3200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98080" cy="1143000"/>
          </a:xfrm>
        </p:spPr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928670"/>
            <a:ext cx="7498080" cy="176688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Доказать, что  музыка положительно влияет на детей и на человека, в целом.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00166" y="3041571"/>
            <a:ext cx="742955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Найти и изучить информацию по теме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Провести исследование в своём классе, школе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Разучить музыкальное произведение и выступить с ним на фестивале музыки</a:t>
            </a:r>
          </a:p>
          <a:p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28728" y="2214554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Задачи</a:t>
            </a:r>
            <a:endParaRPr kumimoji="0" lang="ru-RU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908050"/>
            <a:ext cx="8748712" cy="5949950"/>
          </a:xfrm>
        </p:spPr>
        <p:txBody>
          <a:bodyPr/>
          <a:lstStyle/>
          <a:p>
            <a:pPr>
              <a:lnSpc>
                <a:spcPct val="80000"/>
              </a:lnSpc>
              <a:buClr>
                <a:srgbClr val="0000FF"/>
              </a:buClr>
              <a:buFont typeface="Wingdings" pitchFamily="2" charset="2"/>
              <a:buNone/>
            </a:pPr>
            <a:r>
              <a:rPr lang="ru-RU" sz="2800" b="1" i="1" u="sng" dirty="0">
                <a:effectLst/>
                <a:latin typeface="Times New Roman" pitchFamily="18" charset="0"/>
              </a:rPr>
              <a:t>ПОДГОТОВИТЕЛЬНЫЙ:</a:t>
            </a:r>
          </a:p>
          <a:p>
            <a:pPr>
              <a:lnSpc>
                <a:spcPct val="80000"/>
              </a:lnSpc>
              <a:buClr>
                <a:srgbClr val="00FF00"/>
              </a:buClr>
              <a:buFont typeface="Wingdings" pitchFamily="2" charset="2"/>
              <a:buChar char="§"/>
            </a:pPr>
            <a:r>
              <a:rPr lang="ru-RU" sz="2800" dirty="0">
                <a:latin typeface="Century" pitchFamily="18" charset="0"/>
              </a:rPr>
              <a:t>Приобретение инструмента;</a:t>
            </a:r>
          </a:p>
          <a:p>
            <a:pPr>
              <a:lnSpc>
                <a:spcPct val="80000"/>
              </a:lnSpc>
              <a:buClr>
                <a:srgbClr val="00FF00"/>
              </a:buClr>
              <a:buSzPct val="90000"/>
              <a:buFont typeface="Wingdings" pitchFamily="2" charset="2"/>
              <a:buChar char="§"/>
            </a:pPr>
            <a:r>
              <a:rPr lang="ru-RU" sz="2800" dirty="0">
                <a:latin typeface="Century" pitchFamily="18" charset="0"/>
              </a:rPr>
              <a:t>Приобретение литературы</a:t>
            </a:r>
            <a:r>
              <a:rPr lang="ru-RU" sz="2800" dirty="0" smtClean="0">
                <a:latin typeface="Century" pitchFamily="18" charset="0"/>
              </a:rPr>
              <a:t>;</a:t>
            </a:r>
          </a:p>
          <a:p>
            <a:pPr>
              <a:lnSpc>
                <a:spcPct val="80000"/>
              </a:lnSpc>
              <a:buClr>
                <a:srgbClr val="00FF00"/>
              </a:buClr>
              <a:buSzPct val="90000"/>
              <a:buFont typeface="Wingdings" pitchFamily="2" charset="2"/>
              <a:buChar char="§"/>
            </a:pPr>
            <a:r>
              <a:rPr lang="ru-RU" sz="2800" dirty="0" smtClean="0">
                <a:latin typeface="Century" pitchFamily="18" charset="0"/>
              </a:rPr>
              <a:t>Поиск руководителя.</a:t>
            </a:r>
            <a:endParaRPr lang="ru-RU" sz="2800" dirty="0">
              <a:latin typeface="Century" pitchFamily="18" charset="0"/>
            </a:endParaRPr>
          </a:p>
          <a:p>
            <a:pPr>
              <a:lnSpc>
                <a:spcPct val="80000"/>
              </a:lnSpc>
              <a:buClr>
                <a:srgbClr val="0000FF"/>
              </a:buClr>
              <a:buFont typeface="Wingdings" pitchFamily="2" charset="2"/>
              <a:buNone/>
            </a:pPr>
            <a:r>
              <a:rPr lang="ru-RU" sz="2800" b="1" i="1" u="sng" dirty="0" smtClean="0">
                <a:effectLst/>
                <a:latin typeface="Century" pitchFamily="18" charset="0"/>
              </a:rPr>
              <a:t>ПРАКТИЧЕСКИЙ</a:t>
            </a:r>
            <a:r>
              <a:rPr lang="ru-RU" sz="2800" b="1" i="1" u="sng" dirty="0">
                <a:effectLst/>
                <a:latin typeface="Century" pitchFamily="18" charset="0"/>
              </a:rPr>
              <a:t>:</a:t>
            </a:r>
          </a:p>
          <a:p>
            <a:pPr>
              <a:lnSpc>
                <a:spcPct val="80000"/>
              </a:lnSpc>
              <a:buClr>
                <a:srgbClr val="00FF00"/>
              </a:buClr>
              <a:buFont typeface="Wingdings" pitchFamily="2" charset="2"/>
              <a:buChar char="§"/>
            </a:pPr>
            <a:r>
              <a:rPr lang="ru-RU" sz="2800" dirty="0">
                <a:latin typeface="Century" pitchFamily="18" charset="0"/>
              </a:rPr>
              <a:t>Посещение </a:t>
            </a:r>
            <a:r>
              <a:rPr lang="ru-RU" sz="2800" dirty="0" smtClean="0">
                <a:latin typeface="Century" pitchFamily="18" charset="0"/>
              </a:rPr>
              <a:t>занятий, </a:t>
            </a:r>
            <a:r>
              <a:rPr lang="ru-RU" sz="2800" dirty="0">
                <a:latin typeface="Century" pitchFamily="18" charset="0"/>
              </a:rPr>
              <a:t>согласно расписанию;</a:t>
            </a:r>
          </a:p>
          <a:p>
            <a:pPr>
              <a:lnSpc>
                <a:spcPct val="80000"/>
              </a:lnSpc>
              <a:buClr>
                <a:srgbClr val="00FF00"/>
              </a:buClr>
              <a:buFont typeface="Wingdings" pitchFamily="2" charset="2"/>
              <a:buChar char="§"/>
            </a:pPr>
            <a:r>
              <a:rPr lang="ru-RU" sz="2800" dirty="0">
                <a:latin typeface="Century" pitchFamily="18" charset="0"/>
              </a:rPr>
              <a:t>Ведение конспектов занятий;</a:t>
            </a:r>
          </a:p>
          <a:p>
            <a:pPr>
              <a:lnSpc>
                <a:spcPct val="80000"/>
              </a:lnSpc>
              <a:buClr>
                <a:srgbClr val="00FF00"/>
              </a:buClr>
              <a:buFont typeface="Wingdings" pitchFamily="2" charset="2"/>
              <a:buChar char="§"/>
            </a:pPr>
            <a:r>
              <a:rPr lang="ru-RU" sz="2800" dirty="0">
                <a:latin typeface="Century" pitchFamily="18" charset="0"/>
              </a:rPr>
              <a:t>Работа по домашнему заданию</a:t>
            </a:r>
          </a:p>
          <a:p>
            <a:pPr>
              <a:lnSpc>
                <a:spcPct val="80000"/>
              </a:lnSpc>
              <a:buClr>
                <a:srgbClr val="0000FF"/>
              </a:buClr>
              <a:buFont typeface="Wingdings" pitchFamily="2" charset="2"/>
              <a:buNone/>
            </a:pPr>
            <a:r>
              <a:rPr lang="ru-RU" sz="2800" b="1" i="1" u="sng" dirty="0">
                <a:effectLst/>
                <a:latin typeface="Century" pitchFamily="18" charset="0"/>
              </a:rPr>
              <a:t>КОНТРОЛЬНО-ОЦЕНОЧНЫЙ:</a:t>
            </a:r>
          </a:p>
          <a:p>
            <a:pPr>
              <a:lnSpc>
                <a:spcPct val="80000"/>
              </a:lnSpc>
              <a:buClr>
                <a:srgbClr val="00FF00"/>
              </a:buClr>
              <a:buFont typeface="Wingdings" pitchFamily="2" charset="2"/>
              <a:buChar char="§"/>
            </a:pPr>
            <a:r>
              <a:rPr lang="ru-RU" sz="2800" dirty="0">
                <a:latin typeface="Century" pitchFamily="18" charset="0"/>
              </a:rPr>
              <a:t>Показ навыков родителям;</a:t>
            </a:r>
          </a:p>
          <a:p>
            <a:pPr>
              <a:lnSpc>
                <a:spcPct val="80000"/>
              </a:lnSpc>
              <a:buClr>
                <a:srgbClr val="00FF00"/>
              </a:buClr>
              <a:buFont typeface="Wingdings" pitchFamily="2" charset="2"/>
              <a:buChar char="§"/>
            </a:pPr>
            <a:r>
              <a:rPr lang="ru-RU" sz="2800" dirty="0">
                <a:latin typeface="Century" pitchFamily="18" charset="0"/>
              </a:rPr>
              <a:t>Показ навыков </a:t>
            </a:r>
            <a:r>
              <a:rPr lang="ru-RU" sz="2800" dirty="0" smtClean="0">
                <a:latin typeface="Century" pitchFamily="18" charset="0"/>
              </a:rPr>
              <a:t>руководителю;</a:t>
            </a:r>
            <a:endParaRPr lang="ru-RU" sz="2800" dirty="0">
              <a:latin typeface="Century" pitchFamily="18" charset="0"/>
            </a:endParaRPr>
          </a:p>
          <a:p>
            <a:pPr>
              <a:lnSpc>
                <a:spcPct val="80000"/>
              </a:lnSpc>
              <a:buClr>
                <a:srgbClr val="00FF00"/>
              </a:buClr>
              <a:buFont typeface="Wingdings" pitchFamily="2" charset="2"/>
              <a:buChar char="§"/>
            </a:pPr>
            <a:r>
              <a:rPr lang="ru-RU" sz="2800" dirty="0">
                <a:latin typeface="Century" pitchFamily="18" charset="0"/>
              </a:rPr>
              <a:t>Выступления на </a:t>
            </a:r>
            <a:r>
              <a:rPr lang="ru-RU" sz="2800" dirty="0" smtClean="0">
                <a:latin typeface="Century" pitchFamily="18" charset="0"/>
              </a:rPr>
              <a:t>школьных </a:t>
            </a:r>
            <a:r>
              <a:rPr lang="ru-RU" sz="2800" dirty="0">
                <a:latin typeface="Century" pitchFamily="18" charset="0"/>
              </a:rPr>
              <a:t>вечерах;</a:t>
            </a:r>
          </a:p>
          <a:p>
            <a:pPr>
              <a:lnSpc>
                <a:spcPct val="80000"/>
              </a:lnSpc>
              <a:buClr>
                <a:srgbClr val="00FF00"/>
              </a:buClr>
              <a:buFont typeface="Wingdings" pitchFamily="2" charset="2"/>
              <a:buChar char="§"/>
            </a:pPr>
            <a:r>
              <a:rPr lang="ru-RU" sz="2800" dirty="0">
                <a:latin typeface="Century" pitchFamily="18" charset="0"/>
              </a:rPr>
              <a:t>Участие в </a:t>
            </a:r>
            <a:r>
              <a:rPr lang="ru-RU" sz="2800" dirty="0" smtClean="0">
                <a:latin typeface="Century" pitchFamily="18" charset="0"/>
              </a:rPr>
              <a:t>конкурсах и фестивалях.</a:t>
            </a:r>
            <a:endParaRPr lang="ru-RU" sz="2800" dirty="0">
              <a:latin typeface="Century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800" dirty="0">
              <a:latin typeface="Century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0"/>
            <a:ext cx="7498080" cy="1143000"/>
          </a:xfrm>
        </p:spPr>
        <p:txBody>
          <a:bodyPr/>
          <a:lstStyle/>
          <a:p>
            <a:r>
              <a:rPr lang="ru-RU" dirty="0" smtClean="0"/>
              <a:t>Этапы работы над проектом</a:t>
            </a:r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1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1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16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1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16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116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11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11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116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116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116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116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116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116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116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116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116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116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116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498080" cy="1143000"/>
          </a:xfrm>
        </p:spPr>
        <p:txBody>
          <a:bodyPr/>
          <a:lstStyle/>
          <a:p>
            <a:r>
              <a:rPr lang="ru-RU" dirty="0" smtClean="0"/>
              <a:t>Гипотеза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928670"/>
            <a:ext cx="7498080" cy="148113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Если музыка действительно положительно влияет на человека, то возможно,  интерес к ней  в нашей школе возрастёт, повысится  её значимость для учащихся.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28728" y="2000240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Методы</a:t>
            </a:r>
            <a:r>
              <a:rPr kumimoji="0" lang="ru-RU" sz="43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2786058"/>
            <a:ext cx="721523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800" dirty="0" smtClean="0"/>
              <a:t>Практический (личное участие в освоении игры  на музыкальном инструменте)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800" dirty="0" smtClean="0"/>
              <a:t>Исследовательский (изучение проблемы)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800" dirty="0" smtClean="0"/>
              <a:t>Метод Информационно-Коммуникативных Технологий (ИКТ)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800" dirty="0" smtClean="0"/>
              <a:t>Поисковый (нахождении информации)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58" y="1928802"/>
            <a:ext cx="7786742" cy="428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 результате моего проекта цель была достигнута, подтверждена гипотеза и доказано, что музыка способствует гармоничному созданию этого мира, она одухотворяет и наполняет его яркими красками жизни и  музыкального творчества.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14414" y="28572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Заключение</a:t>
            </a:r>
            <a:endParaRPr kumimoji="0" lang="ru-RU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Tx/>
              <a:buAutoNum type="arabicPeriod"/>
            </a:pPr>
            <a:r>
              <a:rPr lang="ru-RU" sz="18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Гульянц</a:t>
            </a:r>
            <a:r>
              <a:rPr lang="ru-RU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Е.И. \ Музыкальная грамота \ - М.: «Аквариум ЛТД», 2001г.</a:t>
            </a:r>
          </a:p>
          <a:p>
            <a:pPr marL="342900" indent="-342900">
              <a:buFontTx/>
              <a:buAutoNum type="arabicPeriod"/>
            </a:pPr>
            <a:r>
              <a:rPr lang="ru-RU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Из истории развития музыкального искусства - М.: издательство «Пресс», 1998г.</a:t>
            </a:r>
          </a:p>
          <a:p>
            <a:pPr marL="342900" indent="-342900">
              <a:buFontTx/>
              <a:buAutoNum type="arabicPeriod"/>
            </a:pPr>
            <a:r>
              <a:rPr lang="ru-RU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Белой акации гроздья душистые…\ Составитель </a:t>
            </a:r>
            <a:r>
              <a:rPr lang="ru-RU" sz="18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Мяготина</a:t>
            </a:r>
            <a:r>
              <a:rPr lang="ru-RU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Н.А.,      Гаджиева Н.В. – СПб: ТОО «Диамант», ООО «Золотой век», 1996г.</a:t>
            </a:r>
          </a:p>
          <a:p>
            <a:pPr marL="342900" indent="-342900">
              <a:buFontTx/>
              <a:buAutoNum type="arabicPeriod"/>
            </a:pPr>
            <a:r>
              <a:rPr lang="ru-RU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Энциклопедический словарь: Музыка, песни и танцы, издательство «Р.Д.» -1997г.</a:t>
            </a:r>
          </a:p>
          <a:p>
            <a:pPr marL="342900" indent="-342900">
              <a:buFontTx/>
              <a:buAutoNum type="arabicPeriod"/>
            </a:pPr>
            <a:r>
              <a:rPr lang="ru-RU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Современная история баяна и музыкальные стили - страницы из Интернета.</a:t>
            </a:r>
          </a:p>
          <a:p>
            <a:pPr marL="342900" indent="-342900">
              <a:buFontTx/>
              <a:buAutoNum type="arabicPeriod"/>
            </a:pPr>
            <a:r>
              <a:rPr lang="ru-RU" sz="18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Плотниченко</a:t>
            </a:r>
            <a:r>
              <a:rPr lang="ru-RU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 Г.М. \Статьи и воспоминания. \ М.: Всесоюзное издательство «Советский композитор», 1980г.</a:t>
            </a:r>
          </a:p>
          <a:p>
            <a:pPr marL="342900" indent="-342900">
              <a:buFontTx/>
              <a:buAutoNum type="arabicPeriod"/>
            </a:pPr>
            <a:r>
              <a:rPr lang="ru-RU" sz="18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entury" pitchFamily="18" charset="0"/>
              </a:rPr>
              <a:t>Тальков И. \ Игорь \ М.: Молодая гвардия, 1992г.(Спец.выпуск) альманаха «Молодёжная эстрада» №2.)</a:t>
            </a:r>
          </a:p>
        </p:txBody>
      </p:sp>
    </p:spTree>
  </p:cSld>
  <p:clrMapOvr>
    <a:masterClrMapping/>
  </p:clrMapOvr>
  <p:transition spd="slow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285728"/>
            <a:ext cx="4071966" cy="542928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Проект подготовил ученик 8 класса Ярыгин Руслан</a:t>
            </a:r>
            <a:br>
              <a:rPr lang="ru-RU" sz="4000" dirty="0" smtClean="0"/>
            </a:br>
            <a:r>
              <a:rPr lang="ru-RU" sz="4000" dirty="0" smtClean="0"/>
              <a:t>МОУ «</a:t>
            </a:r>
            <a:r>
              <a:rPr lang="ru-RU" sz="4000" dirty="0" err="1" smtClean="0"/>
              <a:t>Шалеговская</a:t>
            </a:r>
            <a:r>
              <a:rPr lang="ru-RU" sz="4000" dirty="0" smtClean="0"/>
              <a:t> ООШ»</a:t>
            </a:r>
            <a:endParaRPr lang="ru-RU" sz="4000" dirty="0"/>
          </a:p>
        </p:txBody>
      </p:sp>
      <p:pic>
        <p:nvPicPr>
          <p:cNvPr id="4" name="Содержимое 3" descr="DSC014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3438" r="22969"/>
          <a:stretch>
            <a:fillRect/>
          </a:stretch>
        </p:blipFill>
        <p:spPr>
          <a:xfrm>
            <a:off x="1214414" y="357166"/>
            <a:ext cx="3500462" cy="4800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5" name="TextBox 4"/>
          <p:cNvSpPr txBox="1"/>
          <p:nvPr/>
        </p:nvSpPr>
        <p:spPr>
          <a:xfrm>
            <a:off x="4071934" y="5786454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tx2"/>
                </a:solidFill>
              </a:rPr>
              <a:t>2010 год</a:t>
            </a:r>
            <a:endParaRPr lang="ru-RU" sz="4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2">
      <a:dk1>
        <a:srgbClr val="002060"/>
      </a:dk1>
      <a:lt1>
        <a:srgbClr val="36FF91"/>
      </a:lt1>
      <a:dk2>
        <a:srgbClr val="262626"/>
      </a:dk2>
      <a:lt2>
        <a:srgbClr val="3667C4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76</TotalTime>
  <Words>376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Слайд 1</vt:lpstr>
      <vt:lpstr>Слайд 2</vt:lpstr>
      <vt:lpstr>Актуальность</vt:lpstr>
      <vt:lpstr>Цель проекта</vt:lpstr>
      <vt:lpstr>Этапы работы над проектом</vt:lpstr>
      <vt:lpstr>Гипотеза </vt:lpstr>
      <vt:lpstr>Слайд 7</vt:lpstr>
      <vt:lpstr>Список литературы</vt:lpstr>
      <vt:lpstr>Проект подготовил ученик 8 класса Ярыгин Руслан МОУ «Шалеговская ООШ»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UserXP</cp:lastModifiedBy>
  <cp:revision>10</cp:revision>
  <dcterms:created xsi:type="dcterms:W3CDTF">2010-11-27T19:05:33Z</dcterms:created>
  <dcterms:modified xsi:type="dcterms:W3CDTF">2010-12-10T20:33:02Z</dcterms:modified>
</cp:coreProperties>
</file>