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7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2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&#1040;&#1085;&#1076;&#1088;&#1077;&#1081;\&#1052;&#1086;&#1080;%20&#1076;&#1086;&#1082;&#1091;&#1084;&#1077;&#1085;&#1090;&#1099;\&#1053;&#1055;&#1050;%20&#1080;&#1075;&#1088;&#1099;\&#1054;&#1090;&#1074;&#1077;&#1090;&#1099;%20&#1085;&#1072;%20&#1072;&#1085;&#1082;&#1077;&#1090;&#1091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barChart>
        <c:barDir val="col"/>
        <c:grouping val="clustered"/>
        <c:ser>
          <c:idx val="0"/>
          <c:order val="0"/>
          <c:cat>
            <c:numRef>
              <c:f>итог!$B$3:$N$3</c:f>
              <c:numCache>
                <c:formatCode>General</c:formatCode>
                <c:ptCount val="13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  <c:pt idx="6">
                  <c:v>11</c:v>
                </c:pt>
                <c:pt idx="7">
                  <c:v>12</c:v>
                </c:pt>
                <c:pt idx="8">
                  <c:v>13</c:v>
                </c:pt>
                <c:pt idx="9">
                  <c:v>14</c:v>
                </c:pt>
                <c:pt idx="10">
                  <c:v>15</c:v>
                </c:pt>
                <c:pt idx="11">
                  <c:v>16</c:v>
                </c:pt>
                <c:pt idx="12">
                  <c:v>17</c:v>
                </c:pt>
              </c:numCache>
            </c:numRef>
          </c:cat>
          <c:val>
            <c:numRef>
              <c:f>итог!$B$11:$N$11</c:f>
              <c:numCache>
                <c:formatCode>General</c:formatCode>
                <c:ptCount val="13"/>
                <c:pt idx="0">
                  <c:v>3</c:v>
                </c:pt>
                <c:pt idx="1">
                  <c:v>0</c:v>
                </c:pt>
                <c:pt idx="2">
                  <c:v>5</c:v>
                </c:pt>
                <c:pt idx="3">
                  <c:v>6</c:v>
                </c:pt>
                <c:pt idx="4">
                  <c:v>9</c:v>
                </c:pt>
                <c:pt idx="5">
                  <c:v>6</c:v>
                </c:pt>
                <c:pt idx="6">
                  <c:v>2</c:v>
                </c:pt>
                <c:pt idx="7">
                  <c:v>3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0</c:v>
                </c:pt>
                <c:pt idx="12">
                  <c:v>0</c:v>
                </c:pt>
              </c:numCache>
            </c:numRef>
          </c:val>
        </c:ser>
        <c:axId val="38721408"/>
        <c:axId val="38722944"/>
      </c:barChart>
      <c:catAx>
        <c:axId val="387214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8722944"/>
        <c:crosses val="autoZero"/>
        <c:auto val="1"/>
        <c:lblAlgn val="ctr"/>
        <c:lblOffset val="100"/>
      </c:catAx>
      <c:valAx>
        <c:axId val="3872294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38721408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1"/>
  <c:chart>
    <c:autoTitleDeleted val="1"/>
    <c:plotArea>
      <c:layout/>
      <c:barChart>
        <c:barDir val="col"/>
        <c:grouping val="clustered"/>
        <c:ser>
          <c:idx val="0"/>
          <c:order val="0"/>
          <c:cat>
            <c:strRef>
              <c:f>итог!$A$13:$A$16</c:f>
              <c:strCache>
                <c:ptCount val="4"/>
                <c:pt idx="0">
                  <c:v>до 30мин</c:v>
                </c:pt>
                <c:pt idx="1">
                  <c:v>от 30мин до 1ч</c:v>
                </c:pt>
                <c:pt idx="2">
                  <c:v>от 1ч до 2ч</c:v>
                </c:pt>
                <c:pt idx="3">
                  <c:v>более 2ч</c:v>
                </c:pt>
              </c:strCache>
            </c:strRef>
          </c:cat>
          <c:val>
            <c:numRef>
              <c:f>итог!$P$13:$P$16</c:f>
              <c:numCache>
                <c:formatCode>General</c:formatCode>
                <c:ptCount val="4"/>
                <c:pt idx="0">
                  <c:v>12</c:v>
                </c:pt>
                <c:pt idx="1">
                  <c:v>14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</c:ser>
        <c:axId val="39860864"/>
        <c:axId val="39866752"/>
      </c:barChart>
      <c:catAx>
        <c:axId val="39860864"/>
        <c:scaling>
          <c:orientation val="minMax"/>
        </c:scaling>
        <c:axPos val="b"/>
        <c:tickLblPos val="nextTo"/>
        <c:crossAx val="39866752"/>
        <c:crosses val="autoZero"/>
        <c:auto val="1"/>
        <c:lblAlgn val="ctr"/>
        <c:lblOffset val="100"/>
      </c:catAx>
      <c:valAx>
        <c:axId val="3986675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39860864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итог!$A$18</c:f>
              <c:strCache>
                <c:ptCount val="1"/>
                <c:pt idx="0">
                  <c:v>1 р/нед</c:v>
                </c:pt>
              </c:strCache>
            </c:strRef>
          </c:tx>
          <c:cat>
            <c:numRef>
              <c:f>итог!$H$3:$N$3</c:f>
              <c:numCache>
                <c:formatCode>General</c:formatCode>
                <c:ptCount val="7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</c:numCache>
            </c:numRef>
          </c:cat>
          <c:val>
            <c:numRef>
              <c:f>итог!$H$18:$N$18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6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итог!$A$19</c:f>
              <c:strCache>
                <c:ptCount val="1"/>
                <c:pt idx="0">
                  <c:v>2 р/нед</c:v>
                </c:pt>
              </c:strCache>
            </c:strRef>
          </c:tx>
          <c:cat>
            <c:numRef>
              <c:f>итог!$H$3:$N$3</c:f>
              <c:numCache>
                <c:formatCode>General</c:formatCode>
                <c:ptCount val="7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</c:numCache>
            </c:numRef>
          </c:cat>
          <c:val>
            <c:numRef>
              <c:f>итог!$H$19:$N$19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итог!$A$20</c:f>
              <c:strCache>
                <c:ptCount val="1"/>
                <c:pt idx="0">
                  <c:v>3 р/нед</c:v>
                </c:pt>
              </c:strCache>
            </c:strRef>
          </c:tx>
          <c:cat>
            <c:numRef>
              <c:f>итог!$H$3:$N$3</c:f>
              <c:numCache>
                <c:formatCode>General</c:formatCode>
                <c:ptCount val="7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</c:numCache>
            </c:numRef>
          </c:cat>
          <c:val>
            <c:numRef>
              <c:f>итог!$H$20:$N$20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 formatCode="0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итог!$A$21</c:f>
              <c:strCache>
                <c:ptCount val="1"/>
                <c:pt idx="0">
                  <c:v>больше 3 р/нед</c:v>
                </c:pt>
              </c:strCache>
            </c:strRef>
          </c:tx>
          <c:cat>
            <c:numRef>
              <c:f>итог!$H$3:$N$3</c:f>
              <c:numCache>
                <c:formatCode>General</c:formatCode>
                <c:ptCount val="7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</c:numCache>
            </c:numRef>
          </c:cat>
          <c:val>
            <c:numRef>
              <c:f>итог!$H$21:$N$21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hape val="cylinder"/>
        <c:axId val="39893248"/>
        <c:axId val="39911424"/>
        <c:axId val="0"/>
      </c:bar3DChart>
      <c:catAx>
        <c:axId val="39893248"/>
        <c:scaling>
          <c:orientation val="minMax"/>
        </c:scaling>
        <c:axPos val="b"/>
        <c:numFmt formatCode="General" sourceLinked="1"/>
        <c:tickLblPos val="nextTo"/>
        <c:crossAx val="39911424"/>
        <c:crosses val="autoZero"/>
        <c:auto val="1"/>
        <c:lblAlgn val="ctr"/>
        <c:lblOffset val="100"/>
      </c:catAx>
      <c:valAx>
        <c:axId val="3991142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400"/>
            </a:pPr>
            <a:endParaRPr lang="ru-RU"/>
          </a:p>
        </c:txPr>
        <c:crossAx val="3989324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2000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spPr>
            <a:solidFill>
              <a:schemeClr val="accent5"/>
            </a:solidFill>
            <a:ln w="38100" cap="flat" cmpd="sng" algn="ctr">
              <a:solidFill>
                <a:schemeClr val="lt1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explosion val="25"/>
          <c:dLbls>
            <c:txPr>
              <a:bodyPr/>
              <a:lstStyle/>
              <a:p>
                <a:pPr>
                  <a:defRPr sz="1800"/>
                </a:pPr>
                <a:endParaRPr lang="ru-RU"/>
              </a:p>
            </c:txPr>
            <c:showCatName val="1"/>
            <c:showPercent val="1"/>
          </c:dLbls>
          <c:cat>
            <c:strRef>
              <c:f>итог!$A$23:$A$28</c:f>
              <c:strCache>
                <c:ptCount val="6"/>
                <c:pt idx="0">
                  <c:v>стрелялки</c:v>
                </c:pt>
                <c:pt idx="1">
                  <c:v>бродилки</c:v>
                </c:pt>
                <c:pt idx="2">
                  <c:v>логические</c:v>
                </c:pt>
                <c:pt idx="3">
                  <c:v>стратегии</c:v>
                </c:pt>
                <c:pt idx="4">
                  <c:v>гонки</c:v>
                </c:pt>
                <c:pt idx="5">
                  <c:v>учебные</c:v>
                </c:pt>
              </c:strCache>
            </c:strRef>
          </c:cat>
          <c:val>
            <c:numRef>
              <c:f>итог!$P$23:$P$28</c:f>
              <c:numCache>
                <c:formatCode>General</c:formatCode>
                <c:ptCount val="6"/>
                <c:pt idx="0">
                  <c:v>15</c:v>
                </c:pt>
                <c:pt idx="1">
                  <c:v>12</c:v>
                </c:pt>
                <c:pt idx="2">
                  <c:v>16</c:v>
                </c:pt>
                <c:pt idx="3">
                  <c:v>14</c:v>
                </c:pt>
                <c:pt idx="4">
                  <c:v>16</c:v>
                </c:pt>
                <c:pt idx="5">
                  <c:v>12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pieChart>
        <c:varyColors val="1"/>
        <c:ser>
          <c:idx val="1"/>
          <c:order val="1"/>
          <c:dPt>
            <c:idx val="0"/>
            <c:spPr>
              <a:solidFill>
                <a:srgbClr val="92D05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Lbls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  <c:showCatName val="1"/>
            <c:showPercent val="1"/>
          </c:dLbls>
          <c:cat>
            <c:strRef>
              <c:f>итог!$A$30:$A$32</c:f>
              <c:strCache>
                <c:ptCount val="3"/>
                <c:pt idx="0">
                  <c:v>отрицательно</c:v>
                </c:pt>
                <c:pt idx="1">
                  <c:v>нравится</c:v>
                </c:pt>
                <c:pt idx="2">
                  <c:v>это нормально для игр</c:v>
                </c:pt>
              </c:strCache>
            </c:strRef>
          </c:cat>
          <c:val>
            <c:numRef>
              <c:f>итог!$P$30:$P$32</c:f>
              <c:numCache>
                <c:formatCode>General</c:formatCode>
                <c:ptCount val="3"/>
                <c:pt idx="0">
                  <c:v>14</c:v>
                </c:pt>
                <c:pt idx="1">
                  <c:v>3</c:v>
                </c:pt>
                <c:pt idx="2">
                  <c:v>20</c:v>
                </c:pt>
              </c:numCache>
            </c:numRef>
          </c:val>
        </c:ser>
        <c:ser>
          <c:idx val="0"/>
          <c:order val="0"/>
          <c:dLbls>
            <c:dLbl>
              <c:idx val="2"/>
              <c:tx>
                <c:rich>
                  <a:bodyPr/>
                  <a:lstStyle/>
                  <a:p>
                    <a:r>
                      <a:rPr lang="ru-RU" sz="1400" b="1"/>
                      <a:t>это нормально для игр
54%</a:t>
                    </a:r>
                  </a:p>
                </c:rich>
              </c:tx>
              <c:showCatName val="1"/>
              <c:showPercent val="1"/>
            </c:dLbl>
            <c:showCatName val="1"/>
            <c:showPercent val="1"/>
          </c:dLbls>
          <c:cat>
            <c:strRef>
              <c:f>итог!$A$30:$A$32</c:f>
              <c:strCache>
                <c:ptCount val="3"/>
                <c:pt idx="0">
                  <c:v>отрицательно</c:v>
                </c:pt>
                <c:pt idx="1">
                  <c:v>нравится</c:v>
                </c:pt>
                <c:pt idx="2">
                  <c:v>это нормально для игр</c:v>
                </c:pt>
              </c:strCache>
            </c:strRef>
          </c:cat>
          <c:val>
            <c:numRef>
              <c:f>итог!$P$30:$P$32</c:f>
              <c:numCache>
                <c:formatCode>General</c:formatCode>
                <c:ptCount val="3"/>
                <c:pt idx="0">
                  <c:v>14</c:v>
                </c:pt>
                <c:pt idx="1">
                  <c:v>3</c:v>
                </c:pt>
                <c:pt idx="2">
                  <c:v>20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здоровье!$A$29</c:f>
              <c:strCache>
                <c:ptCount val="1"/>
                <c:pt idx="0">
                  <c:v>осанка</c:v>
                </c:pt>
              </c:strCache>
            </c:strRef>
          </c:tx>
          <c:spPr>
            <a:ln w="53975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</c:spPr>
          </c:marker>
          <c:cat>
            <c:strRef>
              <c:f>здоровье!$B$28:$E$28</c:f>
              <c:strCache>
                <c:ptCount val="4"/>
                <c:pt idx="0">
                  <c:v>1994/1995 уч год</c:v>
                </c:pt>
                <c:pt idx="1">
                  <c:v>1999/2000 уч год</c:v>
                </c:pt>
                <c:pt idx="2">
                  <c:v>2005/2004 уч год</c:v>
                </c:pt>
                <c:pt idx="3">
                  <c:v>2009/2010уч год</c:v>
                </c:pt>
              </c:strCache>
            </c:strRef>
          </c:cat>
          <c:val>
            <c:numRef>
              <c:f>здоровье!$B$29:$E$29</c:f>
              <c:numCache>
                <c:formatCode>0%</c:formatCode>
                <c:ptCount val="4"/>
                <c:pt idx="0">
                  <c:v>0.2352941176470589</c:v>
                </c:pt>
                <c:pt idx="1">
                  <c:v>5.2208835341365459E-2</c:v>
                </c:pt>
                <c:pt idx="2">
                  <c:v>0.12000000000000002</c:v>
                </c:pt>
                <c:pt idx="3">
                  <c:v>3.7313432835820892E-2</c:v>
                </c:pt>
              </c:numCache>
            </c:numRef>
          </c:val>
        </c:ser>
        <c:ser>
          <c:idx val="1"/>
          <c:order val="1"/>
          <c:tx>
            <c:strRef>
              <c:f>здоровье!$A$30</c:f>
              <c:strCache>
                <c:ptCount val="1"/>
                <c:pt idx="0">
                  <c:v>зрение</c:v>
                </c:pt>
              </c:strCache>
            </c:strRef>
          </c:tx>
          <c:spPr>
            <a:ln w="53975">
              <a:solidFill>
                <a:schemeClr val="accent4">
                  <a:lumMod val="50000"/>
                </a:schemeClr>
              </a:solidFill>
            </a:ln>
          </c:spPr>
          <c:marker>
            <c:spPr>
              <a:solidFill>
                <a:schemeClr val="accent4">
                  <a:lumMod val="50000"/>
                </a:schemeClr>
              </a:solidFill>
            </c:spPr>
          </c:marker>
          <c:cat>
            <c:strRef>
              <c:f>здоровье!$B$28:$E$28</c:f>
              <c:strCache>
                <c:ptCount val="4"/>
                <c:pt idx="0">
                  <c:v>1994/1995 уч год</c:v>
                </c:pt>
                <c:pt idx="1">
                  <c:v>1999/2000 уч год</c:v>
                </c:pt>
                <c:pt idx="2">
                  <c:v>2005/2004 уч год</c:v>
                </c:pt>
                <c:pt idx="3">
                  <c:v>2009/2010уч год</c:v>
                </c:pt>
              </c:strCache>
            </c:strRef>
          </c:cat>
          <c:val>
            <c:numRef>
              <c:f>здоровье!$B$30:$E$30</c:f>
              <c:numCache>
                <c:formatCode>0%</c:formatCode>
                <c:ptCount val="4"/>
                <c:pt idx="0">
                  <c:v>9.5022624434389164E-2</c:v>
                </c:pt>
                <c:pt idx="1">
                  <c:v>6.0240963855421881E-2</c:v>
                </c:pt>
                <c:pt idx="2">
                  <c:v>4.8000000000000001E-2</c:v>
                </c:pt>
                <c:pt idx="3">
                  <c:v>7.4626865671641784E-2</c:v>
                </c:pt>
              </c:numCache>
            </c:numRef>
          </c:val>
        </c:ser>
        <c:marker val="1"/>
        <c:axId val="39999360"/>
        <c:axId val="40005632"/>
      </c:lineChart>
      <c:catAx>
        <c:axId val="39999360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40005632"/>
        <c:crosses val="autoZero"/>
        <c:auto val="1"/>
        <c:lblAlgn val="ctr"/>
        <c:lblOffset val="100"/>
      </c:catAx>
      <c:valAx>
        <c:axId val="40005632"/>
        <c:scaling>
          <c:orientation val="minMax"/>
        </c:scaling>
        <c:axPos val="l"/>
        <c:majorGridlines/>
        <c:numFmt formatCode="0%" sourceLinked="1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399993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2400"/>
          </a:pPr>
          <a:endParaRPr lang="ru-RU"/>
        </a:p>
      </c:txPr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&#1040;&#1085;&#1076;&#1088;&#1077;&#1081;\&#1052;&#1086;&#1080;%20&#1076;&#1086;&#1082;&#1091;&#1084;&#1077;&#1085;&#1090;&#1099;\&#1053;&#1055;&#1050;%20&#1080;&#1075;&#1088;&#1099;\&#1060;&#1080;&#1083;&#1100;&#1084;.wmv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Компьютерные игры наши враги или друзья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500570"/>
            <a:ext cx="4414846" cy="1752600"/>
          </a:xfrm>
        </p:spPr>
        <p:txBody>
          <a:bodyPr/>
          <a:lstStyle/>
          <a:p>
            <a:pPr algn="l"/>
            <a:r>
              <a:rPr lang="ru-RU" dirty="0" smtClean="0"/>
              <a:t>Репонин Андрей,</a:t>
            </a:r>
          </a:p>
          <a:p>
            <a:pPr algn="l"/>
            <a:r>
              <a:rPr lang="ru-RU" dirty="0" smtClean="0"/>
              <a:t>5 класс</a:t>
            </a:r>
          </a:p>
          <a:p>
            <a:pPr algn="l"/>
            <a:r>
              <a:rPr lang="ru-RU" dirty="0" smtClean="0"/>
              <a:t>МОУ «Побочинская СОШ»</a:t>
            </a:r>
            <a:endParaRPr lang="ru-RU" dirty="0"/>
          </a:p>
        </p:txBody>
      </p:sp>
    </p:spTree>
  </p:cSld>
  <p:clrMapOvr>
    <a:masterClrMapping/>
  </p:clrMapOvr>
  <p:transition advTm="29375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Важно!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Зависимость от ролевых компьютерных игр является</a:t>
            </a:r>
            <a:r>
              <a:rPr lang="ru-RU" b="1" dirty="0" smtClean="0"/>
              <a:t> самой мощной по степени своего влияния на личность</a:t>
            </a:r>
            <a:endParaRPr lang="ru-RU" dirty="0"/>
          </a:p>
        </p:txBody>
      </p:sp>
      <p:pic>
        <p:nvPicPr>
          <p:cNvPr id="4" name="Рисунок 3" descr="comp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190" y="3286124"/>
            <a:ext cx="2857520" cy="2857520"/>
          </a:xfrm>
          <a:prstGeom prst="rect">
            <a:avLst/>
          </a:prstGeom>
        </p:spPr>
      </p:pic>
    </p:spTree>
  </p:cSld>
  <p:clrMapOvr>
    <a:masterClrMapping/>
  </p:clrMapOvr>
  <p:transition advTm="1534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8" presetClass="emph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/>
          <a:lstStyle/>
          <a:p>
            <a:r>
              <a:rPr lang="ru-RU" dirty="0" smtClean="0"/>
              <a:t>Обилие сцен (и даже миссий) разрушения, насилия, жестокости.</a:t>
            </a:r>
            <a:endParaRPr lang="ru-RU" b="1" dirty="0" smtClean="0"/>
          </a:p>
          <a:p>
            <a:r>
              <a:rPr lang="ru-RU" b="1" dirty="0" smtClean="0"/>
              <a:t>13 января </a:t>
            </a:r>
            <a:r>
              <a:rPr lang="ru-RU" dirty="0" smtClean="0"/>
              <a:t>этого года член думского комитета по международным делам, депутат </a:t>
            </a:r>
            <a:r>
              <a:rPr lang="ru-RU" b="1" dirty="0" smtClean="0"/>
              <a:t>Валерий Селезнев </a:t>
            </a:r>
            <a:r>
              <a:rPr lang="ru-RU" dirty="0" smtClean="0"/>
              <a:t>предложил внести в список экстремистских материалов игру </a:t>
            </a:r>
            <a:r>
              <a:rPr lang="ru-RU" b="1" dirty="0" err="1" smtClean="0"/>
              <a:t>Call</a:t>
            </a:r>
            <a:r>
              <a:rPr lang="ru-RU" b="1" dirty="0" smtClean="0"/>
              <a:t> </a:t>
            </a:r>
            <a:r>
              <a:rPr lang="ru-RU" b="1" dirty="0" err="1" smtClean="0"/>
              <a:t>of</a:t>
            </a:r>
            <a:r>
              <a:rPr lang="ru-RU" b="1" dirty="0" smtClean="0"/>
              <a:t> </a:t>
            </a:r>
            <a:r>
              <a:rPr lang="ru-RU" b="1" dirty="0" err="1" smtClean="0"/>
              <a:t>Duty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4" name="Рисунок 3" descr="pictur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8" y="4500570"/>
            <a:ext cx="2714611" cy="2035959"/>
          </a:xfrm>
          <a:prstGeom prst="rect">
            <a:avLst/>
          </a:prstGeom>
        </p:spPr>
      </p:pic>
    </p:spTree>
  </p:cSld>
  <p:clrMapOvr>
    <a:masterClrMapping/>
  </p:clrMapOvr>
  <p:transition advTm="23312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Константин Павлович Петров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Autofit/>
          </a:bodyPr>
          <a:lstStyle/>
          <a:p>
            <a:r>
              <a:rPr lang="ru-RU" sz="2200" dirty="0" smtClean="0"/>
              <a:t>кандидат технических наук, академик Международной Академии Информатизации, заслуженный связист России, заслуженный испытатель космодрома Байконур, участник разработки и испытаний космической системы «Энергия-Буран» и других сложных комплексов.</a:t>
            </a:r>
          </a:p>
          <a:p>
            <a:r>
              <a:rPr lang="ru-RU" sz="2200" dirty="0" smtClean="0"/>
              <a:t>Имел огромный опыт управления большими коллективами людей в решении всесторонних производственных, хозяйственных, военных, научных и научно-исследовательских задач, в том числе и в сложных экстремальных ситуациях.</a:t>
            </a:r>
          </a:p>
          <a:p>
            <a:r>
              <a:rPr lang="ru-RU" sz="2200" dirty="0" smtClean="0"/>
              <a:t>Награжден многими орденами и медалями за службу Родине в Вооруженных Силах СССР. Как русский офицер и ученый плодотворно работал над вопросами укрепления безопасности страны и боеспособности Вооруженных Сил.</a:t>
            </a:r>
            <a:endParaRPr lang="ru-RU" sz="2200" dirty="0"/>
          </a:p>
        </p:txBody>
      </p:sp>
    </p:spTree>
  </p:cSld>
  <p:clrMapOvr>
    <a:masterClrMapping/>
  </p:clrMapOvr>
  <p:transition advTm="16344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Фильм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69900" y="285750"/>
            <a:ext cx="8286750" cy="6215063"/>
          </a:xfrm>
          <a:prstGeom prst="rect">
            <a:avLst/>
          </a:prstGeom>
        </p:spPr>
      </p:pic>
    </p:spTree>
  </p:cSld>
  <p:clrMapOvr>
    <a:masterClrMapping/>
  </p:clrMapOvr>
  <p:transition advClick="0" advTm="12192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83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5143536"/>
          </a:xfrm>
        </p:spPr>
        <p:txBody>
          <a:bodyPr>
            <a:noAutofit/>
          </a:bodyPr>
          <a:lstStyle/>
          <a:p>
            <a:pPr lvl="0"/>
            <a:r>
              <a:rPr lang="ru-RU" sz="2400" i="1" dirty="0" smtClean="0"/>
              <a:t>Раиса Ивановна </a:t>
            </a:r>
            <a:r>
              <a:rPr lang="ru-RU" sz="2400" i="1" dirty="0" err="1" smtClean="0"/>
              <a:t>Мирошникова</a:t>
            </a:r>
            <a:r>
              <a:rPr lang="ru-RU" sz="2400" dirty="0" smtClean="0"/>
              <a:t>, член-корреспондент Петровской Академии Наук и Искусств, доцент </a:t>
            </a:r>
            <a:r>
              <a:rPr lang="ru-RU" sz="2400" dirty="0" err="1" smtClean="0"/>
              <a:t>СибГАФК</a:t>
            </a:r>
            <a:r>
              <a:rPr lang="ru-RU" sz="2400" dirty="0" smtClean="0"/>
              <a:t>. Практикующий врач.</a:t>
            </a:r>
          </a:p>
          <a:p>
            <a:pPr lvl="0"/>
            <a:r>
              <a:rPr lang="ru-RU" sz="2400" i="1" dirty="0" smtClean="0"/>
              <a:t>Валентина Васильевна </a:t>
            </a:r>
            <a:r>
              <a:rPr lang="ru-RU" sz="2400" i="1" dirty="0" err="1" smtClean="0"/>
              <a:t>Босенко</a:t>
            </a:r>
            <a:r>
              <a:rPr lang="ru-RU" sz="2400" i="1" dirty="0" smtClean="0"/>
              <a:t>, </a:t>
            </a:r>
            <a:r>
              <a:rPr lang="ru-RU" sz="2400" dirty="0" smtClean="0"/>
              <a:t>фельдшер, акушер.</a:t>
            </a:r>
          </a:p>
          <a:p>
            <a:pPr lvl="0"/>
            <a:r>
              <a:rPr lang="ru-RU" sz="2400" i="1" dirty="0" smtClean="0"/>
              <a:t>Ольга Петровна Антонова</a:t>
            </a:r>
            <a:r>
              <a:rPr lang="ru-RU" sz="2400" dirty="0" smtClean="0"/>
              <a:t>, врач-терапевт. </a:t>
            </a:r>
          </a:p>
          <a:p>
            <a:pPr lvl="0"/>
            <a:r>
              <a:rPr lang="ru-RU" sz="2400" i="1" dirty="0" smtClean="0"/>
              <a:t>Георгий Иванович Репонин</a:t>
            </a:r>
            <a:r>
              <a:rPr lang="ru-RU" sz="2400" dirty="0" smtClean="0"/>
              <a:t>.  ведущий инженер электроник АСУП "Завод </a:t>
            </a:r>
            <a:r>
              <a:rPr lang="ru-RU" sz="2400" dirty="0" err="1" smtClean="0"/>
              <a:t>Строймашина</a:t>
            </a:r>
            <a:r>
              <a:rPr lang="ru-RU" sz="2400" dirty="0" smtClean="0"/>
              <a:t>" в Челябинске, по образованию инженер электрик (мой дедушка).</a:t>
            </a:r>
          </a:p>
          <a:p>
            <a:pPr lvl="0"/>
            <a:r>
              <a:rPr lang="ru-RU" sz="2400" i="1" dirty="0" smtClean="0"/>
              <a:t>Сергей Дорош</a:t>
            </a:r>
            <a:r>
              <a:rPr lang="ru-RU" sz="2400" dirty="0" smtClean="0"/>
              <a:t>, частный предприниматель, хозяин </a:t>
            </a:r>
            <a:r>
              <a:rPr lang="ru-RU" sz="2400" dirty="0" err="1" smtClean="0"/>
              <a:t>комби-маркета</a:t>
            </a:r>
            <a:r>
              <a:rPr lang="ru-RU" sz="2400" dirty="0" smtClean="0"/>
              <a:t> «</a:t>
            </a:r>
            <a:r>
              <a:rPr lang="ru-RU" sz="2400" dirty="0" err="1" smtClean="0"/>
              <a:t>Би</a:t>
            </a:r>
            <a:r>
              <a:rPr lang="ru-RU" sz="2400" dirty="0" smtClean="0"/>
              <a:t>» (сотовые телефоны, компьютерная техника, фото). По образованию учитель физики и информатики (ОмГПУ,1999).</a:t>
            </a:r>
          </a:p>
        </p:txBody>
      </p:sp>
    </p:spTree>
  </p:cSld>
  <p:clrMapOvr>
    <a:masterClrMapping/>
  </p:clrMapOvr>
  <p:transition advTm="60468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Один из ответов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42968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«Одно верно - игры и в добре, и во зле помогают быстрее обучиться,  человек так устроен, что легче и быстрее учится играя.</a:t>
            </a:r>
          </a:p>
          <a:p>
            <a:pPr algn="just">
              <a:buNone/>
            </a:pPr>
            <a:r>
              <a:rPr lang="ru-RU" dirty="0" smtClean="0"/>
              <a:t> Да, вот  еще, древний врач Сенека говорил "все есть яд и все есть лекарство - все  дело в дозе", это я к тому, что любое благое можно разрушить непомерным использованием».</a:t>
            </a:r>
            <a:endParaRPr lang="ru-RU" dirty="0"/>
          </a:p>
        </p:txBody>
      </p:sp>
    </p:spTree>
  </p:cSld>
  <p:clrMapOvr>
    <a:masterClrMapping/>
  </p:clrMapOvr>
  <p:transition advTm="44329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/>
              <a:t>Учащимся 5, 7, 9 и 11 классов была предложена анкета.</a:t>
            </a:r>
          </a:p>
          <a:p>
            <a:pPr algn="ctr">
              <a:buNone/>
            </a:pPr>
            <a:r>
              <a:rPr lang="ru-RU" sz="3400" b="1" dirty="0" smtClean="0"/>
              <a:t>Всего обследовано 37 человек.</a:t>
            </a:r>
          </a:p>
          <a:p>
            <a:pPr algn="ctr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1. Сколько тебе лет?</a:t>
            </a:r>
          </a:p>
          <a:p>
            <a:pPr>
              <a:buNone/>
            </a:pPr>
            <a:r>
              <a:rPr lang="ru-RU" dirty="0" smtClean="0"/>
              <a:t>2. Есть ли у тебя компьютер дома? </a:t>
            </a:r>
          </a:p>
          <a:p>
            <a:pPr>
              <a:buNone/>
            </a:pPr>
            <a:r>
              <a:rPr lang="ru-RU" dirty="0" smtClean="0"/>
              <a:t>3. Играл(а) ли ты когда-нибудь в компьютерные игры? </a:t>
            </a:r>
          </a:p>
          <a:p>
            <a:pPr>
              <a:buNone/>
            </a:pPr>
            <a:r>
              <a:rPr lang="ru-RU" dirty="0" smtClean="0"/>
              <a:t>4. В каком возрасте ты играл(а) в компьютерную игру в первый раз? </a:t>
            </a:r>
          </a:p>
          <a:p>
            <a:pPr>
              <a:buNone/>
            </a:pPr>
            <a:r>
              <a:rPr lang="ru-RU" dirty="0" smtClean="0"/>
              <a:t>5. Сколько времени обычно ты сидишь за компьютерной игрой?</a:t>
            </a:r>
          </a:p>
          <a:p>
            <a:pPr>
              <a:buNone/>
            </a:pPr>
            <a:r>
              <a:rPr lang="ru-RU" dirty="0" smtClean="0"/>
              <a:t>6. Как часто ты садишься за игру?</a:t>
            </a:r>
          </a:p>
          <a:p>
            <a:pPr>
              <a:buNone/>
            </a:pPr>
            <a:r>
              <a:rPr lang="ru-RU" dirty="0" smtClean="0"/>
              <a:t>7. Какие игры ты предпочитаешь?</a:t>
            </a:r>
          </a:p>
          <a:p>
            <a:pPr>
              <a:buNone/>
            </a:pPr>
            <a:r>
              <a:rPr lang="ru-RU" dirty="0" smtClean="0"/>
              <a:t>8.Как ты относишься к играм, в которых происходит разрушение, убийства, насилие? </a:t>
            </a:r>
          </a:p>
          <a:p>
            <a:pPr>
              <a:buNone/>
            </a:pPr>
            <a:r>
              <a:rPr lang="ru-RU" dirty="0" smtClean="0"/>
              <a:t>9. Как ты учишься?</a:t>
            </a:r>
          </a:p>
        </p:txBody>
      </p:sp>
    </p:spTree>
  </p:cSld>
  <p:clrMapOvr>
    <a:masterClrMapping/>
  </p:clrMapOvr>
  <p:transition advTm="19563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В каком возрасте ты играл(а) в компьютерную игру в первый раз?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0703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Сколько времени обычно ты сидишь за компьютерной игрой?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968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Как часто ты садишься за игру?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1125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4000" dirty="0" smtClean="0"/>
              <a:t>Выяснить, компьютерные игры в большей степени приносят пользу или вред.</a:t>
            </a:r>
          </a:p>
          <a:p>
            <a:endParaRPr lang="ru-RU" sz="4000" dirty="0"/>
          </a:p>
        </p:txBody>
      </p:sp>
    </p:spTree>
  </p:cSld>
  <p:clrMapOvr>
    <a:masterClrMapping/>
  </p:clrMapOvr>
  <p:transition advTm="717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Какие игры ты предпочитаешь?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17515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Как ты относишься к играм, в которых происходит разрушение, убийства, насилие?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1719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с журналами</a:t>
            </a:r>
            <a:br>
              <a:rPr lang="ru-RU" dirty="0" smtClean="0"/>
            </a:br>
            <a:r>
              <a:rPr lang="ru-RU" dirty="0" smtClean="0"/>
              <a:t> Динамика нарушений здоровья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advTm="2457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42900"/>
            <a:ext cx="8229600" cy="1143000"/>
          </a:xfrm>
        </p:spPr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643602"/>
          </a:xfrm>
        </p:spPr>
        <p:txBody>
          <a:bodyPr>
            <a:noAutofit/>
          </a:bodyPr>
          <a:lstStyle/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1800" dirty="0" smtClean="0">
                <a:ea typeface="Times New Roman"/>
                <a:cs typeface="Times New Roman"/>
              </a:rPr>
              <a:t>Вред и польза определяется временем, проводимым за компьютером и содержанием конкретных игр. </a:t>
            </a: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1800" dirty="0" smtClean="0">
                <a:ea typeface="Times New Roman"/>
                <a:cs typeface="Times New Roman"/>
              </a:rPr>
              <a:t>Компьютерные игры, как и игры вообще, позволяют быстрее и с интересом учиться чему-либо</a:t>
            </a:r>
            <a:r>
              <a:rPr lang="ru-RU" sz="1800" dirty="0" smtClean="0">
                <a:ea typeface="Times New Roman"/>
                <a:cs typeface="Times New Roman"/>
              </a:rPr>
              <a:t>. </a:t>
            </a:r>
            <a:endParaRPr lang="ru-RU" sz="1800" dirty="0" smtClean="0">
              <a:ea typeface="Times New Roman"/>
              <a:cs typeface="Times New Roman"/>
            </a:endParaRPr>
          </a:p>
          <a:p>
            <a:pPr lvl="0">
              <a:lnSpc>
                <a:spcPct val="115000"/>
              </a:lnSpc>
              <a:buFont typeface="+mj-lt"/>
              <a:buAutoNum type="arabicPeriod"/>
            </a:pPr>
            <a:r>
              <a:rPr lang="ru-RU" sz="1800" dirty="0" smtClean="0">
                <a:ea typeface="Times New Roman"/>
                <a:cs typeface="Times New Roman"/>
              </a:rPr>
              <a:t>Компьютерные игры крайне плохо влияют на здоровье людей, а особенно детей. Это связано с тем, что 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ru-RU" sz="1800" dirty="0" smtClean="0">
                <a:ea typeface="Times New Roman"/>
                <a:cs typeface="Times New Roman"/>
              </a:rPr>
              <a:t>Долгое сидение за компьютером отрицательно влияет на осанку, зрение, вызывает гиподинамию;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ru-RU" sz="1800" dirty="0" smtClean="0">
                <a:ea typeface="Times New Roman"/>
                <a:cs typeface="Times New Roman"/>
              </a:rPr>
              <a:t>Существует множество игр с агрессивным содержанием, что отрицательно влияет на психику;</a:t>
            </a:r>
          </a:p>
          <a:p>
            <a:pPr lvl="1">
              <a:lnSpc>
                <a:spcPct val="115000"/>
              </a:lnSpc>
              <a:buFont typeface="+mj-lt"/>
              <a:buAutoNum type="alphaLcPeriod"/>
            </a:pPr>
            <a:r>
              <a:rPr lang="ru-RU" sz="1800" dirty="0" smtClean="0">
                <a:ea typeface="Times New Roman"/>
                <a:cs typeface="Times New Roman"/>
              </a:rPr>
              <a:t>Чем качественнее виртуальная реальность, созданная в игре, тем больше склонность переносить свое поведение (вседозволенность) в жизнь;</a:t>
            </a:r>
          </a:p>
          <a:p>
            <a:pPr lvl="1">
              <a:lnSpc>
                <a:spcPct val="115000"/>
              </a:lnSpc>
              <a:spcAft>
                <a:spcPts val="1000"/>
              </a:spcAft>
              <a:buFont typeface="+mj-lt"/>
              <a:buAutoNum type="alphaLcPeriod"/>
            </a:pPr>
            <a:r>
              <a:rPr lang="ru-RU" sz="1800" dirty="0" smtClean="0">
                <a:ea typeface="Times New Roman"/>
                <a:cs typeface="Times New Roman"/>
              </a:rPr>
              <a:t>Если играть много времени неизбежно развивается игровая зависимость, что  является серьезным заболеванием, а развивается она значительно быстрее, чем другие виды зависимостей.</a:t>
            </a:r>
          </a:p>
          <a:p>
            <a:pPr marL="514350" lvl="0" indent="-514350">
              <a:lnSpc>
                <a:spcPct val="115000"/>
              </a:lnSpc>
              <a:spcAft>
                <a:spcPts val="1000"/>
              </a:spcAft>
              <a:buFont typeface="+mj-lt"/>
              <a:buAutoNum type="arabicPeriod" startAt="4"/>
            </a:pPr>
            <a:r>
              <a:rPr lang="ru-RU" sz="1800" dirty="0" smtClean="0">
                <a:ea typeface="Times New Roman"/>
                <a:cs typeface="Times New Roman"/>
              </a:rPr>
              <a:t>Увлечение компьютерными играми не приводит к успехам в области ИКТ, а приводит к зависимости от игры и компьютера.</a:t>
            </a:r>
          </a:p>
        </p:txBody>
      </p:sp>
    </p:spTree>
  </p:cSld>
  <p:clrMapOvr>
    <a:masterClrMapping/>
  </p:clrMapOvr>
  <p:transition advTm="7856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500"/>
                            </p:stCondLst>
                            <p:childTnLst>
                              <p:par>
                                <p:cTn id="10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500"/>
                            </p:stCondLst>
                            <p:childTnLst>
                              <p:par>
                                <p:cTn id="20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500"/>
                            </p:stCondLst>
                            <p:childTnLst>
                              <p:par>
                                <p:cTn id="30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1000"/>
                            </p:stCondLst>
                            <p:childTnLst>
                              <p:par>
                                <p:cTn id="35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4500"/>
                            </p:stCondLst>
                            <p:childTnLst>
                              <p:par>
                                <p:cTn id="40" presetID="7" presetClass="entr" presetSubtype="2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bldLvl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Практические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ограничивать время, проведённое за компьютерной игрой;</a:t>
            </a:r>
          </a:p>
          <a:p>
            <a:r>
              <a:rPr lang="ru-RU" dirty="0" smtClean="0"/>
              <a:t>выбирать игры интеллектуальные (логические, учебные) и симуляторы, избегать ролевые игры;</a:t>
            </a:r>
          </a:p>
          <a:p>
            <a:r>
              <a:rPr lang="ru-RU" dirty="0" smtClean="0"/>
              <a:t>свободное время проводить не за компьютером, а со своей семьёй вместе, на природе, играть в подвижные игры.</a:t>
            </a:r>
          </a:p>
        </p:txBody>
      </p:sp>
    </p:spTree>
  </p:cSld>
  <p:clrMapOvr>
    <a:masterClrMapping/>
  </p:clrMapOvr>
  <p:transition advTm="23046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Перспектива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«уровень тревожности и агрессивности – компьютерные игры»</a:t>
            </a:r>
          </a:p>
          <a:p>
            <a:r>
              <a:rPr lang="ru-RU" dirty="0" smtClean="0"/>
              <a:t> «компьютерные игры – успехи в физкультуре» </a:t>
            </a:r>
          </a:p>
          <a:p>
            <a:r>
              <a:rPr lang="ru-RU" dirty="0" smtClean="0"/>
              <a:t>«компьютерные игры – поведение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ransition advTm="32609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ru-RU" dirty="0" smtClean="0"/>
              <a:t>Изучить информационные источники о влиянии компьютерных игр на человека.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Узнать, как относятся к проблеме специалисты, профессионально связанные с компьютерами и медицинские работники.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Выяснить, как ученики нашей школы относятся к компьютерным играм.</a:t>
            </a:r>
          </a:p>
          <a:p>
            <a:pPr lvl="0">
              <a:buFont typeface="Wingdings" pitchFamily="2" charset="2"/>
              <a:buChar char="q"/>
            </a:pPr>
            <a:r>
              <a:rPr lang="ru-RU" dirty="0" smtClean="0"/>
              <a:t>Сопоставить пользу и вред компьютерных игр.</a:t>
            </a:r>
          </a:p>
        </p:txBody>
      </p:sp>
    </p:spTree>
  </p:cSld>
  <p:clrMapOvr>
    <a:masterClrMapping/>
  </p:clrMapOvr>
  <p:transition advTm="21016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Font typeface="Courier New" pitchFamily="49" charset="0"/>
              <a:buChar char="o"/>
            </a:pPr>
            <a:r>
              <a:rPr lang="ru-RU" dirty="0" smtClean="0"/>
              <a:t>Вред или польза от компьютерных игр определяется «дозой».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Допустим, что логические игры способствуют развитию мышления, внимания; стратегии расширяют кругозор в определенной предметной области.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Возможно, компьютерные игры плохо влияют на психическое и физическое здоровье.</a:t>
            </a:r>
          </a:p>
          <a:p>
            <a:pPr lvl="0">
              <a:buFont typeface="Courier New" pitchFamily="49" charset="0"/>
              <a:buChar char="o"/>
            </a:pPr>
            <a:r>
              <a:rPr lang="ru-RU" dirty="0" smtClean="0"/>
              <a:t>Что, если увлечение компьютерными играми приводят к значительным успехам в области ИКТ?</a:t>
            </a:r>
          </a:p>
        </p:txBody>
      </p:sp>
    </p:spTree>
  </p:cSld>
  <p:clrMapOvr>
    <a:masterClrMapping/>
  </p:clrMapOvr>
  <p:transition advTm="25703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 и методы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Изучение </a:t>
            </a:r>
            <a:r>
              <a:rPr lang="ru-RU" sz="4000" dirty="0" err="1" smtClean="0"/>
              <a:t>Интернет-источников</a:t>
            </a:r>
            <a:r>
              <a:rPr lang="ru-RU" sz="4000" dirty="0" smtClean="0"/>
              <a:t> по проблеме; </a:t>
            </a:r>
            <a:r>
              <a:rPr lang="ru-RU" sz="4000" dirty="0" err="1" smtClean="0"/>
              <a:t>видеолекции</a:t>
            </a:r>
            <a:r>
              <a:rPr lang="ru-RU" sz="4000" dirty="0" smtClean="0"/>
              <a:t>.</a:t>
            </a:r>
          </a:p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Опрос взрослых людей.</a:t>
            </a:r>
          </a:p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Работа с архивными материалами.</a:t>
            </a:r>
          </a:p>
          <a:p>
            <a:pPr lvl="0">
              <a:buFont typeface="Wingdings" pitchFamily="2" charset="2"/>
              <a:buChar char="v"/>
            </a:pPr>
            <a:r>
              <a:rPr lang="ru-RU" sz="4000" dirty="0" smtClean="0"/>
              <a:t>Анкетирование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ransition advTm="2489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интересное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Многие составные части компьютеров разрабатывались чуть ли не специально для </a:t>
            </a:r>
            <a:r>
              <a:rPr lang="ru-RU" dirty="0" smtClean="0"/>
              <a:t>игр.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Дорогие видеокарты нужны, пожалуй, только для этого, и в то же время их стоимость доходит до половины стоимости удовлетворительного компьютера для профессиональной работы в офисе.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В основе компьютерных игр заложена концепция мультимедиа.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На сегодняшний день существуют очень правдоподобные игры с хорошим графическим и звуковым оформлением, почти полностью имитирующим жизнь. </a:t>
            </a:r>
            <a:endParaRPr lang="ru-RU" dirty="0"/>
          </a:p>
        </p:txBody>
      </p:sp>
    </p:spTree>
  </p:cSld>
  <p:clrMapOvr>
    <a:masterClrMapping/>
  </p:clrMapOvr>
  <p:transition advTm="388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35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интересное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1"/>
          </a:xfrm>
        </p:spPr>
        <p:txBody>
          <a:bodyPr>
            <a:noAutofit/>
          </a:bodyPr>
          <a:lstStyle/>
          <a:p>
            <a:pPr>
              <a:buSzPct val="100000"/>
              <a:buFont typeface="Wingdings" pitchFamily="2" charset="2"/>
              <a:buChar char="§"/>
            </a:pPr>
            <a:r>
              <a:rPr lang="ru-RU" sz="3200" dirty="0" smtClean="0"/>
              <a:t>Специальные датчики, размещенные на голове, следящие за работой мозга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28596" y="5857892"/>
            <a:ext cx="8229600" cy="6429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Интерфейс-перчатка</a:t>
            </a:r>
          </a:p>
        </p:txBody>
      </p:sp>
      <p:pic>
        <p:nvPicPr>
          <p:cNvPr id="5" name="Рисунок 4" descr="120px-AC89-0437-20_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4" y="2714620"/>
            <a:ext cx="3548082" cy="3548082"/>
          </a:xfrm>
          <a:prstGeom prst="rect">
            <a:avLst/>
          </a:prstGeom>
        </p:spPr>
      </p:pic>
    </p:spTree>
  </p:cSld>
  <p:clrMapOvr>
    <a:masterClrMapping/>
  </p:clrMapOvr>
  <p:transition advTm="2690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3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Самое интересное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207170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Шлем для построения трехмерных зрительных сцен и звукового </a:t>
            </a:r>
            <a:r>
              <a:rPr lang="ru-RU" dirty="0" err="1" smtClean="0"/>
              <a:t>стереосинтеза</a:t>
            </a:r>
            <a:endParaRPr lang="ru-RU" dirty="0" smtClean="0"/>
          </a:p>
          <a:p>
            <a:r>
              <a:rPr lang="ru-RU" dirty="0" smtClean="0"/>
              <a:t>Специальный костюм — </a:t>
            </a:r>
            <a:r>
              <a:rPr lang="ru-RU" dirty="0" err="1" smtClean="0"/>
              <a:t>экзоскелетон</a:t>
            </a:r>
            <a:endParaRPr lang="ru-RU" dirty="0" smtClean="0"/>
          </a:p>
          <a:p>
            <a:r>
              <a:rPr lang="ru-RU" dirty="0" smtClean="0"/>
              <a:t>Комната системы CAVE (комната виртуальной реальности</a:t>
            </a:r>
            <a:r>
              <a:rPr lang="ru-RU" dirty="0" smtClean="0"/>
              <a:t>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180px-VR-Hel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3286124"/>
            <a:ext cx="4011077" cy="2607200"/>
          </a:xfrm>
          <a:prstGeom prst="rect">
            <a:avLst/>
          </a:prstGeom>
        </p:spPr>
      </p:pic>
      <p:pic>
        <p:nvPicPr>
          <p:cNvPr id="5" name="Рисунок 4" descr="180px-CAVE_Crayol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3286124"/>
            <a:ext cx="3905277" cy="2928958"/>
          </a:xfrm>
          <a:prstGeom prst="rect">
            <a:avLst/>
          </a:prstGeom>
        </p:spPr>
      </p:pic>
    </p:spTree>
  </p:cSld>
  <p:clrMapOvr>
    <a:masterClrMapping/>
  </p:clrMapOvr>
  <p:transition advTm="135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Юлия Вознесенская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828800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sz="3200" b="1" dirty="0" smtClean="0">
                <a:latin typeface="Century Gothic" pitchFamily="34" charset="0"/>
              </a:rPr>
              <a:t>Путь Кассандры</a:t>
            </a:r>
          </a:p>
          <a:p>
            <a:pPr algn="ctr">
              <a:buNone/>
            </a:pPr>
            <a:r>
              <a:rPr lang="ru-RU" sz="3200" b="1" dirty="0" smtClean="0">
                <a:latin typeface="Century Gothic" pitchFamily="34" charset="0"/>
              </a:rPr>
              <a:t>или</a:t>
            </a:r>
          </a:p>
          <a:p>
            <a:pPr algn="ctr">
              <a:buNone/>
            </a:pPr>
            <a:r>
              <a:rPr lang="ru-RU" sz="3200" b="1" dirty="0" smtClean="0">
                <a:latin typeface="Century Gothic" pitchFamily="34" charset="0"/>
              </a:rPr>
              <a:t>Приключения с макаронами</a:t>
            </a:r>
            <a:endParaRPr lang="ru-RU" sz="3200" b="1" dirty="0">
              <a:latin typeface="Century Gothic" pitchFamily="34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3857628"/>
            <a:ext cx="321471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dirty="0" smtClean="0"/>
              <a:t>«реальность»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персоник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«</a:t>
            </a:r>
            <a:r>
              <a:rPr lang="ru-RU" sz="3200" dirty="0" err="1" smtClean="0"/>
              <a:t>мобиль</a:t>
            </a:r>
            <a:r>
              <a:rPr lang="ru-RU" sz="3200" dirty="0" smtClean="0"/>
              <a:t>»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500430" y="3857628"/>
            <a:ext cx="5300642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Ценность жизни утрачена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3500430" y="3857628"/>
            <a:ext cx="285752" cy="1843094"/>
          </a:xfrm>
          <a:prstGeom prst="righ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336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17" presetClass="entr" presetSubtype="1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000"/>
                            </p:stCondLst>
                            <p:childTnLst>
                              <p:par>
                                <p:cTn id="5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0"/>
                            </p:stCondLst>
                            <p:childTnLst>
                              <p:par>
                                <p:cTn id="5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build="p"/>
      <p:bldP spid="5" grpId="0"/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188</TotalTime>
  <Words>957</Words>
  <PresentationFormat>Экран (4:3)</PresentationFormat>
  <Paragraphs>97</Paragraphs>
  <Slides>25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Апекс</vt:lpstr>
      <vt:lpstr>Компьютерные игры наши враги или друзья</vt:lpstr>
      <vt:lpstr>Цель</vt:lpstr>
      <vt:lpstr>Задачи</vt:lpstr>
      <vt:lpstr>Гипотезы</vt:lpstr>
      <vt:lpstr>Материалы и методы</vt:lpstr>
      <vt:lpstr>Самое интересное</vt:lpstr>
      <vt:lpstr>Самое интересное</vt:lpstr>
      <vt:lpstr>Самое интересное</vt:lpstr>
      <vt:lpstr>Юлия Вознесенская</vt:lpstr>
      <vt:lpstr>Важно!</vt:lpstr>
      <vt:lpstr>Проблема</vt:lpstr>
      <vt:lpstr>Константин Павлович Петров</vt:lpstr>
      <vt:lpstr>Слайд 13</vt:lpstr>
      <vt:lpstr>Опрос</vt:lpstr>
      <vt:lpstr>Один из ответов</vt:lpstr>
      <vt:lpstr>Анкетирование</vt:lpstr>
      <vt:lpstr>В каком возрасте ты играл(а) в компьютерную игру в первый раз?</vt:lpstr>
      <vt:lpstr>Сколько времени обычно ты сидишь за компьютерной игрой?</vt:lpstr>
      <vt:lpstr>Как часто ты садишься за игру?</vt:lpstr>
      <vt:lpstr>Какие игры ты предпочитаешь?</vt:lpstr>
      <vt:lpstr>Как ты относишься к играм, в которых происходит разрушение, убийства, насилие?</vt:lpstr>
      <vt:lpstr>Работа с журналами  Динамика нарушений здоровья</vt:lpstr>
      <vt:lpstr>Выводы</vt:lpstr>
      <vt:lpstr>Практические предложения</vt:lpstr>
      <vt:lpstr>Перспектива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Андрей</cp:lastModifiedBy>
  <cp:revision>22</cp:revision>
  <dcterms:modified xsi:type="dcterms:W3CDTF">2010-02-23T16:48:14Z</dcterms:modified>
</cp:coreProperties>
</file>