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79" r:id="rId3"/>
    <p:sldId id="275" r:id="rId4"/>
    <p:sldId id="276" r:id="rId5"/>
    <p:sldId id="282" r:id="rId6"/>
    <p:sldId id="257" r:id="rId7"/>
    <p:sldId id="283" r:id="rId8"/>
    <p:sldId id="259" r:id="rId9"/>
    <p:sldId id="277" r:id="rId10"/>
    <p:sldId id="274" r:id="rId11"/>
    <p:sldId id="278" r:id="rId12"/>
    <p:sldId id="262" r:id="rId13"/>
    <p:sldId id="260" r:id="rId14"/>
    <p:sldId id="273" r:id="rId15"/>
    <p:sldId id="261" r:id="rId16"/>
    <p:sldId id="263" r:id="rId17"/>
    <p:sldId id="264" r:id="rId18"/>
    <p:sldId id="265" r:id="rId19"/>
    <p:sldId id="280" r:id="rId20"/>
    <p:sldId id="266" r:id="rId21"/>
    <p:sldId id="270" r:id="rId22"/>
    <p:sldId id="268" r:id="rId23"/>
    <p:sldId id="269" r:id="rId24"/>
    <p:sldId id="271" r:id="rId25"/>
    <p:sldId id="272" r:id="rId26"/>
    <p:sldId id="267" r:id="rId27"/>
    <p:sldId id="284" r:id="rId28"/>
    <p:sldId id="285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000099"/>
    <a:srgbClr val="FFC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872" autoAdjust="0"/>
    <p:restoredTop sz="98706" autoAdjust="0"/>
  </p:normalViewPr>
  <p:slideViewPr>
    <p:cSldViewPr>
      <p:cViewPr>
        <p:scale>
          <a:sx n="100" d="100"/>
          <a:sy n="100" d="100"/>
        </p:scale>
        <p:origin x="-1644" y="-3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34"/>
  <c:chart>
    <c:autoTitleDeleted val="1"/>
    <c:plotArea>
      <c:layout>
        <c:manualLayout>
          <c:layoutTarget val="inner"/>
          <c:xMode val="edge"/>
          <c:yMode val="edge"/>
          <c:x val="0.12526315789473691"/>
          <c:y val="0.18181818181818193"/>
          <c:w val="0.77263157894736822"/>
          <c:h val="0.64106583072100332"/>
        </c:manualLayout>
      </c:layout>
      <c:barChart>
        <c:barDir val="col"/>
        <c:grouping val="stacked"/>
        <c:ser>
          <c:idx val="0"/>
          <c:order val="0"/>
          <c:tx>
            <c:strRef>
              <c:f>Sheet1!$A$2</c:f>
              <c:strCache>
                <c:ptCount val="1"/>
                <c:pt idx="0">
                  <c:v>средняя успеваемость класса за год</c:v>
                </c:pt>
              </c:strCache>
            </c:strRef>
          </c:tx>
          <c:spPr>
            <a:solidFill>
              <a:srgbClr val="7030A0"/>
            </a:solidFill>
            <a:scene3d>
              <a:camera prst="orthographicFront"/>
              <a:lightRig rig="threePt" dir="t"/>
            </a:scene3d>
            <a:sp3d prstMaterial="metal">
              <a:bevelT w="88900" h="88900"/>
            </a:sp3d>
          </c:spPr>
          <c:cat>
            <c:numRef>
              <c:f>Sheet1!$B$1:$G$1</c:f>
              <c:numCache>
                <c:formatCode>General</c:formatCode>
                <c:ptCount val="6"/>
                <c:pt idx="0">
                  <c:v>5</c:v>
                </c:pt>
                <c:pt idx="1">
                  <c:v>6</c:v>
                </c:pt>
                <c:pt idx="2">
                  <c:v>7</c:v>
                </c:pt>
                <c:pt idx="3">
                  <c:v>8</c:v>
                </c:pt>
                <c:pt idx="4">
                  <c:v>9</c:v>
                </c:pt>
                <c:pt idx="5">
                  <c:v>10</c:v>
                </c:pt>
              </c:numCache>
            </c:numRef>
          </c:cat>
          <c:val>
            <c:numRef>
              <c:f>Sheet1!$B$2:$G$2</c:f>
              <c:numCache>
                <c:formatCode>General</c:formatCode>
                <c:ptCount val="6"/>
                <c:pt idx="0">
                  <c:v>4.3099999999999996</c:v>
                </c:pt>
                <c:pt idx="1">
                  <c:v>4.3599999999999985</c:v>
                </c:pt>
                <c:pt idx="2">
                  <c:v>4.0599999999999996</c:v>
                </c:pt>
                <c:pt idx="3">
                  <c:v>3.7800000000000002</c:v>
                </c:pt>
                <c:pt idx="4">
                  <c:v>3.8299999999999992</c:v>
                </c:pt>
                <c:pt idx="5">
                  <c:v>3.84</c:v>
                </c:pt>
              </c:numCache>
            </c:numRef>
          </c:val>
        </c:ser>
        <c:overlap val="100"/>
        <c:axId val="114682496"/>
        <c:axId val="114756608"/>
      </c:barChart>
      <c:catAx>
        <c:axId val="114682496"/>
        <c:scaling>
          <c:orientation val="minMax"/>
        </c:scaling>
        <c:axPos val="b"/>
        <c:majorGridlines/>
        <c:minorGridlines/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Constantia"/>
                    <a:ea typeface="Constantia"/>
                    <a:cs typeface="Constantia"/>
                  </a:defRPr>
                </a:pPr>
                <a:r>
                  <a:rPr lang="ru-RU"/>
                  <a:t>класс (возраст)</a:t>
                </a:r>
              </a:p>
            </c:rich>
          </c:tx>
          <c:layout>
            <c:manualLayout>
              <c:xMode val="edge"/>
              <c:yMode val="edge"/>
              <c:x val="0.6629969885343282"/>
              <c:y val="0.92713674171010285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14756608"/>
        <c:crossesAt val="2"/>
        <c:auto val="1"/>
        <c:lblAlgn val="ctr"/>
        <c:lblOffset val="100"/>
        <c:tickLblSkip val="1"/>
        <c:tickMarkSkip val="1"/>
      </c:catAx>
      <c:valAx>
        <c:axId val="114756608"/>
        <c:scaling>
          <c:orientation val="minMax"/>
          <c:max val="5"/>
          <c:min val="2"/>
        </c:scaling>
        <c:axPos val="l"/>
        <c:majorGridlines/>
        <c:minorGridlines/>
        <c:title>
          <c:tx>
            <c:rich>
              <a:bodyPr/>
              <a:lstStyle/>
              <a:p>
                <a:pPr>
                  <a:defRPr sz="1800" b="1" i="0" u="none" strike="noStrike" baseline="0">
                    <a:solidFill>
                      <a:srgbClr val="000000"/>
                    </a:solidFill>
                    <a:latin typeface="Constantia"/>
                    <a:ea typeface="Constantia"/>
                    <a:cs typeface="Constantia"/>
                  </a:defRPr>
                </a:pPr>
                <a:r>
                  <a:rPr lang="ru-RU"/>
                  <a:t>успеваемость</a:t>
                </a:r>
              </a:p>
            </c:rich>
          </c:tx>
          <c:layout>
            <c:manualLayout>
              <c:xMode val="edge"/>
              <c:yMode val="edge"/>
              <c:x val="2.2723359580052498E-2"/>
              <c:y val="0.43752970315330314"/>
            </c:manualLayout>
          </c:layout>
        </c:title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14682496"/>
        <c:crosses val="autoZero"/>
        <c:crossBetween val="between"/>
        <c:majorUnit val="1"/>
        <c:minorUnit val="0.5"/>
      </c:valAx>
    </c:plotArea>
    <c:legend>
      <c:legendPos val="r"/>
      <c:layout>
        <c:manualLayout>
          <c:xMode val="edge"/>
          <c:yMode val="edge"/>
          <c:x val="0"/>
          <c:y val="0.92656685519943816"/>
          <c:w val="0.42932117695814354"/>
          <c:h val="7.3392480869468937E-2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A3945E-22B6-483A-9BB1-85503F06C71C}" type="datetimeFigureOut">
              <a:rPr lang="ru-RU"/>
              <a:pPr>
                <a:defRPr/>
              </a:pPr>
              <a:t>25.05.2010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7DD52E-E885-4D71-B995-06786025AC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EAED6D-88BC-4DAC-9F3B-C5F376A04890}" type="datetimeFigureOut">
              <a:rPr lang="ru-RU"/>
              <a:pPr>
                <a:defRPr/>
              </a:pPr>
              <a:t>25.05.2010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FFFC1-1DE2-4570-AEE2-9FD612CA51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FA81E6-1534-4ECD-AA13-12945A192E9D}" type="datetimeFigureOut">
              <a:rPr lang="ru-RU"/>
              <a:pPr>
                <a:defRPr/>
              </a:pPr>
              <a:t>25.05.2010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4EE48-678B-4AEA-A964-14839A8A85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351DCB-8425-4394-A9F0-3BF1E75706EF}" type="datetimeFigureOut">
              <a:rPr lang="ru-RU"/>
              <a:pPr>
                <a:defRPr/>
              </a:pPr>
              <a:t>25.05.2010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92D5ED-36F6-4963-A159-1A82785D4F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EF1AE-8130-4B36-A80E-57322E1FF3D2}" type="datetimeFigureOut">
              <a:rPr lang="ru-RU"/>
              <a:pPr>
                <a:defRPr/>
              </a:pPr>
              <a:t>25.05.2010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70359-828B-4939-A2B9-57BDA2B0A6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17D20B-464E-433A-9A31-440B3178DEDA}" type="datetimeFigureOut">
              <a:rPr lang="ru-RU"/>
              <a:pPr>
                <a:defRPr/>
              </a:pPr>
              <a:t>25.05.2010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A041F4-C3E3-455B-BE49-07C9C9DA84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EC9A8-E79D-4EF0-88AC-220F76353E36}" type="datetimeFigureOut">
              <a:rPr lang="ru-RU"/>
              <a:pPr>
                <a:defRPr/>
              </a:pPr>
              <a:t>25.05.2010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067C9-EA35-4A5F-90EE-BB686268C0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A2EFC7-A42D-4815-969F-6BE560D515FC}" type="datetimeFigureOut">
              <a:rPr lang="ru-RU"/>
              <a:pPr>
                <a:defRPr/>
              </a:pPr>
              <a:t>25.05.2010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150960-E08C-4A06-B6D9-A12DD84D09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2D399-45AF-478D-AEFA-9CDA43E33879}" type="datetimeFigureOut">
              <a:rPr lang="ru-RU"/>
              <a:pPr>
                <a:defRPr/>
              </a:pPr>
              <a:t>25.05.2010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B72D31-17D3-493B-81E9-8EA16EAEBB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15C15-EC4D-4EA0-8DF8-ED3ABBD6EC33}" type="datetimeFigureOut">
              <a:rPr lang="ru-RU"/>
              <a:pPr>
                <a:defRPr/>
              </a:pPr>
              <a:t>25.05.2010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CC559B-BEA9-49A7-BCE3-69831E4EF4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337F5C-CBE5-4DEA-9459-6D88F2A081F4}" type="datetimeFigureOut">
              <a:rPr lang="ru-RU"/>
              <a:pPr>
                <a:defRPr/>
              </a:pPr>
              <a:t>25.05.2010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72301F-C3E6-4061-A5E2-BD842D15C8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5124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5125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8A2D07-9269-44AD-B07F-449610687DDD}" type="datetimeFigureOut">
              <a:rPr lang="ru-RU"/>
              <a:pPr>
                <a:defRPr/>
              </a:pPr>
              <a:t>25.05.2010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0F17D1B-1C98-4244-BE36-4B701BE288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5129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5" r:id="rId1"/>
    <p:sldLayoutId id="2147483897" r:id="rId2"/>
    <p:sldLayoutId id="2147483906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7" r:id="rId9"/>
    <p:sldLayoutId id="2147483903" r:id="rId10"/>
    <p:sldLayoutId id="214748390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Office_Excel1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1.mpg" TargetMode="Externa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2.mpg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4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5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2786058"/>
            <a:ext cx="7381764" cy="1200329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ea typeface="Batang" pitchFamily="18" charset="-127"/>
                <a:cs typeface="Aharoni" pitchFamily="2" charset="-79"/>
              </a:rPr>
              <a:t>«СТАТИСТИКА»</a:t>
            </a:r>
          </a:p>
        </p:txBody>
      </p:sp>
      <p:sp>
        <p:nvSpPr>
          <p:cNvPr id="9219" name="TextBox 3"/>
          <p:cNvSpPr txBox="1">
            <a:spLocks noChangeArrowheads="1"/>
          </p:cNvSpPr>
          <p:nvPr/>
        </p:nvSpPr>
        <p:spPr bwMode="auto">
          <a:xfrm>
            <a:off x="2286000" y="714375"/>
            <a:ext cx="4643438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ru-RU">
                <a:latin typeface="Constantia" pitchFamily="18" charset="0"/>
              </a:rPr>
              <a:t>                  </a:t>
            </a:r>
            <a:r>
              <a:rPr lang="ru-RU" sz="4000" b="1">
                <a:latin typeface="Constantia" pitchFamily="18" charset="0"/>
              </a:rPr>
              <a:t>РЕФЕРАТ</a:t>
            </a:r>
          </a:p>
          <a:p>
            <a:pPr>
              <a:lnSpc>
                <a:spcPct val="150000"/>
              </a:lnSpc>
            </a:pPr>
            <a:r>
              <a:rPr lang="ru-RU" sz="4000">
                <a:latin typeface="Constantia" pitchFamily="18" charset="0"/>
              </a:rPr>
              <a:t>         на  тему</a:t>
            </a:r>
          </a:p>
        </p:txBody>
      </p:sp>
      <p:sp>
        <p:nvSpPr>
          <p:cNvPr id="9220" name="TextBox 4"/>
          <p:cNvSpPr txBox="1">
            <a:spLocks noChangeArrowheads="1"/>
          </p:cNvSpPr>
          <p:nvPr/>
        </p:nvSpPr>
        <p:spPr bwMode="auto">
          <a:xfrm>
            <a:off x="6000750" y="4286250"/>
            <a:ext cx="28575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onstantia" pitchFamily="18" charset="0"/>
              </a:rPr>
              <a:t>Выполнила:</a:t>
            </a:r>
          </a:p>
          <a:p>
            <a:r>
              <a:rPr lang="ru-RU" sz="2000">
                <a:latin typeface="Constantia" pitchFamily="18" charset="0"/>
              </a:rPr>
              <a:t>ученица 8Б класса</a:t>
            </a:r>
          </a:p>
          <a:p>
            <a:r>
              <a:rPr lang="ru-RU" sz="2000">
                <a:latin typeface="Constantia" pitchFamily="18" charset="0"/>
              </a:rPr>
              <a:t>Семёнова Валерия</a:t>
            </a:r>
          </a:p>
          <a:p>
            <a:endParaRPr lang="ru-RU" sz="2000">
              <a:latin typeface="Constantia" pitchFamily="18" charset="0"/>
            </a:endParaRPr>
          </a:p>
          <a:p>
            <a:r>
              <a:rPr lang="ru-RU" sz="2000">
                <a:latin typeface="Constantia" pitchFamily="18" charset="0"/>
              </a:rPr>
              <a:t> Руководитель:</a:t>
            </a:r>
          </a:p>
          <a:p>
            <a:r>
              <a:rPr lang="ru-RU" sz="2000">
                <a:latin typeface="Constantia" pitchFamily="18" charset="0"/>
              </a:rPr>
              <a:t> Храмцова Н.А.</a:t>
            </a:r>
          </a:p>
        </p:txBody>
      </p:sp>
      <p:pic>
        <p:nvPicPr>
          <p:cNvPr id="92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-996713">
            <a:off x="619125" y="4430713"/>
            <a:ext cx="1817688" cy="2097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296676">
            <a:off x="7078663" y="847725"/>
            <a:ext cx="1797050" cy="2030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Прямоугольник 28"/>
          <p:cNvSpPr/>
          <p:nvPr/>
        </p:nvSpPr>
        <p:spPr>
          <a:xfrm>
            <a:off x="5072066" y="2928934"/>
            <a:ext cx="3571900" cy="171451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800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2786050" y="5572140"/>
            <a:ext cx="2643206" cy="71438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800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214282" y="3786190"/>
            <a:ext cx="3429024" cy="107157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 sz="2800" dirty="0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-285750" y="3786188"/>
            <a:ext cx="442912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latin typeface="+mn-lt"/>
                <a:ea typeface="Batang" pitchFamily="18" charset="-127"/>
                <a:cs typeface="Times New Roman" pitchFamily="18" charset="0"/>
              </a:rPr>
              <a:t>статистическая отчётность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3000375" y="5643563"/>
            <a:ext cx="22415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latin typeface="+mn-lt"/>
                <a:cs typeface="Times New Roman" pitchFamily="18" charset="0"/>
              </a:rPr>
              <a:t>регистры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5072063" y="2857500"/>
            <a:ext cx="357187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dirty="0">
                <a:latin typeface="+mn-lt"/>
                <a:cs typeface="Times New Roman" pitchFamily="18" charset="0"/>
              </a:rPr>
              <a:t>специально организованное статистической наблюдение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500063" y="857250"/>
            <a:ext cx="8159750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Формы статистического наблюдения</a:t>
            </a:r>
          </a:p>
        </p:txBody>
      </p:sp>
      <p:sp>
        <p:nvSpPr>
          <p:cNvPr id="15" name="Стрелка вниз 14"/>
          <p:cNvSpPr/>
          <p:nvPr/>
        </p:nvSpPr>
        <p:spPr>
          <a:xfrm rot="825494" flipH="1">
            <a:off x="2146300" y="1555750"/>
            <a:ext cx="90488" cy="1836738"/>
          </a:xfrm>
          <a:prstGeom prst="down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Стрелка вниз 19"/>
          <p:cNvSpPr/>
          <p:nvPr/>
        </p:nvSpPr>
        <p:spPr>
          <a:xfrm>
            <a:off x="4357688" y="1571625"/>
            <a:ext cx="71437" cy="3786188"/>
          </a:xfrm>
          <a:prstGeom prst="down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2" name="Стрелка вниз 21"/>
          <p:cNvSpPr/>
          <p:nvPr/>
        </p:nvSpPr>
        <p:spPr>
          <a:xfrm rot="20759769">
            <a:off x="6291263" y="1492250"/>
            <a:ext cx="77787" cy="1223963"/>
          </a:xfrm>
          <a:prstGeom prst="down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15" grpId="0" animBg="1"/>
      <p:bldP spid="20" grpId="0" animBg="1"/>
      <p:bldP spid="2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572125" y="1714500"/>
          <a:ext cx="3220312" cy="487492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220312"/>
              </a:tblGrid>
              <a:tr h="72294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 источникам</a:t>
                      </a:r>
                      <a:r>
                        <a:rPr lang="ru-RU" baseline="0" dirty="0" smtClean="0"/>
                        <a:t> сведений</a:t>
                      </a:r>
                      <a:endParaRPr lang="ru-RU" dirty="0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Непосредственное наблюдение</a:t>
                      </a:r>
                      <a:endParaRPr lang="ru-RU" b="1" dirty="0"/>
                    </a:p>
                  </a:txBody>
                  <a:tcPr/>
                </a:tc>
              </a:tr>
              <a:tr h="3146134">
                <a:tc>
                  <a:txBody>
                    <a:bodyPr/>
                    <a:lstStyle/>
                    <a:p>
                      <a:endParaRPr lang="ru-RU" b="1" dirty="0" smtClean="0"/>
                    </a:p>
                    <a:p>
                      <a:endParaRPr lang="ru-RU" b="1" dirty="0" smtClean="0"/>
                    </a:p>
                    <a:p>
                      <a:endParaRPr lang="ru-RU" b="1" dirty="0" smtClean="0"/>
                    </a:p>
                    <a:p>
                      <a:r>
                        <a:rPr lang="ru-RU" b="1" dirty="0" smtClean="0"/>
                        <a:t>Документальное</a:t>
                      </a:r>
                      <a:r>
                        <a:rPr lang="ru-RU" b="1" baseline="0" dirty="0" smtClean="0"/>
                        <a:t> наблюдение</a:t>
                      </a:r>
                      <a:endParaRPr lang="ru-RU" b="1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Опрос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42875" y="1714500"/>
          <a:ext cx="2928958" cy="486635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928958"/>
              </a:tblGrid>
              <a:tr h="714380">
                <a:tc>
                  <a:txBody>
                    <a:bodyPr/>
                    <a:lstStyle/>
                    <a:p>
                      <a:pPr algn="ctr"/>
                      <a:r>
                        <a:rPr lang="ru-RU" i="0" dirty="0" smtClean="0"/>
                        <a:t>По охвату единиц совокупности</a:t>
                      </a:r>
                      <a:endParaRPr lang="ru-RU" i="0" dirty="0"/>
                    </a:p>
                  </a:txBody>
                  <a:tcPr/>
                </a:tc>
              </a:tr>
              <a:tr h="642942">
                <a:tc>
                  <a:txBody>
                    <a:bodyPr/>
                    <a:lstStyle/>
                    <a:p>
                      <a:r>
                        <a:rPr lang="ru-RU" b="1" dirty="0" smtClean="0"/>
                        <a:t>Сплошное наблюдение</a:t>
                      </a:r>
                      <a:endParaRPr lang="ru-RU" b="1" dirty="0"/>
                    </a:p>
                  </a:txBody>
                  <a:tcPr/>
                </a:tc>
              </a:tr>
              <a:tr h="3143272">
                <a:tc>
                  <a:txBody>
                    <a:bodyPr/>
                    <a:lstStyle/>
                    <a:p>
                      <a:endParaRPr lang="ru-RU" b="1" dirty="0" smtClean="0"/>
                    </a:p>
                    <a:p>
                      <a:r>
                        <a:rPr lang="ru-RU" b="1" dirty="0" err="1" smtClean="0"/>
                        <a:t>Несплошное</a:t>
                      </a:r>
                      <a:r>
                        <a:rPr lang="ru-RU" b="1" baseline="0" dirty="0" smtClean="0"/>
                        <a:t> </a:t>
                      </a:r>
                      <a:r>
                        <a:rPr lang="ru-RU" b="1" dirty="0" smtClean="0"/>
                        <a:t>наблюдение:</a:t>
                      </a:r>
                    </a:p>
                    <a:p>
                      <a:endParaRPr lang="ru-RU" b="1" dirty="0" smtClean="0"/>
                    </a:p>
                    <a:p>
                      <a:pPr algn="l"/>
                      <a:r>
                        <a:rPr lang="ru-RU" i="1" dirty="0" smtClean="0"/>
                        <a:t>-наблюдение</a:t>
                      </a:r>
                      <a:r>
                        <a:rPr lang="ru-RU" i="1" baseline="0" dirty="0" smtClean="0"/>
                        <a:t>  </a:t>
                      </a:r>
                    </a:p>
                    <a:p>
                      <a:pPr algn="l"/>
                      <a:r>
                        <a:rPr lang="ru-RU" i="1" baseline="0" dirty="0" smtClean="0"/>
                        <a:t>массового массива</a:t>
                      </a:r>
                    </a:p>
                    <a:p>
                      <a:pPr algn="l"/>
                      <a:endParaRPr lang="ru-RU" i="1" baseline="0" dirty="0" smtClean="0"/>
                    </a:p>
                    <a:p>
                      <a:r>
                        <a:rPr lang="ru-RU" i="1" dirty="0" smtClean="0"/>
                        <a:t>-выборочное наблюдение</a:t>
                      </a:r>
                    </a:p>
                    <a:p>
                      <a:endParaRPr lang="ru-RU" i="1" dirty="0" smtClean="0"/>
                    </a:p>
                    <a:p>
                      <a:r>
                        <a:rPr lang="ru-RU" i="1" dirty="0" smtClean="0"/>
                        <a:t>-монографическое</a:t>
                      </a:r>
                      <a:r>
                        <a:rPr lang="ru-RU" i="1" baseline="0" dirty="0" smtClean="0"/>
                        <a:t> наблюдение</a:t>
                      </a:r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071813" y="1714500"/>
          <a:ext cx="2494728" cy="4883493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94728"/>
              </a:tblGrid>
              <a:tr h="72295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 времени наблюдения</a:t>
                      </a:r>
                      <a:endParaRPr lang="ru-RU" dirty="0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ru-RU" b="1" dirty="0" smtClean="0"/>
                        <a:t>Непрерывное наблюдение</a:t>
                      </a:r>
                      <a:endParaRPr lang="ru-RU" b="1" dirty="0"/>
                    </a:p>
                  </a:txBody>
                  <a:tcPr/>
                </a:tc>
              </a:tr>
              <a:tr h="3154703">
                <a:tc>
                  <a:txBody>
                    <a:bodyPr/>
                    <a:lstStyle/>
                    <a:p>
                      <a:endParaRPr lang="ru-RU" b="1" dirty="0" smtClean="0"/>
                    </a:p>
                    <a:p>
                      <a:r>
                        <a:rPr lang="ru-RU" b="1" dirty="0" smtClean="0"/>
                        <a:t>Прерывное наблюдение:</a:t>
                      </a:r>
                    </a:p>
                    <a:p>
                      <a:endParaRPr lang="ru-RU" b="1" dirty="0" smtClean="0"/>
                    </a:p>
                    <a:p>
                      <a:r>
                        <a:rPr lang="ru-RU" dirty="0" smtClean="0"/>
                        <a:t>-</a:t>
                      </a:r>
                      <a:r>
                        <a:rPr lang="ru-RU" i="1" dirty="0" smtClean="0"/>
                        <a:t>периодическое наблюдение</a:t>
                      </a:r>
                    </a:p>
                    <a:p>
                      <a:endParaRPr lang="ru-RU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-</a:t>
                      </a:r>
                      <a:r>
                        <a:rPr lang="ru-RU" i="1" dirty="0" smtClean="0"/>
                        <a:t>единовременное наблюдение</a:t>
                      </a:r>
                      <a:endParaRPr lang="ru-RU" dirty="0" smtClean="0"/>
                    </a:p>
                    <a:p>
                      <a:endParaRPr lang="ru-RU" i="1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642938" y="642938"/>
            <a:ext cx="7758112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Виды статистического наблюдения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Горизонтальный свиток 8"/>
          <p:cNvSpPr/>
          <p:nvPr/>
        </p:nvSpPr>
        <p:spPr>
          <a:xfrm>
            <a:off x="2428860" y="3571876"/>
            <a:ext cx="4143404" cy="857256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2428860" y="1357298"/>
            <a:ext cx="4143404" cy="928694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2428860" y="4643446"/>
            <a:ext cx="4143404" cy="857256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428860" y="2428868"/>
            <a:ext cx="4143404" cy="857256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2428860" y="5715016"/>
            <a:ext cx="4143404" cy="857256"/>
          </a:xfrm>
          <a:prstGeom prst="horizontalScroll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642938" y="1428750"/>
            <a:ext cx="7786687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buFont typeface="Arial" charset="0"/>
              <a:buChar char="•"/>
            </a:pPr>
            <a:r>
              <a:rPr lang="ru-RU" sz="3600">
                <a:latin typeface="Batang" pitchFamily="18" charset="-127"/>
                <a:ea typeface="Batang" pitchFamily="18" charset="-127"/>
              </a:rPr>
              <a:t>Уильям Петти</a:t>
            </a:r>
          </a:p>
          <a:p>
            <a:pPr algn="ctr">
              <a:buFont typeface="Arial" charset="0"/>
              <a:buChar char="•"/>
            </a:pPr>
            <a:endParaRPr lang="ru-RU" sz="3600">
              <a:latin typeface="Batang" pitchFamily="18" charset="-127"/>
              <a:ea typeface="Batang" pitchFamily="18" charset="-127"/>
            </a:endParaRPr>
          </a:p>
          <a:p>
            <a:pPr algn="ctr">
              <a:buFont typeface="Arial" charset="0"/>
              <a:buChar char="•"/>
            </a:pPr>
            <a:r>
              <a:rPr lang="ru-RU" sz="3600">
                <a:latin typeface="Batang" pitchFamily="18" charset="-127"/>
                <a:ea typeface="Batang" pitchFamily="18" charset="-127"/>
              </a:rPr>
              <a:t>Адольф Кетле</a:t>
            </a:r>
          </a:p>
          <a:p>
            <a:pPr algn="ctr">
              <a:buFont typeface="Arial" charset="0"/>
              <a:buChar char="•"/>
            </a:pPr>
            <a:endParaRPr lang="ru-RU" sz="3600">
              <a:latin typeface="Batang" pitchFamily="18" charset="-127"/>
              <a:ea typeface="Batang" pitchFamily="18" charset="-127"/>
            </a:endParaRPr>
          </a:p>
          <a:p>
            <a:pPr algn="ctr">
              <a:buFont typeface="Arial" charset="0"/>
              <a:buChar char="•"/>
            </a:pPr>
            <a:r>
              <a:rPr lang="ru-RU" sz="3600">
                <a:latin typeface="Batang" pitchFamily="18" charset="-127"/>
                <a:ea typeface="Batang" pitchFamily="18" charset="-127"/>
              </a:rPr>
              <a:t>Д.П. Журавский                                </a:t>
            </a:r>
          </a:p>
          <a:p>
            <a:pPr algn="ctr"/>
            <a:endParaRPr lang="ru-RU" sz="3600">
              <a:latin typeface="Batang" pitchFamily="18" charset="-127"/>
              <a:ea typeface="Batang" pitchFamily="18" charset="-127"/>
            </a:endParaRPr>
          </a:p>
          <a:p>
            <a:pPr algn="ctr">
              <a:buFont typeface="Arial" charset="0"/>
              <a:buChar char="•"/>
            </a:pPr>
            <a:r>
              <a:rPr lang="ru-RU" sz="3600">
                <a:latin typeface="Batang" pitchFamily="18" charset="-127"/>
                <a:ea typeface="Batang" pitchFamily="18" charset="-127"/>
              </a:rPr>
              <a:t>К.Ф. Герман</a:t>
            </a:r>
          </a:p>
          <a:p>
            <a:pPr algn="ctr">
              <a:buFont typeface="Arial" charset="0"/>
              <a:buChar char="•"/>
            </a:pPr>
            <a:endParaRPr lang="ru-RU" sz="3600">
              <a:latin typeface="Batang" pitchFamily="18" charset="-127"/>
              <a:ea typeface="Batang" pitchFamily="18" charset="-127"/>
            </a:endParaRPr>
          </a:p>
          <a:p>
            <a:pPr algn="ctr">
              <a:buFont typeface="Arial" charset="0"/>
              <a:buChar char="•"/>
            </a:pPr>
            <a:r>
              <a:rPr lang="ru-RU" sz="3600">
                <a:latin typeface="Batang" pitchFamily="18" charset="-127"/>
                <a:ea typeface="Batang" pitchFamily="18" charset="-127"/>
              </a:rPr>
              <a:t>В.И. Ленин</a:t>
            </a:r>
          </a:p>
        </p:txBody>
      </p:sp>
      <p:pic>
        <p:nvPicPr>
          <p:cNvPr id="10" name="Рисунок 9" descr="Петти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428875"/>
            <a:ext cx="4572000" cy="421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Кетле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88" y="3286125"/>
            <a:ext cx="3857625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Ленин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75" y="1357313"/>
            <a:ext cx="4214813" cy="435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Прямоугольник 12"/>
          <p:cNvSpPr/>
          <p:nvPr/>
        </p:nvSpPr>
        <p:spPr>
          <a:xfrm>
            <a:off x="0" y="0"/>
            <a:ext cx="91440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Учёные, внёсшие вклад в развитие статистики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7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сх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4222750"/>
            <a:ext cx="2676525" cy="2635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сх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143000"/>
            <a:ext cx="609600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643063" y="714375"/>
            <a:ext cx="5645150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Статистические методы</a:t>
            </a:r>
          </a:p>
        </p:txBody>
      </p:sp>
      <p:pic>
        <p:nvPicPr>
          <p:cNvPr id="5" name="Рисунок 4" descr="f793d765918642bc1f4171eb89b5266e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5" y="3714750"/>
            <a:ext cx="4532313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0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с двумя скругленными противолежащими углами 13"/>
          <p:cNvSpPr/>
          <p:nvPr/>
        </p:nvSpPr>
        <p:spPr>
          <a:xfrm>
            <a:off x="6072198" y="3214686"/>
            <a:ext cx="2643206" cy="642942"/>
          </a:xfrm>
          <a:prstGeom prst="round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/>
              <a:t>Графическая</a:t>
            </a:r>
          </a:p>
        </p:txBody>
      </p:sp>
      <p:sp>
        <p:nvSpPr>
          <p:cNvPr id="13" name="Прямоугольник с двумя скругленными противолежащими углами 12"/>
          <p:cNvSpPr/>
          <p:nvPr/>
        </p:nvSpPr>
        <p:spPr>
          <a:xfrm>
            <a:off x="3071802" y="4214818"/>
            <a:ext cx="2714644" cy="714380"/>
          </a:xfrm>
          <a:prstGeom prst="round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/>
              <a:t>Табличная</a:t>
            </a:r>
          </a:p>
        </p:txBody>
      </p:sp>
      <p:sp>
        <p:nvSpPr>
          <p:cNvPr id="12" name="Прямоугольник с двумя скругленными противолежащими углами 11"/>
          <p:cNvSpPr/>
          <p:nvPr/>
        </p:nvSpPr>
        <p:spPr>
          <a:xfrm>
            <a:off x="285720" y="3214686"/>
            <a:ext cx="2500330" cy="642942"/>
          </a:xfrm>
          <a:prstGeom prst="round2Diag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/>
              <a:t>Текстовая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928688"/>
            <a:ext cx="91440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Формы представления статистических данных</a:t>
            </a:r>
          </a:p>
        </p:txBody>
      </p:sp>
      <p:sp>
        <p:nvSpPr>
          <p:cNvPr id="11" name="Стрелка вниз 10"/>
          <p:cNvSpPr/>
          <p:nvPr/>
        </p:nvSpPr>
        <p:spPr>
          <a:xfrm rot="954539">
            <a:off x="2042626" y="1699583"/>
            <a:ext cx="81727" cy="13632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Стрелка вниз 14"/>
          <p:cNvSpPr/>
          <p:nvPr/>
        </p:nvSpPr>
        <p:spPr>
          <a:xfrm>
            <a:off x="4429124" y="2143116"/>
            <a:ext cx="71438" cy="1928826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20740624">
            <a:off x="7038766" y="1628137"/>
            <a:ext cx="87107" cy="147222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428868"/>
            <a:ext cx="9144000" cy="1754326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Исследовательская  работа (Часть </a:t>
            </a:r>
            <a:r>
              <a:rPr lang="en-US" sz="54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</a:t>
            </a:r>
            <a:r>
              <a:rPr lang="ru-RU" sz="54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pic>
        <p:nvPicPr>
          <p:cNvPr id="21508" name="Object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50" y="0"/>
            <a:ext cx="8643938" cy="671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24581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214313" y="0"/>
            <a:ext cx="8709025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Зависимость успеваемости от роста 8А</a:t>
            </a:r>
            <a:endParaRPr lang="ru-RU" sz="3600" dirty="0"/>
          </a:p>
        </p:txBody>
      </p:sp>
      <p:grpSp>
        <p:nvGrpSpPr>
          <p:cNvPr id="24583" name="Group 10"/>
          <p:cNvGrpSpPr>
            <a:grpSpLocks noChangeAspect="1"/>
          </p:cNvGrpSpPr>
          <p:nvPr/>
        </p:nvGrpSpPr>
        <p:grpSpPr bwMode="auto">
          <a:xfrm>
            <a:off x="214313" y="428625"/>
            <a:ext cx="7929562" cy="6286500"/>
            <a:chOff x="810" y="585"/>
            <a:chExt cx="5483" cy="4864"/>
          </a:xfrm>
        </p:grpSpPr>
        <p:sp>
          <p:nvSpPr>
            <p:cNvPr id="24584" name="AutoShape 9"/>
            <p:cNvSpPr>
              <a:spLocks noChangeAspect="1" noChangeArrowheads="1" noTextEdit="1"/>
            </p:cNvSpPr>
            <p:nvPr/>
          </p:nvSpPr>
          <p:spPr bwMode="auto">
            <a:xfrm>
              <a:off x="810" y="585"/>
              <a:ext cx="5483" cy="486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5" name="Rectangle 11"/>
            <p:cNvSpPr>
              <a:spLocks noChangeArrowheads="1"/>
            </p:cNvSpPr>
            <p:nvPr/>
          </p:nvSpPr>
          <p:spPr bwMode="auto">
            <a:xfrm>
              <a:off x="2043" y="1025"/>
              <a:ext cx="3794" cy="3062"/>
            </a:xfrm>
            <a:prstGeom prst="rect">
              <a:avLst/>
            </a:prstGeom>
            <a:solidFill>
              <a:srgbClr val="C0C0C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6" name="Freeform 12"/>
            <p:cNvSpPr>
              <a:spLocks noEditPoints="1"/>
            </p:cNvSpPr>
            <p:nvPr/>
          </p:nvSpPr>
          <p:spPr bwMode="auto">
            <a:xfrm>
              <a:off x="2167" y="1021"/>
              <a:ext cx="3545" cy="3062"/>
            </a:xfrm>
            <a:custGeom>
              <a:avLst/>
              <a:gdLst>
                <a:gd name="T0" fmla="*/ 0 w 3545"/>
                <a:gd name="T1" fmla="*/ 3062 h 3062"/>
                <a:gd name="T2" fmla="*/ 133 w 3545"/>
                <a:gd name="T3" fmla="*/ 0 h 3062"/>
                <a:gd name="T4" fmla="*/ 125 w 3545"/>
                <a:gd name="T5" fmla="*/ 0 h 3062"/>
                <a:gd name="T6" fmla="*/ 258 w 3545"/>
                <a:gd name="T7" fmla="*/ 3062 h 3062"/>
                <a:gd name="T8" fmla="*/ 258 w 3545"/>
                <a:gd name="T9" fmla="*/ 0 h 3062"/>
                <a:gd name="T10" fmla="*/ 375 w 3545"/>
                <a:gd name="T11" fmla="*/ 3062 h 3062"/>
                <a:gd name="T12" fmla="*/ 508 w 3545"/>
                <a:gd name="T13" fmla="*/ 0 h 3062"/>
                <a:gd name="T14" fmla="*/ 500 w 3545"/>
                <a:gd name="T15" fmla="*/ 0 h 3062"/>
                <a:gd name="T16" fmla="*/ 641 w 3545"/>
                <a:gd name="T17" fmla="*/ 3062 h 3062"/>
                <a:gd name="T18" fmla="*/ 641 w 3545"/>
                <a:gd name="T19" fmla="*/ 0 h 3062"/>
                <a:gd name="T20" fmla="*/ 757 w 3545"/>
                <a:gd name="T21" fmla="*/ 3062 h 3062"/>
                <a:gd name="T22" fmla="*/ 891 w 3545"/>
                <a:gd name="T23" fmla="*/ 0 h 3062"/>
                <a:gd name="T24" fmla="*/ 882 w 3545"/>
                <a:gd name="T25" fmla="*/ 0 h 3062"/>
                <a:gd name="T26" fmla="*/ 1015 w 3545"/>
                <a:gd name="T27" fmla="*/ 3062 h 3062"/>
                <a:gd name="T28" fmla="*/ 1015 w 3545"/>
                <a:gd name="T29" fmla="*/ 0 h 3062"/>
                <a:gd name="T30" fmla="*/ 1265 w 3545"/>
                <a:gd name="T31" fmla="*/ 3062 h 3062"/>
                <a:gd name="T32" fmla="*/ 1398 w 3545"/>
                <a:gd name="T33" fmla="*/ 0 h 3062"/>
                <a:gd name="T34" fmla="*/ 1390 w 3545"/>
                <a:gd name="T35" fmla="*/ 0 h 3062"/>
                <a:gd name="T36" fmla="*/ 1523 w 3545"/>
                <a:gd name="T37" fmla="*/ 3062 h 3062"/>
                <a:gd name="T38" fmla="*/ 1523 w 3545"/>
                <a:gd name="T39" fmla="*/ 0 h 3062"/>
                <a:gd name="T40" fmla="*/ 1639 w 3545"/>
                <a:gd name="T41" fmla="*/ 3062 h 3062"/>
                <a:gd name="T42" fmla="*/ 1773 w 3545"/>
                <a:gd name="T43" fmla="*/ 0 h 3062"/>
                <a:gd name="T44" fmla="*/ 1764 w 3545"/>
                <a:gd name="T45" fmla="*/ 0 h 3062"/>
                <a:gd name="T46" fmla="*/ 1897 w 3545"/>
                <a:gd name="T47" fmla="*/ 3062 h 3062"/>
                <a:gd name="T48" fmla="*/ 1897 w 3545"/>
                <a:gd name="T49" fmla="*/ 0 h 3062"/>
                <a:gd name="T50" fmla="*/ 2022 w 3545"/>
                <a:gd name="T51" fmla="*/ 3062 h 3062"/>
                <a:gd name="T52" fmla="*/ 2155 w 3545"/>
                <a:gd name="T53" fmla="*/ 0 h 3062"/>
                <a:gd name="T54" fmla="*/ 2147 w 3545"/>
                <a:gd name="T55" fmla="*/ 0 h 3062"/>
                <a:gd name="T56" fmla="*/ 2280 w 3545"/>
                <a:gd name="T57" fmla="*/ 3062 h 3062"/>
                <a:gd name="T58" fmla="*/ 2280 w 3545"/>
                <a:gd name="T59" fmla="*/ 0 h 3062"/>
                <a:gd name="T60" fmla="*/ 2521 w 3545"/>
                <a:gd name="T61" fmla="*/ 3062 h 3062"/>
                <a:gd name="T62" fmla="*/ 2663 w 3545"/>
                <a:gd name="T63" fmla="*/ 0 h 3062"/>
                <a:gd name="T64" fmla="*/ 2655 w 3545"/>
                <a:gd name="T65" fmla="*/ 0 h 3062"/>
                <a:gd name="T66" fmla="*/ 2788 w 3545"/>
                <a:gd name="T67" fmla="*/ 3062 h 3062"/>
                <a:gd name="T68" fmla="*/ 2788 w 3545"/>
                <a:gd name="T69" fmla="*/ 0 h 3062"/>
                <a:gd name="T70" fmla="*/ 2904 w 3545"/>
                <a:gd name="T71" fmla="*/ 3062 h 3062"/>
                <a:gd name="T72" fmla="*/ 3037 w 3545"/>
                <a:gd name="T73" fmla="*/ 0 h 3062"/>
                <a:gd name="T74" fmla="*/ 3029 w 3545"/>
                <a:gd name="T75" fmla="*/ 0 h 3062"/>
                <a:gd name="T76" fmla="*/ 3162 w 3545"/>
                <a:gd name="T77" fmla="*/ 3062 h 3062"/>
                <a:gd name="T78" fmla="*/ 3162 w 3545"/>
                <a:gd name="T79" fmla="*/ 0 h 3062"/>
                <a:gd name="T80" fmla="*/ 3287 w 3545"/>
                <a:gd name="T81" fmla="*/ 3062 h 3062"/>
                <a:gd name="T82" fmla="*/ 3420 w 3545"/>
                <a:gd name="T83" fmla="*/ 0 h 3062"/>
                <a:gd name="T84" fmla="*/ 3412 w 3545"/>
                <a:gd name="T85" fmla="*/ 0 h 3062"/>
                <a:gd name="T86" fmla="*/ 3545 w 3545"/>
                <a:gd name="T87" fmla="*/ 3062 h 3062"/>
                <a:gd name="T88" fmla="*/ 3545 w 3545"/>
                <a:gd name="T89" fmla="*/ 0 h 3062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3545"/>
                <a:gd name="T136" fmla="*/ 0 h 3062"/>
                <a:gd name="T137" fmla="*/ 3545 w 3545"/>
                <a:gd name="T138" fmla="*/ 3062 h 3062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3545" h="3062">
                  <a:moveTo>
                    <a:pt x="9" y="0"/>
                  </a:moveTo>
                  <a:lnTo>
                    <a:pt x="9" y="3062"/>
                  </a:lnTo>
                  <a:lnTo>
                    <a:pt x="0" y="3062"/>
                  </a:lnTo>
                  <a:lnTo>
                    <a:pt x="0" y="0"/>
                  </a:lnTo>
                  <a:lnTo>
                    <a:pt x="9" y="0"/>
                  </a:lnTo>
                  <a:close/>
                  <a:moveTo>
                    <a:pt x="133" y="0"/>
                  </a:moveTo>
                  <a:lnTo>
                    <a:pt x="133" y="3062"/>
                  </a:lnTo>
                  <a:lnTo>
                    <a:pt x="125" y="3062"/>
                  </a:lnTo>
                  <a:lnTo>
                    <a:pt x="125" y="0"/>
                  </a:lnTo>
                  <a:lnTo>
                    <a:pt x="133" y="0"/>
                  </a:lnTo>
                  <a:close/>
                  <a:moveTo>
                    <a:pt x="258" y="0"/>
                  </a:moveTo>
                  <a:lnTo>
                    <a:pt x="258" y="3062"/>
                  </a:lnTo>
                  <a:lnTo>
                    <a:pt x="250" y="3062"/>
                  </a:lnTo>
                  <a:lnTo>
                    <a:pt x="250" y="0"/>
                  </a:lnTo>
                  <a:lnTo>
                    <a:pt x="258" y="0"/>
                  </a:lnTo>
                  <a:close/>
                  <a:moveTo>
                    <a:pt x="383" y="0"/>
                  </a:moveTo>
                  <a:lnTo>
                    <a:pt x="383" y="3062"/>
                  </a:lnTo>
                  <a:lnTo>
                    <a:pt x="375" y="3062"/>
                  </a:lnTo>
                  <a:lnTo>
                    <a:pt x="375" y="0"/>
                  </a:lnTo>
                  <a:lnTo>
                    <a:pt x="383" y="0"/>
                  </a:lnTo>
                  <a:close/>
                  <a:moveTo>
                    <a:pt x="508" y="0"/>
                  </a:moveTo>
                  <a:lnTo>
                    <a:pt x="508" y="3062"/>
                  </a:lnTo>
                  <a:lnTo>
                    <a:pt x="500" y="3062"/>
                  </a:lnTo>
                  <a:lnTo>
                    <a:pt x="500" y="0"/>
                  </a:lnTo>
                  <a:lnTo>
                    <a:pt x="508" y="0"/>
                  </a:lnTo>
                  <a:close/>
                  <a:moveTo>
                    <a:pt x="641" y="0"/>
                  </a:moveTo>
                  <a:lnTo>
                    <a:pt x="641" y="3062"/>
                  </a:lnTo>
                  <a:lnTo>
                    <a:pt x="633" y="3062"/>
                  </a:lnTo>
                  <a:lnTo>
                    <a:pt x="633" y="0"/>
                  </a:lnTo>
                  <a:lnTo>
                    <a:pt x="641" y="0"/>
                  </a:lnTo>
                  <a:close/>
                  <a:moveTo>
                    <a:pt x="766" y="0"/>
                  </a:moveTo>
                  <a:lnTo>
                    <a:pt x="766" y="3062"/>
                  </a:lnTo>
                  <a:lnTo>
                    <a:pt x="757" y="3062"/>
                  </a:lnTo>
                  <a:lnTo>
                    <a:pt x="757" y="0"/>
                  </a:lnTo>
                  <a:lnTo>
                    <a:pt x="766" y="0"/>
                  </a:lnTo>
                  <a:close/>
                  <a:moveTo>
                    <a:pt x="891" y="0"/>
                  </a:moveTo>
                  <a:lnTo>
                    <a:pt x="891" y="3062"/>
                  </a:lnTo>
                  <a:lnTo>
                    <a:pt x="882" y="3062"/>
                  </a:lnTo>
                  <a:lnTo>
                    <a:pt x="882" y="0"/>
                  </a:lnTo>
                  <a:lnTo>
                    <a:pt x="891" y="0"/>
                  </a:lnTo>
                  <a:close/>
                  <a:moveTo>
                    <a:pt x="1015" y="0"/>
                  </a:moveTo>
                  <a:lnTo>
                    <a:pt x="1015" y="3062"/>
                  </a:lnTo>
                  <a:lnTo>
                    <a:pt x="1007" y="3062"/>
                  </a:lnTo>
                  <a:lnTo>
                    <a:pt x="1007" y="0"/>
                  </a:lnTo>
                  <a:lnTo>
                    <a:pt x="1015" y="0"/>
                  </a:lnTo>
                  <a:close/>
                  <a:moveTo>
                    <a:pt x="1273" y="0"/>
                  </a:moveTo>
                  <a:lnTo>
                    <a:pt x="1273" y="3062"/>
                  </a:lnTo>
                  <a:lnTo>
                    <a:pt x="1265" y="3062"/>
                  </a:lnTo>
                  <a:lnTo>
                    <a:pt x="1265" y="0"/>
                  </a:lnTo>
                  <a:lnTo>
                    <a:pt x="1273" y="0"/>
                  </a:lnTo>
                  <a:close/>
                  <a:moveTo>
                    <a:pt x="1398" y="0"/>
                  </a:moveTo>
                  <a:lnTo>
                    <a:pt x="1398" y="3062"/>
                  </a:lnTo>
                  <a:lnTo>
                    <a:pt x="1390" y="3062"/>
                  </a:lnTo>
                  <a:lnTo>
                    <a:pt x="1390" y="0"/>
                  </a:lnTo>
                  <a:lnTo>
                    <a:pt x="1398" y="0"/>
                  </a:lnTo>
                  <a:close/>
                  <a:moveTo>
                    <a:pt x="1523" y="0"/>
                  </a:moveTo>
                  <a:lnTo>
                    <a:pt x="1523" y="3062"/>
                  </a:lnTo>
                  <a:lnTo>
                    <a:pt x="1515" y="3062"/>
                  </a:lnTo>
                  <a:lnTo>
                    <a:pt x="1515" y="0"/>
                  </a:lnTo>
                  <a:lnTo>
                    <a:pt x="1523" y="0"/>
                  </a:lnTo>
                  <a:close/>
                  <a:moveTo>
                    <a:pt x="1648" y="0"/>
                  </a:moveTo>
                  <a:lnTo>
                    <a:pt x="1648" y="3062"/>
                  </a:lnTo>
                  <a:lnTo>
                    <a:pt x="1639" y="3062"/>
                  </a:lnTo>
                  <a:lnTo>
                    <a:pt x="1639" y="0"/>
                  </a:lnTo>
                  <a:lnTo>
                    <a:pt x="1648" y="0"/>
                  </a:lnTo>
                  <a:close/>
                  <a:moveTo>
                    <a:pt x="1773" y="0"/>
                  </a:moveTo>
                  <a:lnTo>
                    <a:pt x="1773" y="3062"/>
                  </a:lnTo>
                  <a:lnTo>
                    <a:pt x="1764" y="3062"/>
                  </a:lnTo>
                  <a:lnTo>
                    <a:pt x="1764" y="0"/>
                  </a:lnTo>
                  <a:lnTo>
                    <a:pt x="1773" y="0"/>
                  </a:lnTo>
                  <a:close/>
                  <a:moveTo>
                    <a:pt x="1897" y="0"/>
                  </a:moveTo>
                  <a:lnTo>
                    <a:pt x="1897" y="3062"/>
                  </a:lnTo>
                  <a:lnTo>
                    <a:pt x="1889" y="3062"/>
                  </a:lnTo>
                  <a:lnTo>
                    <a:pt x="1889" y="0"/>
                  </a:lnTo>
                  <a:lnTo>
                    <a:pt x="1897" y="0"/>
                  </a:lnTo>
                  <a:close/>
                  <a:moveTo>
                    <a:pt x="2031" y="0"/>
                  </a:moveTo>
                  <a:lnTo>
                    <a:pt x="2031" y="3062"/>
                  </a:lnTo>
                  <a:lnTo>
                    <a:pt x="2022" y="3062"/>
                  </a:lnTo>
                  <a:lnTo>
                    <a:pt x="2022" y="0"/>
                  </a:lnTo>
                  <a:lnTo>
                    <a:pt x="2031" y="0"/>
                  </a:lnTo>
                  <a:close/>
                  <a:moveTo>
                    <a:pt x="2155" y="0"/>
                  </a:moveTo>
                  <a:lnTo>
                    <a:pt x="2155" y="3062"/>
                  </a:lnTo>
                  <a:lnTo>
                    <a:pt x="2147" y="3062"/>
                  </a:lnTo>
                  <a:lnTo>
                    <a:pt x="2147" y="0"/>
                  </a:lnTo>
                  <a:lnTo>
                    <a:pt x="2155" y="0"/>
                  </a:lnTo>
                  <a:close/>
                  <a:moveTo>
                    <a:pt x="2280" y="0"/>
                  </a:moveTo>
                  <a:lnTo>
                    <a:pt x="2280" y="3062"/>
                  </a:lnTo>
                  <a:lnTo>
                    <a:pt x="2272" y="3062"/>
                  </a:lnTo>
                  <a:lnTo>
                    <a:pt x="2272" y="0"/>
                  </a:lnTo>
                  <a:lnTo>
                    <a:pt x="2280" y="0"/>
                  </a:lnTo>
                  <a:close/>
                  <a:moveTo>
                    <a:pt x="2530" y="0"/>
                  </a:moveTo>
                  <a:lnTo>
                    <a:pt x="2530" y="3062"/>
                  </a:lnTo>
                  <a:lnTo>
                    <a:pt x="2521" y="3062"/>
                  </a:lnTo>
                  <a:lnTo>
                    <a:pt x="2521" y="0"/>
                  </a:lnTo>
                  <a:lnTo>
                    <a:pt x="2530" y="0"/>
                  </a:lnTo>
                  <a:close/>
                  <a:moveTo>
                    <a:pt x="2663" y="0"/>
                  </a:moveTo>
                  <a:lnTo>
                    <a:pt x="2663" y="3062"/>
                  </a:lnTo>
                  <a:lnTo>
                    <a:pt x="2655" y="3062"/>
                  </a:lnTo>
                  <a:lnTo>
                    <a:pt x="2655" y="0"/>
                  </a:lnTo>
                  <a:lnTo>
                    <a:pt x="2663" y="0"/>
                  </a:lnTo>
                  <a:close/>
                  <a:moveTo>
                    <a:pt x="2788" y="0"/>
                  </a:moveTo>
                  <a:lnTo>
                    <a:pt x="2788" y="3062"/>
                  </a:lnTo>
                  <a:lnTo>
                    <a:pt x="2779" y="3062"/>
                  </a:lnTo>
                  <a:lnTo>
                    <a:pt x="2779" y="0"/>
                  </a:lnTo>
                  <a:lnTo>
                    <a:pt x="2788" y="0"/>
                  </a:lnTo>
                  <a:close/>
                  <a:moveTo>
                    <a:pt x="2912" y="0"/>
                  </a:moveTo>
                  <a:lnTo>
                    <a:pt x="2912" y="3062"/>
                  </a:lnTo>
                  <a:lnTo>
                    <a:pt x="2904" y="3062"/>
                  </a:lnTo>
                  <a:lnTo>
                    <a:pt x="2904" y="0"/>
                  </a:lnTo>
                  <a:lnTo>
                    <a:pt x="2912" y="0"/>
                  </a:lnTo>
                  <a:close/>
                  <a:moveTo>
                    <a:pt x="3037" y="0"/>
                  </a:moveTo>
                  <a:lnTo>
                    <a:pt x="3037" y="3062"/>
                  </a:lnTo>
                  <a:lnTo>
                    <a:pt x="3029" y="3062"/>
                  </a:lnTo>
                  <a:lnTo>
                    <a:pt x="3029" y="0"/>
                  </a:lnTo>
                  <a:lnTo>
                    <a:pt x="3037" y="0"/>
                  </a:lnTo>
                  <a:close/>
                  <a:moveTo>
                    <a:pt x="3162" y="0"/>
                  </a:moveTo>
                  <a:lnTo>
                    <a:pt x="3162" y="3062"/>
                  </a:lnTo>
                  <a:lnTo>
                    <a:pt x="3154" y="3062"/>
                  </a:lnTo>
                  <a:lnTo>
                    <a:pt x="3154" y="0"/>
                  </a:lnTo>
                  <a:lnTo>
                    <a:pt x="3162" y="0"/>
                  </a:lnTo>
                  <a:close/>
                  <a:moveTo>
                    <a:pt x="3295" y="0"/>
                  </a:moveTo>
                  <a:lnTo>
                    <a:pt x="3295" y="3062"/>
                  </a:lnTo>
                  <a:lnTo>
                    <a:pt x="3287" y="3062"/>
                  </a:lnTo>
                  <a:lnTo>
                    <a:pt x="3287" y="0"/>
                  </a:lnTo>
                  <a:lnTo>
                    <a:pt x="3295" y="0"/>
                  </a:lnTo>
                  <a:close/>
                  <a:moveTo>
                    <a:pt x="3420" y="0"/>
                  </a:moveTo>
                  <a:lnTo>
                    <a:pt x="3420" y="3062"/>
                  </a:lnTo>
                  <a:lnTo>
                    <a:pt x="3412" y="3062"/>
                  </a:lnTo>
                  <a:lnTo>
                    <a:pt x="3412" y="0"/>
                  </a:lnTo>
                  <a:lnTo>
                    <a:pt x="3420" y="0"/>
                  </a:lnTo>
                  <a:close/>
                  <a:moveTo>
                    <a:pt x="3545" y="0"/>
                  </a:moveTo>
                  <a:lnTo>
                    <a:pt x="3545" y="3062"/>
                  </a:lnTo>
                  <a:lnTo>
                    <a:pt x="3536" y="3062"/>
                  </a:lnTo>
                  <a:lnTo>
                    <a:pt x="3536" y="0"/>
                  </a:lnTo>
                  <a:lnTo>
                    <a:pt x="3545" y="0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7" name="Freeform 13"/>
            <p:cNvSpPr>
              <a:spLocks noEditPoints="1"/>
            </p:cNvSpPr>
            <p:nvPr/>
          </p:nvSpPr>
          <p:spPr bwMode="auto">
            <a:xfrm>
              <a:off x="3299" y="1021"/>
              <a:ext cx="2538" cy="3062"/>
            </a:xfrm>
            <a:custGeom>
              <a:avLst/>
              <a:gdLst>
                <a:gd name="T0" fmla="*/ 8 w 2538"/>
                <a:gd name="T1" fmla="*/ 0 h 3062"/>
                <a:gd name="T2" fmla="*/ 8 w 2538"/>
                <a:gd name="T3" fmla="*/ 3062 h 3062"/>
                <a:gd name="T4" fmla="*/ 0 w 2538"/>
                <a:gd name="T5" fmla="*/ 3062 h 3062"/>
                <a:gd name="T6" fmla="*/ 0 w 2538"/>
                <a:gd name="T7" fmla="*/ 0 h 3062"/>
                <a:gd name="T8" fmla="*/ 8 w 2538"/>
                <a:gd name="T9" fmla="*/ 0 h 3062"/>
                <a:gd name="T10" fmla="*/ 1273 w 2538"/>
                <a:gd name="T11" fmla="*/ 0 h 3062"/>
                <a:gd name="T12" fmla="*/ 1273 w 2538"/>
                <a:gd name="T13" fmla="*/ 3062 h 3062"/>
                <a:gd name="T14" fmla="*/ 1265 w 2538"/>
                <a:gd name="T15" fmla="*/ 3062 h 3062"/>
                <a:gd name="T16" fmla="*/ 1265 w 2538"/>
                <a:gd name="T17" fmla="*/ 0 h 3062"/>
                <a:gd name="T18" fmla="*/ 1273 w 2538"/>
                <a:gd name="T19" fmla="*/ 0 h 3062"/>
                <a:gd name="T20" fmla="*/ 2538 w 2538"/>
                <a:gd name="T21" fmla="*/ 0 h 3062"/>
                <a:gd name="T22" fmla="*/ 2538 w 2538"/>
                <a:gd name="T23" fmla="*/ 3062 h 3062"/>
                <a:gd name="T24" fmla="*/ 2529 w 2538"/>
                <a:gd name="T25" fmla="*/ 3062 h 3062"/>
                <a:gd name="T26" fmla="*/ 2529 w 2538"/>
                <a:gd name="T27" fmla="*/ 0 h 3062"/>
                <a:gd name="T28" fmla="*/ 2538 w 2538"/>
                <a:gd name="T29" fmla="*/ 0 h 3062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538"/>
                <a:gd name="T46" fmla="*/ 0 h 3062"/>
                <a:gd name="T47" fmla="*/ 2538 w 2538"/>
                <a:gd name="T48" fmla="*/ 3062 h 3062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538" h="3062">
                  <a:moveTo>
                    <a:pt x="8" y="0"/>
                  </a:moveTo>
                  <a:lnTo>
                    <a:pt x="8" y="3062"/>
                  </a:lnTo>
                  <a:lnTo>
                    <a:pt x="0" y="3062"/>
                  </a:lnTo>
                  <a:lnTo>
                    <a:pt x="0" y="0"/>
                  </a:lnTo>
                  <a:lnTo>
                    <a:pt x="8" y="0"/>
                  </a:lnTo>
                  <a:close/>
                  <a:moveTo>
                    <a:pt x="1273" y="0"/>
                  </a:moveTo>
                  <a:lnTo>
                    <a:pt x="1273" y="3062"/>
                  </a:lnTo>
                  <a:lnTo>
                    <a:pt x="1265" y="3062"/>
                  </a:lnTo>
                  <a:lnTo>
                    <a:pt x="1265" y="0"/>
                  </a:lnTo>
                  <a:lnTo>
                    <a:pt x="1273" y="0"/>
                  </a:lnTo>
                  <a:close/>
                  <a:moveTo>
                    <a:pt x="2538" y="0"/>
                  </a:moveTo>
                  <a:lnTo>
                    <a:pt x="2538" y="3062"/>
                  </a:lnTo>
                  <a:lnTo>
                    <a:pt x="2529" y="3062"/>
                  </a:lnTo>
                  <a:lnTo>
                    <a:pt x="2529" y="0"/>
                  </a:lnTo>
                  <a:lnTo>
                    <a:pt x="2538" y="0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8" name="Freeform 14"/>
            <p:cNvSpPr>
              <a:spLocks noEditPoints="1"/>
            </p:cNvSpPr>
            <p:nvPr/>
          </p:nvSpPr>
          <p:spPr bwMode="auto">
            <a:xfrm>
              <a:off x="2047" y="1017"/>
              <a:ext cx="3785" cy="3010"/>
            </a:xfrm>
            <a:custGeom>
              <a:avLst/>
              <a:gdLst>
                <a:gd name="T0" fmla="*/ 0 w 3785"/>
                <a:gd name="T1" fmla="*/ 3002 h 3010"/>
                <a:gd name="T2" fmla="*/ 0 w 3785"/>
                <a:gd name="T3" fmla="*/ 2950 h 3010"/>
                <a:gd name="T4" fmla="*/ 0 w 3785"/>
                <a:gd name="T5" fmla="*/ 2889 h 3010"/>
                <a:gd name="T6" fmla="*/ 0 w 3785"/>
                <a:gd name="T7" fmla="*/ 2829 h 3010"/>
                <a:gd name="T8" fmla="*/ 0 w 3785"/>
                <a:gd name="T9" fmla="*/ 2769 h 3010"/>
                <a:gd name="T10" fmla="*/ 0 w 3785"/>
                <a:gd name="T11" fmla="*/ 2709 h 3010"/>
                <a:gd name="T12" fmla="*/ 0 w 3785"/>
                <a:gd name="T13" fmla="*/ 2649 h 3010"/>
                <a:gd name="T14" fmla="*/ 0 w 3785"/>
                <a:gd name="T15" fmla="*/ 2596 h 3010"/>
                <a:gd name="T16" fmla="*/ 0 w 3785"/>
                <a:gd name="T17" fmla="*/ 2536 h 3010"/>
                <a:gd name="T18" fmla="*/ 0 w 3785"/>
                <a:gd name="T19" fmla="*/ 2476 h 3010"/>
                <a:gd name="T20" fmla="*/ 0 w 3785"/>
                <a:gd name="T21" fmla="*/ 2415 h 3010"/>
                <a:gd name="T22" fmla="*/ 0 w 3785"/>
                <a:gd name="T23" fmla="*/ 2355 h 3010"/>
                <a:gd name="T24" fmla="*/ 0 w 3785"/>
                <a:gd name="T25" fmla="*/ 2295 h 3010"/>
                <a:gd name="T26" fmla="*/ 0 w 3785"/>
                <a:gd name="T27" fmla="*/ 2242 h 3010"/>
                <a:gd name="T28" fmla="*/ 0 w 3785"/>
                <a:gd name="T29" fmla="*/ 2182 h 3010"/>
                <a:gd name="T30" fmla="*/ 0 w 3785"/>
                <a:gd name="T31" fmla="*/ 2122 h 3010"/>
                <a:gd name="T32" fmla="*/ 0 w 3785"/>
                <a:gd name="T33" fmla="*/ 2062 h 3010"/>
                <a:gd name="T34" fmla="*/ 0 w 3785"/>
                <a:gd name="T35" fmla="*/ 2002 h 3010"/>
                <a:gd name="T36" fmla="*/ 0 w 3785"/>
                <a:gd name="T37" fmla="*/ 1941 h 3010"/>
                <a:gd name="T38" fmla="*/ 0 w 3785"/>
                <a:gd name="T39" fmla="*/ 1889 h 3010"/>
                <a:gd name="T40" fmla="*/ 0 w 3785"/>
                <a:gd name="T41" fmla="*/ 1829 h 3010"/>
                <a:gd name="T42" fmla="*/ 0 w 3785"/>
                <a:gd name="T43" fmla="*/ 1768 h 3010"/>
                <a:gd name="T44" fmla="*/ 0 w 3785"/>
                <a:gd name="T45" fmla="*/ 1708 h 3010"/>
                <a:gd name="T46" fmla="*/ 0 w 3785"/>
                <a:gd name="T47" fmla="*/ 1648 h 3010"/>
                <a:gd name="T48" fmla="*/ 0 w 3785"/>
                <a:gd name="T49" fmla="*/ 1588 h 3010"/>
                <a:gd name="T50" fmla="*/ 0 w 3785"/>
                <a:gd name="T51" fmla="*/ 1535 h 3010"/>
                <a:gd name="T52" fmla="*/ 0 w 3785"/>
                <a:gd name="T53" fmla="*/ 1475 h 3010"/>
                <a:gd name="T54" fmla="*/ 0 w 3785"/>
                <a:gd name="T55" fmla="*/ 1415 h 3010"/>
                <a:gd name="T56" fmla="*/ 0 w 3785"/>
                <a:gd name="T57" fmla="*/ 1355 h 3010"/>
                <a:gd name="T58" fmla="*/ 0 w 3785"/>
                <a:gd name="T59" fmla="*/ 1294 h 3010"/>
                <a:gd name="T60" fmla="*/ 0 w 3785"/>
                <a:gd name="T61" fmla="*/ 1242 h 3010"/>
                <a:gd name="T62" fmla="*/ 0 w 3785"/>
                <a:gd name="T63" fmla="*/ 1182 h 3010"/>
                <a:gd name="T64" fmla="*/ 0 w 3785"/>
                <a:gd name="T65" fmla="*/ 1121 h 3010"/>
                <a:gd name="T66" fmla="*/ 0 w 3785"/>
                <a:gd name="T67" fmla="*/ 1061 h 3010"/>
                <a:gd name="T68" fmla="*/ 0 w 3785"/>
                <a:gd name="T69" fmla="*/ 1001 h 3010"/>
                <a:gd name="T70" fmla="*/ 0 w 3785"/>
                <a:gd name="T71" fmla="*/ 941 h 3010"/>
                <a:gd name="T72" fmla="*/ 0 w 3785"/>
                <a:gd name="T73" fmla="*/ 888 h 3010"/>
                <a:gd name="T74" fmla="*/ 0 w 3785"/>
                <a:gd name="T75" fmla="*/ 828 h 3010"/>
                <a:gd name="T76" fmla="*/ 0 w 3785"/>
                <a:gd name="T77" fmla="*/ 768 h 3010"/>
                <a:gd name="T78" fmla="*/ 0 w 3785"/>
                <a:gd name="T79" fmla="*/ 708 h 3010"/>
                <a:gd name="T80" fmla="*/ 0 w 3785"/>
                <a:gd name="T81" fmla="*/ 647 h 3010"/>
                <a:gd name="T82" fmla="*/ 0 w 3785"/>
                <a:gd name="T83" fmla="*/ 587 h 3010"/>
                <a:gd name="T84" fmla="*/ 0 w 3785"/>
                <a:gd name="T85" fmla="*/ 535 h 3010"/>
                <a:gd name="T86" fmla="*/ 0 w 3785"/>
                <a:gd name="T87" fmla="*/ 474 h 3010"/>
                <a:gd name="T88" fmla="*/ 0 w 3785"/>
                <a:gd name="T89" fmla="*/ 414 h 3010"/>
                <a:gd name="T90" fmla="*/ 0 w 3785"/>
                <a:gd name="T91" fmla="*/ 354 h 3010"/>
                <a:gd name="T92" fmla="*/ 0 w 3785"/>
                <a:gd name="T93" fmla="*/ 294 h 3010"/>
                <a:gd name="T94" fmla="*/ 0 w 3785"/>
                <a:gd name="T95" fmla="*/ 234 h 3010"/>
                <a:gd name="T96" fmla="*/ 0 w 3785"/>
                <a:gd name="T97" fmla="*/ 181 h 3010"/>
                <a:gd name="T98" fmla="*/ 0 w 3785"/>
                <a:gd name="T99" fmla="*/ 121 h 3010"/>
                <a:gd name="T100" fmla="*/ 0 w 3785"/>
                <a:gd name="T101" fmla="*/ 61 h 3010"/>
                <a:gd name="T102" fmla="*/ 0 w 3785"/>
                <a:gd name="T103" fmla="*/ 0 h 301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3785"/>
                <a:gd name="T157" fmla="*/ 0 h 3010"/>
                <a:gd name="T158" fmla="*/ 3785 w 3785"/>
                <a:gd name="T159" fmla="*/ 3010 h 3010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3785" h="3010">
                  <a:moveTo>
                    <a:pt x="0" y="3002"/>
                  </a:moveTo>
                  <a:lnTo>
                    <a:pt x="3785" y="3002"/>
                  </a:lnTo>
                  <a:lnTo>
                    <a:pt x="3785" y="3010"/>
                  </a:lnTo>
                  <a:lnTo>
                    <a:pt x="0" y="3010"/>
                  </a:lnTo>
                  <a:lnTo>
                    <a:pt x="0" y="3002"/>
                  </a:lnTo>
                  <a:close/>
                  <a:moveTo>
                    <a:pt x="0" y="2950"/>
                  </a:moveTo>
                  <a:lnTo>
                    <a:pt x="3785" y="2950"/>
                  </a:lnTo>
                  <a:lnTo>
                    <a:pt x="3785" y="2957"/>
                  </a:lnTo>
                  <a:lnTo>
                    <a:pt x="0" y="2957"/>
                  </a:lnTo>
                  <a:lnTo>
                    <a:pt x="0" y="2950"/>
                  </a:lnTo>
                  <a:close/>
                  <a:moveTo>
                    <a:pt x="0" y="2889"/>
                  </a:moveTo>
                  <a:lnTo>
                    <a:pt x="3785" y="2889"/>
                  </a:lnTo>
                  <a:lnTo>
                    <a:pt x="3785" y="2897"/>
                  </a:lnTo>
                  <a:lnTo>
                    <a:pt x="0" y="2897"/>
                  </a:lnTo>
                  <a:lnTo>
                    <a:pt x="0" y="2889"/>
                  </a:lnTo>
                  <a:close/>
                  <a:moveTo>
                    <a:pt x="0" y="2829"/>
                  </a:moveTo>
                  <a:lnTo>
                    <a:pt x="3785" y="2829"/>
                  </a:lnTo>
                  <a:lnTo>
                    <a:pt x="3785" y="2837"/>
                  </a:lnTo>
                  <a:lnTo>
                    <a:pt x="0" y="2837"/>
                  </a:lnTo>
                  <a:lnTo>
                    <a:pt x="0" y="2829"/>
                  </a:lnTo>
                  <a:close/>
                  <a:moveTo>
                    <a:pt x="0" y="2769"/>
                  </a:moveTo>
                  <a:lnTo>
                    <a:pt x="3785" y="2769"/>
                  </a:lnTo>
                  <a:lnTo>
                    <a:pt x="3785" y="2776"/>
                  </a:lnTo>
                  <a:lnTo>
                    <a:pt x="0" y="2776"/>
                  </a:lnTo>
                  <a:lnTo>
                    <a:pt x="0" y="2769"/>
                  </a:lnTo>
                  <a:close/>
                  <a:moveTo>
                    <a:pt x="0" y="2709"/>
                  </a:moveTo>
                  <a:lnTo>
                    <a:pt x="3785" y="2709"/>
                  </a:lnTo>
                  <a:lnTo>
                    <a:pt x="3785" y="2716"/>
                  </a:lnTo>
                  <a:lnTo>
                    <a:pt x="0" y="2716"/>
                  </a:lnTo>
                  <a:lnTo>
                    <a:pt x="0" y="2709"/>
                  </a:lnTo>
                  <a:close/>
                  <a:moveTo>
                    <a:pt x="0" y="2649"/>
                  </a:moveTo>
                  <a:lnTo>
                    <a:pt x="3785" y="2649"/>
                  </a:lnTo>
                  <a:lnTo>
                    <a:pt x="3785" y="2656"/>
                  </a:lnTo>
                  <a:lnTo>
                    <a:pt x="0" y="2656"/>
                  </a:lnTo>
                  <a:lnTo>
                    <a:pt x="0" y="2649"/>
                  </a:lnTo>
                  <a:close/>
                  <a:moveTo>
                    <a:pt x="0" y="2596"/>
                  </a:moveTo>
                  <a:lnTo>
                    <a:pt x="3785" y="2596"/>
                  </a:lnTo>
                  <a:lnTo>
                    <a:pt x="3785" y="2603"/>
                  </a:lnTo>
                  <a:lnTo>
                    <a:pt x="0" y="2603"/>
                  </a:lnTo>
                  <a:lnTo>
                    <a:pt x="0" y="2596"/>
                  </a:lnTo>
                  <a:close/>
                  <a:moveTo>
                    <a:pt x="0" y="2536"/>
                  </a:moveTo>
                  <a:lnTo>
                    <a:pt x="3785" y="2536"/>
                  </a:lnTo>
                  <a:lnTo>
                    <a:pt x="3785" y="2543"/>
                  </a:lnTo>
                  <a:lnTo>
                    <a:pt x="0" y="2543"/>
                  </a:lnTo>
                  <a:lnTo>
                    <a:pt x="0" y="2536"/>
                  </a:lnTo>
                  <a:close/>
                  <a:moveTo>
                    <a:pt x="0" y="2476"/>
                  </a:moveTo>
                  <a:lnTo>
                    <a:pt x="3785" y="2476"/>
                  </a:lnTo>
                  <a:lnTo>
                    <a:pt x="3785" y="2483"/>
                  </a:lnTo>
                  <a:lnTo>
                    <a:pt x="0" y="2483"/>
                  </a:lnTo>
                  <a:lnTo>
                    <a:pt x="0" y="2476"/>
                  </a:lnTo>
                  <a:close/>
                  <a:moveTo>
                    <a:pt x="0" y="2415"/>
                  </a:moveTo>
                  <a:lnTo>
                    <a:pt x="3785" y="2415"/>
                  </a:lnTo>
                  <a:lnTo>
                    <a:pt x="3785" y="2423"/>
                  </a:lnTo>
                  <a:lnTo>
                    <a:pt x="0" y="2423"/>
                  </a:lnTo>
                  <a:lnTo>
                    <a:pt x="0" y="2415"/>
                  </a:lnTo>
                  <a:close/>
                  <a:moveTo>
                    <a:pt x="0" y="2355"/>
                  </a:moveTo>
                  <a:lnTo>
                    <a:pt x="3785" y="2355"/>
                  </a:lnTo>
                  <a:lnTo>
                    <a:pt x="3785" y="2363"/>
                  </a:lnTo>
                  <a:lnTo>
                    <a:pt x="0" y="2363"/>
                  </a:lnTo>
                  <a:lnTo>
                    <a:pt x="0" y="2355"/>
                  </a:lnTo>
                  <a:close/>
                  <a:moveTo>
                    <a:pt x="0" y="2295"/>
                  </a:moveTo>
                  <a:lnTo>
                    <a:pt x="3785" y="2295"/>
                  </a:lnTo>
                  <a:lnTo>
                    <a:pt x="3785" y="2303"/>
                  </a:lnTo>
                  <a:lnTo>
                    <a:pt x="0" y="2303"/>
                  </a:lnTo>
                  <a:lnTo>
                    <a:pt x="0" y="2295"/>
                  </a:lnTo>
                  <a:close/>
                  <a:moveTo>
                    <a:pt x="0" y="2242"/>
                  </a:moveTo>
                  <a:lnTo>
                    <a:pt x="3785" y="2242"/>
                  </a:lnTo>
                  <a:lnTo>
                    <a:pt x="3785" y="2250"/>
                  </a:lnTo>
                  <a:lnTo>
                    <a:pt x="0" y="2250"/>
                  </a:lnTo>
                  <a:lnTo>
                    <a:pt x="0" y="2242"/>
                  </a:lnTo>
                  <a:close/>
                  <a:moveTo>
                    <a:pt x="0" y="2182"/>
                  </a:moveTo>
                  <a:lnTo>
                    <a:pt x="3785" y="2182"/>
                  </a:lnTo>
                  <a:lnTo>
                    <a:pt x="3785" y="2190"/>
                  </a:lnTo>
                  <a:lnTo>
                    <a:pt x="0" y="2190"/>
                  </a:lnTo>
                  <a:lnTo>
                    <a:pt x="0" y="2182"/>
                  </a:lnTo>
                  <a:close/>
                  <a:moveTo>
                    <a:pt x="0" y="2122"/>
                  </a:moveTo>
                  <a:lnTo>
                    <a:pt x="3785" y="2122"/>
                  </a:lnTo>
                  <a:lnTo>
                    <a:pt x="3785" y="2130"/>
                  </a:lnTo>
                  <a:lnTo>
                    <a:pt x="0" y="2130"/>
                  </a:lnTo>
                  <a:lnTo>
                    <a:pt x="0" y="2122"/>
                  </a:lnTo>
                  <a:close/>
                  <a:moveTo>
                    <a:pt x="0" y="2062"/>
                  </a:moveTo>
                  <a:lnTo>
                    <a:pt x="3785" y="2062"/>
                  </a:lnTo>
                  <a:lnTo>
                    <a:pt x="3785" y="2069"/>
                  </a:lnTo>
                  <a:lnTo>
                    <a:pt x="0" y="2069"/>
                  </a:lnTo>
                  <a:lnTo>
                    <a:pt x="0" y="2062"/>
                  </a:lnTo>
                  <a:close/>
                  <a:moveTo>
                    <a:pt x="0" y="2002"/>
                  </a:moveTo>
                  <a:lnTo>
                    <a:pt x="3785" y="2002"/>
                  </a:lnTo>
                  <a:lnTo>
                    <a:pt x="3785" y="2009"/>
                  </a:lnTo>
                  <a:lnTo>
                    <a:pt x="0" y="2009"/>
                  </a:lnTo>
                  <a:lnTo>
                    <a:pt x="0" y="2002"/>
                  </a:lnTo>
                  <a:close/>
                  <a:moveTo>
                    <a:pt x="0" y="1941"/>
                  </a:moveTo>
                  <a:lnTo>
                    <a:pt x="3785" y="1941"/>
                  </a:lnTo>
                  <a:lnTo>
                    <a:pt x="3785" y="1949"/>
                  </a:lnTo>
                  <a:lnTo>
                    <a:pt x="0" y="1949"/>
                  </a:lnTo>
                  <a:lnTo>
                    <a:pt x="0" y="1941"/>
                  </a:lnTo>
                  <a:close/>
                  <a:moveTo>
                    <a:pt x="0" y="1889"/>
                  </a:moveTo>
                  <a:lnTo>
                    <a:pt x="3785" y="1889"/>
                  </a:lnTo>
                  <a:lnTo>
                    <a:pt x="3785" y="1896"/>
                  </a:lnTo>
                  <a:lnTo>
                    <a:pt x="0" y="1896"/>
                  </a:lnTo>
                  <a:lnTo>
                    <a:pt x="0" y="1889"/>
                  </a:lnTo>
                  <a:close/>
                  <a:moveTo>
                    <a:pt x="0" y="1829"/>
                  </a:moveTo>
                  <a:lnTo>
                    <a:pt x="3785" y="1829"/>
                  </a:lnTo>
                  <a:lnTo>
                    <a:pt x="3785" y="1836"/>
                  </a:lnTo>
                  <a:lnTo>
                    <a:pt x="0" y="1836"/>
                  </a:lnTo>
                  <a:lnTo>
                    <a:pt x="0" y="1829"/>
                  </a:lnTo>
                  <a:close/>
                  <a:moveTo>
                    <a:pt x="0" y="1768"/>
                  </a:moveTo>
                  <a:lnTo>
                    <a:pt x="3785" y="1768"/>
                  </a:lnTo>
                  <a:lnTo>
                    <a:pt x="3785" y="1776"/>
                  </a:lnTo>
                  <a:lnTo>
                    <a:pt x="0" y="1776"/>
                  </a:lnTo>
                  <a:lnTo>
                    <a:pt x="0" y="1768"/>
                  </a:lnTo>
                  <a:close/>
                  <a:moveTo>
                    <a:pt x="0" y="1708"/>
                  </a:moveTo>
                  <a:lnTo>
                    <a:pt x="3785" y="1708"/>
                  </a:lnTo>
                  <a:lnTo>
                    <a:pt x="3785" y="1716"/>
                  </a:lnTo>
                  <a:lnTo>
                    <a:pt x="0" y="1716"/>
                  </a:lnTo>
                  <a:lnTo>
                    <a:pt x="0" y="1708"/>
                  </a:lnTo>
                  <a:close/>
                  <a:moveTo>
                    <a:pt x="0" y="1648"/>
                  </a:moveTo>
                  <a:lnTo>
                    <a:pt x="3785" y="1648"/>
                  </a:lnTo>
                  <a:lnTo>
                    <a:pt x="3785" y="1656"/>
                  </a:lnTo>
                  <a:lnTo>
                    <a:pt x="0" y="1656"/>
                  </a:lnTo>
                  <a:lnTo>
                    <a:pt x="0" y="1648"/>
                  </a:lnTo>
                  <a:close/>
                  <a:moveTo>
                    <a:pt x="0" y="1588"/>
                  </a:moveTo>
                  <a:lnTo>
                    <a:pt x="3785" y="1588"/>
                  </a:lnTo>
                  <a:lnTo>
                    <a:pt x="3785" y="1595"/>
                  </a:lnTo>
                  <a:lnTo>
                    <a:pt x="0" y="1595"/>
                  </a:lnTo>
                  <a:lnTo>
                    <a:pt x="0" y="1588"/>
                  </a:lnTo>
                  <a:close/>
                  <a:moveTo>
                    <a:pt x="0" y="1535"/>
                  </a:moveTo>
                  <a:lnTo>
                    <a:pt x="3785" y="1535"/>
                  </a:lnTo>
                  <a:lnTo>
                    <a:pt x="3785" y="1543"/>
                  </a:lnTo>
                  <a:lnTo>
                    <a:pt x="0" y="1543"/>
                  </a:lnTo>
                  <a:lnTo>
                    <a:pt x="0" y="1535"/>
                  </a:lnTo>
                  <a:close/>
                  <a:moveTo>
                    <a:pt x="0" y="1475"/>
                  </a:moveTo>
                  <a:lnTo>
                    <a:pt x="3785" y="1475"/>
                  </a:lnTo>
                  <a:lnTo>
                    <a:pt x="3785" y="1483"/>
                  </a:lnTo>
                  <a:lnTo>
                    <a:pt x="0" y="1483"/>
                  </a:lnTo>
                  <a:lnTo>
                    <a:pt x="0" y="1475"/>
                  </a:lnTo>
                  <a:close/>
                  <a:moveTo>
                    <a:pt x="0" y="1415"/>
                  </a:moveTo>
                  <a:lnTo>
                    <a:pt x="3785" y="1415"/>
                  </a:lnTo>
                  <a:lnTo>
                    <a:pt x="3785" y="1422"/>
                  </a:lnTo>
                  <a:lnTo>
                    <a:pt x="0" y="1422"/>
                  </a:lnTo>
                  <a:lnTo>
                    <a:pt x="0" y="1415"/>
                  </a:lnTo>
                  <a:close/>
                  <a:moveTo>
                    <a:pt x="0" y="1355"/>
                  </a:moveTo>
                  <a:lnTo>
                    <a:pt x="3785" y="1355"/>
                  </a:lnTo>
                  <a:lnTo>
                    <a:pt x="3785" y="1362"/>
                  </a:lnTo>
                  <a:lnTo>
                    <a:pt x="0" y="1362"/>
                  </a:lnTo>
                  <a:lnTo>
                    <a:pt x="0" y="1355"/>
                  </a:lnTo>
                  <a:close/>
                  <a:moveTo>
                    <a:pt x="0" y="1294"/>
                  </a:moveTo>
                  <a:lnTo>
                    <a:pt x="3785" y="1294"/>
                  </a:lnTo>
                  <a:lnTo>
                    <a:pt x="3785" y="1302"/>
                  </a:lnTo>
                  <a:lnTo>
                    <a:pt x="0" y="1302"/>
                  </a:lnTo>
                  <a:lnTo>
                    <a:pt x="0" y="1294"/>
                  </a:lnTo>
                  <a:close/>
                  <a:moveTo>
                    <a:pt x="0" y="1242"/>
                  </a:moveTo>
                  <a:lnTo>
                    <a:pt x="3785" y="1242"/>
                  </a:lnTo>
                  <a:lnTo>
                    <a:pt x="3785" y="1249"/>
                  </a:lnTo>
                  <a:lnTo>
                    <a:pt x="0" y="1249"/>
                  </a:lnTo>
                  <a:lnTo>
                    <a:pt x="0" y="1242"/>
                  </a:lnTo>
                  <a:close/>
                  <a:moveTo>
                    <a:pt x="0" y="1182"/>
                  </a:moveTo>
                  <a:lnTo>
                    <a:pt x="3785" y="1182"/>
                  </a:lnTo>
                  <a:lnTo>
                    <a:pt x="3785" y="1189"/>
                  </a:lnTo>
                  <a:lnTo>
                    <a:pt x="0" y="1189"/>
                  </a:lnTo>
                  <a:lnTo>
                    <a:pt x="0" y="1182"/>
                  </a:lnTo>
                  <a:close/>
                  <a:moveTo>
                    <a:pt x="0" y="1121"/>
                  </a:moveTo>
                  <a:lnTo>
                    <a:pt x="3785" y="1121"/>
                  </a:lnTo>
                  <a:lnTo>
                    <a:pt x="3785" y="1129"/>
                  </a:lnTo>
                  <a:lnTo>
                    <a:pt x="0" y="1129"/>
                  </a:lnTo>
                  <a:lnTo>
                    <a:pt x="0" y="1121"/>
                  </a:lnTo>
                  <a:close/>
                  <a:moveTo>
                    <a:pt x="0" y="1061"/>
                  </a:moveTo>
                  <a:lnTo>
                    <a:pt x="3785" y="1061"/>
                  </a:lnTo>
                  <a:lnTo>
                    <a:pt x="3785" y="1069"/>
                  </a:lnTo>
                  <a:lnTo>
                    <a:pt x="0" y="1069"/>
                  </a:lnTo>
                  <a:lnTo>
                    <a:pt x="0" y="1061"/>
                  </a:lnTo>
                  <a:close/>
                  <a:moveTo>
                    <a:pt x="0" y="1001"/>
                  </a:moveTo>
                  <a:lnTo>
                    <a:pt x="3785" y="1001"/>
                  </a:lnTo>
                  <a:lnTo>
                    <a:pt x="3785" y="1009"/>
                  </a:lnTo>
                  <a:lnTo>
                    <a:pt x="0" y="1009"/>
                  </a:lnTo>
                  <a:lnTo>
                    <a:pt x="0" y="1001"/>
                  </a:lnTo>
                  <a:close/>
                  <a:moveTo>
                    <a:pt x="0" y="941"/>
                  </a:moveTo>
                  <a:lnTo>
                    <a:pt x="3785" y="941"/>
                  </a:lnTo>
                  <a:lnTo>
                    <a:pt x="3785" y="948"/>
                  </a:lnTo>
                  <a:lnTo>
                    <a:pt x="0" y="948"/>
                  </a:lnTo>
                  <a:lnTo>
                    <a:pt x="0" y="941"/>
                  </a:lnTo>
                  <a:close/>
                  <a:moveTo>
                    <a:pt x="0" y="888"/>
                  </a:moveTo>
                  <a:lnTo>
                    <a:pt x="3785" y="888"/>
                  </a:lnTo>
                  <a:lnTo>
                    <a:pt x="3785" y="896"/>
                  </a:lnTo>
                  <a:lnTo>
                    <a:pt x="0" y="896"/>
                  </a:lnTo>
                  <a:lnTo>
                    <a:pt x="0" y="888"/>
                  </a:lnTo>
                  <a:close/>
                  <a:moveTo>
                    <a:pt x="0" y="828"/>
                  </a:moveTo>
                  <a:lnTo>
                    <a:pt x="3785" y="828"/>
                  </a:lnTo>
                  <a:lnTo>
                    <a:pt x="3785" y="836"/>
                  </a:lnTo>
                  <a:lnTo>
                    <a:pt x="0" y="836"/>
                  </a:lnTo>
                  <a:lnTo>
                    <a:pt x="0" y="828"/>
                  </a:lnTo>
                  <a:close/>
                  <a:moveTo>
                    <a:pt x="0" y="768"/>
                  </a:moveTo>
                  <a:lnTo>
                    <a:pt x="3785" y="768"/>
                  </a:lnTo>
                  <a:lnTo>
                    <a:pt x="3785" y="775"/>
                  </a:lnTo>
                  <a:lnTo>
                    <a:pt x="0" y="775"/>
                  </a:lnTo>
                  <a:lnTo>
                    <a:pt x="0" y="768"/>
                  </a:lnTo>
                  <a:close/>
                  <a:moveTo>
                    <a:pt x="0" y="708"/>
                  </a:moveTo>
                  <a:lnTo>
                    <a:pt x="3785" y="708"/>
                  </a:lnTo>
                  <a:lnTo>
                    <a:pt x="3785" y="715"/>
                  </a:lnTo>
                  <a:lnTo>
                    <a:pt x="0" y="715"/>
                  </a:lnTo>
                  <a:lnTo>
                    <a:pt x="0" y="708"/>
                  </a:lnTo>
                  <a:close/>
                  <a:moveTo>
                    <a:pt x="0" y="647"/>
                  </a:moveTo>
                  <a:lnTo>
                    <a:pt x="3785" y="647"/>
                  </a:lnTo>
                  <a:lnTo>
                    <a:pt x="3785" y="655"/>
                  </a:lnTo>
                  <a:lnTo>
                    <a:pt x="0" y="655"/>
                  </a:lnTo>
                  <a:lnTo>
                    <a:pt x="0" y="647"/>
                  </a:lnTo>
                  <a:close/>
                  <a:moveTo>
                    <a:pt x="0" y="587"/>
                  </a:moveTo>
                  <a:lnTo>
                    <a:pt x="3785" y="587"/>
                  </a:lnTo>
                  <a:lnTo>
                    <a:pt x="3785" y="595"/>
                  </a:lnTo>
                  <a:lnTo>
                    <a:pt x="0" y="595"/>
                  </a:lnTo>
                  <a:lnTo>
                    <a:pt x="0" y="587"/>
                  </a:lnTo>
                  <a:close/>
                  <a:moveTo>
                    <a:pt x="0" y="535"/>
                  </a:moveTo>
                  <a:lnTo>
                    <a:pt x="3785" y="535"/>
                  </a:lnTo>
                  <a:lnTo>
                    <a:pt x="3785" y="542"/>
                  </a:lnTo>
                  <a:lnTo>
                    <a:pt x="0" y="542"/>
                  </a:lnTo>
                  <a:lnTo>
                    <a:pt x="0" y="535"/>
                  </a:lnTo>
                  <a:close/>
                  <a:moveTo>
                    <a:pt x="0" y="474"/>
                  </a:moveTo>
                  <a:lnTo>
                    <a:pt x="3785" y="474"/>
                  </a:lnTo>
                  <a:lnTo>
                    <a:pt x="3785" y="482"/>
                  </a:lnTo>
                  <a:lnTo>
                    <a:pt x="0" y="482"/>
                  </a:lnTo>
                  <a:lnTo>
                    <a:pt x="0" y="474"/>
                  </a:lnTo>
                  <a:close/>
                  <a:moveTo>
                    <a:pt x="0" y="414"/>
                  </a:moveTo>
                  <a:lnTo>
                    <a:pt x="3785" y="414"/>
                  </a:lnTo>
                  <a:lnTo>
                    <a:pt x="3785" y="422"/>
                  </a:lnTo>
                  <a:lnTo>
                    <a:pt x="0" y="422"/>
                  </a:lnTo>
                  <a:lnTo>
                    <a:pt x="0" y="414"/>
                  </a:lnTo>
                  <a:close/>
                  <a:moveTo>
                    <a:pt x="0" y="354"/>
                  </a:moveTo>
                  <a:lnTo>
                    <a:pt x="3785" y="354"/>
                  </a:lnTo>
                  <a:lnTo>
                    <a:pt x="3785" y="362"/>
                  </a:lnTo>
                  <a:lnTo>
                    <a:pt x="0" y="362"/>
                  </a:lnTo>
                  <a:lnTo>
                    <a:pt x="0" y="354"/>
                  </a:lnTo>
                  <a:close/>
                  <a:moveTo>
                    <a:pt x="0" y="294"/>
                  </a:moveTo>
                  <a:lnTo>
                    <a:pt x="3785" y="294"/>
                  </a:lnTo>
                  <a:lnTo>
                    <a:pt x="3785" y="301"/>
                  </a:lnTo>
                  <a:lnTo>
                    <a:pt x="0" y="301"/>
                  </a:lnTo>
                  <a:lnTo>
                    <a:pt x="0" y="294"/>
                  </a:lnTo>
                  <a:close/>
                  <a:moveTo>
                    <a:pt x="0" y="234"/>
                  </a:moveTo>
                  <a:lnTo>
                    <a:pt x="3785" y="234"/>
                  </a:lnTo>
                  <a:lnTo>
                    <a:pt x="3785" y="241"/>
                  </a:lnTo>
                  <a:lnTo>
                    <a:pt x="0" y="241"/>
                  </a:lnTo>
                  <a:lnTo>
                    <a:pt x="0" y="234"/>
                  </a:lnTo>
                  <a:close/>
                  <a:moveTo>
                    <a:pt x="0" y="181"/>
                  </a:moveTo>
                  <a:lnTo>
                    <a:pt x="3785" y="181"/>
                  </a:lnTo>
                  <a:lnTo>
                    <a:pt x="3785" y="189"/>
                  </a:lnTo>
                  <a:lnTo>
                    <a:pt x="0" y="189"/>
                  </a:lnTo>
                  <a:lnTo>
                    <a:pt x="0" y="181"/>
                  </a:lnTo>
                  <a:close/>
                  <a:moveTo>
                    <a:pt x="0" y="121"/>
                  </a:moveTo>
                  <a:lnTo>
                    <a:pt x="3785" y="121"/>
                  </a:lnTo>
                  <a:lnTo>
                    <a:pt x="3785" y="128"/>
                  </a:lnTo>
                  <a:lnTo>
                    <a:pt x="0" y="128"/>
                  </a:lnTo>
                  <a:lnTo>
                    <a:pt x="0" y="121"/>
                  </a:lnTo>
                  <a:close/>
                  <a:moveTo>
                    <a:pt x="0" y="61"/>
                  </a:moveTo>
                  <a:lnTo>
                    <a:pt x="3785" y="61"/>
                  </a:lnTo>
                  <a:lnTo>
                    <a:pt x="3785" y="68"/>
                  </a:lnTo>
                  <a:lnTo>
                    <a:pt x="0" y="68"/>
                  </a:lnTo>
                  <a:lnTo>
                    <a:pt x="0" y="61"/>
                  </a:lnTo>
                  <a:close/>
                  <a:moveTo>
                    <a:pt x="0" y="0"/>
                  </a:moveTo>
                  <a:lnTo>
                    <a:pt x="3785" y="0"/>
                  </a:lnTo>
                  <a:lnTo>
                    <a:pt x="3785" y="8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9" name="Freeform 15"/>
            <p:cNvSpPr>
              <a:spLocks noEditPoints="1"/>
            </p:cNvSpPr>
            <p:nvPr/>
          </p:nvSpPr>
          <p:spPr bwMode="auto">
            <a:xfrm>
              <a:off x="2043" y="1017"/>
              <a:ext cx="3794" cy="3070"/>
            </a:xfrm>
            <a:custGeom>
              <a:avLst/>
              <a:gdLst>
                <a:gd name="T0" fmla="*/ 0 w 7296"/>
                <a:gd name="T1" fmla="*/ 8 h 6528"/>
                <a:gd name="T2" fmla="*/ 8 w 7296"/>
                <a:gd name="T3" fmla="*/ 0 h 6528"/>
                <a:gd name="T4" fmla="*/ 7288 w 7296"/>
                <a:gd name="T5" fmla="*/ 0 h 6528"/>
                <a:gd name="T6" fmla="*/ 7296 w 7296"/>
                <a:gd name="T7" fmla="*/ 8 h 6528"/>
                <a:gd name="T8" fmla="*/ 7296 w 7296"/>
                <a:gd name="T9" fmla="*/ 6520 h 6528"/>
                <a:gd name="T10" fmla="*/ 7288 w 7296"/>
                <a:gd name="T11" fmla="*/ 6528 h 6528"/>
                <a:gd name="T12" fmla="*/ 8 w 7296"/>
                <a:gd name="T13" fmla="*/ 6528 h 6528"/>
                <a:gd name="T14" fmla="*/ 0 w 7296"/>
                <a:gd name="T15" fmla="*/ 6520 h 6528"/>
                <a:gd name="T16" fmla="*/ 0 w 7296"/>
                <a:gd name="T17" fmla="*/ 8 h 6528"/>
                <a:gd name="T18" fmla="*/ 16 w 7296"/>
                <a:gd name="T19" fmla="*/ 6520 h 6528"/>
                <a:gd name="T20" fmla="*/ 8 w 7296"/>
                <a:gd name="T21" fmla="*/ 6512 h 6528"/>
                <a:gd name="T22" fmla="*/ 7288 w 7296"/>
                <a:gd name="T23" fmla="*/ 6512 h 6528"/>
                <a:gd name="T24" fmla="*/ 7280 w 7296"/>
                <a:gd name="T25" fmla="*/ 6520 h 6528"/>
                <a:gd name="T26" fmla="*/ 7280 w 7296"/>
                <a:gd name="T27" fmla="*/ 8 h 6528"/>
                <a:gd name="T28" fmla="*/ 7288 w 7296"/>
                <a:gd name="T29" fmla="*/ 16 h 6528"/>
                <a:gd name="T30" fmla="*/ 8 w 7296"/>
                <a:gd name="T31" fmla="*/ 16 h 6528"/>
                <a:gd name="T32" fmla="*/ 16 w 7296"/>
                <a:gd name="T33" fmla="*/ 8 h 6528"/>
                <a:gd name="T34" fmla="*/ 16 w 7296"/>
                <a:gd name="T35" fmla="*/ 6520 h 6528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296"/>
                <a:gd name="T55" fmla="*/ 0 h 6528"/>
                <a:gd name="T56" fmla="*/ 7296 w 7296"/>
                <a:gd name="T57" fmla="*/ 6528 h 652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296" h="6528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7288" y="0"/>
                  </a:lnTo>
                  <a:cubicBezTo>
                    <a:pt x="7293" y="0"/>
                    <a:pt x="7296" y="4"/>
                    <a:pt x="7296" y="8"/>
                  </a:cubicBezTo>
                  <a:lnTo>
                    <a:pt x="7296" y="6520"/>
                  </a:lnTo>
                  <a:cubicBezTo>
                    <a:pt x="7296" y="6525"/>
                    <a:pt x="7293" y="6528"/>
                    <a:pt x="7288" y="6528"/>
                  </a:cubicBezTo>
                  <a:lnTo>
                    <a:pt x="8" y="6528"/>
                  </a:lnTo>
                  <a:cubicBezTo>
                    <a:pt x="4" y="6528"/>
                    <a:pt x="0" y="6525"/>
                    <a:pt x="0" y="6520"/>
                  </a:cubicBezTo>
                  <a:lnTo>
                    <a:pt x="0" y="8"/>
                  </a:lnTo>
                  <a:close/>
                  <a:moveTo>
                    <a:pt x="16" y="6520"/>
                  </a:moveTo>
                  <a:lnTo>
                    <a:pt x="8" y="6512"/>
                  </a:lnTo>
                  <a:lnTo>
                    <a:pt x="7288" y="6512"/>
                  </a:lnTo>
                  <a:lnTo>
                    <a:pt x="7280" y="6520"/>
                  </a:lnTo>
                  <a:lnTo>
                    <a:pt x="7280" y="8"/>
                  </a:lnTo>
                  <a:lnTo>
                    <a:pt x="7288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6520"/>
                  </a:lnTo>
                  <a:close/>
                </a:path>
              </a:pathLst>
            </a:custGeom>
            <a:solidFill>
              <a:srgbClr val="808080"/>
            </a:solidFill>
            <a:ln w="8" cap="flat">
              <a:solidFill>
                <a:srgbClr val="80808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0" name="Rectangle 16"/>
            <p:cNvSpPr>
              <a:spLocks noChangeArrowheads="1"/>
            </p:cNvSpPr>
            <p:nvPr/>
          </p:nvSpPr>
          <p:spPr bwMode="auto">
            <a:xfrm>
              <a:off x="2047" y="4023"/>
              <a:ext cx="2779" cy="3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1" name="Freeform 17"/>
            <p:cNvSpPr>
              <a:spLocks noEditPoints="1"/>
            </p:cNvSpPr>
            <p:nvPr/>
          </p:nvSpPr>
          <p:spPr bwMode="auto">
            <a:xfrm>
              <a:off x="2043" y="4019"/>
              <a:ext cx="2787" cy="45"/>
            </a:xfrm>
            <a:custGeom>
              <a:avLst/>
              <a:gdLst>
                <a:gd name="T0" fmla="*/ 0 w 5360"/>
                <a:gd name="T1" fmla="*/ 8 h 96"/>
                <a:gd name="T2" fmla="*/ 8 w 5360"/>
                <a:gd name="T3" fmla="*/ 0 h 96"/>
                <a:gd name="T4" fmla="*/ 5352 w 5360"/>
                <a:gd name="T5" fmla="*/ 0 h 96"/>
                <a:gd name="T6" fmla="*/ 5360 w 5360"/>
                <a:gd name="T7" fmla="*/ 8 h 96"/>
                <a:gd name="T8" fmla="*/ 5360 w 5360"/>
                <a:gd name="T9" fmla="*/ 88 h 96"/>
                <a:gd name="T10" fmla="*/ 5352 w 5360"/>
                <a:gd name="T11" fmla="*/ 96 h 96"/>
                <a:gd name="T12" fmla="*/ 8 w 5360"/>
                <a:gd name="T13" fmla="*/ 96 h 96"/>
                <a:gd name="T14" fmla="*/ 0 w 5360"/>
                <a:gd name="T15" fmla="*/ 88 h 96"/>
                <a:gd name="T16" fmla="*/ 0 w 5360"/>
                <a:gd name="T17" fmla="*/ 8 h 96"/>
                <a:gd name="T18" fmla="*/ 16 w 5360"/>
                <a:gd name="T19" fmla="*/ 88 h 96"/>
                <a:gd name="T20" fmla="*/ 8 w 5360"/>
                <a:gd name="T21" fmla="*/ 80 h 96"/>
                <a:gd name="T22" fmla="*/ 5352 w 5360"/>
                <a:gd name="T23" fmla="*/ 80 h 96"/>
                <a:gd name="T24" fmla="*/ 5344 w 5360"/>
                <a:gd name="T25" fmla="*/ 88 h 96"/>
                <a:gd name="T26" fmla="*/ 5344 w 5360"/>
                <a:gd name="T27" fmla="*/ 8 h 96"/>
                <a:gd name="T28" fmla="*/ 5352 w 5360"/>
                <a:gd name="T29" fmla="*/ 16 h 96"/>
                <a:gd name="T30" fmla="*/ 8 w 5360"/>
                <a:gd name="T31" fmla="*/ 16 h 96"/>
                <a:gd name="T32" fmla="*/ 16 w 5360"/>
                <a:gd name="T33" fmla="*/ 8 h 96"/>
                <a:gd name="T34" fmla="*/ 16 w 5360"/>
                <a:gd name="T35" fmla="*/ 88 h 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360"/>
                <a:gd name="T55" fmla="*/ 0 h 96"/>
                <a:gd name="T56" fmla="*/ 5360 w 5360"/>
                <a:gd name="T57" fmla="*/ 96 h 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360" h="96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5352" y="0"/>
                  </a:lnTo>
                  <a:cubicBezTo>
                    <a:pt x="5357" y="0"/>
                    <a:pt x="5360" y="4"/>
                    <a:pt x="5360" y="8"/>
                  </a:cubicBezTo>
                  <a:lnTo>
                    <a:pt x="5360" y="88"/>
                  </a:lnTo>
                  <a:cubicBezTo>
                    <a:pt x="5360" y="93"/>
                    <a:pt x="5357" y="96"/>
                    <a:pt x="5352" y="96"/>
                  </a:cubicBezTo>
                  <a:lnTo>
                    <a:pt x="8" y="96"/>
                  </a:lnTo>
                  <a:cubicBezTo>
                    <a:pt x="4" y="96"/>
                    <a:pt x="0" y="93"/>
                    <a:pt x="0" y="88"/>
                  </a:cubicBezTo>
                  <a:lnTo>
                    <a:pt x="0" y="8"/>
                  </a:lnTo>
                  <a:close/>
                  <a:moveTo>
                    <a:pt x="16" y="88"/>
                  </a:moveTo>
                  <a:lnTo>
                    <a:pt x="8" y="80"/>
                  </a:lnTo>
                  <a:lnTo>
                    <a:pt x="5352" y="80"/>
                  </a:lnTo>
                  <a:lnTo>
                    <a:pt x="5344" y="88"/>
                  </a:lnTo>
                  <a:lnTo>
                    <a:pt x="5344" y="8"/>
                  </a:lnTo>
                  <a:lnTo>
                    <a:pt x="5352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88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2" name="Rectangle 18"/>
            <p:cNvSpPr>
              <a:spLocks noChangeArrowheads="1"/>
            </p:cNvSpPr>
            <p:nvPr/>
          </p:nvSpPr>
          <p:spPr bwMode="auto">
            <a:xfrm>
              <a:off x="2047" y="3910"/>
              <a:ext cx="3785" cy="3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3" name="Freeform 19"/>
            <p:cNvSpPr>
              <a:spLocks noEditPoints="1"/>
            </p:cNvSpPr>
            <p:nvPr/>
          </p:nvSpPr>
          <p:spPr bwMode="auto">
            <a:xfrm>
              <a:off x="2043" y="3906"/>
              <a:ext cx="3794" cy="38"/>
            </a:xfrm>
            <a:custGeom>
              <a:avLst/>
              <a:gdLst>
                <a:gd name="T0" fmla="*/ 0 w 7296"/>
                <a:gd name="T1" fmla="*/ 8 h 80"/>
                <a:gd name="T2" fmla="*/ 8 w 7296"/>
                <a:gd name="T3" fmla="*/ 0 h 80"/>
                <a:gd name="T4" fmla="*/ 7288 w 7296"/>
                <a:gd name="T5" fmla="*/ 0 h 80"/>
                <a:gd name="T6" fmla="*/ 7296 w 7296"/>
                <a:gd name="T7" fmla="*/ 8 h 80"/>
                <a:gd name="T8" fmla="*/ 7296 w 7296"/>
                <a:gd name="T9" fmla="*/ 72 h 80"/>
                <a:gd name="T10" fmla="*/ 7288 w 7296"/>
                <a:gd name="T11" fmla="*/ 80 h 80"/>
                <a:gd name="T12" fmla="*/ 8 w 7296"/>
                <a:gd name="T13" fmla="*/ 80 h 80"/>
                <a:gd name="T14" fmla="*/ 0 w 7296"/>
                <a:gd name="T15" fmla="*/ 72 h 80"/>
                <a:gd name="T16" fmla="*/ 0 w 7296"/>
                <a:gd name="T17" fmla="*/ 8 h 80"/>
                <a:gd name="T18" fmla="*/ 16 w 7296"/>
                <a:gd name="T19" fmla="*/ 72 h 80"/>
                <a:gd name="T20" fmla="*/ 8 w 7296"/>
                <a:gd name="T21" fmla="*/ 64 h 80"/>
                <a:gd name="T22" fmla="*/ 7288 w 7296"/>
                <a:gd name="T23" fmla="*/ 64 h 80"/>
                <a:gd name="T24" fmla="*/ 7280 w 7296"/>
                <a:gd name="T25" fmla="*/ 72 h 80"/>
                <a:gd name="T26" fmla="*/ 7280 w 7296"/>
                <a:gd name="T27" fmla="*/ 8 h 80"/>
                <a:gd name="T28" fmla="*/ 7288 w 7296"/>
                <a:gd name="T29" fmla="*/ 16 h 80"/>
                <a:gd name="T30" fmla="*/ 8 w 7296"/>
                <a:gd name="T31" fmla="*/ 16 h 80"/>
                <a:gd name="T32" fmla="*/ 16 w 7296"/>
                <a:gd name="T33" fmla="*/ 8 h 80"/>
                <a:gd name="T34" fmla="*/ 16 w 7296"/>
                <a:gd name="T35" fmla="*/ 72 h 8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296"/>
                <a:gd name="T55" fmla="*/ 0 h 80"/>
                <a:gd name="T56" fmla="*/ 7296 w 7296"/>
                <a:gd name="T57" fmla="*/ 80 h 8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296" h="80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7288" y="0"/>
                  </a:lnTo>
                  <a:cubicBezTo>
                    <a:pt x="7293" y="0"/>
                    <a:pt x="7296" y="4"/>
                    <a:pt x="7296" y="8"/>
                  </a:cubicBezTo>
                  <a:lnTo>
                    <a:pt x="7296" y="72"/>
                  </a:lnTo>
                  <a:cubicBezTo>
                    <a:pt x="7296" y="77"/>
                    <a:pt x="7293" y="80"/>
                    <a:pt x="7288" y="80"/>
                  </a:cubicBezTo>
                  <a:lnTo>
                    <a:pt x="8" y="80"/>
                  </a:lnTo>
                  <a:cubicBezTo>
                    <a:pt x="4" y="80"/>
                    <a:pt x="0" y="77"/>
                    <a:pt x="0" y="72"/>
                  </a:cubicBezTo>
                  <a:lnTo>
                    <a:pt x="0" y="8"/>
                  </a:lnTo>
                  <a:close/>
                  <a:moveTo>
                    <a:pt x="16" y="72"/>
                  </a:moveTo>
                  <a:lnTo>
                    <a:pt x="8" y="64"/>
                  </a:lnTo>
                  <a:lnTo>
                    <a:pt x="7288" y="64"/>
                  </a:lnTo>
                  <a:lnTo>
                    <a:pt x="7280" y="72"/>
                  </a:lnTo>
                  <a:lnTo>
                    <a:pt x="7280" y="8"/>
                  </a:lnTo>
                  <a:lnTo>
                    <a:pt x="7288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72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4" name="Rectangle 20"/>
            <p:cNvSpPr>
              <a:spLocks noChangeArrowheads="1"/>
            </p:cNvSpPr>
            <p:nvPr/>
          </p:nvSpPr>
          <p:spPr bwMode="auto">
            <a:xfrm>
              <a:off x="2047" y="3669"/>
              <a:ext cx="2246" cy="3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5" name="Freeform 21"/>
            <p:cNvSpPr>
              <a:spLocks noEditPoints="1"/>
            </p:cNvSpPr>
            <p:nvPr/>
          </p:nvSpPr>
          <p:spPr bwMode="auto">
            <a:xfrm>
              <a:off x="2043" y="3666"/>
              <a:ext cx="2254" cy="45"/>
            </a:xfrm>
            <a:custGeom>
              <a:avLst/>
              <a:gdLst>
                <a:gd name="T0" fmla="*/ 0 w 4336"/>
                <a:gd name="T1" fmla="*/ 8 h 96"/>
                <a:gd name="T2" fmla="*/ 8 w 4336"/>
                <a:gd name="T3" fmla="*/ 0 h 96"/>
                <a:gd name="T4" fmla="*/ 4328 w 4336"/>
                <a:gd name="T5" fmla="*/ 0 h 96"/>
                <a:gd name="T6" fmla="*/ 4336 w 4336"/>
                <a:gd name="T7" fmla="*/ 8 h 96"/>
                <a:gd name="T8" fmla="*/ 4336 w 4336"/>
                <a:gd name="T9" fmla="*/ 88 h 96"/>
                <a:gd name="T10" fmla="*/ 4328 w 4336"/>
                <a:gd name="T11" fmla="*/ 96 h 96"/>
                <a:gd name="T12" fmla="*/ 8 w 4336"/>
                <a:gd name="T13" fmla="*/ 96 h 96"/>
                <a:gd name="T14" fmla="*/ 0 w 4336"/>
                <a:gd name="T15" fmla="*/ 88 h 96"/>
                <a:gd name="T16" fmla="*/ 0 w 4336"/>
                <a:gd name="T17" fmla="*/ 8 h 96"/>
                <a:gd name="T18" fmla="*/ 16 w 4336"/>
                <a:gd name="T19" fmla="*/ 88 h 96"/>
                <a:gd name="T20" fmla="*/ 8 w 4336"/>
                <a:gd name="T21" fmla="*/ 80 h 96"/>
                <a:gd name="T22" fmla="*/ 4328 w 4336"/>
                <a:gd name="T23" fmla="*/ 80 h 96"/>
                <a:gd name="T24" fmla="*/ 4320 w 4336"/>
                <a:gd name="T25" fmla="*/ 88 h 96"/>
                <a:gd name="T26" fmla="*/ 4320 w 4336"/>
                <a:gd name="T27" fmla="*/ 8 h 96"/>
                <a:gd name="T28" fmla="*/ 4328 w 4336"/>
                <a:gd name="T29" fmla="*/ 16 h 96"/>
                <a:gd name="T30" fmla="*/ 8 w 4336"/>
                <a:gd name="T31" fmla="*/ 16 h 96"/>
                <a:gd name="T32" fmla="*/ 16 w 4336"/>
                <a:gd name="T33" fmla="*/ 8 h 96"/>
                <a:gd name="T34" fmla="*/ 16 w 4336"/>
                <a:gd name="T35" fmla="*/ 88 h 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336"/>
                <a:gd name="T55" fmla="*/ 0 h 96"/>
                <a:gd name="T56" fmla="*/ 4336 w 4336"/>
                <a:gd name="T57" fmla="*/ 96 h 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336" h="96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4328" y="0"/>
                  </a:lnTo>
                  <a:cubicBezTo>
                    <a:pt x="4333" y="0"/>
                    <a:pt x="4336" y="4"/>
                    <a:pt x="4336" y="8"/>
                  </a:cubicBezTo>
                  <a:lnTo>
                    <a:pt x="4336" y="88"/>
                  </a:lnTo>
                  <a:cubicBezTo>
                    <a:pt x="4336" y="93"/>
                    <a:pt x="4333" y="96"/>
                    <a:pt x="4328" y="96"/>
                  </a:cubicBezTo>
                  <a:lnTo>
                    <a:pt x="8" y="96"/>
                  </a:lnTo>
                  <a:cubicBezTo>
                    <a:pt x="4" y="96"/>
                    <a:pt x="0" y="93"/>
                    <a:pt x="0" y="88"/>
                  </a:cubicBezTo>
                  <a:lnTo>
                    <a:pt x="0" y="8"/>
                  </a:lnTo>
                  <a:close/>
                  <a:moveTo>
                    <a:pt x="16" y="88"/>
                  </a:moveTo>
                  <a:lnTo>
                    <a:pt x="8" y="80"/>
                  </a:lnTo>
                  <a:lnTo>
                    <a:pt x="4328" y="80"/>
                  </a:lnTo>
                  <a:lnTo>
                    <a:pt x="4320" y="88"/>
                  </a:lnTo>
                  <a:lnTo>
                    <a:pt x="4320" y="8"/>
                  </a:lnTo>
                  <a:lnTo>
                    <a:pt x="4328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88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6" name="Rectangle 22"/>
            <p:cNvSpPr>
              <a:spLocks noChangeArrowheads="1"/>
            </p:cNvSpPr>
            <p:nvPr/>
          </p:nvSpPr>
          <p:spPr bwMode="auto">
            <a:xfrm>
              <a:off x="2047" y="3557"/>
              <a:ext cx="1622" cy="3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7" name="Freeform 23"/>
            <p:cNvSpPr>
              <a:spLocks noEditPoints="1"/>
            </p:cNvSpPr>
            <p:nvPr/>
          </p:nvSpPr>
          <p:spPr bwMode="auto">
            <a:xfrm>
              <a:off x="2043" y="3553"/>
              <a:ext cx="1630" cy="37"/>
            </a:xfrm>
            <a:custGeom>
              <a:avLst/>
              <a:gdLst>
                <a:gd name="T0" fmla="*/ 0 w 3136"/>
                <a:gd name="T1" fmla="*/ 8 h 80"/>
                <a:gd name="T2" fmla="*/ 8 w 3136"/>
                <a:gd name="T3" fmla="*/ 0 h 80"/>
                <a:gd name="T4" fmla="*/ 3128 w 3136"/>
                <a:gd name="T5" fmla="*/ 0 h 80"/>
                <a:gd name="T6" fmla="*/ 3136 w 3136"/>
                <a:gd name="T7" fmla="*/ 8 h 80"/>
                <a:gd name="T8" fmla="*/ 3136 w 3136"/>
                <a:gd name="T9" fmla="*/ 72 h 80"/>
                <a:gd name="T10" fmla="*/ 3128 w 3136"/>
                <a:gd name="T11" fmla="*/ 80 h 80"/>
                <a:gd name="T12" fmla="*/ 8 w 3136"/>
                <a:gd name="T13" fmla="*/ 80 h 80"/>
                <a:gd name="T14" fmla="*/ 0 w 3136"/>
                <a:gd name="T15" fmla="*/ 72 h 80"/>
                <a:gd name="T16" fmla="*/ 0 w 3136"/>
                <a:gd name="T17" fmla="*/ 8 h 80"/>
                <a:gd name="T18" fmla="*/ 16 w 3136"/>
                <a:gd name="T19" fmla="*/ 72 h 80"/>
                <a:gd name="T20" fmla="*/ 8 w 3136"/>
                <a:gd name="T21" fmla="*/ 64 h 80"/>
                <a:gd name="T22" fmla="*/ 3128 w 3136"/>
                <a:gd name="T23" fmla="*/ 64 h 80"/>
                <a:gd name="T24" fmla="*/ 3120 w 3136"/>
                <a:gd name="T25" fmla="*/ 72 h 80"/>
                <a:gd name="T26" fmla="*/ 3120 w 3136"/>
                <a:gd name="T27" fmla="*/ 8 h 80"/>
                <a:gd name="T28" fmla="*/ 3128 w 3136"/>
                <a:gd name="T29" fmla="*/ 16 h 80"/>
                <a:gd name="T30" fmla="*/ 8 w 3136"/>
                <a:gd name="T31" fmla="*/ 16 h 80"/>
                <a:gd name="T32" fmla="*/ 16 w 3136"/>
                <a:gd name="T33" fmla="*/ 8 h 80"/>
                <a:gd name="T34" fmla="*/ 16 w 3136"/>
                <a:gd name="T35" fmla="*/ 72 h 8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136"/>
                <a:gd name="T55" fmla="*/ 0 h 80"/>
                <a:gd name="T56" fmla="*/ 3136 w 3136"/>
                <a:gd name="T57" fmla="*/ 80 h 8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136" h="80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3128" y="0"/>
                  </a:lnTo>
                  <a:cubicBezTo>
                    <a:pt x="3133" y="0"/>
                    <a:pt x="3136" y="4"/>
                    <a:pt x="3136" y="8"/>
                  </a:cubicBezTo>
                  <a:lnTo>
                    <a:pt x="3136" y="72"/>
                  </a:lnTo>
                  <a:cubicBezTo>
                    <a:pt x="3136" y="77"/>
                    <a:pt x="3133" y="80"/>
                    <a:pt x="3128" y="80"/>
                  </a:cubicBezTo>
                  <a:lnTo>
                    <a:pt x="8" y="80"/>
                  </a:lnTo>
                  <a:cubicBezTo>
                    <a:pt x="4" y="80"/>
                    <a:pt x="0" y="77"/>
                    <a:pt x="0" y="72"/>
                  </a:cubicBezTo>
                  <a:lnTo>
                    <a:pt x="0" y="8"/>
                  </a:lnTo>
                  <a:close/>
                  <a:moveTo>
                    <a:pt x="16" y="72"/>
                  </a:moveTo>
                  <a:lnTo>
                    <a:pt x="8" y="64"/>
                  </a:lnTo>
                  <a:lnTo>
                    <a:pt x="3128" y="64"/>
                  </a:lnTo>
                  <a:lnTo>
                    <a:pt x="3120" y="72"/>
                  </a:lnTo>
                  <a:lnTo>
                    <a:pt x="3120" y="8"/>
                  </a:lnTo>
                  <a:lnTo>
                    <a:pt x="3128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72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8" name="Rectangle 24"/>
            <p:cNvSpPr>
              <a:spLocks noChangeArrowheads="1"/>
            </p:cNvSpPr>
            <p:nvPr/>
          </p:nvSpPr>
          <p:spPr bwMode="auto">
            <a:xfrm>
              <a:off x="2047" y="3436"/>
              <a:ext cx="2271" cy="3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9" name="Freeform 25"/>
            <p:cNvSpPr>
              <a:spLocks noEditPoints="1"/>
            </p:cNvSpPr>
            <p:nvPr/>
          </p:nvSpPr>
          <p:spPr bwMode="auto">
            <a:xfrm>
              <a:off x="2043" y="3432"/>
              <a:ext cx="2279" cy="46"/>
            </a:xfrm>
            <a:custGeom>
              <a:avLst/>
              <a:gdLst>
                <a:gd name="T0" fmla="*/ 0 w 4384"/>
                <a:gd name="T1" fmla="*/ 8 h 96"/>
                <a:gd name="T2" fmla="*/ 8 w 4384"/>
                <a:gd name="T3" fmla="*/ 0 h 96"/>
                <a:gd name="T4" fmla="*/ 4376 w 4384"/>
                <a:gd name="T5" fmla="*/ 0 h 96"/>
                <a:gd name="T6" fmla="*/ 4384 w 4384"/>
                <a:gd name="T7" fmla="*/ 8 h 96"/>
                <a:gd name="T8" fmla="*/ 4384 w 4384"/>
                <a:gd name="T9" fmla="*/ 88 h 96"/>
                <a:gd name="T10" fmla="*/ 4376 w 4384"/>
                <a:gd name="T11" fmla="*/ 96 h 96"/>
                <a:gd name="T12" fmla="*/ 8 w 4384"/>
                <a:gd name="T13" fmla="*/ 96 h 96"/>
                <a:gd name="T14" fmla="*/ 0 w 4384"/>
                <a:gd name="T15" fmla="*/ 88 h 96"/>
                <a:gd name="T16" fmla="*/ 0 w 4384"/>
                <a:gd name="T17" fmla="*/ 8 h 96"/>
                <a:gd name="T18" fmla="*/ 16 w 4384"/>
                <a:gd name="T19" fmla="*/ 88 h 96"/>
                <a:gd name="T20" fmla="*/ 8 w 4384"/>
                <a:gd name="T21" fmla="*/ 80 h 96"/>
                <a:gd name="T22" fmla="*/ 4376 w 4384"/>
                <a:gd name="T23" fmla="*/ 80 h 96"/>
                <a:gd name="T24" fmla="*/ 4368 w 4384"/>
                <a:gd name="T25" fmla="*/ 88 h 96"/>
                <a:gd name="T26" fmla="*/ 4368 w 4384"/>
                <a:gd name="T27" fmla="*/ 8 h 96"/>
                <a:gd name="T28" fmla="*/ 4376 w 4384"/>
                <a:gd name="T29" fmla="*/ 16 h 96"/>
                <a:gd name="T30" fmla="*/ 8 w 4384"/>
                <a:gd name="T31" fmla="*/ 16 h 96"/>
                <a:gd name="T32" fmla="*/ 16 w 4384"/>
                <a:gd name="T33" fmla="*/ 8 h 96"/>
                <a:gd name="T34" fmla="*/ 16 w 4384"/>
                <a:gd name="T35" fmla="*/ 88 h 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384"/>
                <a:gd name="T55" fmla="*/ 0 h 96"/>
                <a:gd name="T56" fmla="*/ 4384 w 4384"/>
                <a:gd name="T57" fmla="*/ 96 h 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384" h="96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4376" y="0"/>
                  </a:lnTo>
                  <a:cubicBezTo>
                    <a:pt x="4381" y="0"/>
                    <a:pt x="4384" y="4"/>
                    <a:pt x="4384" y="8"/>
                  </a:cubicBezTo>
                  <a:lnTo>
                    <a:pt x="4384" y="88"/>
                  </a:lnTo>
                  <a:cubicBezTo>
                    <a:pt x="4384" y="93"/>
                    <a:pt x="4381" y="96"/>
                    <a:pt x="4376" y="96"/>
                  </a:cubicBezTo>
                  <a:lnTo>
                    <a:pt x="8" y="96"/>
                  </a:lnTo>
                  <a:cubicBezTo>
                    <a:pt x="4" y="96"/>
                    <a:pt x="0" y="93"/>
                    <a:pt x="0" y="88"/>
                  </a:cubicBezTo>
                  <a:lnTo>
                    <a:pt x="0" y="8"/>
                  </a:lnTo>
                  <a:close/>
                  <a:moveTo>
                    <a:pt x="16" y="88"/>
                  </a:moveTo>
                  <a:lnTo>
                    <a:pt x="8" y="80"/>
                  </a:lnTo>
                  <a:lnTo>
                    <a:pt x="4376" y="80"/>
                  </a:lnTo>
                  <a:lnTo>
                    <a:pt x="4368" y="88"/>
                  </a:lnTo>
                  <a:lnTo>
                    <a:pt x="4368" y="8"/>
                  </a:lnTo>
                  <a:lnTo>
                    <a:pt x="4376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88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0" name="Rectangle 26"/>
            <p:cNvSpPr>
              <a:spLocks noChangeArrowheads="1"/>
            </p:cNvSpPr>
            <p:nvPr/>
          </p:nvSpPr>
          <p:spPr bwMode="auto">
            <a:xfrm>
              <a:off x="2047" y="2962"/>
              <a:ext cx="2937" cy="3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1" name="Freeform 27"/>
            <p:cNvSpPr>
              <a:spLocks noEditPoints="1"/>
            </p:cNvSpPr>
            <p:nvPr/>
          </p:nvSpPr>
          <p:spPr bwMode="auto">
            <a:xfrm>
              <a:off x="2043" y="2958"/>
              <a:ext cx="2945" cy="46"/>
            </a:xfrm>
            <a:custGeom>
              <a:avLst/>
              <a:gdLst>
                <a:gd name="T0" fmla="*/ 0 w 5664"/>
                <a:gd name="T1" fmla="*/ 8 h 96"/>
                <a:gd name="T2" fmla="*/ 8 w 5664"/>
                <a:gd name="T3" fmla="*/ 0 h 96"/>
                <a:gd name="T4" fmla="*/ 5656 w 5664"/>
                <a:gd name="T5" fmla="*/ 0 h 96"/>
                <a:gd name="T6" fmla="*/ 5664 w 5664"/>
                <a:gd name="T7" fmla="*/ 8 h 96"/>
                <a:gd name="T8" fmla="*/ 5664 w 5664"/>
                <a:gd name="T9" fmla="*/ 88 h 96"/>
                <a:gd name="T10" fmla="*/ 5656 w 5664"/>
                <a:gd name="T11" fmla="*/ 96 h 96"/>
                <a:gd name="T12" fmla="*/ 8 w 5664"/>
                <a:gd name="T13" fmla="*/ 96 h 96"/>
                <a:gd name="T14" fmla="*/ 0 w 5664"/>
                <a:gd name="T15" fmla="*/ 88 h 96"/>
                <a:gd name="T16" fmla="*/ 0 w 5664"/>
                <a:gd name="T17" fmla="*/ 8 h 96"/>
                <a:gd name="T18" fmla="*/ 16 w 5664"/>
                <a:gd name="T19" fmla="*/ 88 h 96"/>
                <a:gd name="T20" fmla="*/ 8 w 5664"/>
                <a:gd name="T21" fmla="*/ 80 h 96"/>
                <a:gd name="T22" fmla="*/ 5656 w 5664"/>
                <a:gd name="T23" fmla="*/ 80 h 96"/>
                <a:gd name="T24" fmla="*/ 5648 w 5664"/>
                <a:gd name="T25" fmla="*/ 88 h 96"/>
                <a:gd name="T26" fmla="*/ 5648 w 5664"/>
                <a:gd name="T27" fmla="*/ 8 h 96"/>
                <a:gd name="T28" fmla="*/ 5656 w 5664"/>
                <a:gd name="T29" fmla="*/ 16 h 96"/>
                <a:gd name="T30" fmla="*/ 8 w 5664"/>
                <a:gd name="T31" fmla="*/ 16 h 96"/>
                <a:gd name="T32" fmla="*/ 16 w 5664"/>
                <a:gd name="T33" fmla="*/ 8 h 96"/>
                <a:gd name="T34" fmla="*/ 16 w 5664"/>
                <a:gd name="T35" fmla="*/ 88 h 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664"/>
                <a:gd name="T55" fmla="*/ 0 h 96"/>
                <a:gd name="T56" fmla="*/ 5664 w 5664"/>
                <a:gd name="T57" fmla="*/ 96 h 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664" h="96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5656" y="0"/>
                  </a:lnTo>
                  <a:cubicBezTo>
                    <a:pt x="5661" y="0"/>
                    <a:pt x="5664" y="4"/>
                    <a:pt x="5664" y="8"/>
                  </a:cubicBezTo>
                  <a:lnTo>
                    <a:pt x="5664" y="88"/>
                  </a:lnTo>
                  <a:cubicBezTo>
                    <a:pt x="5664" y="93"/>
                    <a:pt x="5661" y="96"/>
                    <a:pt x="5656" y="96"/>
                  </a:cubicBezTo>
                  <a:lnTo>
                    <a:pt x="8" y="96"/>
                  </a:lnTo>
                  <a:cubicBezTo>
                    <a:pt x="4" y="96"/>
                    <a:pt x="0" y="93"/>
                    <a:pt x="0" y="88"/>
                  </a:cubicBezTo>
                  <a:lnTo>
                    <a:pt x="0" y="8"/>
                  </a:lnTo>
                  <a:close/>
                  <a:moveTo>
                    <a:pt x="16" y="88"/>
                  </a:moveTo>
                  <a:lnTo>
                    <a:pt x="8" y="80"/>
                  </a:lnTo>
                  <a:lnTo>
                    <a:pt x="5656" y="80"/>
                  </a:lnTo>
                  <a:lnTo>
                    <a:pt x="5648" y="88"/>
                  </a:lnTo>
                  <a:lnTo>
                    <a:pt x="5648" y="8"/>
                  </a:lnTo>
                  <a:lnTo>
                    <a:pt x="5656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88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2" name="Rectangle 28"/>
            <p:cNvSpPr>
              <a:spLocks noChangeArrowheads="1"/>
            </p:cNvSpPr>
            <p:nvPr/>
          </p:nvSpPr>
          <p:spPr bwMode="auto">
            <a:xfrm>
              <a:off x="2047" y="2849"/>
              <a:ext cx="2612" cy="3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3" name="Freeform 29"/>
            <p:cNvSpPr>
              <a:spLocks noEditPoints="1"/>
            </p:cNvSpPr>
            <p:nvPr/>
          </p:nvSpPr>
          <p:spPr bwMode="auto">
            <a:xfrm>
              <a:off x="2043" y="2846"/>
              <a:ext cx="2620" cy="37"/>
            </a:xfrm>
            <a:custGeom>
              <a:avLst/>
              <a:gdLst>
                <a:gd name="T0" fmla="*/ 0 w 5040"/>
                <a:gd name="T1" fmla="*/ 8 h 80"/>
                <a:gd name="T2" fmla="*/ 8 w 5040"/>
                <a:gd name="T3" fmla="*/ 0 h 80"/>
                <a:gd name="T4" fmla="*/ 5032 w 5040"/>
                <a:gd name="T5" fmla="*/ 0 h 80"/>
                <a:gd name="T6" fmla="*/ 5040 w 5040"/>
                <a:gd name="T7" fmla="*/ 8 h 80"/>
                <a:gd name="T8" fmla="*/ 5040 w 5040"/>
                <a:gd name="T9" fmla="*/ 72 h 80"/>
                <a:gd name="T10" fmla="*/ 5032 w 5040"/>
                <a:gd name="T11" fmla="*/ 80 h 80"/>
                <a:gd name="T12" fmla="*/ 8 w 5040"/>
                <a:gd name="T13" fmla="*/ 80 h 80"/>
                <a:gd name="T14" fmla="*/ 0 w 5040"/>
                <a:gd name="T15" fmla="*/ 72 h 80"/>
                <a:gd name="T16" fmla="*/ 0 w 5040"/>
                <a:gd name="T17" fmla="*/ 8 h 80"/>
                <a:gd name="T18" fmla="*/ 16 w 5040"/>
                <a:gd name="T19" fmla="*/ 72 h 80"/>
                <a:gd name="T20" fmla="*/ 8 w 5040"/>
                <a:gd name="T21" fmla="*/ 64 h 80"/>
                <a:gd name="T22" fmla="*/ 5032 w 5040"/>
                <a:gd name="T23" fmla="*/ 64 h 80"/>
                <a:gd name="T24" fmla="*/ 5024 w 5040"/>
                <a:gd name="T25" fmla="*/ 72 h 80"/>
                <a:gd name="T26" fmla="*/ 5024 w 5040"/>
                <a:gd name="T27" fmla="*/ 8 h 80"/>
                <a:gd name="T28" fmla="*/ 5032 w 5040"/>
                <a:gd name="T29" fmla="*/ 16 h 80"/>
                <a:gd name="T30" fmla="*/ 8 w 5040"/>
                <a:gd name="T31" fmla="*/ 16 h 80"/>
                <a:gd name="T32" fmla="*/ 16 w 5040"/>
                <a:gd name="T33" fmla="*/ 8 h 80"/>
                <a:gd name="T34" fmla="*/ 16 w 5040"/>
                <a:gd name="T35" fmla="*/ 72 h 8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040"/>
                <a:gd name="T55" fmla="*/ 0 h 80"/>
                <a:gd name="T56" fmla="*/ 5040 w 5040"/>
                <a:gd name="T57" fmla="*/ 80 h 8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040" h="80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5032" y="0"/>
                  </a:lnTo>
                  <a:cubicBezTo>
                    <a:pt x="5037" y="0"/>
                    <a:pt x="5040" y="4"/>
                    <a:pt x="5040" y="8"/>
                  </a:cubicBezTo>
                  <a:lnTo>
                    <a:pt x="5040" y="72"/>
                  </a:lnTo>
                  <a:cubicBezTo>
                    <a:pt x="5040" y="77"/>
                    <a:pt x="5037" y="80"/>
                    <a:pt x="5032" y="80"/>
                  </a:cubicBezTo>
                  <a:lnTo>
                    <a:pt x="8" y="80"/>
                  </a:lnTo>
                  <a:cubicBezTo>
                    <a:pt x="4" y="80"/>
                    <a:pt x="0" y="77"/>
                    <a:pt x="0" y="72"/>
                  </a:cubicBezTo>
                  <a:lnTo>
                    <a:pt x="0" y="8"/>
                  </a:lnTo>
                  <a:close/>
                  <a:moveTo>
                    <a:pt x="16" y="72"/>
                  </a:moveTo>
                  <a:lnTo>
                    <a:pt x="8" y="64"/>
                  </a:lnTo>
                  <a:lnTo>
                    <a:pt x="5032" y="64"/>
                  </a:lnTo>
                  <a:lnTo>
                    <a:pt x="5024" y="72"/>
                  </a:lnTo>
                  <a:lnTo>
                    <a:pt x="5024" y="8"/>
                  </a:lnTo>
                  <a:lnTo>
                    <a:pt x="5032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72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4" name="Rectangle 30"/>
            <p:cNvSpPr>
              <a:spLocks noChangeArrowheads="1"/>
            </p:cNvSpPr>
            <p:nvPr/>
          </p:nvSpPr>
          <p:spPr bwMode="auto">
            <a:xfrm>
              <a:off x="2047" y="2729"/>
              <a:ext cx="2712" cy="3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5" name="Freeform 31"/>
            <p:cNvSpPr>
              <a:spLocks noEditPoints="1"/>
            </p:cNvSpPr>
            <p:nvPr/>
          </p:nvSpPr>
          <p:spPr bwMode="auto">
            <a:xfrm>
              <a:off x="2043" y="2725"/>
              <a:ext cx="2720" cy="45"/>
            </a:xfrm>
            <a:custGeom>
              <a:avLst/>
              <a:gdLst>
                <a:gd name="T0" fmla="*/ 0 w 5232"/>
                <a:gd name="T1" fmla="*/ 8 h 96"/>
                <a:gd name="T2" fmla="*/ 8 w 5232"/>
                <a:gd name="T3" fmla="*/ 0 h 96"/>
                <a:gd name="T4" fmla="*/ 5224 w 5232"/>
                <a:gd name="T5" fmla="*/ 0 h 96"/>
                <a:gd name="T6" fmla="*/ 5232 w 5232"/>
                <a:gd name="T7" fmla="*/ 8 h 96"/>
                <a:gd name="T8" fmla="*/ 5232 w 5232"/>
                <a:gd name="T9" fmla="*/ 88 h 96"/>
                <a:gd name="T10" fmla="*/ 5224 w 5232"/>
                <a:gd name="T11" fmla="*/ 96 h 96"/>
                <a:gd name="T12" fmla="*/ 8 w 5232"/>
                <a:gd name="T13" fmla="*/ 96 h 96"/>
                <a:gd name="T14" fmla="*/ 0 w 5232"/>
                <a:gd name="T15" fmla="*/ 88 h 96"/>
                <a:gd name="T16" fmla="*/ 0 w 5232"/>
                <a:gd name="T17" fmla="*/ 8 h 96"/>
                <a:gd name="T18" fmla="*/ 16 w 5232"/>
                <a:gd name="T19" fmla="*/ 88 h 96"/>
                <a:gd name="T20" fmla="*/ 8 w 5232"/>
                <a:gd name="T21" fmla="*/ 80 h 96"/>
                <a:gd name="T22" fmla="*/ 5224 w 5232"/>
                <a:gd name="T23" fmla="*/ 80 h 96"/>
                <a:gd name="T24" fmla="*/ 5216 w 5232"/>
                <a:gd name="T25" fmla="*/ 88 h 96"/>
                <a:gd name="T26" fmla="*/ 5216 w 5232"/>
                <a:gd name="T27" fmla="*/ 8 h 96"/>
                <a:gd name="T28" fmla="*/ 5224 w 5232"/>
                <a:gd name="T29" fmla="*/ 16 h 96"/>
                <a:gd name="T30" fmla="*/ 8 w 5232"/>
                <a:gd name="T31" fmla="*/ 16 h 96"/>
                <a:gd name="T32" fmla="*/ 16 w 5232"/>
                <a:gd name="T33" fmla="*/ 8 h 96"/>
                <a:gd name="T34" fmla="*/ 16 w 5232"/>
                <a:gd name="T35" fmla="*/ 88 h 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232"/>
                <a:gd name="T55" fmla="*/ 0 h 96"/>
                <a:gd name="T56" fmla="*/ 5232 w 5232"/>
                <a:gd name="T57" fmla="*/ 96 h 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232" h="96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5224" y="0"/>
                  </a:lnTo>
                  <a:cubicBezTo>
                    <a:pt x="5229" y="0"/>
                    <a:pt x="5232" y="4"/>
                    <a:pt x="5232" y="8"/>
                  </a:cubicBezTo>
                  <a:lnTo>
                    <a:pt x="5232" y="88"/>
                  </a:lnTo>
                  <a:cubicBezTo>
                    <a:pt x="5232" y="93"/>
                    <a:pt x="5229" y="96"/>
                    <a:pt x="5224" y="96"/>
                  </a:cubicBezTo>
                  <a:lnTo>
                    <a:pt x="8" y="96"/>
                  </a:lnTo>
                  <a:cubicBezTo>
                    <a:pt x="4" y="96"/>
                    <a:pt x="0" y="93"/>
                    <a:pt x="0" y="88"/>
                  </a:cubicBezTo>
                  <a:lnTo>
                    <a:pt x="0" y="8"/>
                  </a:lnTo>
                  <a:close/>
                  <a:moveTo>
                    <a:pt x="16" y="88"/>
                  </a:moveTo>
                  <a:lnTo>
                    <a:pt x="8" y="80"/>
                  </a:lnTo>
                  <a:lnTo>
                    <a:pt x="5224" y="80"/>
                  </a:lnTo>
                  <a:lnTo>
                    <a:pt x="5216" y="88"/>
                  </a:lnTo>
                  <a:lnTo>
                    <a:pt x="5216" y="8"/>
                  </a:lnTo>
                  <a:lnTo>
                    <a:pt x="522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88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6" name="Rectangle 32"/>
            <p:cNvSpPr>
              <a:spLocks noChangeArrowheads="1"/>
            </p:cNvSpPr>
            <p:nvPr/>
          </p:nvSpPr>
          <p:spPr bwMode="auto">
            <a:xfrm>
              <a:off x="2047" y="2609"/>
              <a:ext cx="2521" cy="37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7" name="Freeform 33"/>
            <p:cNvSpPr>
              <a:spLocks noEditPoints="1"/>
            </p:cNvSpPr>
            <p:nvPr/>
          </p:nvSpPr>
          <p:spPr bwMode="auto">
            <a:xfrm>
              <a:off x="2043" y="2605"/>
              <a:ext cx="2529" cy="45"/>
            </a:xfrm>
            <a:custGeom>
              <a:avLst/>
              <a:gdLst>
                <a:gd name="T0" fmla="*/ 0 w 4864"/>
                <a:gd name="T1" fmla="*/ 8 h 96"/>
                <a:gd name="T2" fmla="*/ 8 w 4864"/>
                <a:gd name="T3" fmla="*/ 0 h 96"/>
                <a:gd name="T4" fmla="*/ 4856 w 4864"/>
                <a:gd name="T5" fmla="*/ 0 h 96"/>
                <a:gd name="T6" fmla="*/ 4864 w 4864"/>
                <a:gd name="T7" fmla="*/ 8 h 96"/>
                <a:gd name="T8" fmla="*/ 4864 w 4864"/>
                <a:gd name="T9" fmla="*/ 88 h 96"/>
                <a:gd name="T10" fmla="*/ 4856 w 4864"/>
                <a:gd name="T11" fmla="*/ 96 h 96"/>
                <a:gd name="T12" fmla="*/ 8 w 4864"/>
                <a:gd name="T13" fmla="*/ 96 h 96"/>
                <a:gd name="T14" fmla="*/ 0 w 4864"/>
                <a:gd name="T15" fmla="*/ 88 h 96"/>
                <a:gd name="T16" fmla="*/ 0 w 4864"/>
                <a:gd name="T17" fmla="*/ 8 h 96"/>
                <a:gd name="T18" fmla="*/ 16 w 4864"/>
                <a:gd name="T19" fmla="*/ 88 h 96"/>
                <a:gd name="T20" fmla="*/ 8 w 4864"/>
                <a:gd name="T21" fmla="*/ 80 h 96"/>
                <a:gd name="T22" fmla="*/ 4856 w 4864"/>
                <a:gd name="T23" fmla="*/ 80 h 96"/>
                <a:gd name="T24" fmla="*/ 4848 w 4864"/>
                <a:gd name="T25" fmla="*/ 88 h 96"/>
                <a:gd name="T26" fmla="*/ 4848 w 4864"/>
                <a:gd name="T27" fmla="*/ 8 h 96"/>
                <a:gd name="T28" fmla="*/ 4856 w 4864"/>
                <a:gd name="T29" fmla="*/ 16 h 96"/>
                <a:gd name="T30" fmla="*/ 8 w 4864"/>
                <a:gd name="T31" fmla="*/ 16 h 96"/>
                <a:gd name="T32" fmla="*/ 16 w 4864"/>
                <a:gd name="T33" fmla="*/ 8 h 96"/>
                <a:gd name="T34" fmla="*/ 16 w 4864"/>
                <a:gd name="T35" fmla="*/ 88 h 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864"/>
                <a:gd name="T55" fmla="*/ 0 h 96"/>
                <a:gd name="T56" fmla="*/ 4864 w 4864"/>
                <a:gd name="T57" fmla="*/ 96 h 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864" h="96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4856" y="0"/>
                  </a:lnTo>
                  <a:cubicBezTo>
                    <a:pt x="4861" y="0"/>
                    <a:pt x="4864" y="4"/>
                    <a:pt x="4864" y="8"/>
                  </a:cubicBezTo>
                  <a:lnTo>
                    <a:pt x="4864" y="88"/>
                  </a:lnTo>
                  <a:cubicBezTo>
                    <a:pt x="4864" y="93"/>
                    <a:pt x="4861" y="96"/>
                    <a:pt x="4856" y="96"/>
                  </a:cubicBezTo>
                  <a:lnTo>
                    <a:pt x="8" y="96"/>
                  </a:lnTo>
                  <a:cubicBezTo>
                    <a:pt x="4" y="96"/>
                    <a:pt x="0" y="93"/>
                    <a:pt x="0" y="88"/>
                  </a:cubicBezTo>
                  <a:lnTo>
                    <a:pt x="0" y="8"/>
                  </a:lnTo>
                  <a:close/>
                  <a:moveTo>
                    <a:pt x="16" y="88"/>
                  </a:moveTo>
                  <a:lnTo>
                    <a:pt x="8" y="80"/>
                  </a:lnTo>
                  <a:lnTo>
                    <a:pt x="4856" y="80"/>
                  </a:lnTo>
                  <a:lnTo>
                    <a:pt x="4848" y="88"/>
                  </a:lnTo>
                  <a:lnTo>
                    <a:pt x="4848" y="8"/>
                  </a:lnTo>
                  <a:lnTo>
                    <a:pt x="4856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88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8" name="Rectangle 34"/>
            <p:cNvSpPr>
              <a:spLocks noChangeArrowheads="1"/>
            </p:cNvSpPr>
            <p:nvPr/>
          </p:nvSpPr>
          <p:spPr bwMode="auto">
            <a:xfrm>
              <a:off x="2047" y="2496"/>
              <a:ext cx="2180" cy="3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9" name="Freeform 35"/>
            <p:cNvSpPr>
              <a:spLocks noEditPoints="1"/>
            </p:cNvSpPr>
            <p:nvPr/>
          </p:nvSpPr>
          <p:spPr bwMode="auto">
            <a:xfrm>
              <a:off x="2043" y="2492"/>
              <a:ext cx="2188" cy="38"/>
            </a:xfrm>
            <a:custGeom>
              <a:avLst/>
              <a:gdLst>
                <a:gd name="T0" fmla="*/ 0 w 4208"/>
                <a:gd name="T1" fmla="*/ 8 h 80"/>
                <a:gd name="T2" fmla="*/ 8 w 4208"/>
                <a:gd name="T3" fmla="*/ 0 h 80"/>
                <a:gd name="T4" fmla="*/ 4200 w 4208"/>
                <a:gd name="T5" fmla="*/ 0 h 80"/>
                <a:gd name="T6" fmla="*/ 4208 w 4208"/>
                <a:gd name="T7" fmla="*/ 8 h 80"/>
                <a:gd name="T8" fmla="*/ 4208 w 4208"/>
                <a:gd name="T9" fmla="*/ 72 h 80"/>
                <a:gd name="T10" fmla="*/ 4200 w 4208"/>
                <a:gd name="T11" fmla="*/ 80 h 80"/>
                <a:gd name="T12" fmla="*/ 8 w 4208"/>
                <a:gd name="T13" fmla="*/ 80 h 80"/>
                <a:gd name="T14" fmla="*/ 0 w 4208"/>
                <a:gd name="T15" fmla="*/ 72 h 80"/>
                <a:gd name="T16" fmla="*/ 0 w 4208"/>
                <a:gd name="T17" fmla="*/ 8 h 80"/>
                <a:gd name="T18" fmla="*/ 16 w 4208"/>
                <a:gd name="T19" fmla="*/ 72 h 80"/>
                <a:gd name="T20" fmla="*/ 8 w 4208"/>
                <a:gd name="T21" fmla="*/ 64 h 80"/>
                <a:gd name="T22" fmla="*/ 4200 w 4208"/>
                <a:gd name="T23" fmla="*/ 64 h 80"/>
                <a:gd name="T24" fmla="*/ 4192 w 4208"/>
                <a:gd name="T25" fmla="*/ 72 h 80"/>
                <a:gd name="T26" fmla="*/ 4192 w 4208"/>
                <a:gd name="T27" fmla="*/ 8 h 80"/>
                <a:gd name="T28" fmla="*/ 4200 w 4208"/>
                <a:gd name="T29" fmla="*/ 16 h 80"/>
                <a:gd name="T30" fmla="*/ 8 w 4208"/>
                <a:gd name="T31" fmla="*/ 16 h 80"/>
                <a:gd name="T32" fmla="*/ 16 w 4208"/>
                <a:gd name="T33" fmla="*/ 8 h 80"/>
                <a:gd name="T34" fmla="*/ 16 w 4208"/>
                <a:gd name="T35" fmla="*/ 72 h 8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208"/>
                <a:gd name="T55" fmla="*/ 0 h 80"/>
                <a:gd name="T56" fmla="*/ 4208 w 4208"/>
                <a:gd name="T57" fmla="*/ 80 h 8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208" h="80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4200" y="0"/>
                  </a:lnTo>
                  <a:cubicBezTo>
                    <a:pt x="4205" y="0"/>
                    <a:pt x="4208" y="4"/>
                    <a:pt x="4208" y="8"/>
                  </a:cubicBezTo>
                  <a:lnTo>
                    <a:pt x="4208" y="72"/>
                  </a:lnTo>
                  <a:cubicBezTo>
                    <a:pt x="4208" y="77"/>
                    <a:pt x="4205" y="80"/>
                    <a:pt x="4200" y="80"/>
                  </a:cubicBezTo>
                  <a:lnTo>
                    <a:pt x="8" y="80"/>
                  </a:lnTo>
                  <a:cubicBezTo>
                    <a:pt x="4" y="80"/>
                    <a:pt x="0" y="77"/>
                    <a:pt x="0" y="72"/>
                  </a:cubicBezTo>
                  <a:lnTo>
                    <a:pt x="0" y="8"/>
                  </a:lnTo>
                  <a:close/>
                  <a:moveTo>
                    <a:pt x="16" y="72"/>
                  </a:moveTo>
                  <a:lnTo>
                    <a:pt x="8" y="64"/>
                  </a:lnTo>
                  <a:lnTo>
                    <a:pt x="4200" y="64"/>
                  </a:lnTo>
                  <a:lnTo>
                    <a:pt x="4192" y="72"/>
                  </a:lnTo>
                  <a:lnTo>
                    <a:pt x="4192" y="8"/>
                  </a:lnTo>
                  <a:lnTo>
                    <a:pt x="4200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72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0" name="Rectangle 36"/>
            <p:cNvSpPr>
              <a:spLocks noChangeArrowheads="1"/>
            </p:cNvSpPr>
            <p:nvPr/>
          </p:nvSpPr>
          <p:spPr bwMode="auto">
            <a:xfrm>
              <a:off x="2047" y="2263"/>
              <a:ext cx="3120" cy="3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1" name="Freeform 37"/>
            <p:cNvSpPr>
              <a:spLocks noEditPoints="1"/>
            </p:cNvSpPr>
            <p:nvPr/>
          </p:nvSpPr>
          <p:spPr bwMode="auto">
            <a:xfrm>
              <a:off x="2043" y="2259"/>
              <a:ext cx="3128" cy="37"/>
            </a:xfrm>
            <a:custGeom>
              <a:avLst/>
              <a:gdLst>
                <a:gd name="T0" fmla="*/ 0 w 6016"/>
                <a:gd name="T1" fmla="*/ 8 h 80"/>
                <a:gd name="T2" fmla="*/ 8 w 6016"/>
                <a:gd name="T3" fmla="*/ 0 h 80"/>
                <a:gd name="T4" fmla="*/ 6008 w 6016"/>
                <a:gd name="T5" fmla="*/ 0 h 80"/>
                <a:gd name="T6" fmla="*/ 6016 w 6016"/>
                <a:gd name="T7" fmla="*/ 8 h 80"/>
                <a:gd name="T8" fmla="*/ 6016 w 6016"/>
                <a:gd name="T9" fmla="*/ 72 h 80"/>
                <a:gd name="T10" fmla="*/ 6008 w 6016"/>
                <a:gd name="T11" fmla="*/ 80 h 80"/>
                <a:gd name="T12" fmla="*/ 8 w 6016"/>
                <a:gd name="T13" fmla="*/ 80 h 80"/>
                <a:gd name="T14" fmla="*/ 0 w 6016"/>
                <a:gd name="T15" fmla="*/ 72 h 80"/>
                <a:gd name="T16" fmla="*/ 0 w 6016"/>
                <a:gd name="T17" fmla="*/ 8 h 80"/>
                <a:gd name="T18" fmla="*/ 16 w 6016"/>
                <a:gd name="T19" fmla="*/ 72 h 80"/>
                <a:gd name="T20" fmla="*/ 8 w 6016"/>
                <a:gd name="T21" fmla="*/ 64 h 80"/>
                <a:gd name="T22" fmla="*/ 6008 w 6016"/>
                <a:gd name="T23" fmla="*/ 64 h 80"/>
                <a:gd name="T24" fmla="*/ 6000 w 6016"/>
                <a:gd name="T25" fmla="*/ 72 h 80"/>
                <a:gd name="T26" fmla="*/ 6000 w 6016"/>
                <a:gd name="T27" fmla="*/ 8 h 80"/>
                <a:gd name="T28" fmla="*/ 6008 w 6016"/>
                <a:gd name="T29" fmla="*/ 16 h 80"/>
                <a:gd name="T30" fmla="*/ 8 w 6016"/>
                <a:gd name="T31" fmla="*/ 16 h 80"/>
                <a:gd name="T32" fmla="*/ 16 w 6016"/>
                <a:gd name="T33" fmla="*/ 8 h 80"/>
                <a:gd name="T34" fmla="*/ 16 w 6016"/>
                <a:gd name="T35" fmla="*/ 72 h 8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016"/>
                <a:gd name="T55" fmla="*/ 0 h 80"/>
                <a:gd name="T56" fmla="*/ 6016 w 6016"/>
                <a:gd name="T57" fmla="*/ 80 h 8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016" h="80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6008" y="0"/>
                  </a:lnTo>
                  <a:cubicBezTo>
                    <a:pt x="6013" y="0"/>
                    <a:pt x="6016" y="4"/>
                    <a:pt x="6016" y="8"/>
                  </a:cubicBezTo>
                  <a:lnTo>
                    <a:pt x="6016" y="72"/>
                  </a:lnTo>
                  <a:cubicBezTo>
                    <a:pt x="6016" y="77"/>
                    <a:pt x="6013" y="80"/>
                    <a:pt x="6008" y="80"/>
                  </a:cubicBezTo>
                  <a:lnTo>
                    <a:pt x="8" y="80"/>
                  </a:lnTo>
                  <a:cubicBezTo>
                    <a:pt x="4" y="80"/>
                    <a:pt x="0" y="77"/>
                    <a:pt x="0" y="72"/>
                  </a:cubicBezTo>
                  <a:lnTo>
                    <a:pt x="0" y="8"/>
                  </a:lnTo>
                  <a:close/>
                  <a:moveTo>
                    <a:pt x="16" y="72"/>
                  </a:moveTo>
                  <a:lnTo>
                    <a:pt x="8" y="64"/>
                  </a:lnTo>
                  <a:lnTo>
                    <a:pt x="6008" y="64"/>
                  </a:lnTo>
                  <a:lnTo>
                    <a:pt x="6000" y="72"/>
                  </a:lnTo>
                  <a:lnTo>
                    <a:pt x="6000" y="8"/>
                  </a:lnTo>
                  <a:lnTo>
                    <a:pt x="6008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72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2" name="Rectangle 38"/>
            <p:cNvSpPr>
              <a:spLocks noChangeArrowheads="1"/>
            </p:cNvSpPr>
            <p:nvPr/>
          </p:nvSpPr>
          <p:spPr bwMode="auto">
            <a:xfrm>
              <a:off x="2047" y="1909"/>
              <a:ext cx="3369" cy="3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3" name="Freeform 39"/>
            <p:cNvSpPr>
              <a:spLocks noEditPoints="1"/>
            </p:cNvSpPr>
            <p:nvPr/>
          </p:nvSpPr>
          <p:spPr bwMode="auto">
            <a:xfrm>
              <a:off x="2043" y="1905"/>
              <a:ext cx="3378" cy="38"/>
            </a:xfrm>
            <a:custGeom>
              <a:avLst/>
              <a:gdLst>
                <a:gd name="T0" fmla="*/ 0 w 6496"/>
                <a:gd name="T1" fmla="*/ 8 h 80"/>
                <a:gd name="T2" fmla="*/ 8 w 6496"/>
                <a:gd name="T3" fmla="*/ 0 h 80"/>
                <a:gd name="T4" fmla="*/ 6488 w 6496"/>
                <a:gd name="T5" fmla="*/ 0 h 80"/>
                <a:gd name="T6" fmla="*/ 6496 w 6496"/>
                <a:gd name="T7" fmla="*/ 8 h 80"/>
                <a:gd name="T8" fmla="*/ 6496 w 6496"/>
                <a:gd name="T9" fmla="*/ 72 h 80"/>
                <a:gd name="T10" fmla="*/ 6488 w 6496"/>
                <a:gd name="T11" fmla="*/ 80 h 80"/>
                <a:gd name="T12" fmla="*/ 8 w 6496"/>
                <a:gd name="T13" fmla="*/ 80 h 80"/>
                <a:gd name="T14" fmla="*/ 0 w 6496"/>
                <a:gd name="T15" fmla="*/ 72 h 80"/>
                <a:gd name="T16" fmla="*/ 0 w 6496"/>
                <a:gd name="T17" fmla="*/ 8 h 80"/>
                <a:gd name="T18" fmla="*/ 16 w 6496"/>
                <a:gd name="T19" fmla="*/ 72 h 80"/>
                <a:gd name="T20" fmla="*/ 8 w 6496"/>
                <a:gd name="T21" fmla="*/ 64 h 80"/>
                <a:gd name="T22" fmla="*/ 6488 w 6496"/>
                <a:gd name="T23" fmla="*/ 64 h 80"/>
                <a:gd name="T24" fmla="*/ 6480 w 6496"/>
                <a:gd name="T25" fmla="*/ 72 h 80"/>
                <a:gd name="T26" fmla="*/ 6480 w 6496"/>
                <a:gd name="T27" fmla="*/ 8 h 80"/>
                <a:gd name="T28" fmla="*/ 6488 w 6496"/>
                <a:gd name="T29" fmla="*/ 16 h 80"/>
                <a:gd name="T30" fmla="*/ 8 w 6496"/>
                <a:gd name="T31" fmla="*/ 16 h 80"/>
                <a:gd name="T32" fmla="*/ 16 w 6496"/>
                <a:gd name="T33" fmla="*/ 8 h 80"/>
                <a:gd name="T34" fmla="*/ 16 w 6496"/>
                <a:gd name="T35" fmla="*/ 72 h 8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496"/>
                <a:gd name="T55" fmla="*/ 0 h 80"/>
                <a:gd name="T56" fmla="*/ 6496 w 6496"/>
                <a:gd name="T57" fmla="*/ 80 h 8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496" h="80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6488" y="0"/>
                  </a:lnTo>
                  <a:cubicBezTo>
                    <a:pt x="6493" y="0"/>
                    <a:pt x="6496" y="4"/>
                    <a:pt x="6496" y="8"/>
                  </a:cubicBezTo>
                  <a:lnTo>
                    <a:pt x="6496" y="72"/>
                  </a:lnTo>
                  <a:cubicBezTo>
                    <a:pt x="6496" y="77"/>
                    <a:pt x="6493" y="80"/>
                    <a:pt x="6488" y="80"/>
                  </a:cubicBezTo>
                  <a:lnTo>
                    <a:pt x="8" y="80"/>
                  </a:lnTo>
                  <a:cubicBezTo>
                    <a:pt x="4" y="80"/>
                    <a:pt x="0" y="77"/>
                    <a:pt x="0" y="72"/>
                  </a:cubicBezTo>
                  <a:lnTo>
                    <a:pt x="0" y="8"/>
                  </a:lnTo>
                  <a:close/>
                  <a:moveTo>
                    <a:pt x="16" y="72"/>
                  </a:moveTo>
                  <a:lnTo>
                    <a:pt x="8" y="64"/>
                  </a:lnTo>
                  <a:lnTo>
                    <a:pt x="6488" y="64"/>
                  </a:lnTo>
                  <a:lnTo>
                    <a:pt x="6480" y="72"/>
                  </a:lnTo>
                  <a:lnTo>
                    <a:pt x="6480" y="8"/>
                  </a:lnTo>
                  <a:lnTo>
                    <a:pt x="6488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72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4" name="Rectangle 40"/>
            <p:cNvSpPr>
              <a:spLocks noChangeArrowheads="1"/>
            </p:cNvSpPr>
            <p:nvPr/>
          </p:nvSpPr>
          <p:spPr bwMode="auto">
            <a:xfrm>
              <a:off x="2047" y="1435"/>
              <a:ext cx="1764" cy="30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5" name="Freeform 41"/>
            <p:cNvSpPr>
              <a:spLocks noEditPoints="1"/>
            </p:cNvSpPr>
            <p:nvPr/>
          </p:nvSpPr>
          <p:spPr bwMode="auto">
            <a:xfrm>
              <a:off x="2043" y="1431"/>
              <a:ext cx="1772" cy="38"/>
            </a:xfrm>
            <a:custGeom>
              <a:avLst/>
              <a:gdLst>
                <a:gd name="T0" fmla="*/ 0 w 3408"/>
                <a:gd name="T1" fmla="*/ 8 h 80"/>
                <a:gd name="T2" fmla="*/ 8 w 3408"/>
                <a:gd name="T3" fmla="*/ 0 h 80"/>
                <a:gd name="T4" fmla="*/ 3400 w 3408"/>
                <a:gd name="T5" fmla="*/ 0 h 80"/>
                <a:gd name="T6" fmla="*/ 3408 w 3408"/>
                <a:gd name="T7" fmla="*/ 8 h 80"/>
                <a:gd name="T8" fmla="*/ 3408 w 3408"/>
                <a:gd name="T9" fmla="*/ 72 h 80"/>
                <a:gd name="T10" fmla="*/ 3400 w 3408"/>
                <a:gd name="T11" fmla="*/ 80 h 80"/>
                <a:gd name="T12" fmla="*/ 8 w 3408"/>
                <a:gd name="T13" fmla="*/ 80 h 80"/>
                <a:gd name="T14" fmla="*/ 0 w 3408"/>
                <a:gd name="T15" fmla="*/ 72 h 80"/>
                <a:gd name="T16" fmla="*/ 0 w 3408"/>
                <a:gd name="T17" fmla="*/ 8 h 80"/>
                <a:gd name="T18" fmla="*/ 16 w 3408"/>
                <a:gd name="T19" fmla="*/ 72 h 80"/>
                <a:gd name="T20" fmla="*/ 8 w 3408"/>
                <a:gd name="T21" fmla="*/ 64 h 80"/>
                <a:gd name="T22" fmla="*/ 3400 w 3408"/>
                <a:gd name="T23" fmla="*/ 64 h 80"/>
                <a:gd name="T24" fmla="*/ 3392 w 3408"/>
                <a:gd name="T25" fmla="*/ 72 h 80"/>
                <a:gd name="T26" fmla="*/ 3392 w 3408"/>
                <a:gd name="T27" fmla="*/ 8 h 80"/>
                <a:gd name="T28" fmla="*/ 3400 w 3408"/>
                <a:gd name="T29" fmla="*/ 16 h 80"/>
                <a:gd name="T30" fmla="*/ 8 w 3408"/>
                <a:gd name="T31" fmla="*/ 16 h 80"/>
                <a:gd name="T32" fmla="*/ 16 w 3408"/>
                <a:gd name="T33" fmla="*/ 8 h 80"/>
                <a:gd name="T34" fmla="*/ 16 w 3408"/>
                <a:gd name="T35" fmla="*/ 72 h 8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408"/>
                <a:gd name="T55" fmla="*/ 0 h 80"/>
                <a:gd name="T56" fmla="*/ 3408 w 3408"/>
                <a:gd name="T57" fmla="*/ 80 h 8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408" h="80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3400" y="0"/>
                  </a:lnTo>
                  <a:cubicBezTo>
                    <a:pt x="3405" y="0"/>
                    <a:pt x="3408" y="4"/>
                    <a:pt x="3408" y="8"/>
                  </a:cubicBezTo>
                  <a:lnTo>
                    <a:pt x="3408" y="72"/>
                  </a:lnTo>
                  <a:cubicBezTo>
                    <a:pt x="3408" y="77"/>
                    <a:pt x="3405" y="80"/>
                    <a:pt x="3400" y="80"/>
                  </a:cubicBezTo>
                  <a:lnTo>
                    <a:pt x="8" y="80"/>
                  </a:lnTo>
                  <a:cubicBezTo>
                    <a:pt x="4" y="80"/>
                    <a:pt x="0" y="77"/>
                    <a:pt x="0" y="72"/>
                  </a:cubicBezTo>
                  <a:lnTo>
                    <a:pt x="0" y="8"/>
                  </a:lnTo>
                  <a:close/>
                  <a:moveTo>
                    <a:pt x="16" y="72"/>
                  </a:moveTo>
                  <a:lnTo>
                    <a:pt x="8" y="64"/>
                  </a:lnTo>
                  <a:lnTo>
                    <a:pt x="3400" y="64"/>
                  </a:lnTo>
                  <a:lnTo>
                    <a:pt x="3392" y="72"/>
                  </a:lnTo>
                  <a:lnTo>
                    <a:pt x="3392" y="8"/>
                  </a:lnTo>
                  <a:lnTo>
                    <a:pt x="3400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72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6" name="Rectangle 42"/>
            <p:cNvSpPr>
              <a:spLocks noChangeArrowheads="1"/>
            </p:cNvSpPr>
            <p:nvPr/>
          </p:nvSpPr>
          <p:spPr bwMode="auto">
            <a:xfrm>
              <a:off x="2047" y="3519"/>
              <a:ext cx="2205" cy="38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7" name="Freeform 43"/>
            <p:cNvSpPr>
              <a:spLocks noEditPoints="1"/>
            </p:cNvSpPr>
            <p:nvPr/>
          </p:nvSpPr>
          <p:spPr bwMode="auto">
            <a:xfrm>
              <a:off x="2043" y="3515"/>
              <a:ext cx="2213" cy="45"/>
            </a:xfrm>
            <a:custGeom>
              <a:avLst/>
              <a:gdLst>
                <a:gd name="T0" fmla="*/ 0 w 4256"/>
                <a:gd name="T1" fmla="*/ 8 h 96"/>
                <a:gd name="T2" fmla="*/ 8 w 4256"/>
                <a:gd name="T3" fmla="*/ 0 h 96"/>
                <a:gd name="T4" fmla="*/ 4248 w 4256"/>
                <a:gd name="T5" fmla="*/ 0 h 96"/>
                <a:gd name="T6" fmla="*/ 4256 w 4256"/>
                <a:gd name="T7" fmla="*/ 8 h 96"/>
                <a:gd name="T8" fmla="*/ 4256 w 4256"/>
                <a:gd name="T9" fmla="*/ 88 h 96"/>
                <a:gd name="T10" fmla="*/ 4248 w 4256"/>
                <a:gd name="T11" fmla="*/ 96 h 96"/>
                <a:gd name="T12" fmla="*/ 8 w 4256"/>
                <a:gd name="T13" fmla="*/ 96 h 96"/>
                <a:gd name="T14" fmla="*/ 0 w 4256"/>
                <a:gd name="T15" fmla="*/ 88 h 96"/>
                <a:gd name="T16" fmla="*/ 0 w 4256"/>
                <a:gd name="T17" fmla="*/ 8 h 96"/>
                <a:gd name="T18" fmla="*/ 16 w 4256"/>
                <a:gd name="T19" fmla="*/ 88 h 96"/>
                <a:gd name="T20" fmla="*/ 8 w 4256"/>
                <a:gd name="T21" fmla="*/ 80 h 96"/>
                <a:gd name="T22" fmla="*/ 4248 w 4256"/>
                <a:gd name="T23" fmla="*/ 80 h 96"/>
                <a:gd name="T24" fmla="*/ 4240 w 4256"/>
                <a:gd name="T25" fmla="*/ 88 h 96"/>
                <a:gd name="T26" fmla="*/ 4240 w 4256"/>
                <a:gd name="T27" fmla="*/ 8 h 96"/>
                <a:gd name="T28" fmla="*/ 4248 w 4256"/>
                <a:gd name="T29" fmla="*/ 16 h 96"/>
                <a:gd name="T30" fmla="*/ 8 w 4256"/>
                <a:gd name="T31" fmla="*/ 16 h 96"/>
                <a:gd name="T32" fmla="*/ 16 w 4256"/>
                <a:gd name="T33" fmla="*/ 8 h 96"/>
                <a:gd name="T34" fmla="*/ 16 w 4256"/>
                <a:gd name="T35" fmla="*/ 88 h 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256"/>
                <a:gd name="T55" fmla="*/ 0 h 96"/>
                <a:gd name="T56" fmla="*/ 4256 w 4256"/>
                <a:gd name="T57" fmla="*/ 96 h 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256" h="96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4248" y="0"/>
                  </a:lnTo>
                  <a:cubicBezTo>
                    <a:pt x="4253" y="0"/>
                    <a:pt x="4256" y="4"/>
                    <a:pt x="4256" y="8"/>
                  </a:cubicBezTo>
                  <a:lnTo>
                    <a:pt x="4256" y="88"/>
                  </a:lnTo>
                  <a:cubicBezTo>
                    <a:pt x="4256" y="93"/>
                    <a:pt x="4253" y="96"/>
                    <a:pt x="4248" y="96"/>
                  </a:cubicBezTo>
                  <a:lnTo>
                    <a:pt x="8" y="96"/>
                  </a:lnTo>
                  <a:cubicBezTo>
                    <a:pt x="4" y="96"/>
                    <a:pt x="0" y="93"/>
                    <a:pt x="0" y="88"/>
                  </a:cubicBezTo>
                  <a:lnTo>
                    <a:pt x="0" y="8"/>
                  </a:lnTo>
                  <a:close/>
                  <a:moveTo>
                    <a:pt x="16" y="88"/>
                  </a:moveTo>
                  <a:lnTo>
                    <a:pt x="8" y="80"/>
                  </a:lnTo>
                  <a:lnTo>
                    <a:pt x="4248" y="80"/>
                  </a:lnTo>
                  <a:lnTo>
                    <a:pt x="4240" y="88"/>
                  </a:lnTo>
                  <a:lnTo>
                    <a:pt x="4240" y="8"/>
                  </a:lnTo>
                  <a:lnTo>
                    <a:pt x="4248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88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8" name="Rectangle 44"/>
            <p:cNvSpPr>
              <a:spLocks noChangeArrowheads="1"/>
            </p:cNvSpPr>
            <p:nvPr/>
          </p:nvSpPr>
          <p:spPr bwMode="auto">
            <a:xfrm>
              <a:off x="2047" y="3406"/>
              <a:ext cx="940" cy="3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9" name="Freeform 45"/>
            <p:cNvSpPr>
              <a:spLocks noEditPoints="1"/>
            </p:cNvSpPr>
            <p:nvPr/>
          </p:nvSpPr>
          <p:spPr bwMode="auto">
            <a:xfrm>
              <a:off x="2043" y="3402"/>
              <a:ext cx="948" cy="38"/>
            </a:xfrm>
            <a:custGeom>
              <a:avLst/>
              <a:gdLst>
                <a:gd name="T0" fmla="*/ 0 w 1824"/>
                <a:gd name="T1" fmla="*/ 8 h 80"/>
                <a:gd name="T2" fmla="*/ 8 w 1824"/>
                <a:gd name="T3" fmla="*/ 0 h 80"/>
                <a:gd name="T4" fmla="*/ 1816 w 1824"/>
                <a:gd name="T5" fmla="*/ 0 h 80"/>
                <a:gd name="T6" fmla="*/ 1824 w 1824"/>
                <a:gd name="T7" fmla="*/ 8 h 80"/>
                <a:gd name="T8" fmla="*/ 1824 w 1824"/>
                <a:gd name="T9" fmla="*/ 72 h 80"/>
                <a:gd name="T10" fmla="*/ 1816 w 1824"/>
                <a:gd name="T11" fmla="*/ 80 h 80"/>
                <a:gd name="T12" fmla="*/ 8 w 1824"/>
                <a:gd name="T13" fmla="*/ 80 h 80"/>
                <a:gd name="T14" fmla="*/ 0 w 1824"/>
                <a:gd name="T15" fmla="*/ 72 h 80"/>
                <a:gd name="T16" fmla="*/ 0 w 1824"/>
                <a:gd name="T17" fmla="*/ 8 h 80"/>
                <a:gd name="T18" fmla="*/ 16 w 1824"/>
                <a:gd name="T19" fmla="*/ 72 h 80"/>
                <a:gd name="T20" fmla="*/ 8 w 1824"/>
                <a:gd name="T21" fmla="*/ 64 h 80"/>
                <a:gd name="T22" fmla="*/ 1816 w 1824"/>
                <a:gd name="T23" fmla="*/ 64 h 80"/>
                <a:gd name="T24" fmla="*/ 1808 w 1824"/>
                <a:gd name="T25" fmla="*/ 72 h 80"/>
                <a:gd name="T26" fmla="*/ 1808 w 1824"/>
                <a:gd name="T27" fmla="*/ 8 h 80"/>
                <a:gd name="T28" fmla="*/ 1816 w 1824"/>
                <a:gd name="T29" fmla="*/ 16 h 80"/>
                <a:gd name="T30" fmla="*/ 8 w 1824"/>
                <a:gd name="T31" fmla="*/ 16 h 80"/>
                <a:gd name="T32" fmla="*/ 16 w 1824"/>
                <a:gd name="T33" fmla="*/ 8 h 80"/>
                <a:gd name="T34" fmla="*/ 16 w 1824"/>
                <a:gd name="T35" fmla="*/ 72 h 8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824"/>
                <a:gd name="T55" fmla="*/ 0 h 80"/>
                <a:gd name="T56" fmla="*/ 1824 w 1824"/>
                <a:gd name="T57" fmla="*/ 80 h 8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824" h="80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1816" y="0"/>
                  </a:lnTo>
                  <a:cubicBezTo>
                    <a:pt x="1821" y="0"/>
                    <a:pt x="1824" y="4"/>
                    <a:pt x="1824" y="8"/>
                  </a:cubicBezTo>
                  <a:lnTo>
                    <a:pt x="1824" y="72"/>
                  </a:lnTo>
                  <a:cubicBezTo>
                    <a:pt x="1824" y="77"/>
                    <a:pt x="1821" y="80"/>
                    <a:pt x="1816" y="80"/>
                  </a:cubicBezTo>
                  <a:lnTo>
                    <a:pt x="8" y="80"/>
                  </a:lnTo>
                  <a:cubicBezTo>
                    <a:pt x="4" y="80"/>
                    <a:pt x="0" y="77"/>
                    <a:pt x="0" y="72"/>
                  </a:cubicBezTo>
                  <a:lnTo>
                    <a:pt x="0" y="8"/>
                  </a:lnTo>
                  <a:close/>
                  <a:moveTo>
                    <a:pt x="16" y="72"/>
                  </a:moveTo>
                  <a:lnTo>
                    <a:pt x="8" y="64"/>
                  </a:lnTo>
                  <a:lnTo>
                    <a:pt x="1816" y="64"/>
                  </a:lnTo>
                  <a:lnTo>
                    <a:pt x="1808" y="72"/>
                  </a:lnTo>
                  <a:lnTo>
                    <a:pt x="1808" y="8"/>
                  </a:lnTo>
                  <a:lnTo>
                    <a:pt x="1816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72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0" name="Rectangle 46"/>
            <p:cNvSpPr>
              <a:spLocks noChangeArrowheads="1"/>
            </p:cNvSpPr>
            <p:nvPr/>
          </p:nvSpPr>
          <p:spPr bwMode="auto">
            <a:xfrm>
              <a:off x="2047" y="2932"/>
              <a:ext cx="2171" cy="3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1" name="Freeform 47"/>
            <p:cNvSpPr>
              <a:spLocks noEditPoints="1"/>
            </p:cNvSpPr>
            <p:nvPr/>
          </p:nvSpPr>
          <p:spPr bwMode="auto">
            <a:xfrm>
              <a:off x="2043" y="2928"/>
              <a:ext cx="2179" cy="38"/>
            </a:xfrm>
            <a:custGeom>
              <a:avLst/>
              <a:gdLst>
                <a:gd name="T0" fmla="*/ 0 w 4192"/>
                <a:gd name="T1" fmla="*/ 8 h 80"/>
                <a:gd name="T2" fmla="*/ 8 w 4192"/>
                <a:gd name="T3" fmla="*/ 0 h 80"/>
                <a:gd name="T4" fmla="*/ 4184 w 4192"/>
                <a:gd name="T5" fmla="*/ 0 h 80"/>
                <a:gd name="T6" fmla="*/ 4192 w 4192"/>
                <a:gd name="T7" fmla="*/ 8 h 80"/>
                <a:gd name="T8" fmla="*/ 4192 w 4192"/>
                <a:gd name="T9" fmla="*/ 72 h 80"/>
                <a:gd name="T10" fmla="*/ 4184 w 4192"/>
                <a:gd name="T11" fmla="*/ 80 h 80"/>
                <a:gd name="T12" fmla="*/ 8 w 4192"/>
                <a:gd name="T13" fmla="*/ 80 h 80"/>
                <a:gd name="T14" fmla="*/ 0 w 4192"/>
                <a:gd name="T15" fmla="*/ 72 h 80"/>
                <a:gd name="T16" fmla="*/ 0 w 4192"/>
                <a:gd name="T17" fmla="*/ 8 h 80"/>
                <a:gd name="T18" fmla="*/ 16 w 4192"/>
                <a:gd name="T19" fmla="*/ 72 h 80"/>
                <a:gd name="T20" fmla="*/ 8 w 4192"/>
                <a:gd name="T21" fmla="*/ 64 h 80"/>
                <a:gd name="T22" fmla="*/ 4184 w 4192"/>
                <a:gd name="T23" fmla="*/ 64 h 80"/>
                <a:gd name="T24" fmla="*/ 4176 w 4192"/>
                <a:gd name="T25" fmla="*/ 72 h 80"/>
                <a:gd name="T26" fmla="*/ 4176 w 4192"/>
                <a:gd name="T27" fmla="*/ 8 h 80"/>
                <a:gd name="T28" fmla="*/ 4184 w 4192"/>
                <a:gd name="T29" fmla="*/ 16 h 80"/>
                <a:gd name="T30" fmla="*/ 8 w 4192"/>
                <a:gd name="T31" fmla="*/ 16 h 80"/>
                <a:gd name="T32" fmla="*/ 16 w 4192"/>
                <a:gd name="T33" fmla="*/ 8 h 80"/>
                <a:gd name="T34" fmla="*/ 16 w 4192"/>
                <a:gd name="T35" fmla="*/ 72 h 8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192"/>
                <a:gd name="T55" fmla="*/ 0 h 80"/>
                <a:gd name="T56" fmla="*/ 4192 w 4192"/>
                <a:gd name="T57" fmla="*/ 80 h 8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192" h="80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4184" y="0"/>
                  </a:lnTo>
                  <a:cubicBezTo>
                    <a:pt x="4189" y="0"/>
                    <a:pt x="4192" y="4"/>
                    <a:pt x="4192" y="8"/>
                  </a:cubicBezTo>
                  <a:lnTo>
                    <a:pt x="4192" y="72"/>
                  </a:lnTo>
                  <a:cubicBezTo>
                    <a:pt x="4192" y="77"/>
                    <a:pt x="4189" y="80"/>
                    <a:pt x="4184" y="80"/>
                  </a:cubicBezTo>
                  <a:lnTo>
                    <a:pt x="8" y="80"/>
                  </a:lnTo>
                  <a:cubicBezTo>
                    <a:pt x="4" y="80"/>
                    <a:pt x="0" y="77"/>
                    <a:pt x="0" y="72"/>
                  </a:cubicBezTo>
                  <a:lnTo>
                    <a:pt x="0" y="8"/>
                  </a:lnTo>
                  <a:close/>
                  <a:moveTo>
                    <a:pt x="16" y="72"/>
                  </a:moveTo>
                  <a:lnTo>
                    <a:pt x="8" y="64"/>
                  </a:lnTo>
                  <a:lnTo>
                    <a:pt x="4184" y="64"/>
                  </a:lnTo>
                  <a:lnTo>
                    <a:pt x="4176" y="72"/>
                  </a:lnTo>
                  <a:lnTo>
                    <a:pt x="4176" y="8"/>
                  </a:lnTo>
                  <a:lnTo>
                    <a:pt x="418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72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2" name="Rectangle 48"/>
            <p:cNvSpPr>
              <a:spLocks noChangeArrowheads="1"/>
            </p:cNvSpPr>
            <p:nvPr/>
          </p:nvSpPr>
          <p:spPr bwMode="auto">
            <a:xfrm>
              <a:off x="2047" y="2812"/>
              <a:ext cx="2296" cy="3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3" name="Freeform 49"/>
            <p:cNvSpPr>
              <a:spLocks noEditPoints="1"/>
            </p:cNvSpPr>
            <p:nvPr/>
          </p:nvSpPr>
          <p:spPr bwMode="auto">
            <a:xfrm>
              <a:off x="2043" y="2808"/>
              <a:ext cx="2304" cy="45"/>
            </a:xfrm>
            <a:custGeom>
              <a:avLst/>
              <a:gdLst>
                <a:gd name="T0" fmla="*/ 0 w 4432"/>
                <a:gd name="T1" fmla="*/ 8 h 96"/>
                <a:gd name="T2" fmla="*/ 8 w 4432"/>
                <a:gd name="T3" fmla="*/ 0 h 96"/>
                <a:gd name="T4" fmla="*/ 4424 w 4432"/>
                <a:gd name="T5" fmla="*/ 0 h 96"/>
                <a:gd name="T6" fmla="*/ 4432 w 4432"/>
                <a:gd name="T7" fmla="*/ 8 h 96"/>
                <a:gd name="T8" fmla="*/ 4432 w 4432"/>
                <a:gd name="T9" fmla="*/ 88 h 96"/>
                <a:gd name="T10" fmla="*/ 4424 w 4432"/>
                <a:gd name="T11" fmla="*/ 96 h 96"/>
                <a:gd name="T12" fmla="*/ 8 w 4432"/>
                <a:gd name="T13" fmla="*/ 96 h 96"/>
                <a:gd name="T14" fmla="*/ 0 w 4432"/>
                <a:gd name="T15" fmla="*/ 88 h 96"/>
                <a:gd name="T16" fmla="*/ 0 w 4432"/>
                <a:gd name="T17" fmla="*/ 8 h 96"/>
                <a:gd name="T18" fmla="*/ 16 w 4432"/>
                <a:gd name="T19" fmla="*/ 88 h 96"/>
                <a:gd name="T20" fmla="*/ 8 w 4432"/>
                <a:gd name="T21" fmla="*/ 80 h 96"/>
                <a:gd name="T22" fmla="*/ 4424 w 4432"/>
                <a:gd name="T23" fmla="*/ 80 h 96"/>
                <a:gd name="T24" fmla="*/ 4416 w 4432"/>
                <a:gd name="T25" fmla="*/ 88 h 96"/>
                <a:gd name="T26" fmla="*/ 4416 w 4432"/>
                <a:gd name="T27" fmla="*/ 8 h 96"/>
                <a:gd name="T28" fmla="*/ 4424 w 4432"/>
                <a:gd name="T29" fmla="*/ 16 h 96"/>
                <a:gd name="T30" fmla="*/ 8 w 4432"/>
                <a:gd name="T31" fmla="*/ 16 h 96"/>
                <a:gd name="T32" fmla="*/ 16 w 4432"/>
                <a:gd name="T33" fmla="*/ 8 h 96"/>
                <a:gd name="T34" fmla="*/ 16 w 4432"/>
                <a:gd name="T35" fmla="*/ 88 h 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432"/>
                <a:gd name="T55" fmla="*/ 0 h 96"/>
                <a:gd name="T56" fmla="*/ 4432 w 4432"/>
                <a:gd name="T57" fmla="*/ 96 h 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432" h="96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4424" y="0"/>
                  </a:lnTo>
                  <a:cubicBezTo>
                    <a:pt x="4429" y="0"/>
                    <a:pt x="4432" y="4"/>
                    <a:pt x="4432" y="8"/>
                  </a:cubicBezTo>
                  <a:lnTo>
                    <a:pt x="4432" y="88"/>
                  </a:lnTo>
                  <a:cubicBezTo>
                    <a:pt x="4432" y="93"/>
                    <a:pt x="4429" y="96"/>
                    <a:pt x="4424" y="96"/>
                  </a:cubicBezTo>
                  <a:lnTo>
                    <a:pt x="8" y="96"/>
                  </a:lnTo>
                  <a:cubicBezTo>
                    <a:pt x="4" y="96"/>
                    <a:pt x="0" y="93"/>
                    <a:pt x="0" y="88"/>
                  </a:cubicBezTo>
                  <a:lnTo>
                    <a:pt x="0" y="8"/>
                  </a:lnTo>
                  <a:close/>
                  <a:moveTo>
                    <a:pt x="16" y="88"/>
                  </a:moveTo>
                  <a:lnTo>
                    <a:pt x="8" y="80"/>
                  </a:lnTo>
                  <a:lnTo>
                    <a:pt x="4424" y="80"/>
                  </a:lnTo>
                  <a:lnTo>
                    <a:pt x="4416" y="88"/>
                  </a:lnTo>
                  <a:lnTo>
                    <a:pt x="4416" y="8"/>
                  </a:lnTo>
                  <a:lnTo>
                    <a:pt x="442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88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4" name="Rectangle 50"/>
            <p:cNvSpPr>
              <a:spLocks noChangeArrowheads="1"/>
            </p:cNvSpPr>
            <p:nvPr/>
          </p:nvSpPr>
          <p:spPr bwMode="auto">
            <a:xfrm>
              <a:off x="2047" y="2699"/>
              <a:ext cx="1838" cy="3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5" name="Freeform 51"/>
            <p:cNvSpPr>
              <a:spLocks noEditPoints="1"/>
            </p:cNvSpPr>
            <p:nvPr/>
          </p:nvSpPr>
          <p:spPr bwMode="auto">
            <a:xfrm>
              <a:off x="2043" y="2695"/>
              <a:ext cx="1847" cy="38"/>
            </a:xfrm>
            <a:custGeom>
              <a:avLst/>
              <a:gdLst>
                <a:gd name="T0" fmla="*/ 0 w 3552"/>
                <a:gd name="T1" fmla="*/ 8 h 80"/>
                <a:gd name="T2" fmla="*/ 8 w 3552"/>
                <a:gd name="T3" fmla="*/ 0 h 80"/>
                <a:gd name="T4" fmla="*/ 3544 w 3552"/>
                <a:gd name="T5" fmla="*/ 0 h 80"/>
                <a:gd name="T6" fmla="*/ 3552 w 3552"/>
                <a:gd name="T7" fmla="*/ 8 h 80"/>
                <a:gd name="T8" fmla="*/ 3552 w 3552"/>
                <a:gd name="T9" fmla="*/ 72 h 80"/>
                <a:gd name="T10" fmla="*/ 3544 w 3552"/>
                <a:gd name="T11" fmla="*/ 80 h 80"/>
                <a:gd name="T12" fmla="*/ 8 w 3552"/>
                <a:gd name="T13" fmla="*/ 80 h 80"/>
                <a:gd name="T14" fmla="*/ 0 w 3552"/>
                <a:gd name="T15" fmla="*/ 72 h 80"/>
                <a:gd name="T16" fmla="*/ 0 w 3552"/>
                <a:gd name="T17" fmla="*/ 8 h 80"/>
                <a:gd name="T18" fmla="*/ 16 w 3552"/>
                <a:gd name="T19" fmla="*/ 72 h 80"/>
                <a:gd name="T20" fmla="*/ 8 w 3552"/>
                <a:gd name="T21" fmla="*/ 64 h 80"/>
                <a:gd name="T22" fmla="*/ 3544 w 3552"/>
                <a:gd name="T23" fmla="*/ 64 h 80"/>
                <a:gd name="T24" fmla="*/ 3536 w 3552"/>
                <a:gd name="T25" fmla="*/ 72 h 80"/>
                <a:gd name="T26" fmla="*/ 3536 w 3552"/>
                <a:gd name="T27" fmla="*/ 8 h 80"/>
                <a:gd name="T28" fmla="*/ 3544 w 3552"/>
                <a:gd name="T29" fmla="*/ 16 h 80"/>
                <a:gd name="T30" fmla="*/ 8 w 3552"/>
                <a:gd name="T31" fmla="*/ 16 h 80"/>
                <a:gd name="T32" fmla="*/ 16 w 3552"/>
                <a:gd name="T33" fmla="*/ 8 h 80"/>
                <a:gd name="T34" fmla="*/ 16 w 3552"/>
                <a:gd name="T35" fmla="*/ 72 h 8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3552"/>
                <a:gd name="T55" fmla="*/ 0 h 80"/>
                <a:gd name="T56" fmla="*/ 3552 w 3552"/>
                <a:gd name="T57" fmla="*/ 80 h 8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3552" h="80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3544" y="0"/>
                  </a:lnTo>
                  <a:cubicBezTo>
                    <a:pt x="3549" y="0"/>
                    <a:pt x="3552" y="4"/>
                    <a:pt x="3552" y="8"/>
                  </a:cubicBezTo>
                  <a:lnTo>
                    <a:pt x="3552" y="72"/>
                  </a:lnTo>
                  <a:cubicBezTo>
                    <a:pt x="3552" y="77"/>
                    <a:pt x="3549" y="80"/>
                    <a:pt x="3544" y="80"/>
                  </a:cubicBezTo>
                  <a:lnTo>
                    <a:pt x="8" y="80"/>
                  </a:lnTo>
                  <a:cubicBezTo>
                    <a:pt x="4" y="80"/>
                    <a:pt x="0" y="77"/>
                    <a:pt x="0" y="72"/>
                  </a:cubicBezTo>
                  <a:lnTo>
                    <a:pt x="0" y="8"/>
                  </a:lnTo>
                  <a:close/>
                  <a:moveTo>
                    <a:pt x="16" y="72"/>
                  </a:moveTo>
                  <a:lnTo>
                    <a:pt x="8" y="64"/>
                  </a:lnTo>
                  <a:lnTo>
                    <a:pt x="3544" y="64"/>
                  </a:lnTo>
                  <a:lnTo>
                    <a:pt x="3536" y="72"/>
                  </a:lnTo>
                  <a:lnTo>
                    <a:pt x="3536" y="8"/>
                  </a:lnTo>
                  <a:lnTo>
                    <a:pt x="354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72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6" name="Rectangle 52"/>
            <p:cNvSpPr>
              <a:spLocks noChangeArrowheads="1"/>
            </p:cNvSpPr>
            <p:nvPr/>
          </p:nvSpPr>
          <p:spPr bwMode="auto">
            <a:xfrm>
              <a:off x="2047" y="2458"/>
              <a:ext cx="2304" cy="38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7" name="Freeform 53"/>
            <p:cNvSpPr>
              <a:spLocks noEditPoints="1"/>
            </p:cNvSpPr>
            <p:nvPr/>
          </p:nvSpPr>
          <p:spPr bwMode="auto">
            <a:xfrm>
              <a:off x="2043" y="2454"/>
              <a:ext cx="2313" cy="46"/>
            </a:xfrm>
            <a:custGeom>
              <a:avLst/>
              <a:gdLst>
                <a:gd name="T0" fmla="*/ 0 w 4448"/>
                <a:gd name="T1" fmla="*/ 8 h 96"/>
                <a:gd name="T2" fmla="*/ 8 w 4448"/>
                <a:gd name="T3" fmla="*/ 0 h 96"/>
                <a:gd name="T4" fmla="*/ 4440 w 4448"/>
                <a:gd name="T5" fmla="*/ 0 h 96"/>
                <a:gd name="T6" fmla="*/ 4448 w 4448"/>
                <a:gd name="T7" fmla="*/ 8 h 96"/>
                <a:gd name="T8" fmla="*/ 4448 w 4448"/>
                <a:gd name="T9" fmla="*/ 88 h 96"/>
                <a:gd name="T10" fmla="*/ 4440 w 4448"/>
                <a:gd name="T11" fmla="*/ 96 h 96"/>
                <a:gd name="T12" fmla="*/ 8 w 4448"/>
                <a:gd name="T13" fmla="*/ 96 h 96"/>
                <a:gd name="T14" fmla="*/ 0 w 4448"/>
                <a:gd name="T15" fmla="*/ 88 h 96"/>
                <a:gd name="T16" fmla="*/ 0 w 4448"/>
                <a:gd name="T17" fmla="*/ 8 h 96"/>
                <a:gd name="T18" fmla="*/ 16 w 4448"/>
                <a:gd name="T19" fmla="*/ 88 h 96"/>
                <a:gd name="T20" fmla="*/ 8 w 4448"/>
                <a:gd name="T21" fmla="*/ 80 h 96"/>
                <a:gd name="T22" fmla="*/ 4440 w 4448"/>
                <a:gd name="T23" fmla="*/ 80 h 96"/>
                <a:gd name="T24" fmla="*/ 4432 w 4448"/>
                <a:gd name="T25" fmla="*/ 88 h 96"/>
                <a:gd name="T26" fmla="*/ 4432 w 4448"/>
                <a:gd name="T27" fmla="*/ 8 h 96"/>
                <a:gd name="T28" fmla="*/ 4440 w 4448"/>
                <a:gd name="T29" fmla="*/ 16 h 96"/>
                <a:gd name="T30" fmla="*/ 8 w 4448"/>
                <a:gd name="T31" fmla="*/ 16 h 96"/>
                <a:gd name="T32" fmla="*/ 16 w 4448"/>
                <a:gd name="T33" fmla="*/ 8 h 96"/>
                <a:gd name="T34" fmla="*/ 16 w 4448"/>
                <a:gd name="T35" fmla="*/ 88 h 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448"/>
                <a:gd name="T55" fmla="*/ 0 h 96"/>
                <a:gd name="T56" fmla="*/ 4448 w 4448"/>
                <a:gd name="T57" fmla="*/ 96 h 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448" h="96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4440" y="0"/>
                  </a:lnTo>
                  <a:cubicBezTo>
                    <a:pt x="4445" y="0"/>
                    <a:pt x="4448" y="4"/>
                    <a:pt x="4448" y="8"/>
                  </a:cubicBezTo>
                  <a:lnTo>
                    <a:pt x="4448" y="88"/>
                  </a:lnTo>
                  <a:cubicBezTo>
                    <a:pt x="4448" y="93"/>
                    <a:pt x="4445" y="96"/>
                    <a:pt x="4440" y="96"/>
                  </a:cubicBezTo>
                  <a:lnTo>
                    <a:pt x="8" y="96"/>
                  </a:lnTo>
                  <a:cubicBezTo>
                    <a:pt x="4" y="96"/>
                    <a:pt x="0" y="93"/>
                    <a:pt x="0" y="88"/>
                  </a:cubicBezTo>
                  <a:lnTo>
                    <a:pt x="0" y="8"/>
                  </a:lnTo>
                  <a:close/>
                  <a:moveTo>
                    <a:pt x="16" y="88"/>
                  </a:moveTo>
                  <a:lnTo>
                    <a:pt x="8" y="80"/>
                  </a:lnTo>
                  <a:lnTo>
                    <a:pt x="4440" y="80"/>
                  </a:lnTo>
                  <a:lnTo>
                    <a:pt x="4432" y="88"/>
                  </a:lnTo>
                  <a:lnTo>
                    <a:pt x="4432" y="8"/>
                  </a:lnTo>
                  <a:lnTo>
                    <a:pt x="4440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88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8" name="Rectangle 54"/>
            <p:cNvSpPr>
              <a:spLocks noChangeArrowheads="1"/>
            </p:cNvSpPr>
            <p:nvPr/>
          </p:nvSpPr>
          <p:spPr bwMode="auto">
            <a:xfrm>
              <a:off x="2047" y="2345"/>
              <a:ext cx="3519" cy="3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29" name="Freeform 55"/>
            <p:cNvSpPr>
              <a:spLocks noEditPoints="1"/>
            </p:cNvSpPr>
            <p:nvPr/>
          </p:nvSpPr>
          <p:spPr bwMode="auto">
            <a:xfrm>
              <a:off x="2043" y="2342"/>
              <a:ext cx="3527" cy="37"/>
            </a:xfrm>
            <a:custGeom>
              <a:avLst/>
              <a:gdLst>
                <a:gd name="T0" fmla="*/ 0 w 6784"/>
                <a:gd name="T1" fmla="*/ 8 h 80"/>
                <a:gd name="T2" fmla="*/ 8 w 6784"/>
                <a:gd name="T3" fmla="*/ 0 h 80"/>
                <a:gd name="T4" fmla="*/ 6776 w 6784"/>
                <a:gd name="T5" fmla="*/ 0 h 80"/>
                <a:gd name="T6" fmla="*/ 6784 w 6784"/>
                <a:gd name="T7" fmla="*/ 8 h 80"/>
                <a:gd name="T8" fmla="*/ 6784 w 6784"/>
                <a:gd name="T9" fmla="*/ 72 h 80"/>
                <a:gd name="T10" fmla="*/ 6776 w 6784"/>
                <a:gd name="T11" fmla="*/ 80 h 80"/>
                <a:gd name="T12" fmla="*/ 8 w 6784"/>
                <a:gd name="T13" fmla="*/ 80 h 80"/>
                <a:gd name="T14" fmla="*/ 0 w 6784"/>
                <a:gd name="T15" fmla="*/ 72 h 80"/>
                <a:gd name="T16" fmla="*/ 0 w 6784"/>
                <a:gd name="T17" fmla="*/ 8 h 80"/>
                <a:gd name="T18" fmla="*/ 16 w 6784"/>
                <a:gd name="T19" fmla="*/ 72 h 80"/>
                <a:gd name="T20" fmla="*/ 8 w 6784"/>
                <a:gd name="T21" fmla="*/ 64 h 80"/>
                <a:gd name="T22" fmla="*/ 6776 w 6784"/>
                <a:gd name="T23" fmla="*/ 64 h 80"/>
                <a:gd name="T24" fmla="*/ 6768 w 6784"/>
                <a:gd name="T25" fmla="*/ 72 h 80"/>
                <a:gd name="T26" fmla="*/ 6768 w 6784"/>
                <a:gd name="T27" fmla="*/ 8 h 80"/>
                <a:gd name="T28" fmla="*/ 6776 w 6784"/>
                <a:gd name="T29" fmla="*/ 16 h 80"/>
                <a:gd name="T30" fmla="*/ 8 w 6784"/>
                <a:gd name="T31" fmla="*/ 16 h 80"/>
                <a:gd name="T32" fmla="*/ 16 w 6784"/>
                <a:gd name="T33" fmla="*/ 8 h 80"/>
                <a:gd name="T34" fmla="*/ 16 w 6784"/>
                <a:gd name="T35" fmla="*/ 72 h 8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784"/>
                <a:gd name="T55" fmla="*/ 0 h 80"/>
                <a:gd name="T56" fmla="*/ 6784 w 6784"/>
                <a:gd name="T57" fmla="*/ 80 h 8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784" h="80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6776" y="0"/>
                  </a:lnTo>
                  <a:cubicBezTo>
                    <a:pt x="6781" y="0"/>
                    <a:pt x="6784" y="4"/>
                    <a:pt x="6784" y="8"/>
                  </a:cubicBezTo>
                  <a:lnTo>
                    <a:pt x="6784" y="72"/>
                  </a:lnTo>
                  <a:cubicBezTo>
                    <a:pt x="6784" y="77"/>
                    <a:pt x="6781" y="80"/>
                    <a:pt x="6776" y="80"/>
                  </a:cubicBezTo>
                  <a:lnTo>
                    <a:pt x="8" y="80"/>
                  </a:lnTo>
                  <a:cubicBezTo>
                    <a:pt x="4" y="80"/>
                    <a:pt x="0" y="77"/>
                    <a:pt x="0" y="72"/>
                  </a:cubicBezTo>
                  <a:lnTo>
                    <a:pt x="0" y="8"/>
                  </a:lnTo>
                  <a:close/>
                  <a:moveTo>
                    <a:pt x="16" y="72"/>
                  </a:moveTo>
                  <a:lnTo>
                    <a:pt x="8" y="64"/>
                  </a:lnTo>
                  <a:lnTo>
                    <a:pt x="6776" y="64"/>
                  </a:lnTo>
                  <a:lnTo>
                    <a:pt x="6768" y="72"/>
                  </a:lnTo>
                  <a:lnTo>
                    <a:pt x="6768" y="8"/>
                  </a:lnTo>
                  <a:lnTo>
                    <a:pt x="6776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72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30" name="Rectangle 56"/>
            <p:cNvSpPr>
              <a:spLocks noChangeArrowheads="1"/>
            </p:cNvSpPr>
            <p:nvPr/>
          </p:nvSpPr>
          <p:spPr bwMode="auto">
            <a:xfrm>
              <a:off x="2047" y="1871"/>
              <a:ext cx="1156" cy="38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31" name="Freeform 57"/>
            <p:cNvSpPr>
              <a:spLocks noEditPoints="1"/>
            </p:cNvSpPr>
            <p:nvPr/>
          </p:nvSpPr>
          <p:spPr bwMode="auto">
            <a:xfrm>
              <a:off x="2043" y="1868"/>
              <a:ext cx="1164" cy="45"/>
            </a:xfrm>
            <a:custGeom>
              <a:avLst/>
              <a:gdLst>
                <a:gd name="T0" fmla="*/ 0 w 2240"/>
                <a:gd name="T1" fmla="*/ 8 h 96"/>
                <a:gd name="T2" fmla="*/ 8 w 2240"/>
                <a:gd name="T3" fmla="*/ 0 h 96"/>
                <a:gd name="T4" fmla="*/ 2232 w 2240"/>
                <a:gd name="T5" fmla="*/ 0 h 96"/>
                <a:gd name="T6" fmla="*/ 2240 w 2240"/>
                <a:gd name="T7" fmla="*/ 8 h 96"/>
                <a:gd name="T8" fmla="*/ 2240 w 2240"/>
                <a:gd name="T9" fmla="*/ 88 h 96"/>
                <a:gd name="T10" fmla="*/ 2232 w 2240"/>
                <a:gd name="T11" fmla="*/ 96 h 96"/>
                <a:gd name="T12" fmla="*/ 8 w 2240"/>
                <a:gd name="T13" fmla="*/ 96 h 96"/>
                <a:gd name="T14" fmla="*/ 0 w 2240"/>
                <a:gd name="T15" fmla="*/ 88 h 96"/>
                <a:gd name="T16" fmla="*/ 0 w 2240"/>
                <a:gd name="T17" fmla="*/ 8 h 96"/>
                <a:gd name="T18" fmla="*/ 16 w 2240"/>
                <a:gd name="T19" fmla="*/ 88 h 96"/>
                <a:gd name="T20" fmla="*/ 8 w 2240"/>
                <a:gd name="T21" fmla="*/ 80 h 96"/>
                <a:gd name="T22" fmla="*/ 2232 w 2240"/>
                <a:gd name="T23" fmla="*/ 80 h 96"/>
                <a:gd name="T24" fmla="*/ 2224 w 2240"/>
                <a:gd name="T25" fmla="*/ 88 h 96"/>
                <a:gd name="T26" fmla="*/ 2224 w 2240"/>
                <a:gd name="T27" fmla="*/ 8 h 96"/>
                <a:gd name="T28" fmla="*/ 2232 w 2240"/>
                <a:gd name="T29" fmla="*/ 16 h 96"/>
                <a:gd name="T30" fmla="*/ 8 w 2240"/>
                <a:gd name="T31" fmla="*/ 16 h 96"/>
                <a:gd name="T32" fmla="*/ 16 w 2240"/>
                <a:gd name="T33" fmla="*/ 8 h 96"/>
                <a:gd name="T34" fmla="*/ 16 w 2240"/>
                <a:gd name="T35" fmla="*/ 88 h 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240"/>
                <a:gd name="T55" fmla="*/ 0 h 96"/>
                <a:gd name="T56" fmla="*/ 2240 w 2240"/>
                <a:gd name="T57" fmla="*/ 96 h 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240" h="96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2232" y="0"/>
                  </a:lnTo>
                  <a:cubicBezTo>
                    <a:pt x="2237" y="0"/>
                    <a:pt x="2240" y="4"/>
                    <a:pt x="2240" y="8"/>
                  </a:cubicBezTo>
                  <a:lnTo>
                    <a:pt x="2240" y="88"/>
                  </a:lnTo>
                  <a:cubicBezTo>
                    <a:pt x="2240" y="93"/>
                    <a:pt x="2237" y="96"/>
                    <a:pt x="2232" y="96"/>
                  </a:cubicBezTo>
                  <a:lnTo>
                    <a:pt x="8" y="96"/>
                  </a:lnTo>
                  <a:cubicBezTo>
                    <a:pt x="4" y="96"/>
                    <a:pt x="0" y="93"/>
                    <a:pt x="0" y="88"/>
                  </a:cubicBezTo>
                  <a:lnTo>
                    <a:pt x="0" y="8"/>
                  </a:lnTo>
                  <a:close/>
                  <a:moveTo>
                    <a:pt x="16" y="88"/>
                  </a:moveTo>
                  <a:lnTo>
                    <a:pt x="8" y="80"/>
                  </a:lnTo>
                  <a:lnTo>
                    <a:pt x="2232" y="80"/>
                  </a:lnTo>
                  <a:lnTo>
                    <a:pt x="2224" y="88"/>
                  </a:lnTo>
                  <a:lnTo>
                    <a:pt x="2224" y="8"/>
                  </a:lnTo>
                  <a:lnTo>
                    <a:pt x="2232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88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32" name="Rectangle 58"/>
            <p:cNvSpPr>
              <a:spLocks noChangeArrowheads="1"/>
            </p:cNvSpPr>
            <p:nvPr/>
          </p:nvSpPr>
          <p:spPr bwMode="auto">
            <a:xfrm>
              <a:off x="2047" y="1518"/>
              <a:ext cx="1031" cy="3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33" name="Freeform 59"/>
            <p:cNvSpPr>
              <a:spLocks noEditPoints="1"/>
            </p:cNvSpPr>
            <p:nvPr/>
          </p:nvSpPr>
          <p:spPr bwMode="auto">
            <a:xfrm>
              <a:off x="2043" y="1514"/>
              <a:ext cx="1040" cy="45"/>
            </a:xfrm>
            <a:custGeom>
              <a:avLst/>
              <a:gdLst>
                <a:gd name="T0" fmla="*/ 0 w 2000"/>
                <a:gd name="T1" fmla="*/ 8 h 96"/>
                <a:gd name="T2" fmla="*/ 8 w 2000"/>
                <a:gd name="T3" fmla="*/ 0 h 96"/>
                <a:gd name="T4" fmla="*/ 1992 w 2000"/>
                <a:gd name="T5" fmla="*/ 0 h 96"/>
                <a:gd name="T6" fmla="*/ 2000 w 2000"/>
                <a:gd name="T7" fmla="*/ 8 h 96"/>
                <a:gd name="T8" fmla="*/ 2000 w 2000"/>
                <a:gd name="T9" fmla="*/ 88 h 96"/>
                <a:gd name="T10" fmla="*/ 1992 w 2000"/>
                <a:gd name="T11" fmla="*/ 96 h 96"/>
                <a:gd name="T12" fmla="*/ 8 w 2000"/>
                <a:gd name="T13" fmla="*/ 96 h 96"/>
                <a:gd name="T14" fmla="*/ 0 w 2000"/>
                <a:gd name="T15" fmla="*/ 88 h 96"/>
                <a:gd name="T16" fmla="*/ 0 w 2000"/>
                <a:gd name="T17" fmla="*/ 8 h 96"/>
                <a:gd name="T18" fmla="*/ 16 w 2000"/>
                <a:gd name="T19" fmla="*/ 88 h 96"/>
                <a:gd name="T20" fmla="*/ 8 w 2000"/>
                <a:gd name="T21" fmla="*/ 80 h 96"/>
                <a:gd name="T22" fmla="*/ 1992 w 2000"/>
                <a:gd name="T23" fmla="*/ 80 h 96"/>
                <a:gd name="T24" fmla="*/ 1984 w 2000"/>
                <a:gd name="T25" fmla="*/ 88 h 96"/>
                <a:gd name="T26" fmla="*/ 1984 w 2000"/>
                <a:gd name="T27" fmla="*/ 8 h 96"/>
                <a:gd name="T28" fmla="*/ 1992 w 2000"/>
                <a:gd name="T29" fmla="*/ 16 h 96"/>
                <a:gd name="T30" fmla="*/ 8 w 2000"/>
                <a:gd name="T31" fmla="*/ 16 h 96"/>
                <a:gd name="T32" fmla="*/ 16 w 2000"/>
                <a:gd name="T33" fmla="*/ 8 h 96"/>
                <a:gd name="T34" fmla="*/ 16 w 2000"/>
                <a:gd name="T35" fmla="*/ 88 h 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000"/>
                <a:gd name="T55" fmla="*/ 0 h 96"/>
                <a:gd name="T56" fmla="*/ 2000 w 2000"/>
                <a:gd name="T57" fmla="*/ 96 h 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000" h="96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1992" y="0"/>
                  </a:lnTo>
                  <a:cubicBezTo>
                    <a:pt x="1997" y="0"/>
                    <a:pt x="2000" y="4"/>
                    <a:pt x="2000" y="8"/>
                  </a:cubicBezTo>
                  <a:lnTo>
                    <a:pt x="2000" y="88"/>
                  </a:lnTo>
                  <a:cubicBezTo>
                    <a:pt x="2000" y="93"/>
                    <a:pt x="1997" y="96"/>
                    <a:pt x="1992" y="96"/>
                  </a:cubicBezTo>
                  <a:lnTo>
                    <a:pt x="8" y="96"/>
                  </a:lnTo>
                  <a:cubicBezTo>
                    <a:pt x="4" y="96"/>
                    <a:pt x="0" y="93"/>
                    <a:pt x="0" y="88"/>
                  </a:cubicBezTo>
                  <a:lnTo>
                    <a:pt x="0" y="8"/>
                  </a:lnTo>
                  <a:close/>
                  <a:moveTo>
                    <a:pt x="16" y="88"/>
                  </a:moveTo>
                  <a:lnTo>
                    <a:pt x="8" y="80"/>
                  </a:lnTo>
                  <a:lnTo>
                    <a:pt x="1992" y="80"/>
                  </a:lnTo>
                  <a:lnTo>
                    <a:pt x="1984" y="88"/>
                  </a:lnTo>
                  <a:lnTo>
                    <a:pt x="1984" y="8"/>
                  </a:lnTo>
                  <a:lnTo>
                    <a:pt x="1992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88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34" name="Rectangle 60"/>
            <p:cNvSpPr>
              <a:spLocks noChangeArrowheads="1"/>
            </p:cNvSpPr>
            <p:nvPr/>
          </p:nvSpPr>
          <p:spPr bwMode="auto">
            <a:xfrm>
              <a:off x="2047" y="1285"/>
              <a:ext cx="2621" cy="30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35" name="Freeform 61"/>
            <p:cNvSpPr>
              <a:spLocks noEditPoints="1"/>
            </p:cNvSpPr>
            <p:nvPr/>
          </p:nvSpPr>
          <p:spPr bwMode="auto">
            <a:xfrm>
              <a:off x="2043" y="1281"/>
              <a:ext cx="2629" cy="37"/>
            </a:xfrm>
            <a:custGeom>
              <a:avLst/>
              <a:gdLst>
                <a:gd name="T0" fmla="*/ 0 w 5056"/>
                <a:gd name="T1" fmla="*/ 8 h 80"/>
                <a:gd name="T2" fmla="*/ 8 w 5056"/>
                <a:gd name="T3" fmla="*/ 0 h 80"/>
                <a:gd name="T4" fmla="*/ 5048 w 5056"/>
                <a:gd name="T5" fmla="*/ 0 h 80"/>
                <a:gd name="T6" fmla="*/ 5056 w 5056"/>
                <a:gd name="T7" fmla="*/ 8 h 80"/>
                <a:gd name="T8" fmla="*/ 5056 w 5056"/>
                <a:gd name="T9" fmla="*/ 72 h 80"/>
                <a:gd name="T10" fmla="*/ 5048 w 5056"/>
                <a:gd name="T11" fmla="*/ 80 h 80"/>
                <a:gd name="T12" fmla="*/ 8 w 5056"/>
                <a:gd name="T13" fmla="*/ 80 h 80"/>
                <a:gd name="T14" fmla="*/ 0 w 5056"/>
                <a:gd name="T15" fmla="*/ 72 h 80"/>
                <a:gd name="T16" fmla="*/ 0 w 5056"/>
                <a:gd name="T17" fmla="*/ 8 h 80"/>
                <a:gd name="T18" fmla="*/ 16 w 5056"/>
                <a:gd name="T19" fmla="*/ 72 h 80"/>
                <a:gd name="T20" fmla="*/ 8 w 5056"/>
                <a:gd name="T21" fmla="*/ 64 h 80"/>
                <a:gd name="T22" fmla="*/ 5048 w 5056"/>
                <a:gd name="T23" fmla="*/ 64 h 80"/>
                <a:gd name="T24" fmla="*/ 5040 w 5056"/>
                <a:gd name="T25" fmla="*/ 72 h 80"/>
                <a:gd name="T26" fmla="*/ 5040 w 5056"/>
                <a:gd name="T27" fmla="*/ 8 h 80"/>
                <a:gd name="T28" fmla="*/ 5048 w 5056"/>
                <a:gd name="T29" fmla="*/ 16 h 80"/>
                <a:gd name="T30" fmla="*/ 8 w 5056"/>
                <a:gd name="T31" fmla="*/ 16 h 80"/>
                <a:gd name="T32" fmla="*/ 16 w 5056"/>
                <a:gd name="T33" fmla="*/ 8 h 80"/>
                <a:gd name="T34" fmla="*/ 16 w 5056"/>
                <a:gd name="T35" fmla="*/ 72 h 8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5056"/>
                <a:gd name="T55" fmla="*/ 0 h 80"/>
                <a:gd name="T56" fmla="*/ 5056 w 5056"/>
                <a:gd name="T57" fmla="*/ 80 h 8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5056" h="80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5048" y="0"/>
                  </a:lnTo>
                  <a:cubicBezTo>
                    <a:pt x="5053" y="0"/>
                    <a:pt x="5056" y="4"/>
                    <a:pt x="5056" y="8"/>
                  </a:cubicBezTo>
                  <a:lnTo>
                    <a:pt x="5056" y="72"/>
                  </a:lnTo>
                  <a:cubicBezTo>
                    <a:pt x="5056" y="77"/>
                    <a:pt x="5053" y="80"/>
                    <a:pt x="5048" y="80"/>
                  </a:cubicBezTo>
                  <a:lnTo>
                    <a:pt x="8" y="80"/>
                  </a:lnTo>
                  <a:cubicBezTo>
                    <a:pt x="4" y="80"/>
                    <a:pt x="0" y="77"/>
                    <a:pt x="0" y="72"/>
                  </a:cubicBezTo>
                  <a:lnTo>
                    <a:pt x="0" y="8"/>
                  </a:lnTo>
                  <a:close/>
                  <a:moveTo>
                    <a:pt x="16" y="72"/>
                  </a:moveTo>
                  <a:lnTo>
                    <a:pt x="8" y="64"/>
                  </a:lnTo>
                  <a:lnTo>
                    <a:pt x="5048" y="64"/>
                  </a:lnTo>
                  <a:lnTo>
                    <a:pt x="5040" y="72"/>
                  </a:lnTo>
                  <a:lnTo>
                    <a:pt x="5040" y="8"/>
                  </a:lnTo>
                  <a:lnTo>
                    <a:pt x="5048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72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36" name="Rectangle 62"/>
            <p:cNvSpPr>
              <a:spLocks noChangeArrowheads="1"/>
            </p:cNvSpPr>
            <p:nvPr/>
          </p:nvSpPr>
          <p:spPr bwMode="auto">
            <a:xfrm>
              <a:off x="2047" y="1164"/>
              <a:ext cx="1472" cy="38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37" name="Freeform 63"/>
            <p:cNvSpPr>
              <a:spLocks noEditPoints="1"/>
            </p:cNvSpPr>
            <p:nvPr/>
          </p:nvSpPr>
          <p:spPr bwMode="auto">
            <a:xfrm>
              <a:off x="2043" y="1160"/>
              <a:ext cx="1481" cy="46"/>
            </a:xfrm>
            <a:custGeom>
              <a:avLst/>
              <a:gdLst>
                <a:gd name="T0" fmla="*/ 0 w 2848"/>
                <a:gd name="T1" fmla="*/ 8 h 96"/>
                <a:gd name="T2" fmla="*/ 8 w 2848"/>
                <a:gd name="T3" fmla="*/ 0 h 96"/>
                <a:gd name="T4" fmla="*/ 2840 w 2848"/>
                <a:gd name="T5" fmla="*/ 0 h 96"/>
                <a:gd name="T6" fmla="*/ 2848 w 2848"/>
                <a:gd name="T7" fmla="*/ 8 h 96"/>
                <a:gd name="T8" fmla="*/ 2848 w 2848"/>
                <a:gd name="T9" fmla="*/ 88 h 96"/>
                <a:gd name="T10" fmla="*/ 2840 w 2848"/>
                <a:gd name="T11" fmla="*/ 96 h 96"/>
                <a:gd name="T12" fmla="*/ 8 w 2848"/>
                <a:gd name="T13" fmla="*/ 96 h 96"/>
                <a:gd name="T14" fmla="*/ 0 w 2848"/>
                <a:gd name="T15" fmla="*/ 88 h 96"/>
                <a:gd name="T16" fmla="*/ 0 w 2848"/>
                <a:gd name="T17" fmla="*/ 8 h 96"/>
                <a:gd name="T18" fmla="*/ 16 w 2848"/>
                <a:gd name="T19" fmla="*/ 88 h 96"/>
                <a:gd name="T20" fmla="*/ 8 w 2848"/>
                <a:gd name="T21" fmla="*/ 80 h 96"/>
                <a:gd name="T22" fmla="*/ 2840 w 2848"/>
                <a:gd name="T23" fmla="*/ 80 h 96"/>
                <a:gd name="T24" fmla="*/ 2832 w 2848"/>
                <a:gd name="T25" fmla="*/ 88 h 96"/>
                <a:gd name="T26" fmla="*/ 2832 w 2848"/>
                <a:gd name="T27" fmla="*/ 8 h 96"/>
                <a:gd name="T28" fmla="*/ 2840 w 2848"/>
                <a:gd name="T29" fmla="*/ 16 h 96"/>
                <a:gd name="T30" fmla="*/ 8 w 2848"/>
                <a:gd name="T31" fmla="*/ 16 h 96"/>
                <a:gd name="T32" fmla="*/ 16 w 2848"/>
                <a:gd name="T33" fmla="*/ 8 h 96"/>
                <a:gd name="T34" fmla="*/ 16 w 2848"/>
                <a:gd name="T35" fmla="*/ 88 h 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848"/>
                <a:gd name="T55" fmla="*/ 0 h 96"/>
                <a:gd name="T56" fmla="*/ 2848 w 2848"/>
                <a:gd name="T57" fmla="*/ 96 h 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848" h="96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2840" y="0"/>
                  </a:lnTo>
                  <a:cubicBezTo>
                    <a:pt x="2845" y="0"/>
                    <a:pt x="2848" y="4"/>
                    <a:pt x="2848" y="8"/>
                  </a:cubicBezTo>
                  <a:lnTo>
                    <a:pt x="2848" y="88"/>
                  </a:lnTo>
                  <a:cubicBezTo>
                    <a:pt x="2848" y="93"/>
                    <a:pt x="2845" y="96"/>
                    <a:pt x="2840" y="96"/>
                  </a:cubicBezTo>
                  <a:lnTo>
                    <a:pt x="8" y="96"/>
                  </a:lnTo>
                  <a:cubicBezTo>
                    <a:pt x="4" y="96"/>
                    <a:pt x="0" y="93"/>
                    <a:pt x="0" y="88"/>
                  </a:cubicBezTo>
                  <a:lnTo>
                    <a:pt x="0" y="8"/>
                  </a:lnTo>
                  <a:close/>
                  <a:moveTo>
                    <a:pt x="16" y="88"/>
                  </a:moveTo>
                  <a:lnTo>
                    <a:pt x="8" y="80"/>
                  </a:lnTo>
                  <a:lnTo>
                    <a:pt x="2840" y="80"/>
                  </a:lnTo>
                  <a:lnTo>
                    <a:pt x="2832" y="88"/>
                  </a:lnTo>
                  <a:lnTo>
                    <a:pt x="2832" y="8"/>
                  </a:lnTo>
                  <a:lnTo>
                    <a:pt x="2840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88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38" name="Rectangle 64"/>
            <p:cNvSpPr>
              <a:spLocks noChangeArrowheads="1"/>
            </p:cNvSpPr>
            <p:nvPr/>
          </p:nvSpPr>
          <p:spPr bwMode="auto">
            <a:xfrm>
              <a:off x="2047" y="1044"/>
              <a:ext cx="3253" cy="37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39" name="Freeform 65"/>
            <p:cNvSpPr>
              <a:spLocks noEditPoints="1"/>
            </p:cNvSpPr>
            <p:nvPr/>
          </p:nvSpPr>
          <p:spPr bwMode="auto">
            <a:xfrm>
              <a:off x="2043" y="1040"/>
              <a:ext cx="3261" cy="45"/>
            </a:xfrm>
            <a:custGeom>
              <a:avLst/>
              <a:gdLst>
                <a:gd name="T0" fmla="*/ 0 w 6272"/>
                <a:gd name="T1" fmla="*/ 8 h 96"/>
                <a:gd name="T2" fmla="*/ 8 w 6272"/>
                <a:gd name="T3" fmla="*/ 0 h 96"/>
                <a:gd name="T4" fmla="*/ 6264 w 6272"/>
                <a:gd name="T5" fmla="*/ 0 h 96"/>
                <a:gd name="T6" fmla="*/ 6272 w 6272"/>
                <a:gd name="T7" fmla="*/ 8 h 96"/>
                <a:gd name="T8" fmla="*/ 6272 w 6272"/>
                <a:gd name="T9" fmla="*/ 88 h 96"/>
                <a:gd name="T10" fmla="*/ 6264 w 6272"/>
                <a:gd name="T11" fmla="*/ 96 h 96"/>
                <a:gd name="T12" fmla="*/ 8 w 6272"/>
                <a:gd name="T13" fmla="*/ 96 h 96"/>
                <a:gd name="T14" fmla="*/ 0 w 6272"/>
                <a:gd name="T15" fmla="*/ 88 h 96"/>
                <a:gd name="T16" fmla="*/ 0 w 6272"/>
                <a:gd name="T17" fmla="*/ 8 h 96"/>
                <a:gd name="T18" fmla="*/ 16 w 6272"/>
                <a:gd name="T19" fmla="*/ 88 h 96"/>
                <a:gd name="T20" fmla="*/ 8 w 6272"/>
                <a:gd name="T21" fmla="*/ 80 h 96"/>
                <a:gd name="T22" fmla="*/ 6264 w 6272"/>
                <a:gd name="T23" fmla="*/ 80 h 96"/>
                <a:gd name="T24" fmla="*/ 6256 w 6272"/>
                <a:gd name="T25" fmla="*/ 88 h 96"/>
                <a:gd name="T26" fmla="*/ 6256 w 6272"/>
                <a:gd name="T27" fmla="*/ 8 h 96"/>
                <a:gd name="T28" fmla="*/ 6264 w 6272"/>
                <a:gd name="T29" fmla="*/ 16 h 96"/>
                <a:gd name="T30" fmla="*/ 8 w 6272"/>
                <a:gd name="T31" fmla="*/ 16 h 96"/>
                <a:gd name="T32" fmla="*/ 16 w 6272"/>
                <a:gd name="T33" fmla="*/ 8 h 96"/>
                <a:gd name="T34" fmla="*/ 16 w 6272"/>
                <a:gd name="T35" fmla="*/ 88 h 9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6272"/>
                <a:gd name="T55" fmla="*/ 0 h 96"/>
                <a:gd name="T56" fmla="*/ 6272 w 6272"/>
                <a:gd name="T57" fmla="*/ 96 h 9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6272" h="96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6264" y="0"/>
                  </a:lnTo>
                  <a:cubicBezTo>
                    <a:pt x="6269" y="0"/>
                    <a:pt x="6272" y="4"/>
                    <a:pt x="6272" y="8"/>
                  </a:cubicBezTo>
                  <a:lnTo>
                    <a:pt x="6272" y="88"/>
                  </a:lnTo>
                  <a:cubicBezTo>
                    <a:pt x="6272" y="93"/>
                    <a:pt x="6269" y="96"/>
                    <a:pt x="6264" y="96"/>
                  </a:cubicBezTo>
                  <a:lnTo>
                    <a:pt x="8" y="96"/>
                  </a:lnTo>
                  <a:cubicBezTo>
                    <a:pt x="4" y="96"/>
                    <a:pt x="0" y="93"/>
                    <a:pt x="0" y="88"/>
                  </a:cubicBezTo>
                  <a:lnTo>
                    <a:pt x="0" y="8"/>
                  </a:lnTo>
                  <a:close/>
                  <a:moveTo>
                    <a:pt x="16" y="88"/>
                  </a:moveTo>
                  <a:lnTo>
                    <a:pt x="8" y="80"/>
                  </a:lnTo>
                  <a:lnTo>
                    <a:pt x="6264" y="80"/>
                  </a:lnTo>
                  <a:lnTo>
                    <a:pt x="6256" y="88"/>
                  </a:lnTo>
                  <a:lnTo>
                    <a:pt x="6256" y="8"/>
                  </a:lnTo>
                  <a:lnTo>
                    <a:pt x="6264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88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40" name="Rectangle 66"/>
            <p:cNvSpPr>
              <a:spLocks noChangeArrowheads="1"/>
            </p:cNvSpPr>
            <p:nvPr/>
          </p:nvSpPr>
          <p:spPr bwMode="auto">
            <a:xfrm>
              <a:off x="2047" y="4079"/>
              <a:ext cx="3785" cy="8"/>
            </a:xfrm>
            <a:prstGeom prst="rect">
              <a:avLst/>
            </a:prstGeom>
            <a:solidFill>
              <a:srgbClr val="000000"/>
            </a:solidFill>
            <a:ln w="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41" name="Freeform 67"/>
            <p:cNvSpPr>
              <a:spLocks noEditPoints="1"/>
            </p:cNvSpPr>
            <p:nvPr/>
          </p:nvSpPr>
          <p:spPr bwMode="auto">
            <a:xfrm>
              <a:off x="2043" y="4083"/>
              <a:ext cx="3794" cy="53"/>
            </a:xfrm>
            <a:custGeom>
              <a:avLst/>
              <a:gdLst>
                <a:gd name="T0" fmla="*/ 8 w 3794"/>
                <a:gd name="T1" fmla="*/ 0 h 53"/>
                <a:gd name="T2" fmla="*/ 8 w 3794"/>
                <a:gd name="T3" fmla="*/ 53 h 53"/>
                <a:gd name="T4" fmla="*/ 0 w 3794"/>
                <a:gd name="T5" fmla="*/ 53 h 53"/>
                <a:gd name="T6" fmla="*/ 0 w 3794"/>
                <a:gd name="T7" fmla="*/ 0 h 53"/>
                <a:gd name="T8" fmla="*/ 8 w 3794"/>
                <a:gd name="T9" fmla="*/ 0 h 53"/>
                <a:gd name="T10" fmla="*/ 1264 w 3794"/>
                <a:gd name="T11" fmla="*/ 0 h 53"/>
                <a:gd name="T12" fmla="*/ 1264 w 3794"/>
                <a:gd name="T13" fmla="*/ 53 h 53"/>
                <a:gd name="T14" fmla="*/ 1256 w 3794"/>
                <a:gd name="T15" fmla="*/ 53 h 53"/>
                <a:gd name="T16" fmla="*/ 1256 w 3794"/>
                <a:gd name="T17" fmla="*/ 0 h 53"/>
                <a:gd name="T18" fmla="*/ 1264 w 3794"/>
                <a:gd name="T19" fmla="*/ 0 h 53"/>
                <a:gd name="T20" fmla="*/ 2529 w 3794"/>
                <a:gd name="T21" fmla="*/ 0 h 53"/>
                <a:gd name="T22" fmla="*/ 2529 w 3794"/>
                <a:gd name="T23" fmla="*/ 53 h 53"/>
                <a:gd name="T24" fmla="*/ 2521 w 3794"/>
                <a:gd name="T25" fmla="*/ 53 h 53"/>
                <a:gd name="T26" fmla="*/ 2521 w 3794"/>
                <a:gd name="T27" fmla="*/ 0 h 53"/>
                <a:gd name="T28" fmla="*/ 2529 w 3794"/>
                <a:gd name="T29" fmla="*/ 0 h 53"/>
                <a:gd name="T30" fmla="*/ 3794 w 3794"/>
                <a:gd name="T31" fmla="*/ 0 h 53"/>
                <a:gd name="T32" fmla="*/ 3794 w 3794"/>
                <a:gd name="T33" fmla="*/ 53 h 53"/>
                <a:gd name="T34" fmla="*/ 3785 w 3794"/>
                <a:gd name="T35" fmla="*/ 53 h 53"/>
                <a:gd name="T36" fmla="*/ 3785 w 3794"/>
                <a:gd name="T37" fmla="*/ 0 h 53"/>
                <a:gd name="T38" fmla="*/ 3794 w 3794"/>
                <a:gd name="T39" fmla="*/ 0 h 53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3794"/>
                <a:gd name="T61" fmla="*/ 0 h 53"/>
                <a:gd name="T62" fmla="*/ 3794 w 3794"/>
                <a:gd name="T63" fmla="*/ 53 h 53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3794" h="53">
                  <a:moveTo>
                    <a:pt x="8" y="0"/>
                  </a:moveTo>
                  <a:lnTo>
                    <a:pt x="8" y="53"/>
                  </a:lnTo>
                  <a:lnTo>
                    <a:pt x="0" y="53"/>
                  </a:lnTo>
                  <a:lnTo>
                    <a:pt x="0" y="0"/>
                  </a:lnTo>
                  <a:lnTo>
                    <a:pt x="8" y="0"/>
                  </a:lnTo>
                  <a:close/>
                  <a:moveTo>
                    <a:pt x="1264" y="0"/>
                  </a:moveTo>
                  <a:lnTo>
                    <a:pt x="1264" y="53"/>
                  </a:lnTo>
                  <a:lnTo>
                    <a:pt x="1256" y="53"/>
                  </a:lnTo>
                  <a:lnTo>
                    <a:pt x="1256" y="0"/>
                  </a:lnTo>
                  <a:lnTo>
                    <a:pt x="1264" y="0"/>
                  </a:lnTo>
                  <a:close/>
                  <a:moveTo>
                    <a:pt x="2529" y="0"/>
                  </a:moveTo>
                  <a:lnTo>
                    <a:pt x="2529" y="53"/>
                  </a:lnTo>
                  <a:lnTo>
                    <a:pt x="2521" y="53"/>
                  </a:lnTo>
                  <a:lnTo>
                    <a:pt x="2521" y="0"/>
                  </a:lnTo>
                  <a:lnTo>
                    <a:pt x="2529" y="0"/>
                  </a:lnTo>
                  <a:close/>
                  <a:moveTo>
                    <a:pt x="3794" y="0"/>
                  </a:moveTo>
                  <a:lnTo>
                    <a:pt x="3794" y="53"/>
                  </a:lnTo>
                  <a:lnTo>
                    <a:pt x="3785" y="53"/>
                  </a:lnTo>
                  <a:lnTo>
                    <a:pt x="3785" y="0"/>
                  </a:lnTo>
                  <a:lnTo>
                    <a:pt x="3794" y="0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42" name="Rectangle 68"/>
            <p:cNvSpPr>
              <a:spLocks noChangeArrowheads="1"/>
            </p:cNvSpPr>
            <p:nvPr/>
          </p:nvSpPr>
          <p:spPr bwMode="auto">
            <a:xfrm>
              <a:off x="2043" y="1021"/>
              <a:ext cx="8" cy="3062"/>
            </a:xfrm>
            <a:prstGeom prst="rect">
              <a:avLst/>
            </a:prstGeom>
            <a:solidFill>
              <a:srgbClr val="000000"/>
            </a:solidFill>
            <a:ln w="8">
              <a:solidFill>
                <a:srgbClr val="000000"/>
              </a:solidFill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43" name="Freeform 69"/>
            <p:cNvSpPr>
              <a:spLocks noEditPoints="1"/>
            </p:cNvSpPr>
            <p:nvPr/>
          </p:nvSpPr>
          <p:spPr bwMode="auto">
            <a:xfrm flipH="1">
              <a:off x="2047" y="1017"/>
              <a:ext cx="33" cy="3070"/>
            </a:xfrm>
            <a:custGeom>
              <a:avLst/>
              <a:gdLst>
                <a:gd name="T0" fmla="*/ 67 w 67"/>
                <a:gd name="T1" fmla="*/ 3070 h 3070"/>
                <a:gd name="T2" fmla="*/ 0 w 67"/>
                <a:gd name="T3" fmla="*/ 2950 h 3070"/>
                <a:gd name="T4" fmla="*/ 0 w 67"/>
                <a:gd name="T5" fmla="*/ 2957 h 3070"/>
                <a:gd name="T6" fmla="*/ 67 w 67"/>
                <a:gd name="T7" fmla="*/ 2829 h 3070"/>
                <a:gd name="T8" fmla="*/ 0 w 67"/>
                <a:gd name="T9" fmla="*/ 2829 h 3070"/>
                <a:gd name="T10" fmla="*/ 67 w 67"/>
                <a:gd name="T11" fmla="*/ 2716 h 3070"/>
                <a:gd name="T12" fmla="*/ 0 w 67"/>
                <a:gd name="T13" fmla="*/ 2596 h 3070"/>
                <a:gd name="T14" fmla="*/ 0 w 67"/>
                <a:gd name="T15" fmla="*/ 2603 h 3070"/>
                <a:gd name="T16" fmla="*/ 67 w 67"/>
                <a:gd name="T17" fmla="*/ 2476 h 3070"/>
                <a:gd name="T18" fmla="*/ 0 w 67"/>
                <a:gd name="T19" fmla="*/ 2476 h 3070"/>
                <a:gd name="T20" fmla="*/ 67 w 67"/>
                <a:gd name="T21" fmla="*/ 2363 h 3070"/>
                <a:gd name="T22" fmla="*/ 0 w 67"/>
                <a:gd name="T23" fmla="*/ 2242 h 3070"/>
                <a:gd name="T24" fmla="*/ 0 w 67"/>
                <a:gd name="T25" fmla="*/ 2250 h 3070"/>
                <a:gd name="T26" fmla="*/ 67 w 67"/>
                <a:gd name="T27" fmla="*/ 2122 h 3070"/>
                <a:gd name="T28" fmla="*/ 0 w 67"/>
                <a:gd name="T29" fmla="*/ 2122 h 3070"/>
                <a:gd name="T30" fmla="*/ 67 w 67"/>
                <a:gd name="T31" fmla="*/ 2009 h 3070"/>
                <a:gd name="T32" fmla="*/ 0 w 67"/>
                <a:gd name="T33" fmla="*/ 1889 h 3070"/>
                <a:gd name="T34" fmla="*/ 0 w 67"/>
                <a:gd name="T35" fmla="*/ 1896 h 3070"/>
                <a:gd name="T36" fmla="*/ 67 w 67"/>
                <a:gd name="T37" fmla="*/ 1768 h 3070"/>
                <a:gd name="T38" fmla="*/ 0 w 67"/>
                <a:gd name="T39" fmla="*/ 1768 h 3070"/>
                <a:gd name="T40" fmla="*/ 67 w 67"/>
                <a:gd name="T41" fmla="*/ 1656 h 3070"/>
                <a:gd name="T42" fmla="*/ 0 w 67"/>
                <a:gd name="T43" fmla="*/ 1535 h 3070"/>
                <a:gd name="T44" fmla="*/ 0 w 67"/>
                <a:gd name="T45" fmla="*/ 1543 h 3070"/>
                <a:gd name="T46" fmla="*/ 67 w 67"/>
                <a:gd name="T47" fmla="*/ 1415 h 3070"/>
                <a:gd name="T48" fmla="*/ 0 w 67"/>
                <a:gd name="T49" fmla="*/ 1415 h 3070"/>
                <a:gd name="T50" fmla="*/ 67 w 67"/>
                <a:gd name="T51" fmla="*/ 1302 h 3070"/>
                <a:gd name="T52" fmla="*/ 0 w 67"/>
                <a:gd name="T53" fmla="*/ 1182 h 3070"/>
                <a:gd name="T54" fmla="*/ 0 w 67"/>
                <a:gd name="T55" fmla="*/ 1189 h 3070"/>
                <a:gd name="T56" fmla="*/ 67 w 67"/>
                <a:gd name="T57" fmla="*/ 1061 h 3070"/>
                <a:gd name="T58" fmla="*/ 0 w 67"/>
                <a:gd name="T59" fmla="*/ 1061 h 3070"/>
                <a:gd name="T60" fmla="*/ 67 w 67"/>
                <a:gd name="T61" fmla="*/ 948 h 3070"/>
                <a:gd name="T62" fmla="*/ 0 w 67"/>
                <a:gd name="T63" fmla="*/ 828 h 3070"/>
                <a:gd name="T64" fmla="*/ 0 w 67"/>
                <a:gd name="T65" fmla="*/ 836 h 3070"/>
                <a:gd name="T66" fmla="*/ 67 w 67"/>
                <a:gd name="T67" fmla="*/ 708 h 3070"/>
                <a:gd name="T68" fmla="*/ 0 w 67"/>
                <a:gd name="T69" fmla="*/ 708 h 3070"/>
                <a:gd name="T70" fmla="*/ 67 w 67"/>
                <a:gd name="T71" fmla="*/ 595 h 3070"/>
                <a:gd name="T72" fmla="*/ 0 w 67"/>
                <a:gd name="T73" fmla="*/ 474 h 3070"/>
                <a:gd name="T74" fmla="*/ 0 w 67"/>
                <a:gd name="T75" fmla="*/ 482 h 3070"/>
                <a:gd name="T76" fmla="*/ 67 w 67"/>
                <a:gd name="T77" fmla="*/ 354 h 3070"/>
                <a:gd name="T78" fmla="*/ 0 w 67"/>
                <a:gd name="T79" fmla="*/ 354 h 3070"/>
                <a:gd name="T80" fmla="*/ 67 w 67"/>
                <a:gd name="T81" fmla="*/ 241 h 3070"/>
                <a:gd name="T82" fmla="*/ 0 w 67"/>
                <a:gd name="T83" fmla="*/ 121 h 3070"/>
                <a:gd name="T84" fmla="*/ 0 w 67"/>
                <a:gd name="T85" fmla="*/ 128 h 3070"/>
                <a:gd name="T86" fmla="*/ 67 w 67"/>
                <a:gd name="T87" fmla="*/ 0 h 3070"/>
                <a:gd name="T88" fmla="*/ 0 w 67"/>
                <a:gd name="T89" fmla="*/ 0 h 307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67"/>
                <a:gd name="T136" fmla="*/ 0 h 3070"/>
                <a:gd name="T137" fmla="*/ 67 w 67"/>
                <a:gd name="T138" fmla="*/ 3070 h 3070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67" h="3070">
                  <a:moveTo>
                    <a:pt x="0" y="3062"/>
                  </a:moveTo>
                  <a:lnTo>
                    <a:pt x="67" y="3062"/>
                  </a:lnTo>
                  <a:lnTo>
                    <a:pt x="67" y="3070"/>
                  </a:lnTo>
                  <a:lnTo>
                    <a:pt x="0" y="3070"/>
                  </a:lnTo>
                  <a:lnTo>
                    <a:pt x="0" y="3062"/>
                  </a:lnTo>
                  <a:close/>
                  <a:moveTo>
                    <a:pt x="0" y="2950"/>
                  </a:moveTo>
                  <a:lnTo>
                    <a:pt x="67" y="2950"/>
                  </a:lnTo>
                  <a:lnTo>
                    <a:pt x="67" y="2957"/>
                  </a:lnTo>
                  <a:lnTo>
                    <a:pt x="0" y="2957"/>
                  </a:lnTo>
                  <a:lnTo>
                    <a:pt x="0" y="2950"/>
                  </a:lnTo>
                  <a:close/>
                  <a:moveTo>
                    <a:pt x="0" y="2829"/>
                  </a:moveTo>
                  <a:lnTo>
                    <a:pt x="67" y="2829"/>
                  </a:lnTo>
                  <a:lnTo>
                    <a:pt x="67" y="2837"/>
                  </a:lnTo>
                  <a:lnTo>
                    <a:pt x="0" y="2837"/>
                  </a:lnTo>
                  <a:lnTo>
                    <a:pt x="0" y="2829"/>
                  </a:lnTo>
                  <a:close/>
                  <a:moveTo>
                    <a:pt x="0" y="2709"/>
                  </a:moveTo>
                  <a:lnTo>
                    <a:pt x="67" y="2709"/>
                  </a:lnTo>
                  <a:lnTo>
                    <a:pt x="67" y="2716"/>
                  </a:lnTo>
                  <a:lnTo>
                    <a:pt x="0" y="2716"/>
                  </a:lnTo>
                  <a:lnTo>
                    <a:pt x="0" y="2709"/>
                  </a:lnTo>
                  <a:close/>
                  <a:moveTo>
                    <a:pt x="0" y="2596"/>
                  </a:moveTo>
                  <a:lnTo>
                    <a:pt x="67" y="2596"/>
                  </a:lnTo>
                  <a:lnTo>
                    <a:pt x="67" y="2603"/>
                  </a:lnTo>
                  <a:lnTo>
                    <a:pt x="0" y="2603"/>
                  </a:lnTo>
                  <a:lnTo>
                    <a:pt x="0" y="2596"/>
                  </a:lnTo>
                  <a:close/>
                  <a:moveTo>
                    <a:pt x="0" y="2476"/>
                  </a:moveTo>
                  <a:lnTo>
                    <a:pt x="67" y="2476"/>
                  </a:lnTo>
                  <a:lnTo>
                    <a:pt x="67" y="2483"/>
                  </a:lnTo>
                  <a:lnTo>
                    <a:pt x="0" y="2483"/>
                  </a:lnTo>
                  <a:lnTo>
                    <a:pt x="0" y="2476"/>
                  </a:lnTo>
                  <a:close/>
                  <a:moveTo>
                    <a:pt x="0" y="2355"/>
                  </a:moveTo>
                  <a:lnTo>
                    <a:pt x="67" y="2355"/>
                  </a:lnTo>
                  <a:lnTo>
                    <a:pt x="67" y="2363"/>
                  </a:lnTo>
                  <a:lnTo>
                    <a:pt x="0" y="2363"/>
                  </a:lnTo>
                  <a:lnTo>
                    <a:pt x="0" y="2355"/>
                  </a:lnTo>
                  <a:close/>
                  <a:moveTo>
                    <a:pt x="0" y="2242"/>
                  </a:moveTo>
                  <a:lnTo>
                    <a:pt x="67" y="2242"/>
                  </a:lnTo>
                  <a:lnTo>
                    <a:pt x="67" y="2250"/>
                  </a:lnTo>
                  <a:lnTo>
                    <a:pt x="0" y="2250"/>
                  </a:lnTo>
                  <a:lnTo>
                    <a:pt x="0" y="2242"/>
                  </a:lnTo>
                  <a:close/>
                  <a:moveTo>
                    <a:pt x="0" y="2122"/>
                  </a:moveTo>
                  <a:lnTo>
                    <a:pt x="67" y="2122"/>
                  </a:lnTo>
                  <a:lnTo>
                    <a:pt x="67" y="2130"/>
                  </a:lnTo>
                  <a:lnTo>
                    <a:pt x="0" y="2130"/>
                  </a:lnTo>
                  <a:lnTo>
                    <a:pt x="0" y="2122"/>
                  </a:lnTo>
                  <a:close/>
                  <a:moveTo>
                    <a:pt x="0" y="2002"/>
                  </a:moveTo>
                  <a:lnTo>
                    <a:pt x="67" y="2002"/>
                  </a:lnTo>
                  <a:lnTo>
                    <a:pt x="67" y="2009"/>
                  </a:lnTo>
                  <a:lnTo>
                    <a:pt x="0" y="2009"/>
                  </a:lnTo>
                  <a:lnTo>
                    <a:pt x="0" y="2002"/>
                  </a:lnTo>
                  <a:close/>
                  <a:moveTo>
                    <a:pt x="0" y="1889"/>
                  </a:moveTo>
                  <a:lnTo>
                    <a:pt x="67" y="1889"/>
                  </a:lnTo>
                  <a:lnTo>
                    <a:pt x="67" y="1896"/>
                  </a:lnTo>
                  <a:lnTo>
                    <a:pt x="0" y="1896"/>
                  </a:lnTo>
                  <a:lnTo>
                    <a:pt x="0" y="1889"/>
                  </a:lnTo>
                  <a:close/>
                  <a:moveTo>
                    <a:pt x="0" y="1768"/>
                  </a:moveTo>
                  <a:lnTo>
                    <a:pt x="67" y="1768"/>
                  </a:lnTo>
                  <a:lnTo>
                    <a:pt x="67" y="1776"/>
                  </a:lnTo>
                  <a:lnTo>
                    <a:pt x="0" y="1776"/>
                  </a:lnTo>
                  <a:lnTo>
                    <a:pt x="0" y="1768"/>
                  </a:lnTo>
                  <a:close/>
                  <a:moveTo>
                    <a:pt x="0" y="1648"/>
                  </a:moveTo>
                  <a:lnTo>
                    <a:pt x="67" y="1648"/>
                  </a:lnTo>
                  <a:lnTo>
                    <a:pt x="67" y="1656"/>
                  </a:lnTo>
                  <a:lnTo>
                    <a:pt x="0" y="1656"/>
                  </a:lnTo>
                  <a:lnTo>
                    <a:pt x="0" y="1648"/>
                  </a:lnTo>
                  <a:close/>
                  <a:moveTo>
                    <a:pt x="0" y="1535"/>
                  </a:moveTo>
                  <a:lnTo>
                    <a:pt x="67" y="1535"/>
                  </a:lnTo>
                  <a:lnTo>
                    <a:pt x="67" y="1543"/>
                  </a:lnTo>
                  <a:lnTo>
                    <a:pt x="0" y="1543"/>
                  </a:lnTo>
                  <a:lnTo>
                    <a:pt x="0" y="1535"/>
                  </a:lnTo>
                  <a:close/>
                  <a:moveTo>
                    <a:pt x="0" y="1415"/>
                  </a:moveTo>
                  <a:lnTo>
                    <a:pt x="67" y="1415"/>
                  </a:lnTo>
                  <a:lnTo>
                    <a:pt x="67" y="1422"/>
                  </a:lnTo>
                  <a:lnTo>
                    <a:pt x="0" y="1422"/>
                  </a:lnTo>
                  <a:lnTo>
                    <a:pt x="0" y="1415"/>
                  </a:lnTo>
                  <a:close/>
                  <a:moveTo>
                    <a:pt x="0" y="1294"/>
                  </a:moveTo>
                  <a:lnTo>
                    <a:pt x="67" y="1294"/>
                  </a:lnTo>
                  <a:lnTo>
                    <a:pt x="67" y="1302"/>
                  </a:lnTo>
                  <a:lnTo>
                    <a:pt x="0" y="1302"/>
                  </a:lnTo>
                  <a:lnTo>
                    <a:pt x="0" y="1294"/>
                  </a:lnTo>
                  <a:close/>
                  <a:moveTo>
                    <a:pt x="0" y="1182"/>
                  </a:moveTo>
                  <a:lnTo>
                    <a:pt x="67" y="1182"/>
                  </a:lnTo>
                  <a:lnTo>
                    <a:pt x="67" y="1189"/>
                  </a:lnTo>
                  <a:lnTo>
                    <a:pt x="0" y="1189"/>
                  </a:lnTo>
                  <a:lnTo>
                    <a:pt x="0" y="1182"/>
                  </a:lnTo>
                  <a:close/>
                  <a:moveTo>
                    <a:pt x="0" y="1061"/>
                  </a:moveTo>
                  <a:lnTo>
                    <a:pt x="67" y="1061"/>
                  </a:lnTo>
                  <a:lnTo>
                    <a:pt x="67" y="1069"/>
                  </a:lnTo>
                  <a:lnTo>
                    <a:pt x="0" y="1069"/>
                  </a:lnTo>
                  <a:lnTo>
                    <a:pt x="0" y="1061"/>
                  </a:lnTo>
                  <a:close/>
                  <a:moveTo>
                    <a:pt x="0" y="941"/>
                  </a:moveTo>
                  <a:lnTo>
                    <a:pt x="67" y="941"/>
                  </a:lnTo>
                  <a:lnTo>
                    <a:pt x="67" y="948"/>
                  </a:lnTo>
                  <a:lnTo>
                    <a:pt x="0" y="948"/>
                  </a:lnTo>
                  <a:lnTo>
                    <a:pt x="0" y="941"/>
                  </a:lnTo>
                  <a:close/>
                  <a:moveTo>
                    <a:pt x="0" y="828"/>
                  </a:moveTo>
                  <a:lnTo>
                    <a:pt x="67" y="828"/>
                  </a:lnTo>
                  <a:lnTo>
                    <a:pt x="67" y="836"/>
                  </a:lnTo>
                  <a:lnTo>
                    <a:pt x="0" y="836"/>
                  </a:lnTo>
                  <a:lnTo>
                    <a:pt x="0" y="828"/>
                  </a:lnTo>
                  <a:close/>
                  <a:moveTo>
                    <a:pt x="0" y="708"/>
                  </a:moveTo>
                  <a:lnTo>
                    <a:pt x="67" y="708"/>
                  </a:lnTo>
                  <a:lnTo>
                    <a:pt x="67" y="715"/>
                  </a:lnTo>
                  <a:lnTo>
                    <a:pt x="0" y="715"/>
                  </a:lnTo>
                  <a:lnTo>
                    <a:pt x="0" y="708"/>
                  </a:lnTo>
                  <a:close/>
                  <a:moveTo>
                    <a:pt x="0" y="587"/>
                  </a:moveTo>
                  <a:lnTo>
                    <a:pt x="67" y="587"/>
                  </a:lnTo>
                  <a:lnTo>
                    <a:pt x="67" y="595"/>
                  </a:lnTo>
                  <a:lnTo>
                    <a:pt x="0" y="595"/>
                  </a:lnTo>
                  <a:lnTo>
                    <a:pt x="0" y="587"/>
                  </a:lnTo>
                  <a:close/>
                  <a:moveTo>
                    <a:pt x="0" y="474"/>
                  </a:moveTo>
                  <a:lnTo>
                    <a:pt x="67" y="474"/>
                  </a:lnTo>
                  <a:lnTo>
                    <a:pt x="67" y="482"/>
                  </a:lnTo>
                  <a:lnTo>
                    <a:pt x="0" y="482"/>
                  </a:lnTo>
                  <a:lnTo>
                    <a:pt x="0" y="474"/>
                  </a:lnTo>
                  <a:close/>
                  <a:moveTo>
                    <a:pt x="0" y="354"/>
                  </a:moveTo>
                  <a:lnTo>
                    <a:pt x="67" y="354"/>
                  </a:lnTo>
                  <a:lnTo>
                    <a:pt x="67" y="362"/>
                  </a:lnTo>
                  <a:lnTo>
                    <a:pt x="0" y="362"/>
                  </a:lnTo>
                  <a:lnTo>
                    <a:pt x="0" y="354"/>
                  </a:lnTo>
                  <a:close/>
                  <a:moveTo>
                    <a:pt x="0" y="234"/>
                  </a:moveTo>
                  <a:lnTo>
                    <a:pt x="67" y="234"/>
                  </a:lnTo>
                  <a:lnTo>
                    <a:pt x="67" y="241"/>
                  </a:lnTo>
                  <a:lnTo>
                    <a:pt x="0" y="241"/>
                  </a:lnTo>
                  <a:lnTo>
                    <a:pt x="0" y="234"/>
                  </a:lnTo>
                  <a:close/>
                  <a:moveTo>
                    <a:pt x="0" y="121"/>
                  </a:moveTo>
                  <a:lnTo>
                    <a:pt x="67" y="121"/>
                  </a:lnTo>
                  <a:lnTo>
                    <a:pt x="67" y="128"/>
                  </a:lnTo>
                  <a:lnTo>
                    <a:pt x="0" y="128"/>
                  </a:lnTo>
                  <a:lnTo>
                    <a:pt x="0" y="121"/>
                  </a:lnTo>
                  <a:close/>
                  <a:moveTo>
                    <a:pt x="0" y="0"/>
                  </a:moveTo>
                  <a:lnTo>
                    <a:pt x="67" y="0"/>
                  </a:lnTo>
                  <a:lnTo>
                    <a:pt x="67" y="8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44" name="Rectangle 70"/>
            <p:cNvSpPr>
              <a:spLocks noChangeArrowheads="1"/>
            </p:cNvSpPr>
            <p:nvPr/>
          </p:nvSpPr>
          <p:spPr bwMode="auto">
            <a:xfrm>
              <a:off x="2115" y="4185"/>
              <a:ext cx="126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ru-RU" sz="1600" b="1">
                  <a:solidFill>
                    <a:srgbClr val="000000"/>
                  </a:solidFill>
                  <a:latin typeface="Calibri" pitchFamily="34" charset="0"/>
                </a:rPr>
                <a:t>2</a:t>
              </a:r>
              <a:endParaRPr lang="ru-RU" sz="1600"/>
            </a:p>
          </p:txBody>
        </p:sp>
        <p:sp>
          <p:nvSpPr>
            <p:cNvPr id="24645" name="Rectangle 71"/>
            <p:cNvSpPr>
              <a:spLocks noChangeArrowheads="1"/>
            </p:cNvSpPr>
            <p:nvPr/>
          </p:nvSpPr>
          <p:spPr bwMode="auto">
            <a:xfrm>
              <a:off x="3260" y="4247"/>
              <a:ext cx="66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600" b="1">
                  <a:solidFill>
                    <a:srgbClr val="000000"/>
                  </a:solidFill>
                  <a:latin typeface="Calibri" pitchFamily="34" charset="0"/>
                </a:rPr>
                <a:t>3</a:t>
              </a:r>
              <a:endParaRPr lang="ru-RU" sz="1600"/>
            </a:p>
          </p:txBody>
        </p:sp>
        <p:sp>
          <p:nvSpPr>
            <p:cNvPr id="24646" name="Rectangle 72"/>
            <p:cNvSpPr>
              <a:spLocks noChangeArrowheads="1"/>
            </p:cNvSpPr>
            <p:nvPr/>
          </p:nvSpPr>
          <p:spPr bwMode="auto">
            <a:xfrm>
              <a:off x="4524" y="4247"/>
              <a:ext cx="66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600" b="1">
                  <a:solidFill>
                    <a:srgbClr val="000000"/>
                  </a:solidFill>
                  <a:latin typeface="Calibri" pitchFamily="34" charset="0"/>
                </a:rPr>
                <a:t>4</a:t>
              </a:r>
              <a:endParaRPr lang="ru-RU" sz="1600"/>
            </a:p>
          </p:txBody>
        </p:sp>
        <p:sp>
          <p:nvSpPr>
            <p:cNvPr id="24647" name="Rectangle 73"/>
            <p:cNvSpPr>
              <a:spLocks noChangeArrowheads="1"/>
            </p:cNvSpPr>
            <p:nvPr/>
          </p:nvSpPr>
          <p:spPr bwMode="auto">
            <a:xfrm>
              <a:off x="5787" y="4247"/>
              <a:ext cx="66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600" b="1">
                  <a:solidFill>
                    <a:srgbClr val="000000"/>
                  </a:solidFill>
                  <a:latin typeface="Calibri" pitchFamily="34" charset="0"/>
                </a:rPr>
                <a:t>5</a:t>
              </a:r>
              <a:endParaRPr lang="ru-RU" sz="1600"/>
            </a:p>
          </p:txBody>
        </p:sp>
        <p:sp>
          <p:nvSpPr>
            <p:cNvPr id="24648" name="Rectangle 74"/>
            <p:cNvSpPr>
              <a:spLocks noChangeArrowheads="1"/>
            </p:cNvSpPr>
            <p:nvPr/>
          </p:nvSpPr>
          <p:spPr bwMode="auto">
            <a:xfrm>
              <a:off x="1575" y="3917"/>
              <a:ext cx="19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600" b="1">
                  <a:solidFill>
                    <a:srgbClr val="000000"/>
                  </a:solidFill>
                  <a:latin typeface="Calibri" pitchFamily="34" charset="0"/>
                </a:rPr>
                <a:t>152</a:t>
              </a:r>
              <a:endParaRPr lang="ru-RU" sz="1600"/>
            </a:p>
          </p:txBody>
        </p:sp>
        <p:sp>
          <p:nvSpPr>
            <p:cNvPr id="24649" name="Rectangle 75"/>
            <p:cNvSpPr>
              <a:spLocks noChangeArrowheads="1"/>
            </p:cNvSpPr>
            <p:nvPr/>
          </p:nvSpPr>
          <p:spPr bwMode="auto">
            <a:xfrm>
              <a:off x="1575" y="3563"/>
              <a:ext cx="19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600" b="1">
                  <a:solidFill>
                    <a:srgbClr val="000000"/>
                  </a:solidFill>
                  <a:latin typeface="Calibri" pitchFamily="34" charset="0"/>
                </a:rPr>
                <a:t>155</a:t>
              </a:r>
              <a:endParaRPr lang="ru-RU" sz="1600"/>
            </a:p>
          </p:txBody>
        </p:sp>
        <p:sp>
          <p:nvSpPr>
            <p:cNvPr id="24650" name="Rectangle 76"/>
            <p:cNvSpPr>
              <a:spLocks noChangeArrowheads="1"/>
            </p:cNvSpPr>
            <p:nvPr/>
          </p:nvSpPr>
          <p:spPr bwMode="auto">
            <a:xfrm>
              <a:off x="1575" y="3210"/>
              <a:ext cx="19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600" b="1">
                  <a:solidFill>
                    <a:srgbClr val="000000"/>
                  </a:solidFill>
                  <a:latin typeface="Calibri" pitchFamily="34" charset="0"/>
                </a:rPr>
                <a:t>158</a:t>
              </a:r>
              <a:endParaRPr lang="ru-RU" sz="1600"/>
            </a:p>
          </p:txBody>
        </p:sp>
        <p:sp>
          <p:nvSpPr>
            <p:cNvPr id="24651" name="Rectangle 77"/>
            <p:cNvSpPr>
              <a:spLocks noChangeArrowheads="1"/>
            </p:cNvSpPr>
            <p:nvPr/>
          </p:nvSpPr>
          <p:spPr bwMode="auto">
            <a:xfrm>
              <a:off x="1575" y="2856"/>
              <a:ext cx="19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600" b="1">
                  <a:solidFill>
                    <a:srgbClr val="000000"/>
                  </a:solidFill>
                  <a:latin typeface="Calibri" pitchFamily="34" charset="0"/>
                </a:rPr>
                <a:t>161</a:t>
              </a:r>
              <a:endParaRPr lang="ru-RU" sz="1600"/>
            </a:p>
          </p:txBody>
        </p:sp>
        <p:sp>
          <p:nvSpPr>
            <p:cNvPr id="24652" name="Rectangle 78"/>
            <p:cNvSpPr>
              <a:spLocks noChangeArrowheads="1"/>
            </p:cNvSpPr>
            <p:nvPr/>
          </p:nvSpPr>
          <p:spPr bwMode="auto">
            <a:xfrm>
              <a:off x="1575" y="2503"/>
              <a:ext cx="19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600" b="1">
                  <a:solidFill>
                    <a:srgbClr val="000000"/>
                  </a:solidFill>
                  <a:latin typeface="Calibri" pitchFamily="34" charset="0"/>
                </a:rPr>
                <a:t>164</a:t>
              </a:r>
              <a:endParaRPr lang="ru-RU" sz="1600"/>
            </a:p>
          </p:txBody>
        </p:sp>
        <p:sp>
          <p:nvSpPr>
            <p:cNvPr id="24653" name="Rectangle 79"/>
            <p:cNvSpPr>
              <a:spLocks noChangeArrowheads="1"/>
            </p:cNvSpPr>
            <p:nvPr/>
          </p:nvSpPr>
          <p:spPr bwMode="auto">
            <a:xfrm>
              <a:off x="1575" y="2149"/>
              <a:ext cx="19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600" b="1">
                  <a:solidFill>
                    <a:srgbClr val="000000"/>
                  </a:solidFill>
                  <a:latin typeface="Calibri" pitchFamily="34" charset="0"/>
                </a:rPr>
                <a:t>167</a:t>
              </a:r>
              <a:endParaRPr lang="ru-RU" sz="1600"/>
            </a:p>
          </p:txBody>
        </p:sp>
        <p:sp>
          <p:nvSpPr>
            <p:cNvPr id="24654" name="Rectangle 80"/>
            <p:cNvSpPr>
              <a:spLocks noChangeArrowheads="1"/>
            </p:cNvSpPr>
            <p:nvPr/>
          </p:nvSpPr>
          <p:spPr bwMode="auto">
            <a:xfrm>
              <a:off x="1575" y="1796"/>
              <a:ext cx="19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600" b="1">
                  <a:solidFill>
                    <a:srgbClr val="000000"/>
                  </a:solidFill>
                  <a:latin typeface="Calibri" pitchFamily="34" charset="0"/>
                </a:rPr>
                <a:t>170</a:t>
              </a:r>
              <a:endParaRPr lang="ru-RU" sz="1600"/>
            </a:p>
          </p:txBody>
        </p:sp>
        <p:sp>
          <p:nvSpPr>
            <p:cNvPr id="24655" name="Rectangle 81"/>
            <p:cNvSpPr>
              <a:spLocks noChangeArrowheads="1"/>
            </p:cNvSpPr>
            <p:nvPr/>
          </p:nvSpPr>
          <p:spPr bwMode="auto">
            <a:xfrm>
              <a:off x="1575" y="1442"/>
              <a:ext cx="19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600" b="1">
                  <a:solidFill>
                    <a:srgbClr val="000000"/>
                  </a:solidFill>
                  <a:latin typeface="Calibri" pitchFamily="34" charset="0"/>
                </a:rPr>
                <a:t>173</a:t>
              </a:r>
              <a:endParaRPr lang="ru-RU" sz="1600"/>
            </a:p>
          </p:txBody>
        </p:sp>
        <p:sp>
          <p:nvSpPr>
            <p:cNvPr id="24656" name="Rectangle 82"/>
            <p:cNvSpPr>
              <a:spLocks noChangeArrowheads="1"/>
            </p:cNvSpPr>
            <p:nvPr/>
          </p:nvSpPr>
          <p:spPr bwMode="auto">
            <a:xfrm>
              <a:off x="1575" y="1089"/>
              <a:ext cx="197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600" b="1">
                  <a:solidFill>
                    <a:srgbClr val="000000"/>
                  </a:solidFill>
                  <a:latin typeface="Calibri" pitchFamily="34" charset="0"/>
                </a:rPr>
                <a:t>176</a:t>
              </a:r>
              <a:endParaRPr lang="ru-RU" sz="1600"/>
            </a:p>
          </p:txBody>
        </p:sp>
        <p:sp>
          <p:nvSpPr>
            <p:cNvPr id="24657" name="Rectangle 83"/>
            <p:cNvSpPr>
              <a:spLocks noChangeArrowheads="1"/>
            </p:cNvSpPr>
            <p:nvPr/>
          </p:nvSpPr>
          <p:spPr bwMode="auto">
            <a:xfrm>
              <a:off x="2610" y="4551"/>
              <a:ext cx="1246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2000" b="1">
                  <a:solidFill>
                    <a:srgbClr val="000000"/>
                  </a:solidFill>
                  <a:latin typeface="Calibri" pitchFamily="34" charset="0"/>
                </a:rPr>
                <a:t>    </a:t>
              </a:r>
              <a:r>
                <a:rPr lang="ru-RU" sz="1400">
                  <a:solidFill>
                    <a:srgbClr val="000000"/>
                  </a:solidFill>
                  <a:latin typeface="Calibri" pitchFamily="34" charset="0"/>
                </a:rPr>
                <a:t>успеваемость</a:t>
              </a:r>
              <a:endParaRPr lang="ru-RU" sz="1400"/>
            </a:p>
          </p:txBody>
        </p:sp>
        <p:sp>
          <p:nvSpPr>
            <p:cNvPr id="24658" name="Rectangle 84"/>
            <p:cNvSpPr>
              <a:spLocks noChangeArrowheads="1"/>
            </p:cNvSpPr>
            <p:nvPr/>
          </p:nvSpPr>
          <p:spPr bwMode="auto">
            <a:xfrm flipH="1">
              <a:off x="1260" y="2115"/>
              <a:ext cx="45" cy="5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ru-RU" sz="1400">
                  <a:solidFill>
                    <a:srgbClr val="000000"/>
                  </a:solidFill>
                  <a:latin typeface="Calibri" pitchFamily="34" charset="0"/>
                </a:rPr>
                <a:t>рост</a:t>
              </a:r>
              <a:endParaRPr lang="ru-RU" sz="1400"/>
            </a:p>
          </p:txBody>
        </p:sp>
        <p:sp>
          <p:nvSpPr>
            <p:cNvPr id="24659" name="Freeform 85"/>
            <p:cNvSpPr>
              <a:spLocks noEditPoints="1"/>
            </p:cNvSpPr>
            <p:nvPr/>
          </p:nvSpPr>
          <p:spPr bwMode="auto">
            <a:xfrm>
              <a:off x="1027" y="5072"/>
              <a:ext cx="3878" cy="377"/>
            </a:xfrm>
            <a:custGeom>
              <a:avLst/>
              <a:gdLst>
                <a:gd name="T0" fmla="*/ 0 w 7456"/>
                <a:gd name="T1" fmla="*/ 8 h 800"/>
                <a:gd name="T2" fmla="*/ 8 w 7456"/>
                <a:gd name="T3" fmla="*/ 0 h 800"/>
                <a:gd name="T4" fmla="*/ 7448 w 7456"/>
                <a:gd name="T5" fmla="*/ 0 h 800"/>
                <a:gd name="T6" fmla="*/ 7456 w 7456"/>
                <a:gd name="T7" fmla="*/ 8 h 800"/>
                <a:gd name="T8" fmla="*/ 7456 w 7456"/>
                <a:gd name="T9" fmla="*/ 792 h 800"/>
                <a:gd name="T10" fmla="*/ 7448 w 7456"/>
                <a:gd name="T11" fmla="*/ 800 h 800"/>
                <a:gd name="T12" fmla="*/ 8 w 7456"/>
                <a:gd name="T13" fmla="*/ 800 h 800"/>
                <a:gd name="T14" fmla="*/ 0 w 7456"/>
                <a:gd name="T15" fmla="*/ 792 h 800"/>
                <a:gd name="T16" fmla="*/ 0 w 7456"/>
                <a:gd name="T17" fmla="*/ 8 h 800"/>
                <a:gd name="T18" fmla="*/ 16 w 7456"/>
                <a:gd name="T19" fmla="*/ 792 h 800"/>
                <a:gd name="T20" fmla="*/ 8 w 7456"/>
                <a:gd name="T21" fmla="*/ 784 h 800"/>
                <a:gd name="T22" fmla="*/ 7448 w 7456"/>
                <a:gd name="T23" fmla="*/ 784 h 800"/>
                <a:gd name="T24" fmla="*/ 7440 w 7456"/>
                <a:gd name="T25" fmla="*/ 792 h 800"/>
                <a:gd name="T26" fmla="*/ 7440 w 7456"/>
                <a:gd name="T27" fmla="*/ 8 h 800"/>
                <a:gd name="T28" fmla="*/ 7448 w 7456"/>
                <a:gd name="T29" fmla="*/ 16 h 800"/>
                <a:gd name="T30" fmla="*/ 8 w 7456"/>
                <a:gd name="T31" fmla="*/ 16 h 800"/>
                <a:gd name="T32" fmla="*/ 16 w 7456"/>
                <a:gd name="T33" fmla="*/ 8 h 800"/>
                <a:gd name="T34" fmla="*/ 16 w 7456"/>
                <a:gd name="T35" fmla="*/ 792 h 8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7456"/>
                <a:gd name="T55" fmla="*/ 0 h 800"/>
                <a:gd name="T56" fmla="*/ 7456 w 7456"/>
                <a:gd name="T57" fmla="*/ 800 h 80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7456" h="800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7448" y="0"/>
                  </a:lnTo>
                  <a:cubicBezTo>
                    <a:pt x="7453" y="0"/>
                    <a:pt x="7456" y="4"/>
                    <a:pt x="7456" y="8"/>
                  </a:cubicBezTo>
                  <a:lnTo>
                    <a:pt x="7456" y="792"/>
                  </a:lnTo>
                  <a:cubicBezTo>
                    <a:pt x="7456" y="797"/>
                    <a:pt x="7453" y="800"/>
                    <a:pt x="7448" y="800"/>
                  </a:cubicBezTo>
                  <a:lnTo>
                    <a:pt x="8" y="800"/>
                  </a:lnTo>
                  <a:cubicBezTo>
                    <a:pt x="4" y="800"/>
                    <a:pt x="0" y="797"/>
                    <a:pt x="0" y="792"/>
                  </a:cubicBezTo>
                  <a:lnTo>
                    <a:pt x="0" y="8"/>
                  </a:lnTo>
                  <a:close/>
                  <a:moveTo>
                    <a:pt x="16" y="792"/>
                  </a:moveTo>
                  <a:lnTo>
                    <a:pt x="8" y="784"/>
                  </a:lnTo>
                  <a:lnTo>
                    <a:pt x="7448" y="784"/>
                  </a:lnTo>
                  <a:lnTo>
                    <a:pt x="7440" y="792"/>
                  </a:lnTo>
                  <a:lnTo>
                    <a:pt x="7440" y="8"/>
                  </a:lnTo>
                  <a:lnTo>
                    <a:pt x="7448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792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60" name="Rectangle 86"/>
            <p:cNvSpPr>
              <a:spLocks noChangeArrowheads="1"/>
            </p:cNvSpPr>
            <p:nvPr/>
          </p:nvSpPr>
          <p:spPr bwMode="auto">
            <a:xfrm>
              <a:off x="1614" y="5136"/>
              <a:ext cx="83" cy="68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61" name="Freeform 87"/>
            <p:cNvSpPr>
              <a:spLocks noEditPoints="1"/>
            </p:cNvSpPr>
            <p:nvPr/>
          </p:nvSpPr>
          <p:spPr bwMode="auto">
            <a:xfrm>
              <a:off x="1610" y="5133"/>
              <a:ext cx="91" cy="75"/>
            </a:xfrm>
            <a:custGeom>
              <a:avLst/>
              <a:gdLst>
                <a:gd name="T0" fmla="*/ 0 w 176"/>
                <a:gd name="T1" fmla="*/ 8 h 160"/>
                <a:gd name="T2" fmla="*/ 8 w 176"/>
                <a:gd name="T3" fmla="*/ 0 h 160"/>
                <a:gd name="T4" fmla="*/ 168 w 176"/>
                <a:gd name="T5" fmla="*/ 0 h 160"/>
                <a:gd name="T6" fmla="*/ 176 w 176"/>
                <a:gd name="T7" fmla="*/ 8 h 160"/>
                <a:gd name="T8" fmla="*/ 176 w 176"/>
                <a:gd name="T9" fmla="*/ 152 h 160"/>
                <a:gd name="T10" fmla="*/ 168 w 176"/>
                <a:gd name="T11" fmla="*/ 160 h 160"/>
                <a:gd name="T12" fmla="*/ 8 w 176"/>
                <a:gd name="T13" fmla="*/ 160 h 160"/>
                <a:gd name="T14" fmla="*/ 0 w 176"/>
                <a:gd name="T15" fmla="*/ 152 h 160"/>
                <a:gd name="T16" fmla="*/ 0 w 176"/>
                <a:gd name="T17" fmla="*/ 8 h 160"/>
                <a:gd name="T18" fmla="*/ 16 w 176"/>
                <a:gd name="T19" fmla="*/ 152 h 160"/>
                <a:gd name="T20" fmla="*/ 8 w 176"/>
                <a:gd name="T21" fmla="*/ 144 h 160"/>
                <a:gd name="T22" fmla="*/ 168 w 176"/>
                <a:gd name="T23" fmla="*/ 144 h 160"/>
                <a:gd name="T24" fmla="*/ 160 w 176"/>
                <a:gd name="T25" fmla="*/ 152 h 160"/>
                <a:gd name="T26" fmla="*/ 160 w 176"/>
                <a:gd name="T27" fmla="*/ 8 h 160"/>
                <a:gd name="T28" fmla="*/ 168 w 176"/>
                <a:gd name="T29" fmla="*/ 16 h 160"/>
                <a:gd name="T30" fmla="*/ 8 w 176"/>
                <a:gd name="T31" fmla="*/ 16 h 160"/>
                <a:gd name="T32" fmla="*/ 16 w 176"/>
                <a:gd name="T33" fmla="*/ 8 h 160"/>
                <a:gd name="T34" fmla="*/ 16 w 176"/>
                <a:gd name="T35" fmla="*/ 152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6"/>
                <a:gd name="T55" fmla="*/ 0 h 160"/>
                <a:gd name="T56" fmla="*/ 176 w 176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6" h="160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168" y="0"/>
                  </a:lnTo>
                  <a:cubicBezTo>
                    <a:pt x="173" y="0"/>
                    <a:pt x="176" y="4"/>
                    <a:pt x="176" y="8"/>
                  </a:cubicBezTo>
                  <a:lnTo>
                    <a:pt x="176" y="152"/>
                  </a:lnTo>
                  <a:cubicBezTo>
                    <a:pt x="176" y="157"/>
                    <a:pt x="173" y="160"/>
                    <a:pt x="168" y="160"/>
                  </a:cubicBezTo>
                  <a:lnTo>
                    <a:pt x="8" y="160"/>
                  </a:lnTo>
                  <a:cubicBezTo>
                    <a:pt x="4" y="160"/>
                    <a:pt x="0" y="157"/>
                    <a:pt x="0" y="152"/>
                  </a:cubicBezTo>
                  <a:lnTo>
                    <a:pt x="0" y="8"/>
                  </a:lnTo>
                  <a:close/>
                  <a:moveTo>
                    <a:pt x="16" y="152"/>
                  </a:moveTo>
                  <a:lnTo>
                    <a:pt x="8" y="144"/>
                  </a:lnTo>
                  <a:lnTo>
                    <a:pt x="168" y="144"/>
                  </a:lnTo>
                  <a:lnTo>
                    <a:pt x="160" y="152"/>
                  </a:lnTo>
                  <a:lnTo>
                    <a:pt x="160" y="8"/>
                  </a:lnTo>
                  <a:lnTo>
                    <a:pt x="168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52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62" name="Rectangle 88"/>
            <p:cNvSpPr>
              <a:spLocks noChangeArrowheads="1"/>
            </p:cNvSpPr>
            <p:nvPr/>
          </p:nvSpPr>
          <p:spPr bwMode="auto">
            <a:xfrm>
              <a:off x="1735" y="5086"/>
              <a:ext cx="2096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400">
                  <a:solidFill>
                    <a:srgbClr val="000000"/>
                  </a:solidFill>
                  <a:latin typeface="Calibri" pitchFamily="34" charset="0"/>
                </a:rPr>
                <a:t>средняя успеваемость за 1триместр 2009г.</a:t>
              </a:r>
              <a:endParaRPr lang="ru-RU" sz="1400"/>
            </a:p>
          </p:txBody>
        </p:sp>
        <p:sp>
          <p:nvSpPr>
            <p:cNvPr id="24663" name="Rectangle 89"/>
            <p:cNvSpPr>
              <a:spLocks noChangeArrowheads="1"/>
            </p:cNvSpPr>
            <p:nvPr/>
          </p:nvSpPr>
          <p:spPr bwMode="auto">
            <a:xfrm>
              <a:off x="1614" y="5317"/>
              <a:ext cx="83" cy="68"/>
            </a:xfrm>
            <a:prstGeom prst="rect">
              <a:avLst/>
            </a:prstGeom>
            <a:solidFill>
              <a:srgbClr val="0000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64" name="Freeform 90"/>
            <p:cNvSpPr>
              <a:spLocks noEditPoints="1"/>
            </p:cNvSpPr>
            <p:nvPr/>
          </p:nvSpPr>
          <p:spPr bwMode="auto">
            <a:xfrm>
              <a:off x="1610" y="5313"/>
              <a:ext cx="91" cy="75"/>
            </a:xfrm>
            <a:custGeom>
              <a:avLst/>
              <a:gdLst>
                <a:gd name="T0" fmla="*/ 0 w 176"/>
                <a:gd name="T1" fmla="*/ 8 h 160"/>
                <a:gd name="T2" fmla="*/ 8 w 176"/>
                <a:gd name="T3" fmla="*/ 0 h 160"/>
                <a:gd name="T4" fmla="*/ 168 w 176"/>
                <a:gd name="T5" fmla="*/ 0 h 160"/>
                <a:gd name="T6" fmla="*/ 176 w 176"/>
                <a:gd name="T7" fmla="*/ 8 h 160"/>
                <a:gd name="T8" fmla="*/ 176 w 176"/>
                <a:gd name="T9" fmla="*/ 152 h 160"/>
                <a:gd name="T10" fmla="*/ 168 w 176"/>
                <a:gd name="T11" fmla="*/ 160 h 160"/>
                <a:gd name="T12" fmla="*/ 8 w 176"/>
                <a:gd name="T13" fmla="*/ 160 h 160"/>
                <a:gd name="T14" fmla="*/ 0 w 176"/>
                <a:gd name="T15" fmla="*/ 152 h 160"/>
                <a:gd name="T16" fmla="*/ 0 w 176"/>
                <a:gd name="T17" fmla="*/ 8 h 160"/>
                <a:gd name="T18" fmla="*/ 16 w 176"/>
                <a:gd name="T19" fmla="*/ 152 h 160"/>
                <a:gd name="T20" fmla="*/ 8 w 176"/>
                <a:gd name="T21" fmla="*/ 144 h 160"/>
                <a:gd name="T22" fmla="*/ 168 w 176"/>
                <a:gd name="T23" fmla="*/ 144 h 160"/>
                <a:gd name="T24" fmla="*/ 160 w 176"/>
                <a:gd name="T25" fmla="*/ 152 h 160"/>
                <a:gd name="T26" fmla="*/ 160 w 176"/>
                <a:gd name="T27" fmla="*/ 8 h 160"/>
                <a:gd name="T28" fmla="*/ 168 w 176"/>
                <a:gd name="T29" fmla="*/ 16 h 160"/>
                <a:gd name="T30" fmla="*/ 8 w 176"/>
                <a:gd name="T31" fmla="*/ 16 h 160"/>
                <a:gd name="T32" fmla="*/ 16 w 176"/>
                <a:gd name="T33" fmla="*/ 8 h 160"/>
                <a:gd name="T34" fmla="*/ 16 w 176"/>
                <a:gd name="T35" fmla="*/ 152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76"/>
                <a:gd name="T55" fmla="*/ 0 h 160"/>
                <a:gd name="T56" fmla="*/ 176 w 176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76" h="160">
                  <a:moveTo>
                    <a:pt x="0" y="8"/>
                  </a:moveTo>
                  <a:cubicBezTo>
                    <a:pt x="0" y="4"/>
                    <a:pt x="4" y="0"/>
                    <a:pt x="8" y="0"/>
                  </a:cubicBezTo>
                  <a:lnTo>
                    <a:pt x="168" y="0"/>
                  </a:lnTo>
                  <a:cubicBezTo>
                    <a:pt x="173" y="0"/>
                    <a:pt x="176" y="4"/>
                    <a:pt x="176" y="8"/>
                  </a:cubicBezTo>
                  <a:lnTo>
                    <a:pt x="176" y="152"/>
                  </a:lnTo>
                  <a:cubicBezTo>
                    <a:pt x="176" y="157"/>
                    <a:pt x="173" y="160"/>
                    <a:pt x="168" y="160"/>
                  </a:cubicBezTo>
                  <a:lnTo>
                    <a:pt x="8" y="160"/>
                  </a:lnTo>
                  <a:cubicBezTo>
                    <a:pt x="4" y="160"/>
                    <a:pt x="0" y="157"/>
                    <a:pt x="0" y="152"/>
                  </a:cubicBezTo>
                  <a:lnTo>
                    <a:pt x="0" y="8"/>
                  </a:lnTo>
                  <a:close/>
                  <a:moveTo>
                    <a:pt x="16" y="152"/>
                  </a:moveTo>
                  <a:lnTo>
                    <a:pt x="8" y="144"/>
                  </a:lnTo>
                  <a:lnTo>
                    <a:pt x="168" y="144"/>
                  </a:lnTo>
                  <a:lnTo>
                    <a:pt x="160" y="152"/>
                  </a:lnTo>
                  <a:lnTo>
                    <a:pt x="160" y="8"/>
                  </a:lnTo>
                  <a:lnTo>
                    <a:pt x="168" y="16"/>
                  </a:lnTo>
                  <a:lnTo>
                    <a:pt x="8" y="16"/>
                  </a:lnTo>
                  <a:lnTo>
                    <a:pt x="16" y="8"/>
                  </a:lnTo>
                  <a:lnTo>
                    <a:pt x="16" y="152"/>
                  </a:lnTo>
                  <a:close/>
                </a:path>
              </a:pathLst>
            </a:custGeom>
            <a:solidFill>
              <a:srgbClr val="000000"/>
            </a:solidFill>
            <a:ln w="8" cap="flat">
              <a:solidFill>
                <a:srgbClr val="000000"/>
              </a:solidFill>
              <a:prstDash val="solid"/>
              <a:bevel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65" name="Rectangle 91"/>
            <p:cNvSpPr>
              <a:spLocks noChangeArrowheads="1"/>
            </p:cNvSpPr>
            <p:nvPr/>
          </p:nvSpPr>
          <p:spPr bwMode="auto">
            <a:xfrm>
              <a:off x="1735" y="5269"/>
              <a:ext cx="1461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400">
                  <a:solidFill>
                    <a:srgbClr val="000000"/>
                  </a:solidFill>
                  <a:latin typeface="Calibri" pitchFamily="34" charset="0"/>
                </a:rPr>
                <a:t>средняя успеваемость за 2008</a:t>
              </a:r>
              <a:endParaRPr lang="ru-RU" sz="1400"/>
            </a:p>
          </p:txBody>
        </p:sp>
        <p:sp>
          <p:nvSpPr>
            <p:cNvPr id="24666" name="Rectangle 92"/>
            <p:cNvSpPr>
              <a:spLocks noChangeArrowheads="1"/>
            </p:cNvSpPr>
            <p:nvPr/>
          </p:nvSpPr>
          <p:spPr bwMode="auto">
            <a:xfrm>
              <a:off x="3150" y="5265"/>
              <a:ext cx="39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600" b="1">
                  <a:solidFill>
                    <a:srgbClr val="000000"/>
                  </a:solidFill>
                  <a:latin typeface="Calibri" pitchFamily="34" charset="0"/>
                </a:rPr>
                <a:t>-</a:t>
              </a:r>
              <a:endParaRPr lang="ru-RU"/>
            </a:p>
          </p:txBody>
        </p:sp>
        <p:sp>
          <p:nvSpPr>
            <p:cNvPr id="24667" name="Rectangle 93"/>
            <p:cNvSpPr>
              <a:spLocks noChangeArrowheads="1"/>
            </p:cNvSpPr>
            <p:nvPr/>
          </p:nvSpPr>
          <p:spPr bwMode="auto">
            <a:xfrm>
              <a:off x="3195" y="5265"/>
              <a:ext cx="343" cy="1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r>
                <a:rPr lang="ru-RU" sz="1400">
                  <a:solidFill>
                    <a:srgbClr val="000000"/>
                  </a:solidFill>
                  <a:latin typeface="Calibri" pitchFamily="34" charset="0"/>
                </a:rPr>
                <a:t>2009гг</a:t>
              </a:r>
              <a:r>
                <a:rPr lang="ru-RU" sz="1600" b="1">
                  <a:solidFill>
                    <a:srgbClr val="000000"/>
                  </a:solidFill>
                  <a:latin typeface="Calibri" pitchFamily="34" charset="0"/>
                </a:rPr>
                <a:t>.</a:t>
              </a:r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45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571500" y="857250"/>
          <a:ext cx="7858125" cy="6000750"/>
        </p:xfrm>
        <a:graphic>
          <a:graphicData uri="http://schemas.openxmlformats.org/presentationml/2006/ole">
            <p:oleObj spid="_x0000_s1026" name="Лист" r:id="rId3" imgW="7362809" imgH="5962637" progId="Excel.Sheet.12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0"/>
            <a:ext cx="91440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Зависимость успеваемости от роста 8Б (девочки)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2050" name="Object 1"/>
          <p:cNvGraphicFramePr>
            <a:graphicFrameLocks noChangeAspect="1"/>
          </p:cNvGraphicFramePr>
          <p:nvPr/>
        </p:nvGraphicFramePr>
        <p:xfrm>
          <a:off x="500063" y="928688"/>
          <a:ext cx="8101012" cy="5786437"/>
        </p:xfrm>
        <a:graphic>
          <a:graphicData uri="http://schemas.openxmlformats.org/presentationml/2006/ole">
            <p:oleObj spid="_x0000_s2050" name="Worksheet" r:id="rId3" imgW="5848421" imgH="6172123" progId="Excel.Sheet.8">
              <p:embed/>
            </p:oleObj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0"/>
            <a:ext cx="91440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Зависимость успеваемости от роста 8Б (мальчики)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074" name="Объект 56"/>
          <p:cNvGraphicFramePr>
            <a:graphicFrameLocks/>
          </p:cNvGraphicFramePr>
          <p:nvPr/>
        </p:nvGraphicFramePr>
        <p:xfrm>
          <a:off x="0" y="428625"/>
          <a:ext cx="9067800" cy="6429375"/>
        </p:xfrm>
        <a:graphic>
          <a:graphicData uri="http://schemas.openxmlformats.org/presentationml/2006/ole">
            <p:oleObj spid="_x0000_s3074" name="Worksheet" r:id="rId3" imgW="6581868" imgH="5048199" progId="Excel.Sheet.8">
              <p:embed/>
            </p:oleObj>
          </a:graphicData>
        </a:graphic>
      </p:graphicFrame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0" y="73818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0" y="0"/>
            <a:ext cx="9144000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Зависимость успеваемости от роста 8В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Box 3"/>
          <p:cNvSpPr txBox="1">
            <a:spLocks noChangeArrowheads="1"/>
          </p:cNvSpPr>
          <p:nvPr/>
        </p:nvSpPr>
        <p:spPr bwMode="auto">
          <a:xfrm>
            <a:off x="857250" y="1214438"/>
            <a:ext cx="307181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hlinkClick r:id="rId2" action="ppaction://hlinkfile"/>
              </a:rPr>
              <a:t>Ролик №1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071563" y="2500313"/>
            <a:ext cx="6858000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200" i="1" dirty="0">
                <a:latin typeface="+mn-lt"/>
              </a:rPr>
              <a:t>Успеваемость ученика не зависит от его роста.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143125" y="1357313"/>
            <a:ext cx="4572000" cy="64611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Вывод: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9577" y="2357430"/>
            <a:ext cx="8329075" cy="2585323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ИССЛЕДОВАТЕЛЬСКАЯ</a:t>
            </a:r>
          </a:p>
          <a:p>
            <a:pPr algn="ctr">
              <a:defRPr/>
            </a:pPr>
            <a:r>
              <a:rPr lang="ru-RU" sz="54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работа (Часть </a:t>
            </a:r>
            <a:r>
              <a:rPr lang="en-US" sz="54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II</a:t>
            </a:r>
            <a:r>
              <a:rPr lang="ru-RU" sz="5400" b="1" i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)</a:t>
            </a:r>
          </a:p>
          <a:p>
            <a:pPr algn="ctr">
              <a:defRPr/>
            </a:pP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0" name="Rectangle 3"/>
          <p:cNvSpPr>
            <a:spLocks noChangeArrowheads="1"/>
          </p:cNvSpPr>
          <p:nvPr/>
        </p:nvSpPr>
        <p:spPr bwMode="auto">
          <a:xfrm>
            <a:off x="0" y="31051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4101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graphicFrame>
        <p:nvGraphicFramePr>
          <p:cNvPr id="3" name="Объект 4"/>
          <p:cNvGraphicFramePr>
            <a:graphicFrameLocks/>
          </p:cNvGraphicFramePr>
          <p:nvPr/>
        </p:nvGraphicFramePr>
        <p:xfrm>
          <a:off x="0" y="1143000"/>
          <a:ext cx="9144000" cy="5715000"/>
        </p:xfrm>
        <a:graphic>
          <a:graphicData uri="http://schemas.openxmlformats.org/presentationml/2006/ole">
            <p:oleObj spid="_x0000_s4098" name="Worksheet" r:id="rId3" imgW="6334147" imgH="3905353" progId="Excel.Sheet.8">
              <p:embed/>
            </p:oleObj>
          </a:graphicData>
        </a:graphic>
      </p:graphicFrame>
      <p:sp>
        <p:nvSpPr>
          <p:cNvPr id="4102" name="Rectangle 5"/>
          <p:cNvSpPr>
            <a:spLocks noChangeArrowheads="1"/>
          </p:cNvSpPr>
          <p:nvPr/>
        </p:nvSpPr>
        <p:spPr bwMode="auto">
          <a:xfrm>
            <a:off x="0" y="3143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0" y="0"/>
            <a:ext cx="9144000" cy="121443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Зависимость успеваемости ученика от его возраста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5"/>
          <p:cNvGraphicFramePr>
            <a:graphicFrameLocks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0"/>
            <a:ext cx="9144000" cy="12001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Зависимость успеваемости ученика от его возраста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1214438" y="3055491"/>
            <a:ext cx="678656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3200" i="1" dirty="0">
                <a:latin typeface="+mn-lt"/>
              </a:rPr>
              <a:t>Успеваемость ученика зависит от его возраста.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643313" y="1214438"/>
            <a:ext cx="1616075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Вывод: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Box 3"/>
          <p:cNvSpPr txBox="1">
            <a:spLocks noChangeArrowheads="1"/>
          </p:cNvSpPr>
          <p:nvPr/>
        </p:nvSpPr>
        <p:spPr bwMode="auto">
          <a:xfrm>
            <a:off x="857250" y="1071563"/>
            <a:ext cx="20716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hlinkClick r:id="rId2" action="ppaction://hlinkfile"/>
              </a:rPr>
              <a:t>Ролик №2</a:t>
            </a:r>
            <a:endParaRPr lang="ru-RU"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2143116"/>
            <a:ext cx="7500990" cy="2585323"/>
          </a:xfrm>
          <a:prstGeom prst="rect">
            <a:avLst/>
          </a:prstGeom>
          <a:noFill/>
        </p:spPr>
        <p:txBody>
          <a:bodyPr>
            <a:spAutoFit/>
            <a:scene3d>
              <a:camera prst="isometricOffAxis1Righ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i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 </a:t>
            </a:r>
            <a:r>
              <a:rPr lang="ru-RU" sz="5400" b="1" i="1" cap="all" dirty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СПАСИБО  </a:t>
            </a:r>
          </a:p>
          <a:p>
            <a:pPr algn="ctr">
              <a:defRPr/>
            </a:pPr>
            <a:r>
              <a:rPr lang="ru-RU" sz="5400" b="1" i="1" cap="all" dirty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ЗА  </a:t>
            </a:r>
          </a:p>
          <a:p>
            <a:pPr algn="ctr">
              <a:defRPr/>
            </a:pPr>
            <a:r>
              <a:rPr lang="ru-RU" sz="5400" b="1" i="1" cap="all" dirty="0">
                <a:ln>
                  <a:solidFill>
                    <a:schemeClr val="accent1">
                      <a:lumMod val="60000"/>
                      <a:lumOff val="40000"/>
                    </a:schemeClr>
                  </a:solidFill>
                </a:ln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</a:rPr>
              <a:t>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04 -0.05463 L 0.004 -0.12685 " pathEditMode="relative" rAng="0" ptsTypes="AA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6"/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746" name="Диаграмма 1"/>
          <p:cNvGraphicFramePr>
            <a:graphicFrameLocks/>
          </p:cNvGraphicFramePr>
          <p:nvPr/>
        </p:nvGraphicFramePr>
        <p:xfrm>
          <a:off x="2143125" y="1500188"/>
          <a:ext cx="6500813" cy="5357812"/>
        </p:xfrm>
        <a:graphic>
          <a:graphicData uri="http://schemas.openxmlformats.org/presentationml/2006/ole">
            <p:oleObj spid="_x0000_s31746" r:id="rId3" imgW="6498899" imgH="5358848" progId="Excel.Sheet.8">
              <p:embed/>
            </p:oleObj>
          </a:graphicData>
        </a:graphic>
      </p:graphicFrame>
      <p:sp>
        <p:nvSpPr>
          <p:cNvPr id="31747" name="TextBox 2"/>
          <p:cNvSpPr txBox="1">
            <a:spLocks noChangeArrowheads="1"/>
          </p:cNvSpPr>
          <p:nvPr/>
        </p:nvSpPr>
        <p:spPr bwMode="auto">
          <a:xfrm>
            <a:off x="214313" y="1714500"/>
            <a:ext cx="2230437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1</a:t>
            </a:r>
            <a:r>
              <a:rPr lang="ru-RU"/>
              <a:t>:27*100%=3,7%</a:t>
            </a:r>
          </a:p>
          <a:p>
            <a:endParaRPr lang="ru-RU"/>
          </a:p>
          <a:p>
            <a:r>
              <a:rPr lang="ru-RU"/>
              <a:t>12:27*100%=44,4%</a:t>
            </a:r>
          </a:p>
          <a:p>
            <a:endParaRPr lang="ru-RU"/>
          </a:p>
          <a:p>
            <a:r>
              <a:rPr lang="ru-RU"/>
              <a:t>14:27*100%=51,8%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285875" y="642938"/>
            <a:ext cx="6646863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Успеваемость 5Б (2008-2009гг.)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770" name="Диаграмма 2"/>
          <p:cNvGraphicFramePr>
            <a:graphicFrameLocks/>
          </p:cNvGraphicFramePr>
          <p:nvPr/>
        </p:nvGraphicFramePr>
        <p:xfrm>
          <a:off x="2357438" y="1357313"/>
          <a:ext cx="6429375" cy="5143500"/>
        </p:xfrm>
        <a:graphic>
          <a:graphicData uri="http://schemas.openxmlformats.org/presentationml/2006/ole">
            <p:oleObj spid="_x0000_s32770" r:id="rId3" imgW="6425741" imgH="5139373" progId="Excel.Sheet.8">
              <p:embed/>
            </p:oleObj>
          </a:graphicData>
        </a:graphic>
      </p:graphicFrame>
      <p:sp>
        <p:nvSpPr>
          <p:cNvPr id="32771" name="TextBox 3"/>
          <p:cNvSpPr txBox="1">
            <a:spLocks noChangeArrowheads="1"/>
          </p:cNvSpPr>
          <p:nvPr/>
        </p:nvSpPr>
        <p:spPr bwMode="auto">
          <a:xfrm>
            <a:off x="71438" y="3000375"/>
            <a:ext cx="2293937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/>
              <a:t>4:19*100%=21,05%</a:t>
            </a:r>
          </a:p>
          <a:p>
            <a:endParaRPr lang="ru-RU"/>
          </a:p>
          <a:p>
            <a:r>
              <a:rPr lang="ru-RU"/>
              <a:t>15:19*100%=78,9%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857250" y="714375"/>
            <a:ext cx="6904038" cy="64611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Успеваемость 10А (2008-2009гг.)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857250" y="2714625"/>
            <a:ext cx="7358063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ru-RU" sz="2800" dirty="0">
                <a:latin typeface="+mn-lt"/>
                <a:cs typeface="Arial" pitchFamily="34" charset="0"/>
              </a:rPr>
              <a:t>Узнать, что такое статистика, как она работает и помогает в жизни.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28688" y="928688"/>
            <a:ext cx="7643812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Цель работы: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500063" y="2071688"/>
            <a:ext cx="7000875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 eaLnBrk="0" hangingPunct="0">
              <a:buFontTx/>
              <a:buAutoNum type="arabicParenR"/>
              <a:defRPr/>
            </a:pPr>
            <a:r>
              <a:rPr lang="ru-RU" sz="2800" dirty="0">
                <a:latin typeface="+mn-lt"/>
              </a:rPr>
              <a:t>Выявить зависимость      </a:t>
            </a:r>
          </a:p>
          <a:p>
            <a:pPr marL="514350" indent="-514350" eaLnBrk="0" hangingPunct="0">
              <a:defRPr/>
            </a:pPr>
            <a:r>
              <a:rPr lang="ru-RU" sz="2800" dirty="0">
                <a:latin typeface="+mn-lt"/>
              </a:rPr>
              <a:t>     успеваемости ученика: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214438" y="3357563"/>
            <a:ext cx="19970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800" dirty="0">
                <a:latin typeface="+mn-lt"/>
              </a:rPr>
              <a:t> а) от роста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214438" y="4214813"/>
            <a:ext cx="24511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2800" dirty="0">
                <a:latin typeface="+mn-lt"/>
              </a:rPr>
              <a:t>б) от возраста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571500" y="5572125"/>
            <a:ext cx="38242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ru-RU" sz="2800" dirty="0">
                <a:latin typeface="+mn-lt"/>
                <a:ea typeface="BatangChe" pitchFamily="49" charset="-127"/>
              </a:rPr>
              <a:t>2) Построить графики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54375" y="928688"/>
            <a:ext cx="1738313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Задачи: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38" y="1785938"/>
            <a:ext cx="3286125" cy="422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71750" y="785813"/>
            <a:ext cx="4137025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Готфрид  </a:t>
            </a:r>
            <a:r>
              <a:rPr lang="ru-RU" sz="3600" b="1" i="1" dirty="0" err="1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Ахенваль</a:t>
            </a:r>
            <a:endParaRPr lang="ru-RU" sz="3600" b="1" i="1" dirty="0">
              <a:ln w="10541" cmpd="sng">
                <a:noFill/>
                <a:prstDash val="solid"/>
              </a:ln>
              <a:solidFill>
                <a:schemeClr val="accent1">
                  <a:lumMod val="50000"/>
                </a:schemeClr>
              </a:solidFill>
              <a:latin typeface="Calibri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Constantia" pitchFamily="18" charset="0"/>
            </a:endParaRPr>
          </a:p>
        </p:txBody>
      </p:sp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1571625"/>
            <a:ext cx="9144000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defRPr/>
            </a:pPr>
            <a:endParaRPr lang="ru-RU" sz="2000" dirty="0">
              <a:latin typeface="+mn-lt"/>
              <a:cs typeface="Times New Roman" pitchFamily="18" charset="0"/>
            </a:endParaRPr>
          </a:p>
          <a:p>
            <a:pPr marL="342900" indent="-342900">
              <a:buFont typeface="Calibri" pitchFamily="34" charset="0"/>
              <a:buAutoNum type="arabicPeriod"/>
              <a:defRPr/>
            </a:pPr>
            <a:r>
              <a:rPr lang="ru-RU" sz="2400" dirty="0">
                <a:latin typeface="+mn-lt"/>
                <a:cs typeface="Times New Roman" pitchFamily="18" charset="0"/>
              </a:rPr>
              <a:t>совокупность числовых показателей, характеризующих общественные явления и процессы (статистика труда, статистика транспорта);</a:t>
            </a:r>
            <a:endParaRPr lang="en-US" sz="2400" dirty="0">
              <a:latin typeface="+mn-lt"/>
              <a:cs typeface="Times New Roman" pitchFamily="18" charset="0"/>
            </a:endParaRPr>
          </a:p>
          <a:p>
            <a:pPr marL="342900" indent="-342900" eaLnBrk="0" hangingPunct="0">
              <a:defRPr/>
            </a:pPr>
            <a:endParaRPr lang="en-US" sz="2400" dirty="0">
              <a:latin typeface="+mn-lt"/>
              <a:cs typeface="Times New Roman" pitchFamily="18" charset="0"/>
            </a:endParaRPr>
          </a:p>
          <a:p>
            <a:pPr marL="342900" indent="-342900" eaLnBrk="0" hangingPunct="0">
              <a:defRPr/>
            </a:pPr>
            <a:r>
              <a:rPr lang="en-US" sz="2400" dirty="0">
                <a:latin typeface="+mn-lt"/>
                <a:cs typeface="Times New Roman" pitchFamily="18" charset="0"/>
              </a:rPr>
              <a:t>2. </a:t>
            </a:r>
            <a:r>
              <a:rPr lang="ru-RU" sz="2400" dirty="0">
                <a:latin typeface="+mn-lt"/>
                <a:cs typeface="Times New Roman" pitchFamily="18" charset="0"/>
              </a:rPr>
              <a:t>  </a:t>
            </a:r>
            <a:r>
              <a:rPr lang="ru-RU" sz="2400" dirty="0">
                <a:latin typeface="+mn-lt"/>
              </a:rPr>
              <a:t>практическая деятельность по сбору, обработке, анализу данных по различным направлениям общественной жизни;</a:t>
            </a:r>
            <a:endParaRPr lang="en-US" sz="2400" dirty="0">
              <a:latin typeface="+mn-lt"/>
              <a:cs typeface="Times New Roman" pitchFamily="18" charset="0"/>
            </a:endParaRPr>
          </a:p>
          <a:p>
            <a:pPr marL="342900" indent="-342900" eaLnBrk="0" hangingPunct="0">
              <a:buFontTx/>
              <a:buAutoNum type="arabicPeriod"/>
              <a:defRPr/>
            </a:pPr>
            <a:endParaRPr lang="en-US" sz="2400" dirty="0">
              <a:latin typeface="+mn-lt"/>
              <a:cs typeface="Times New Roman" pitchFamily="18" charset="0"/>
            </a:endParaRPr>
          </a:p>
          <a:p>
            <a:pPr marL="342900" indent="-342900" eaLnBrk="0" hangingPunct="0">
              <a:buFontTx/>
              <a:buAutoNum type="arabicPeriod" startAt="3"/>
              <a:defRPr/>
            </a:pPr>
            <a:r>
              <a:rPr lang="ru-RU" sz="2400" dirty="0">
                <a:latin typeface="+mn-lt"/>
              </a:rPr>
              <a:t>итоги массового учета, опубликованные в различных сборниках. </a:t>
            </a:r>
          </a:p>
          <a:p>
            <a:pPr marL="342900" indent="-342900" eaLnBrk="0" hangingPunct="0">
              <a:buFontTx/>
              <a:buAutoNum type="arabicPeriod" startAt="3"/>
              <a:defRPr/>
            </a:pPr>
            <a:endParaRPr lang="ru-RU" sz="2400" dirty="0">
              <a:latin typeface="+mn-lt"/>
            </a:endParaRPr>
          </a:p>
          <a:p>
            <a:pPr marL="342900" indent="-342900" eaLnBrk="0" hangingPunct="0">
              <a:buFontTx/>
              <a:buAutoNum type="arabicPeriod" startAt="3"/>
              <a:defRPr/>
            </a:pPr>
            <a:r>
              <a:rPr lang="ru-RU" sz="2400" dirty="0">
                <a:latin typeface="+mn-lt"/>
              </a:rPr>
              <a:t>методы и способы оценки соответствия данных массового наблюдения математическим формулам.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42938" y="785813"/>
            <a:ext cx="7500937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Значения термина «статистика»: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Рисунок 2" descr="Бонапарт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313" y="1285875"/>
            <a:ext cx="4143375" cy="478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357313" y="6072188"/>
            <a:ext cx="6273800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800" dirty="0">
                <a:latin typeface="+mn-lt"/>
              </a:rPr>
              <a:t>   </a:t>
            </a:r>
            <a:r>
              <a:rPr lang="ru-RU" sz="2800" dirty="0">
                <a:latin typeface="+mn-lt"/>
              </a:rPr>
              <a:t>«Статистика — это бюджет вещей»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500313" y="642938"/>
            <a:ext cx="4217987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Наполеон</a:t>
            </a:r>
            <a:r>
              <a:rPr lang="ru-RU" sz="32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  Бонапарт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Овал 18"/>
          <p:cNvSpPr/>
          <p:nvPr/>
        </p:nvSpPr>
        <p:spPr>
          <a:xfrm>
            <a:off x="2857488" y="4286256"/>
            <a:ext cx="3214710" cy="207170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Овал 17"/>
          <p:cNvSpPr/>
          <p:nvPr/>
        </p:nvSpPr>
        <p:spPr>
          <a:xfrm>
            <a:off x="5786446" y="2643182"/>
            <a:ext cx="3071834" cy="207170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Овал 16"/>
          <p:cNvSpPr/>
          <p:nvPr/>
        </p:nvSpPr>
        <p:spPr>
          <a:xfrm>
            <a:off x="214282" y="2643182"/>
            <a:ext cx="3000396" cy="207170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6395" name="Rectangle 1"/>
          <p:cNvSpPr>
            <a:spLocks noChangeArrowheads="1"/>
          </p:cNvSpPr>
          <p:nvPr/>
        </p:nvSpPr>
        <p:spPr bwMode="auto">
          <a:xfrm>
            <a:off x="142875" y="3357563"/>
            <a:ext cx="9144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1200">
                <a:cs typeface="Times New Roman" pitchFamily="18" charset="0"/>
              </a:rPr>
              <a:t>  </a:t>
            </a:r>
            <a:endParaRPr lang="ru-RU" sz="1600">
              <a:cs typeface="Times New Roman" pitchFamily="18" charset="0"/>
            </a:endParaRPr>
          </a:p>
          <a:p>
            <a:pPr eaLnBrk="0" hangingPunct="0"/>
            <a:endParaRPr lang="ru-RU" sz="1600">
              <a:cs typeface="Times New Roman" pitchFamily="18" charset="0"/>
            </a:endParaRPr>
          </a:p>
          <a:p>
            <a:pPr eaLnBrk="0" hangingPunct="0"/>
            <a:endParaRPr lang="ru-RU" sz="2800">
              <a:latin typeface="Candara" pitchFamily="34" charset="0"/>
              <a:ea typeface="Arial Unicode MS" pitchFamily="34" charset="-128"/>
              <a:cs typeface="Arial Unicode MS" pitchFamily="34" charset="-128"/>
            </a:endParaRPr>
          </a:p>
          <a:p>
            <a:pPr eaLnBrk="0" hangingPunct="0"/>
            <a:endParaRPr lang="ru-RU" sz="2800">
              <a:latin typeface="Candara" pitchFamily="34" charset="0"/>
              <a:ea typeface="Arial Unicode MS" pitchFamily="34" charset="-128"/>
              <a:cs typeface="Arial Unicode MS" pitchFamily="34" charset="-128"/>
            </a:endParaRPr>
          </a:p>
          <a:p>
            <a:pPr eaLnBrk="0" hangingPunct="0"/>
            <a:endParaRPr lang="ru-RU" sz="2800">
              <a:latin typeface="Candara" pitchFamily="34" charset="0"/>
              <a:ea typeface="Arial Unicode MS" pitchFamily="34" charset="-128"/>
              <a:cs typeface="Arial Unicode MS" pitchFamily="34" charset="-128"/>
            </a:endParaRPr>
          </a:p>
          <a:p>
            <a:pPr eaLnBrk="0" hangingPunct="0"/>
            <a:endParaRPr lang="ru-RU" sz="2800">
              <a:latin typeface="Candara" pitchFamily="34" charset="0"/>
              <a:ea typeface="Arial Unicode MS" pitchFamily="34" charset="-128"/>
              <a:cs typeface="Arial Unicode MS" pitchFamily="34" charset="-128"/>
            </a:endParaRPr>
          </a:p>
          <a:p>
            <a:pPr eaLnBrk="0" hangingPunct="0"/>
            <a:endParaRPr lang="ru-RU" sz="2800">
              <a:latin typeface="Candara" pitchFamily="34" charset="0"/>
              <a:ea typeface="Arial Unicode MS" pitchFamily="34" charset="-128"/>
              <a:cs typeface="Arial Unicode MS" pitchFamily="34" charset="-128"/>
            </a:endParaRPr>
          </a:p>
          <a:p>
            <a:pPr eaLnBrk="0" hangingPunct="0"/>
            <a:endParaRPr lang="ru-RU" sz="2800">
              <a:latin typeface="Candara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500313" y="4429125"/>
            <a:ext cx="3857625" cy="181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800" dirty="0">
                <a:latin typeface="+mn-lt"/>
                <a:ea typeface="Arial Unicode MS" pitchFamily="34" charset="-128"/>
                <a:cs typeface="Arial Unicode MS" pitchFamily="34" charset="-128"/>
              </a:rPr>
              <a:t>операции </a:t>
            </a:r>
          </a:p>
          <a:p>
            <a:pPr algn="ctr" eaLnBrk="0" hangingPunct="0">
              <a:defRPr/>
            </a:pPr>
            <a:r>
              <a:rPr lang="ru-RU" sz="2800" dirty="0">
                <a:latin typeface="+mn-lt"/>
                <a:ea typeface="Arial Unicode MS" pitchFamily="34" charset="-128"/>
                <a:cs typeface="Arial Unicode MS" pitchFamily="34" charset="-128"/>
              </a:rPr>
              <a:t>по статистической </a:t>
            </a:r>
          </a:p>
          <a:p>
            <a:pPr algn="ctr" eaLnBrk="0" hangingPunct="0">
              <a:defRPr/>
            </a:pPr>
            <a:r>
              <a:rPr lang="ru-RU" sz="2800" dirty="0">
                <a:latin typeface="+mn-lt"/>
                <a:ea typeface="Arial Unicode MS" pitchFamily="34" charset="-128"/>
                <a:cs typeface="Arial Unicode MS" pitchFamily="34" charset="-128"/>
              </a:rPr>
              <a:t> обработке данных</a:t>
            </a:r>
          </a:p>
          <a:p>
            <a:pPr algn="ctr" eaLnBrk="0" hangingPunct="0">
              <a:defRPr/>
            </a:pPr>
            <a:r>
              <a:rPr lang="ru-RU" sz="2800" dirty="0">
                <a:latin typeface="+mn-lt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sz="2800" dirty="0">
                <a:latin typeface="+mn-lt"/>
                <a:ea typeface="Arial Unicode MS" pitchFamily="34" charset="-128"/>
                <a:cs typeface="Arial Unicode MS" pitchFamily="34" charset="-128"/>
              </a:rPr>
              <a:t>II</a:t>
            </a:r>
            <a:r>
              <a:rPr lang="ru-RU" sz="2800" dirty="0">
                <a:latin typeface="+mn-lt"/>
                <a:ea typeface="Arial Unicode MS" pitchFamily="34" charset="-128"/>
                <a:cs typeface="Arial Unicode MS" pitchFamily="34" charset="-128"/>
              </a:rPr>
              <a:t> этап)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285750" y="3000375"/>
            <a:ext cx="28575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800" dirty="0">
                <a:latin typeface="Candara" pitchFamily="34" charset="0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ru-RU" sz="2800" dirty="0">
                <a:latin typeface="+mn-lt"/>
                <a:ea typeface="Arial Unicode MS" pitchFamily="34" charset="-128"/>
                <a:cs typeface="Arial Unicode MS" pitchFamily="34" charset="-128"/>
              </a:rPr>
              <a:t>статистическое</a:t>
            </a:r>
          </a:p>
          <a:p>
            <a:pPr algn="ctr" eaLnBrk="0" hangingPunct="0">
              <a:defRPr/>
            </a:pPr>
            <a:r>
              <a:rPr lang="ru-RU" sz="2800" dirty="0">
                <a:latin typeface="+mn-lt"/>
                <a:ea typeface="Arial Unicode MS" pitchFamily="34" charset="-128"/>
                <a:cs typeface="Arial Unicode MS" pitchFamily="34" charset="-128"/>
              </a:rPr>
              <a:t>наблюдение</a:t>
            </a:r>
          </a:p>
          <a:p>
            <a:pPr algn="ctr" eaLnBrk="0" hangingPunct="0">
              <a:defRPr/>
            </a:pPr>
            <a:r>
              <a:rPr lang="ru-RU" sz="2800" dirty="0">
                <a:latin typeface="+mn-lt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sz="2800" dirty="0">
                <a:latin typeface="+mn-lt"/>
                <a:ea typeface="Arial Unicode MS" pitchFamily="34" charset="-128"/>
                <a:cs typeface="Arial Unicode MS" pitchFamily="34" charset="-128"/>
              </a:rPr>
              <a:t>I</a:t>
            </a:r>
            <a:r>
              <a:rPr lang="ru-RU" sz="2800" dirty="0">
                <a:latin typeface="+mn-lt"/>
                <a:ea typeface="Arial Unicode MS" pitchFamily="34" charset="-128"/>
                <a:cs typeface="Arial Unicode MS" pitchFamily="34" charset="-128"/>
              </a:rPr>
              <a:t> этап)</a:t>
            </a: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5429250" y="2714625"/>
            <a:ext cx="3714750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ru-RU" sz="2800" dirty="0">
                <a:latin typeface="+mn-lt"/>
                <a:ea typeface="Arial Unicode MS" pitchFamily="34" charset="-128"/>
                <a:cs typeface="Arial Unicode MS" pitchFamily="34" charset="-128"/>
              </a:rPr>
              <a:t>выявление статистических закономерностей</a:t>
            </a:r>
          </a:p>
          <a:p>
            <a:pPr algn="ctr" eaLnBrk="0" hangingPunct="0">
              <a:defRPr/>
            </a:pPr>
            <a:r>
              <a:rPr lang="ru-RU" sz="2800" dirty="0">
                <a:latin typeface="+mn-lt"/>
                <a:ea typeface="Arial Unicode MS" pitchFamily="34" charset="-128"/>
                <a:cs typeface="Arial Unicode MS" pitchFamily="34" charset="-128"/>
              </a:rPr>
              <a:t>(</a:t>
            </a:r>
            <a:r>
              <a:rPr lang="en-US" sz="2800" dirty="0">
                <a:latin typeface="+mn-lt"/>
                <a:ea typeface="Arial Unicode MS" pitchFamily="34" charset="-128"/>
                <a:cs typeface="Arial Unicode MS" pitchFamily="34" charset="-128"/>
              </a:rPr>
              <a:t>III</a:t>
            </a:r>
            <a:r>
              <a:rPr lang="ru-RU" sz="2800" dirty="0">
                <a:latin typeface="+mn-lt"/>
                <a:ea typeface="Arial Unicode MS" pitchFamily="34" charset="-128"/>
                <a:cs typeface="Arial Unicode MS" pitchFamily="34" charset="-128"/>
              </a:rPr>
              <a:t> этап)</a:t>
            </a:r>
          </a:p>
        </p:txBody>
      </p:sp>
      <p:sp>
        <p:nvSpPr>
          <p:cNvPr id="23" name="Стрелка вниз 22"/>
          <p:cNvSpPr/>
          <p:nvPr/>
        </p:nvSpPr>
        <p:spPr>
          <a:xfrm>
            <a:off x="4357688" y="1428750"/>
            <a:ext cx="71437" cy="2714625"/>
          </a:xfrm>
          <a:prstGeom prst="down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Стрелка вниз 24"/>
          <p:cNvSpPr/>
          <p:nvPr/>
        </p:nvSpPr>
        <p:spPr>
          <a:xfrm rot="825494" flipH="1">
            <a:off x="2001838" y="1349375"/>
            <a:ext cx="77787" cy="1223963"/>
          </a:xfrm>
          <a:prstGeom prst="down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Прямоугольник 19"/>
          <p:cNvSpPr/>
          <p:nvPr/>
        </p:nvSpPr>
        <p:spPr>
          <a:xfrm>
            <a:off x="428625" y="785813"/>
            <a:ext cx="8372475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Этапы статистического исследования</a:t>
            </a:r>
          </a:p>
        </p:txBody>
      </p:sp>
      <p:sp>
        <p:nvSpPr>
          <p:cNvPr id="21" name="Стрелка вниз 20"/>
          <p:cNvSpPr/>
          <p:nvPr/>
        </p:nvSpPr>
        <p:spPr>
          <a:xfrm rot="20759769">
            <a:off x="6904038" y="1349375"/>
            <a:ext cx="77787" cy="1223963"/>
          </a:xfrm>
          <a:prstGeom prst="downArrow">
            <a:avLst/>
          </a:prstGeom>
          <a:solidFill>
            <a:srgbClr val="0070C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/>
      <p:bldP spid="16" grpId="0"/>
      <p:bldP spid="23" grpId="0" animBg="1"/>
      <p:bldP spid="25" grpId="0" animBg="1"/>
      <p:bldP spid="2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42844" y="2928934"/>
            <a:ext cx="3571900" cy="10001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/>
              <a:t>подготовительный</a:t>
            </a:r>
          </a:p>
          <a:p>
            <a:pPr algn="ctr">
              <a:defRPr/>
            </a:pPr>
            <a:r>
              <a:rPr lang="ru-RU" sz="2800" dirty="0"/>
              <a:t>(</a:t>
            </a:r>
            <a:r>
              <a:rPr lang="en-US" sz="2800" dirty="0"/>
              <a:t>I</a:t>
            </a:r>
            <a:r>
              <a:rPr lang="ru-RU" sz="2800" dirty="0"/>
              <a:t> этап)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00298" y="5000636"/>
            <a:ext cx="3571900" cy="107157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/>
              <a:t>сбор данных</a:t>
            </a:r>
          </a:p>
          <a:p>
            <a:pPr algn="ctr">
              <a:defRPr/>
            </a:pPr>
            <a:r>
              <a:rPr lang="ru-RU" sz="2800" dirty="0"/>
              <a:t>(</a:t>
            </a:r>
            <a:r>
              <a:rPr lang="en-US" sz="2800" dirty="0"/>
              <a:t>II</a:t>
            </a:r>
            <a:r>
              <a:rPr lang="ru-RU" sz="2800" dirty="0"/>
              <a:t> этап)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786314" y="2928934"/>
            <a:ext cx="4000528" cy="12858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dirty="0"/>
              <a:t>проверка собранных данных</a:t>
            </a:r>
          </a:p>
          <a:p>
            <a:pPr algn="ctr">
              <a:defRPr/>
            </a:pPr>
            <a:r>
              <a:rPr lang="ru-RU" sz="2800" dirty="0"/>
              <a:t>(</a:t>
            </a:r>
            <a:r>
              <a:rPr lang="en-US" sz="2800" dirty="0"/>
              <a:t>III</a:t>
            </a:r>
            <a:r>
              <a:rPr lang="ru-RU" sz="2800" dirty="0"/>
              <a:t> этап)</a:t>
            </a:r>
          </a:p>
        </p:txBody>
      </p:sp>
      <p:sp>
        <p:nvSpPr>
          <p:cNvPr id="8" name="Стрелка вниз 7"/>
          <p:cNvSpPr/>
          <p:nvPr/>
        </p:nvSpPr>
        <p:spPr>
          <a:xfrm>
            <a:off x="4214810" y="1500175"/>
            <a:ext cx="82800" cy="3429023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9" name="Стрелка вниз 8"/>
          <p:cNvSpPr/>
          <p:nvPr/>
        </p:nvSpPr>
        <p:spPr>
          <a:xfrm rot="954539">
            <a:off x="1899751" y="1485268"/>
            <a:ext cx="81727" cy="136322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Стрелка вниз 10"/>
          <p:cNvSpPr/>
          <p:nvPr/>
        </p:nvSpPr>
        <p:spPr>
          <a:xfrm rot="20740624">
            <a:off x="6149923" y="1480338"/>
            <a:ext cx="82800" cy="1364400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00063" y="928688"/>
            <a:ext cx="8118475" cy="64611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600" b="1" i="1" dirty="0">
                <a:ln w="10541" cmpd="sng">
                  <a:noFill/>
                  <a:prstDash val="solid"/>
                </a:ln>
                <a:solidFill>
                  <a:schemeClr val="accent1">
                    <a:lumMod val="50000"/>
                  </a:schemeClr>
                </a:solidFill>
                <a:latin typeface="Calibri" pitchFamily="34" charset="0"/>
                <a:ea typeface="Arial Unicode MS" pitchFamily="34" charset="-128"/>
                <a:cs typeface="Arial Unicode MS" pitchFamily="34" charset="-128"/>
              </a:rPr>
              <a:t>Этапы статистического наблюдения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1144</TotalTime>
  <Words>407</Words>
  <Application>Microsoft Office PowerPoint</Application>
  <PresentationFormat>Экран (4:3)</PresentationFormat>
  <Paragraphs>147</Paragraphs>
  <Slides>28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Поток</vt:lpstr>
      <vt:lpstr>Лист</vt:lpstr>
      <vt:lpstr>Worksheet</vt:lpstr>
      <vt:lpstr>Лист Microsoft Office Excel 97-2003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zzzzz</dc:creator>
  <cp:lastModifiedBy>zzzzz</cp:lastModifiedBy>
  <cp:revision>125</cp:revision>
  <dcterms:created xsi:type="dcterms:W3CDTF">2009-11-13T11:59:49Z</dcterms:created>
  <dcterms:modified xsi:type="dcterms:W3CDTF">2010-05-25T08:18:09Z</dcterms:modified>
</cp:coreProperties>
</file>