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76" r:id="rId5"/>
    <p:sldId id="290" r:id="rId6"/>
    <p:sldId id="277" r:id="rId7"/>
    <p:sldId id="291" r:id="rId8"/>
    <p:sldId id="27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EFFA"/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83" autoAdjust="0"/>
  </p:normalViewPr>
  <p:slideViewPr>
    <p:cSldViewPr>
      <p:cViewPr>
        <p:scale>
          <a:sx n="71" d="100"/>
          <a:sy n="71" d="100"/>
        </p:scale>
        <p:origin x="-48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9F54673-D189-4EA7-84D1-58C4A0426D77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1EE0837-2A7C-40F5-BDCC-E731702040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4123EF-C325-4C0C-A656-FFDB8375BA3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F068-C11B-4508-847F-FAB7727F04D6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AFBF9-CF66-4DE4-B104-D59F8893A7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9D79B-31C3-426C-86A8-1E8B520B7D55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54B7D-F869-4536-8D60-CCC6AC3AB1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463ED-EE03-4B9B-8B88-6766A314CA99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7473-2007-4A48-A37F-9A107455D9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C7AB5-21D2-45C2-9B65-8E71DDF61ADA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A7159-68EF-4F3F-8B6B-B72C822030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7DC9F-F434-40F0-8663-CC8F957B9732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2E2E9-167D-4735-9876-DF1F206CAD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3975F-F1E8-42C4-B970-B7F523DD5ACD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9B51-5EB0-4DD3-97D6-E6D584307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691F3-540D-4DD4-A456-166794ED4986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7D8DA-DF36-4DD6-8F6E-4727AB567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BF270-9DD3-42DF-BA3A-24E1239F547D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56107-F1D2-4106-A9E4-479A50CA17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CAA32-3751-4E5A-A395-EE537EED9843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A3993-C19F-4E14-9424-08AAFF8F1D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4F448-6F83-49C4-BF48-A41834900420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8B589-4C68-4B21-B35B-C28F9E3FF6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DCCC4-CCAB-4EBF-95D2-E277FC289F8A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DDB54-48B9-4723-AEE0-52FE7C2F9D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EF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22C45A-8879-4265-BE2A-C81F7602B9C2}" type="datetimeFigureOut">
              <a:rPr lang="ru-RU"/>
              <a:pPr>
                <a:defRPr/>
              </a:pPr>
              <a:t>29.12.2010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5D62D7-EAC5-46D8-B76D-036E93C3A4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9737" y="357166"/>
            <a:ext cx="9014263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Определение содержания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Нитрат – ионов в воде</a:t>
            </a:r>
          </a:p>
        </p:txBody>
      </p:sp>
      <p:sp>
        <p:nvSpPr>
          <p:cNvPr id="14338" name="TextBox 5"/>
          <p:cNvSpPr txBox="1">
            <a:spLocks noChangeArrowheads="1"/>
          </p:cNvSpPr>
          <p:nvPr/>
        </p:nvSpPr>
        <p:spPr bwMode="auto">
          <a:xfrm>
            <a:off x="500063" y="2357438"/>
            <a:ext cx="807243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Автор работы:                                                                            Научный руководитель:</a:t>
            </a:r>
          </a:p>
          <a:p>
            <a:r>
              <a:rPr lang="ru-RU">
                <a:latin typeface="Calibri" pitchFamily="34" charset="0"/>
              </a:rPr>
              <a:t>Константинова Анастасия,                                        </a:t>
            </a:r>
            <a:r>
              <a:rPr lang="ru-RU" i="1">
                <a:latin typeface="Calibri" pitchFamily="34" charset="0"/>
              </a:rPr>
              <a:t>Бакланова Лариса  Васильевна</a:t>
            </a:r>
            <a:r>
              <a:rPr lang="ru-RU">
                <a:latin typeface="Calibri" pitchFamily="34" charset="0"/>
              </a:rPr>
              <a:t>,</a:t>
            </a:r>
          </a:p>
          <a:p>
            <a:r>
              <a:rPr lang="ru-RU">
                <a:latin typeface="Calibri" pitchFamily="34" charset="0"/>
              </a:rPr>
              <a:t>учащаяся 9 «В» класса                                                               учитель химии высшей                                                                                                                 </a:t>
            </a:r>
          </a:p>
          <a:p>
            <a:r>
              <a:rPr lang="ru-RU">
                <a:latin typeface="Calibri" pitchFamily="34" charset="0"/>
              </a:rPr>
              <a:t>МБОУ СОШ №82                                                                                                 категории                                                                                      </a:t>
            </a: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Секция химии                                                                                    Новосибирск 2010</a:t>
            </a:r>
          </a:p>
        </p:txBody>
      </p:sp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6357938" y="2643188"/>
            <a:ext cx="2000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5"/>
          <p:cNvSpPr txBox="1">
            <a:spLocks noChangeArrowheads="1"/>
          </p:cNvSpPr>
          <p:nvPr/>
        </p:nvSpPr>
        <p:spPr bwMode="auto">
          <a:xfrm>
            <a:off x="285750" y="1357313"/>
            <a:ext cx="83581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Определение содержания нитрат - ионов в воде города Новосибирска и Новосибирской области.</a:t>
            </a:r>
          </a:p>
          <a:p>
            <a:endParaRPr lang="ru-RU" sz="2200">
              <a:latin typeface="Calibri" pitchFamily="34" charset="0"/>
            </a:endParaRPr>
          </a:p>
          <a:p>
            <a:r>
              <a:rPr lang="ru-RU" sz="2200">
                <a:latin typeface="Calibri" pitchFamily="34" charset="0"/>
              </a:rPr>
              <a:t>  </a:t>
            </a:r>
            <a:endParaRPr lang="ru-RU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785794"/>
            <a:ext cx="318773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Цель работы: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214554"/>
            <a:ext cx="518680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Объект исследования:</a:t>
            </a:r>
          </a:p>
        </p:txBody>
      </p:sp>
      <p:sp>
        <p:nvSpPr>
          <p:cNvPr id="16388" name="TextBox 10"/>
          <p:cNvSpPr txBox="1">
            <a:spLocks noChangeArrowheads="1"/>
          </p:cNvSpPr>
          <p:nvPr/>
        </p:nvSpPr>
        <p:spPr bwMode="auto">
          <a:xfrm>
            <a:off x="357188" y="3000375"/>
            <a:ext cx="8358187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Вода из различных источников города Новосибирска и Новосибирской области.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3714752"/>
            <a:ext cx="228011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Гипотеза:</a:t>
            </a:r>
          </a:p>
        </p:txBody>
      </p:sp>
      <p:sp>
        <p:nvSpPr>
          <p:cNvPr id="16390" name="TextBox 12"/>
          <p:cNvSpPr txBox="1">
            <a:spLocks noChangeArrowheads="1"/>
          </p:cNvSpPr>
          <p:nvPr/>
        </p:nvSpPr>
        <p:spPr bwMode="auto">
          <a:xfrm>
            <a:off x="357188" y="4357688"/>
            <a:ext cx="87868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Содержание нитрат  - ионов в воде не превышает предельно допустимой нормы;  в обычной школьной лаборатории можно определить содержание нитрат - ионов в воде.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0"/>
            <a:ext cx="196239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Задачи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:</a:t>
            </a:r>
          </a:p>
        </p:txBody>
      </p:sp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285750" y="714375"/>
            <a:ext cx="6929438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1)Изучить теоретический материал о влиянии нитратов на живые организмы.</a:t>
            </a:r>
          </a:p>
          <a:p>
            <a:r>
              <a:rPr lang="ru-RU" sz="2200">
                <a:latin typeface="Calibri" pitchFamily="34" charset="0"/>
              </a:rPr>
              <a:t>2)Изучить методику определения нитратов в воде.</a:t>
            </a:r>
          </a:p>
          <a:p>
            <a:r>
              <a:rPr lang="ru-RU" sz="2200">
                <a:latin typeface="Calibri" pitchFamily="34" charset="0"/>
              </a:rPr>
              <a:t>3)Определить источники для исследования воды.</a:t>
            </a:r>
          </a:p>
          <a:p>
            <a:r>
              <a:rPr lang="ru-RU" sz="2200">
                <a:latin typeface="Calibri" pitchFamily="34" charset="0"/>
              </a:rPr>
              <a:t>4)Произвести исследование.</a:t>
            </a:r>
          </a:p>
          <a:p>
            <a:r>
              <a:rPr lang="ru-RU" sz="2200">
                <a:latin typeface="Calibri" pitchFamily="34" charset="0"/>
              </a:rPr>
              <a:t>5)Сопоставить данные эксперимента с ГОСТами.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714620"/>
            <a:ext cx="54891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Методы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исследования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:</a:t>
            </a:r>
          </a:p>
        </p:txBody>
      </p:sp>
      <p:sp>
        <p:nvSpPr>
          <p:cNvPr id="17412" name="TextBox 10"/>
          <p:cNvSpPr txBox="1">
            <a:spLocks noChangeArrowheads="1"/>
          </p:cNvSpPr>
          <p:nvPr/>
        </p:nvSpPr>
        <p:spPr bwMode="auto">
          <a:xfrm>
            <a:off x="285750" y="3500438"/>
            <a:ext cx="72866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Изучение и анализ научной литературы по проблеме исследования, проведение эксперимента.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4214818"/>
            <a:ext cx="843339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Практическая значимость исследования:</a:t>
            </a:r>
          </a:p>
        </p:txBody>
      </p:sp>
      <p:sp>
        <p:nvSpPr>
          <p:cNvPr id="17414" name="TextBox 13"/>
          <p:cNvSpPr txBox="1">
            <a:spLocks noChangeArrowheads="1"/>
          </p:cNvSpPr>
          <p:nvPr/>
        </p:nvSpPr>
        <p:spPr bwMode="auto">
          <a:xfrm>
            <a:off x="285750" y="4786313"/>
            <a:ext cx="82867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Воду можно использовать для проведения опытов, в том числе и познавательных, а также рекомендовать людям употреблять воду с наименьшим содержанием нитрат – ионов</a:t>
            </a:r>
            <a:r>
              <a:rPr lang="ru-RU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1785938"/>
          <a:ext cx="5357850" cy="4714908"/>
        </p:xfrm>
        <a:graphic>
          <a:graphicData uri="http://schemas.openxmlformats.org/drawingml/2006/table">
            <a:tbl>
              <a:tblPr/>
              <a:tblGrid>
                <a:gridCol w="3159758"/>
                <a:gridCol w="2198092"/>
              </a:tblGrid>
              <a:tr h="10025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Место забора проб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Концентрация нитрат - ионов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5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г. Новосибирск (школа № 82)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0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г. Ордынск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0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г. Бердск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90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Деревня Коченево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5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Питьевой фонтанчик  школы № 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576" name="Picture 2" descr="H:\химиё\фотографии\Копия P1120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1714500"/>
            <a:ext cx="965200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7" name="Picture 3" descr="C:\Documents and Settings\Администратор\Рабочий стол\химиё\фотографии\Копия P11209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1714500"/>
            <a:ext cx="103346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20" y="142852"/>
            <a:ext cx="835824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Таблица №2 </a:t>
            </a:r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Содержание Нитратов в пробах воды из водопровода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1857375"/>
          <a:ext cx="5286412" cy="4382466"/>
        </p:xfrm>
        <a:graphic>
          <a:graphicData uri="http://schemas.openxmlformats.org/drawingml/2006/table">
            <a:tbl>
              <a:tblPr/>
              <a:tblGrid>
                <a:gridCol w="2642930"/>
                <a:gridCol w="2643482"/>
              </a:tblGrid>
              <a:tr h="980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Место забора проб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Концентрация нитрат - ионов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7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Река </a:t>
                      </a:r>
                      <a:r>
                        <a:rPr lang="ru-RU" sz="2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Обь г. Ордынск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87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Река </a:t>
                      </a:r>
                      <a:r>
                        <a:rPr lang="ru-RU" sz="2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Уень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Деревня</a:t>
                      </a:r>
                      <a:r>
                        <a:rPr lang="ru-RU" sz="20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«Юрт – Акбалык»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0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Приток Ини «Пустынка</a:t>
                      </a:r>
                      <a:r>
                        <a:rPr lang="ru-RU" sz="2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Станция «Паровозный»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4594" name="Picture 2" descr="H:\химиё\фотографии\Копия P1120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1785938"/>
            <a:ext cx="928688" cy="456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5" name="Picture 5" descr="H:\химиё\фотографии\Копия (2) P11209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1785938"/>
            <a:ext cx="9271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85828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Таблица №3</a:t>
            </a:r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Содержание нитратов в пробах воды Из реки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1785938"/>
          <a:ext cx="5286412" cy="4774170"/>
        </p:xfrm>
        <a:graphic>
          <a:graphicData uri="http://schemas.openxmlformats.org/drawingml/2006/table">
            <a:tbl>
              <a:tblPr/>
              <a:tblGrid>
                <a:gridCol w="3071834"/>
                <a:gridCol w="2214578"/>
              </a:tblGrid>
              <a:tr h="805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Место забора проб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Концентрация нитрат - ионов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Село «Широкий Яр»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г. Ордынск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Станция «Паровозный»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7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Дачное общество «Голубые озера»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Деревня Каменка  №1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Деревня Каменка №2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Деревня «Юрт – Акбалык»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30" name="Picture 2" descr="H:\химиё\фотографии\Копия (2) P11209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688" y="2500313"/>
            <a:ext cx="1000125" cy="411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1" name="Picture 3" descr="H:\химиё\фотографии\Копия P11209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2500313"/>
            <a:ext cx="11430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0"/>
            <a:ext cx="8072462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Таблица №4</a:t>
            </a:r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Содержание нитратов в пробах воды из скважин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500" y="1714500"/>
          <a:ext cx="5000660" cy="4929223"/>
        </p:xfrm>
        <a:graphic>
          <a:graphicData uri="http://schemas.openxmlformats.org/drawingml/2006/table">
            <a:tbl>
              <a:tblPr/>
              <a:tblGrid>
                <a:gridCol w="3136006"/>
                <a:gridCol w="1864654"/>
              </a:tblGrid>
              <a:tr h="13805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Место забора проб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Концентрация нитрат - ионов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Чистая питьевая вода «</a:t>
                      </a: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Bon Aqua</a:t>
                      </a: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endParaRPr lang="ru-RU" sz="20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Компания «Чистая вода»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Детская вода «Фруто няня»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Фонтанчик школы №82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45" name="TextBox 4"/>
          <p:cNvSpPr txBox="1">
            <a:spLocks noChangeArrowheads="1"/>
          </p:cNvSpPr>
          <p:nvPr/>
        </p:nvSpPr>
        <p:spPr bwMode="auto">
          <a:xfrm>
            <a:off x="0" y="0"/>
            <a:ext cx="8858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 </a:t>
            </a:r>
            <a:endParaRPr lang="ru-RU"/>
          </a:p>
        </p:txBody>
      </p:sp>
      <p:pic>
        <p:nvPicPr>
          <p:cNvPr id="26646" name="Picture 1" descr="C:\Documents and Settings\Администратор\Рабочий стол\химиё\фотографии\Копия P1120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88" y="1500188"/>
            <a:ext cx="2643187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-111162" y="0"/>
            <a:ext cx="925516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Таблица №5</a:t>
            </a:r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Содержание нитратов в пробах воды </a:t>
            </a:r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Торговой сети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488" y="357166"/>
            <a:ext cx="262059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вывод:</a:t>
            </a:r>
          </a:p>
        </p:txBody>
      </p:sp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500063" y="1500188"/>
            <a:ext cx="4643437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Calibri" pitchFamily="34" charset="0"/>
              </a:rPr>
              <a:t>По </a:t>
            </a:r>
            <a:r>
              <a:rPr lang="ru-RU" sz="2400" dirty="0" err="1" smtClean="0">
                <a:latin typeface="Calibri" pitchFamily="34" charset="0"/>
              </a:rPr>
              <a:t>ГОСТу</a:t>
            </a:r>
            <a:r>
              <a:rPr lang="ru-RU" sz="2400" dirty="0" smtClean="0">
                <a:latin typeface="Calibri" pitchFamily="34" charset="0"/>
              </a:rPr>
              <a:t> 278482 ПДК нитратов в воде -45 мг/л, при среднем количестве потребления воды – 2 литра в сутки.</a:t>
            </a:r>
          </a:p>
          <a:p>
            <a:r>
              <a:rPr lang="ru-RU" sz="2400" dirty="0" smtClean="0">
                <a:latin typeface="Calibri" pitchFamily="34" charset="0"/>
              </a:rPr>
              <a:t>Исследуемая </a:t>
            </a:r>
            <a:r>
              <a:rPr lang="ru-RU" sz="2400" dirty="0">
                <a:latin typeface="Calibri" pitchFamily="34" charset="0"/>
              </a:rPr>
              <a:t>нами питьевая вода  не превышает предельно – допустимую норму содержания нитрат – ионов. Следовательно, вода  по содержанию нитрат – ионов невредна для здоровья.</a:t>
            </a:r>
          </a:p>
          <a:p>
            <a:endParaRPr lang="ru-RU" sz="2400" dirty="0">
              <a:latin typeface="Calibri" pitchFamily="34" charset="0"/>
            </a:endParaRPr>
          </a:p>
        </p:txBody>
      </p:sp>
      <p:pic>
        <p:nvPicPr>
          <p:cNvPr id="27651" name="Picture 2" descr="C:\Documents and Settings\Администратор\Рабочий стол\химия\0_cbc9_1e3d724f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636912"/>
            <a:ext cx="2952328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932</TotalTime>
  <Words>410</Words>
  <Application>Microsoft Office PowerPoint</Application>
  <PresentationFormat>Экран (4:3)</PresentationFormat>
  <Paragraphs>92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николай</cp:lastModifiedBy>
  <cp:revision>78</cp:revision>
  <dcterms:created xsi:type="dcterms:W3CDTF">2010-12-07T15:27:04Z</dcterms:created>
  <dcterms:modified xsi:type="dcterms:W3CDTF">2010-12-29T09:40:22Z</dcterms:modified>
</cp:coreProperties>
</file>