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62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C9E3-80FE-42FE-A39C-F870A51D0D61}" type="datetimeFigureOut">
              <a:rPr lang="ru-RU" smtClean="0"/>
              <a:pPr/>
              <a:t>17.01.2011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13452-7F47-4EB2-8A87-C5FD098E9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Рабочий стол\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67"/>
            <a:ext cx="9144000" cy="68563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2928958"/>
          </a:xfrm>
        </p:spPr>
        <p:txBody>
          <a:bodyPr>
            <a:normAutofit fontScale="90000"/>
          </a:bodyPr>
          <a:lstStyle/>
          <a:p>
            <a:r>
              <a:rPr lang="ru-RU" sz="5300" b="1" i="1" dirty="0" smtClean="0">
                <a:solidFill>
                  <a:srgbClr val="00206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Исследовательская работа</a:t>
            </a:r>
            <a:br>
              <a:rPr lang="ru-RU" sz="5300" b="1" i="1" dirty="0" smtClean="0">
                <a:solidFill>
                  <a:srgbClr val="00206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5300" b="1" i="1" dirty="0" smtClean="0">
                <a:solidFill>
                  <a:srgbClr val="00206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 экологии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53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4857752" cy="1752600"/>
          </a:xfrm>
        </p:spPr>
        <p:txBody>
          <a:bodyPr>
            <a:normAutofit/>
          </a:bodyPr>
          <a:lstStyle/>
          <a:p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Автор: ученица 11 класса </a:t>
            </a:r>
          </a:p>
          <a:p>
            <a:r>
              <a:rPr lang="ru-RU" sz="2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Ленковская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Анастасия</a:t>
            </a:r>
            <a:endParaRPr lang="ru-RU" sz="2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Руководитель: Тимакова Е.А.</a:t>
            </a:r>
            <a:endParaRPr lang="ru-RU" sz="2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496"/>
            <a:ext cx="83679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5400" b="1" i="1" cap="none" spc="0" dirty="0" err="1" smtClean="0">
                <a:ln w="11430"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Трансгенизация</a:t>
            </a:r>
            <a:r>
              <a:rPr lang="ru-RU" sz="5400" b="1" i="1" cap="none" spc="0" dirty="0" smtClean="0">
                <a:ln w="11430"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бомба</a:t>
            </a:r>
          </a:p>
          <a:p>
            <a:pPr algn="ctr"/>
            <a:r>
              <a:rPr lang="ru-RU" sz="5400" b="1" i="1" cap="none" spc="0" dirty="0" smtClean="0">
                <a:ln w="11430"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замедленного действия»</a:t>
            </a:r>
            <a:endParaRPr lang="ru-RU" sz="5400" b="1" cap="none" spc="0" dirty="0">
              <a:ln w="11430">
                <a:solidFill>
                  <a:schemeClr val="bg2">
                    <a:lumMod val="10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D:\РАЗНОЕ\Шаг в будущее 2010!!!!!!!!!\Ксюша картинки гмо\биотех лозун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5072074"/>
            <a:ext cx="1628778" cy="16287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6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36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2859391_1c7304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29190" cy="6858005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Рабочий стол\IMG_01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0"/>
            <a:ext cx="421481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0"/>
            <a:ext cx="4929190" cy="10715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Эксперименты на мышах</a:t>
            </a:r>
            <a:endParaRPr lang="ru-RU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D:\РАЗНОЕ\Шаг в будущее 2010!!!!!!!!!\ГМО\Ермако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14810" cy="6858000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Рабочий стол\ер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214810" cy="4929198"/>
          </a:xfrm>
          <a:prstGeom prst="rect">
            <a:avLst/>
          </a:prstGeom>
          <a:noFill/>
        </p:spPr>
      </p:pic>
      <p:pic>
        <p:nvPicPr>
          <p:cNvPr id="8196" name="Picture 4" descr="C:\Documents and Settings\Администратор\Рабочий стол\эк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071546"/>
            <a:ext cx="4857752" cy="3071834"/>
          </a:xfrm>
          <a:prstGeom prst="rect">
            <a:avLst/>
          </a:prstGeom>
          <a:noFill/>
        </p:spPr>
      </p:pic>
      <p:pic>
        <p:nvPicPr>
          <p:cNvPr id="8197" name="Picture 5" descr="D:\РАЗНОЕ\Шаг в будущее 2010!!!!!!!!!\ГМО\опыты с мышами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4143380"/>
            <a:ext cx="4786314" cy="27146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ге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8055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D:\РАЗНОЕ\Шаг в будущее 2010!!!!!!!!!\ГМО\помидлор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70"/>
            <a:ext cx="5286380" cy="2357430"/>
          </a:xfrm>
          <a:prstGeom prst="rect">
            <a:avLst/>
          </a:prstGeom>
          <a:noFill/>
        </p:spPr>
      </p:pic>
      <p:pic>
        <p:nvPicPr>
          <p:cNvPr id="7170" name="Picture 2" descr="C:\Documents and Settings\Администратор\Рабочий стол\прико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5143504" cy="4572007"/>
          </a:xfrm>
          <a:prstGeom prst="rect">
            <a:avLst/>
          </a:prstGeom>
          <a:noFill/>
        </p:spPr>
      </p:pic>
      <p:pic>
        <p:nvPicPr>
          <p:cNvPr id="7171" name="Picture 3" descr="C:\Documents and Settings\Администратор\Рабочий стол\5.12433509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714620"/>
            <a:ext cx="4000496" cy="4143380"/>
          </a:xfrm>
          <a:prstGeom prst="rect">
            <a:avLst/>
          </a:prstGeom>
          <a:noFill/>
        </p:spPr>
      </p:pic>
      <p:pic>
        <p:nvPicPr>
          <p:cNvPr id="7172" name="Picture 4" descr="C:\Documents and Settings\Администратор\Рабочий стол\1103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-1"/>
            <a:ext cx="4000496" cy="2732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РАЗНОЕ\Шаг в будущее 2010!!!!!!!!!\ГМО\3d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678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"/>
            <a:ext cx="7772400" cy="1071546"/>
          </a:xfrm>
        </p:spPr>
        <p:txBody>
          <a:bodyPr/>
          <a:lstStyle/>
          <a:p>
            <a:r>
              <a:rPr lang="ru-RU" b="1" dirty="0" smtClean="0">
                <a:ln w="1905">
                  <a:solidFill>
                    <a:srgbClr val="FF0066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glow rad="101600">
                    <a:srgbClr val="7030A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риски для человека:</a:t>
            </a:r>
            <a:endParaRPr lang="ru-RU" b="1" dirty="0">
              <a:ln w="1905">
                <a:solidFill>
                  <a:srgbClr val="FF0066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glow rad="101600">
                  <a:srgbClr val="7030A0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1714488"/>
            <a:ext cx="3343276" cy="4572032"/>
          </a:xfrm>
        </p:spPr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28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Аллергенность</a:t>
            </a: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токсичность</a:t>
            </a:r>
          </a:p>
          <a:p>
            <a:pPr algn="l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</a:t>
            </a:r>
            <a:r>
              <a:rPr lang="ru-RU" sz="28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Канцерогенность</a:t>
            </a: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мутагенность</a:t>
            </a:r>
          </a:p>
          <a:p>
            <a:pPr algn="l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Возникновение устойчивости к антибиотикам</a:t>
            </a:r>
          </a:p>
          <a:p>
            <a:pPr algn="l">
              <a:buFontTx/>
              <a:buChar char="-"/>
            </a:pP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Образование опухолей</a:t>
            </a:r>
          </a:p>
          <a:p>
            <a:pPr algn="l">
              <a:buFontTx/>
              <a:buChar char="-"/>
            </a:pP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Уродство и гибель эмбрионов</a:t>
            </a:r>
          </a:p>
          <a:p>
            <a:pPr algn="l">
              <a:buFontTx/>
              <a:buChar char="-"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D:\РАЗНОЕ\Шаг в будущее 2010!!!!!!!!!\ГМО\я не е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00108"/>
            <a:ext cx="4000528" cy="2845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РАЗНОЕ\Шаг в будущее 2010!!!!!!!!!\ГМО\358773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857628"/>
            <a:ext cx="3964785" cy="2886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8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8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680"/>
                            </p:stCondLst>
                            <p:childTnLst>
                              <p:par>
                                <p:cTn id="3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680"/>
                            </p:stCondLst>
                            <p:childTnLst>
                              <p:par>
                                <p:cTn id="4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57158" y="0"/>
            <a:ext cx="8786842" cy="704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Генетически модифицированные пищевые добавки 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ароматизаторы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Е101 и Е101А (В2, рибофлавин) – добавляется в каши, безалкогольные напитки, детское питание, продукты для похудения.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Е150 (карамель);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Е153 (карбонат);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Е160а (бета-каротин, провитамин А,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ретинол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Е160b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аннатто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Е160d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ликопин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Е234 (низин);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Е235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натамицин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Е270 (молочная кислота);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Е300 (витамин С – аскорбиновая кислота);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Е301 по Е304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аскорбаты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Е306 по Е309 (токоферол / витамин Е);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Е320 (ВНА);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Е321 (ВНТ);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Е322 (лецитин);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Е325 по Е327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лактаты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Е330 (лимонная кислота);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Е415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ксантин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Е459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бета-циклодекстрин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Е460 по Е469 (целлюлоза);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Е470 и Е570 (соли и жирные кислоты);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эфиры жирных кислот (Е471, Е472a&amp;b, Е473, Е475, Е476, Е479b);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Е481 (стеароил-2-лактилат натрия);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Е620 по Е633 (глютаминовая кислота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глютоматы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Е626 по Е629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гуаниловая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кислота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гуанилаты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 Е630 по Е633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инозиновая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кислота та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инозинаты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Е951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аспартам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Е953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изомальтит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);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218" name="Picture 2" descr="D:\РАЗНОЕ\Шаг в будущее 2010!!!!!!!!!\ГМО\гм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643050"/>
            <a:ext cx="4445013" cy="333376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Компании-производители продуктов, содержащих ГМО: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00034" y="1428736"/>
            <a:ext cx="8358214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Kellogg’s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Келлогс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) — производство готовых завтраков, в том числе кукурузных хлопьев.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Nestle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Нестле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) — производство шоколада, кофе, кофейных напитков, детского питания.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Unilever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Юнилевер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) — производство детского питания, майонезов, соусов и т.д.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Heinz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Foods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Хайенц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Фудс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) — производство кетчупов, соусов.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Hershey’s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Хёршис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) — производство шоколада, безалкогольных напитков.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Coca-Cola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(Кока-Кола) — производство напитков Кока-Кола, Спрайт, Фанта, тоник «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Кинли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McDonald’s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(Макдональдс) — «рестораны» быстрого питания.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Danon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Данон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) — производство йогуртов, кефира, творога, детского питания.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Similac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Симилак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) — производство детского питания.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Cadbury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Кэдбери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) — производство шоколада, какао.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Mars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(Марс) — производство шоколада Марс, Сникерс,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Твикс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PepsiCo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(Пепси-Кола) — напитки Пепси,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Миринда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Севен-Ап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857760"/>
            <a:ext cx="571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Компании ОАО "Дарья Полуфабрикаты" (торговая марка «Дарья»), МПЗ "</a:t>
            </a:r>
            <a:r>
              <a:rPr lang="ru-RU" b="1" i="1" dirty="0" err="1" smtClean="0">
                <a:solidFill>
                  <a:srgbClr val="FFFF00"/>
                </a:solidFill>
              </a:rPr>
              <a:t>Кампомос</a:t>
            </a:r>
            <a:r>
              <a:rPr lang="ru-RU" b="1" i="1" dirty="0" smtClean="0">
                <a:solidFill>
                  <a:srgbClr val="FFFF00"/>
                </a:solidFill>
              </a:rPr>
              <a:t>", ПК ЗАО "Корона", МЛ "</a:t>
            </a:r>
            <a:r>
              <a:rPr lang="ru-RU" b="1" i="1" dirty="0" err="1" smtClean="0">
                <a:solidFill>
                  <a:srgbClr val="FFFF00"/>
                </a:solidFill>
              </a:rPr>
              <a:t>Микояновский</a:t>
            </a:r>
            <a:r>
              <a:rPr lang="ru-RU" b="1" i="1" dirty="0" smtClean="0">
                <a:solidFill>
                  <a:srgbClr val="FFFF00"/>
                </a:solidFill>
              </a:rPr>
              <a:t>", ОАО "Челны Холод", ОАО "</a:t>
            </a:r>
            <a:r>
              <a:rPr lang="ru-RU" b="1" i="1" dirty="0" err="1" smtClean="0">
                <a:solidFill>
                  <a:srgbClr val="FFFF00"/>
                </a:solidFill>
              </a:rPr>
              <a:t>Царицино</a:t>
            </a:r>
            <a:r>
              <a:rPr lang="ru-RU" b="1" i="1" dirty="0" smtClean="0">
                <a:solidFill>
                  <a:srgbClr val="FFFF00"/>
                </a:solidFill>
              </a:rPr>
              <a:t>", ОАО «</a:t>
            </a:r>
            <a:r>
              <a:rPr lang="ru-RU" b="1" i="1" dirty="0" err="1" smtClean="0">
                <a:solidFill>
                  <a:srgbClr val="FFFF00"/>
                </a:solidFill>
              </a:rPr>
              <a:t>Лианозовский</a:t>
            </a:r>
            <a:r>
              <a:rPr lang="ru-RU" b="1" i="1" dirty="0" smtClean="0">
                <a:solidFill>
                  <a:srgbClr val="FFFF00"/>
                </a:solidFill>
              </a:rPr>
              <a:t> колбасный завод»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D:\РАЗНОЕ\Шаг в будущее 2010!!!!!!!!!\титуль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570"/>
            <a:ext cx="9144000" cy="684286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Список продуктов и результаты:</a:t>
            </a:r>
            <a:endParaRPr lang="ru-RU" sz="4000" b="1" i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1643050"/>
          <a:ext cx="7715304" cy="457203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3857249"/>
                <a:gridCol w="3858055"/>
              </a:tblGrid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Название продукта</a:t>
                      </a:r>
                      <a:endParaRPr lang="ru-RU" sz="11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Наличие маркировки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Чай «Липтон» ( в пакетиках)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нет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Чай «Нести» (напиток)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нет</a:t>
                      </a:r>
                      <a:endParaRPr lang="ru-RU" sz="11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Coca-Cola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нет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Майонез «</a:t>
                      </a:r>
                      <a:r>
                        <a:rPr lang="en-US" sz="1400"/>
                        <a:t>Calve</a:t>
                      </a:r>
                      <a:r>
                        <a:rPr lang="ru-RU" sz="1400"/>
                        <a:t>»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нет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Шоколадный батончик «</a:t>
                      </a:r>
                      <a:r>
                        <a:rPr lang="en-US" sz="1400"/>
                        <a:t>Snickers</a:t>
                      </a:r>
                      <a:r>
                        <a:rPr lang="ru-RU" sz="1400"/>
                        <a:t>»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нет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M&amp;M</a:t>
                      </a:r>
                      <a:r>
                        <a:rPr lang="ru-RU" sz="1400"/>
                        <a:t> с шоколадом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нет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Фасоль «</a:t>
                      </a:r>
                      <a:r>
                        <a:rPr lang="en-US" sz="1400"/>
                        <a:t>Heinz</a:t>
                      </a:r>
                      <a:r>
                        <a:rPr lang="ru-RU" sz="1400"/>
                        <a:t>»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нет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«</a:t>
                      </a:r>
                      <a:r>
                        <a:rPr lang="en-US" sz="1400"/>
                        <a:t>Heinz</a:t>
                      </a:r>
                      <a:r>
                        <a:rPr lang="ru-RU" sz="1400"/>
                        <a:t>» , пюре из говядины</a:t>
                      </a:r>
                      <a:endParaRPr lang="ru-RU" sz="11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есть</a:t>
                      </a:r>
                      <a:endParaRPr lang="ru-RU" sz="11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Хлопья на завтрак</a:t>
                      </a:r>
                      <a:endParaRPr lang="ru-RU" sz="11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нет</a:t>
                      </a:r>
                      <a:endParaRPr lang="ru-RU" sz="11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Администратор\Рабочий стол\26654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387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20429882">
            <a:off x="183858" y="3138158"/>
            <a:ext cx="9216462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ЗА НАУКОЙ  -  БУДУЩЕЕ!</a:t>
            </a:r>
            <a:endParaRPr lang="ru-RU" b="1" i="1" dirty="0"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ЗНОЕ\Шаг в будущее 2010!!!!!!!!!\46759073_1248599382_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85791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solidFill>
                  <a:srgbClr val="7030A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«Что ждет человечество: большие удачи  или большие неприятности? </a:t>
            </a:r>
            <a:br>
              <a:rPr lang="ru-RU" sz="4000" b="1" spc="50" dirty="0" smtClean="0">
                <a:ln w="11430">
                  <a:solidFill>
                    <a:srgbClr val="FF0000"/>
                  </a:solidFill>
                </a:ln>
                <a:solidFill>
                  <a:srgbClr val="7030A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solidFill>
                  <a:srgbClr val="7030A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Видно, хлебнуть придется всего. Ибо по правилам Игры, которую Человек затеял с Природой, за все хорошее, за каждый выигрыш, надо будет платить.</a:t>
            </a:r>
            <a:br>
              <a:rPr lang="ru-RU" sz="4000" b="1" spc="50" dirty="0" smtClean="0">
                <a:ln w="11430">
                  <a:solidFill>
                    <a:srgbClr val="FF0000"/>
                  </a:solidFill>
                </a:ln>
                <a:solidFill>
                  <a:srgbClr val="7030A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solidFill>
                  <a:srgbClr val="7030A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часто очень дорогой ценой!»</a:t>
            </a:r>
            <a:br>
              <a:rPr lang="ru-RU" sz="4000" b="1" spc="50" dirty="0" smtClean="0">
                <a:ln w="11430">
                  <a:solidFill>
                    <a:srgbClr val="FF0000"/>
                  </a:solidFill>
                </a:ln>
                <a:solidFill>
                  <a:srgbClr val="7030A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000" b="1" spc="50" dirty="0">
              <a:ln w="11430">
                <a:solidFill>
                  <a:srgbClr val="FF0000"/>
                </a:solidFill>
              </a:ln>
              <a:solidFill>
                <a:srgbClr val="7030A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РАЗНОЕ\Шаг в будущее 2010!!!!!!!!!\1217300388_bas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596" y="0"/>
            <a:ext cx="4143404" cy="66437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785794"/>
            <a:ext cx="3929090" cy="5643602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</a:rPr>
            </a:br>
            <a:r>
              <a:rPr lang="ru-RU" sz="2800" b="1" i="1" u="sng" dirty="0" smtClean="0">
                <a:solidFill>
                  <a:srgbClr val="FF0000"/>
                </a:solidFill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</a:rPr>
            </a:br>
            <a:r>
              <a:rPr lang="ru-RU" sz="2800" b="1" i="1" u="sng" dirty="0" smtClean="0">
                <a:solidFill>
                  <a:srgbClr val="FF0000"/>
                </a:solidFill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</a:rPr>
            </a:br>
            <a:r>
              <a:rPr lang="ru-RU" sz="2800" b="1" i="1" u="sng" dirty="0" smtClean="0">
                <a:solidFill>
                  <a:srgbClr val="FF0000"/>
                </a:solidFill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</a:rPr>
            </a:br>
            <a:r>
              <a:rPr lang="ru-RU" sz="2800" b="1" i="1" u="sng" dirty="0" smtClean="0">
                <a:solidFill>
                  <a:srgbClr val="FF0000"/>
                </a:solidFill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</a:rPr>
            </a:br>
            <a:r>
              <a:rPr lang="ru-RU" sz="2800" b="1" i="1" u="sng" dirty="0" smtClean="0">
                <a:solidFill>
                  <a:srgbClr val="FF0000"/>
                </a:solidFill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</a:rPr>
            </a:br>
            <a:r>
              <a:rPr lang="ru-RU" sz="2800" b="1" i="1" u="sng" dirty="0" smtClean="0">
                <a:solidFill>
                  <a:srgbClr val="FF0000"/>
                </a:solidFill>
              </a:rPr>
              <a:t>Генетически модифицированный организм (ГМО)</a:t>
            </a:r>
            <a:r>
              <a:rPr lang="ru-RU" sz="2800" b="1" i="1" dirty="0" smtClean="0">
                <a:solidFill>
                  <a:srgbClr val="FF0000"/>
                </a:solidFill>
              </a:rPr>
              <a:t> — живой организм, генотип которого был искусственно изменён при помощи методов генной инженерии.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РАЗНОЕ\Шаг в будущее 2010!!!!!!!!!\Ксюша картинки гмо\гибрид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57752" cy="677110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ЗНОЕ\Шаг в будущее 2010!!!!!!!!!\Ксюша картинки гмо\помид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359" y="0"/>
            <a:ext cx="906664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5654692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</a:rPr>
              <a:t>Основные этапы создания ГМО: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1. Получение изолированного гена.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2. Введение гена в вектор для переноса в организм.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3. Перенос вектора с геном в модифицируемый организм.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4. Преобразование клеток организма.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5. Отбор генетически модифицированных организмов и устранение тех, которые не были успешно модифицированы.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Применение ГМО:</a:t>
            </a:r>
            <a:endParaRPr lang="ru-RU" b="1" dirty="0">
              <a:ln w="19050">
                <a:solidFill>
                  <a:srgbClr val="FFFF00"/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857232"/>
            <a:ext cx="4040188" cy="106839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ГМО в научных целях</a:t>
            </a:r>
            <a:endParaRPr lang="ru-RU" sz="40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857232"/>
            <a:ext cx="4041775" cy="107157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endParaRPr lang="ru-RU" i="1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30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Использование ГМО в медицинских целях</a:t>
            </a:r>
            <a:endParaRPr lang="ru-RU" sz="30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098" name="Picture 2" descr="D:\РАЗНОЕ\Шаг в будущее 2010!!!!!!!!!\Ксюша картинки гмо\ученый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2629" y="2143116"/>
            <a:ext cx="4359371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D:\РАЗНОЕ\Шаг в будущее 2010!!!!!!!!!\Ксюша картинки гмо\ученый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143116"/>
            <a:ext cx="4214842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ЗНОЕ\Шаг в будущее 2010!!!!!!!!!\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60"/>
            <a:ext cx="9144000" cy="68603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u="sng" dirty="0" smtClean="0">
                <a:solidFill>
                  <a:srgbClr val="C00000"/>
                </a:solidFill>
              </a:rPr>
              <a:t/>
            </a:r>
            <a:br>
              <a:rPr lang="en-US" sz="4000" b="1" i="1" u="sng" dirty="0" smtClean="0">
                <a:solidFill>
                  <a:srgbClr val="C00000"/>
                </a:solidFill>
              </a:rPr>
            </a:br>
            <a:r>
              <a:rPr lang="en-US" sz="4000" b="1" i="1" u="sng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714356"/>
            <a:ext cx="4040188" cy="2214554"/>
          </a:xfrm>
        </p:spPr>
        <p:txBody>
          <a:bodyPr>
            <a:normAutofit/>
          </a:bodyPr>
          <a:lstStyle/>
          <a:p>
            <a:endParaRPr lang="ru-RU" i="1" dirty="0" smtClean="0"/>
          </a:p>
          <a:p>
            <a:pPr algn="ctr"/>
            <a:r>
              <a:rPr lang="ru-RU" sz="3600" i="1" dirty="0" smtClean="0">
                <a:solidFill>
                  <a:srgbClr val="FFFF00"/>
                </a:solidFill>
              </a:rPr>
              <a:t>Использование ГМО в сельском хозяйстве</a:t>
            </a:r>
          </a:p>
          <a:p>
            <a:endParaRPr lang="ru-RU" dirty="0"/>
          </a:p>
        </p:txBody>
      </p:sp>
      <p:pic>
        <p:nvPicPr>
          <p:cNvPr id="3075" name="Picture 3" descr="D:\РАЗНОЕ\Шаг в будущее 2010!!!!!!!!!\Ксюша картинки гмо\ананас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28604"/>
            <a:ext cx="4874201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D:\РАЗНОЕ\Шаг в будущее 2010!!!!!!!!!\Ксюша картинки гмо\морков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00379"/>
            <a:ext cx="4786346" cy="3071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D:\РАЗНОЕ\Шаг в будущее 2010!!!!!!!!!\ГМО\свинка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3571876"/>
            <a:ext cx="2928958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гл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5572140"/>
            <a:ext cx="4500594" cy="1143000"/>
          </a:xfrm>
        </p:spPr>
        <p:txBody>
          <a:bodyPr>
            <a:normAutofit/>
          </a:bodyPr>
          <a:lstStyle/>
          <a:p>
            <a:r>
              <a:rPr lang="en-US" sz="4800" b="1" i="1" dirty="0" smtClean="0">
                <a:solidFill>
                  <a:srgbClr val="FF0066"/>
                </a:solidFill>
              </a:rPr>
              <a:t>GLO FISH</a:t>
            </a:r>
            <a:endParaRPr lang="ru-RU" sz="4800" b="1" i="1" dirty="0">
              <a:solidFill>
                <a:srgbClr val="FF0066"/>
              </a:solidFill>
            </a:endParaRPr>
          </a:p>
        </p:txBody>
      </p:sp>
      <p:pic>
        <p:nvPicPr>
          <p:cNvPr id="2051" name="Picture 3" descr="C:\Documents and Settings\Администратор\Рабочий стол\фиш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5404809" cy="3286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5357826"/>
            <a:ext cx="6643734" cy="1143000"/>
          </a:xfrm>
        </p:spPr>
        <p:txBody>
          <a:bodyPr/>
          <a:lstStyle/>
          <a:p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  <a:tileRect r="-100000" b="-100000"/>
                </a:gradFill>
                <a:effectLst>
                  <a:glow rad="101600">
                    <a:srgbClr val="00B0F0">
                      <a:alpha val="60000"/>
                    </a:srgbClr>
                  </a:glow>
                  <a:reflection blurRad="6350" stA="60000" endA="900" endPos="60000" dist="29997" dir="5400000" sy="-100000" algn="bl" rotWithShape="0"/>
                </a:effectLst>
              </a:rPr>
              <a:t>Голубая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  <a:tileRect r="-100000" b="-100000"/>
                </a:gradFill>
                <a:effectLst>
                  <a:glow rad="101600">
                    <a:srgbClr val="00B0F0">
                      <a:alpha val="60000"/>
                    </a:srgbClr>
                  </a:glow>
                  <a:reflection blurRad="6350" stA="60000" endA="900" endPos="60000" dist="29997" dir="5400000" sy="-100000" algn="bl" rotWithShape="0"/>
                </a:effectLst>
              </a:rPr>
              <a:t> роза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  <a:tileRect r="-100000" b="-100000"/>
              </a:gradFill>
              <a:effectLst>
                <a:glow rad="101600">
                  <a:srgbClr val="00B0F0">
                    <a:alpha val="60000"/>
                  </a:srgbClr>
                </a:glow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3074" name="Picture 2" descr="C:\Documents and Settings\Администратор\Рабочий стол\голц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96000" cy="4876800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синя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857628"/>
            <a:ext cx="3071802" cy="2714620"/>
          </a:xfrm>
          <a:prstGeom prst="rect">
            <a:avLst/>
          </a:prstGeom>
          <a:noFill/>
        </p:spPr>
      </p:pic>
      <p:pic>
        <p:nvPicPr>
          <p:cNvPr id="3076" name="Picture 4" descr="D:\РАЗНОЕ\Шаг в будущее 2010!!!!!!!!!\ГМО\x_60d54ff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11" y="428604"/>
            <a:ext cx="3047989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дол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335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Исследовательская работа по экологии  </vt:lpstr>
      <vt:lpstr>«Что ждет человечество: большие удачи  или большие неприятности?  Видно, хлебнуть придется всего. Ибо по правилам Игры, которую Человек затеял с Природой, за все хорошее, за каждый выигрыш, надо будет платить.  И часто очень дорогой ценой!» </vt:lpstr>
      <vt:lpstr>      Генетически модифицированный организм (ГМО) — живой организм, генотип которого был искусственно изменён при помощи методов генной инженерии.</vt:lpstr>
      <vt:lpstr>Основные этапы создания ГМО: 1. Получение изолированного гена. 2. Введение гена в вектор для переноса в организм. 3. Перенос вектора с геном в модифицируемый организм. 4. Преобразование клеток организма. 5. Отбор генетически модифицированных организмов и устранение тех, которые не были успешно модифицированы. </vt:lpstr>
      <vt:lpstr>Применение ГМО:</vt:lpstr>
      <vt:lpstr>   </vt:lpstr>
      <vt:lpstr>GLO FISH</vt:lpstr>
      <vt:lpstr>Голубая роза</vt:lpstr>
      <vt:lpstr>Презентация PowerPoint</vt:lpstr>
      <vt:lpstr>Презентация PowerPoint</vt:lpstr>
      <vt:lpstr>Эксперименты на мышах</vt:lpstr>
      <vt:lpstr>Презентация PowerPoint</vt:lpstr>
      <vt:lpstr>Презентация PowerPoint</vt:lpstr>
      <vt:lpstr>Основные риски для человека:</vt:lpstr>
      <vt:lpstr>Презентация PowerPoint</vt:lpstr>
      <vt:lpstr>Компании-производители продуктов, содержащих ГМО:</vt:lpstr>
      <vt:lpstr>Список продуктов и результаты:</vt:lpstr>
      <vt:lpstr>ЗА НАУКОЙ  -  БУДУЩЕЕ!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экологии  </dc:title>
  <dc:creator>RuVarez User</dc:creator>
  <cp:lastModifiedBy>Admin</cp:lastModifiedBy>
  <cp:revision>19</cp:revision>
  <dcterms:created xsi:type="dcterms:W3CDTF">2010-01-30T14:32:21Z</dcterms:created>
  <dcterms:modified xsi:type="dcterms:W3CDTF">2011-01-17T16:44:27Z</dcterms:modified>
</cp:coreProperties>
</file>