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5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custShowLst>
    <p:custShow name="Произвольный показ 1" id="0">
      <p:sldLst>
        <p:sld r:id="rId2"/>
        <p:sld r:id="rId3"/>
        <p:sld r:id="rId4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xmlns:mc="http://schemas.openxmlformats.org/markup-compatibility/2006" xmlns:a14="http://schemas.microsoft.com/office/drawing/2010/main" val="FF0000" mc:Ignorable=""/>
    </p:penClr>
    <p:extLst>
      <p:ext uri="{EC167BDD-8182-4AB7-AECC-EB403E3ABB37}">
        <p14:laserClr xmlns:p14="http://schemas.microsoft.com/office/powerpoint/2010/main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xmlns:mc="http://schemas.openxmlformats.org/markup-compatibility/2006" xmlns:a14="http://schemas.microsoft.com/office/drawing/2010/main" val="838BB3" mc:Ignorable="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22" autoAdjust="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xmlns:mc="http://schemas.openxmlformats.org/markup-compatibility/2006" xmlns:a14="http://schemas.microsoft.com/office/drawing/2010/main" val="F9F9F9" mc:Ignorable=""/>
                </a:solidFill>
                <a:effectLst>
                  <a:innerShdw blurRad="50800" dist="25400" dir="13500000">
                    <a:srgbClr xmlns:mc="http://schemas.openxmlformats.org/markup-compatibility/2006" xmlns:a14="http://schemas.microsoft.com/office/drawing/2010/main" val="000000" mc:Ignorable="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xmlns:mc="http://schemas.openxmlformats.org/markup-compatibility/2006" xmlns:a14="http://schemas.microsoft.com/office/drawing/2010/main" val="000000" mc:Ignorable="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xmlns:mc="http://schemas.openxmlformats.org/markup-compatibility/2006" xmlns:a14="http://schemas.microsoft.com/office/drawing/2010/main" val="000000" mc:Ignorable="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xmlns:mc="http://schemas.openxmlformats.org/markup-compatibility/2006" xmlns:a14="http://schemas.microsoft.com/office/drawing/2010/main" val="000000" mc:Ignorable="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EA7E3-90B1-4ADD-ADF9-58558E79CD8B}" type="datetimeFigureOut">
              <a:rPr lang="ru-RU" smtClean="0"/>
              <a:t>31.01.2010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40A19C-B77C-4EDF-A752-AB25AC32D87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EA7E3-90B1-4ADD-ADF9-58558E79CD8B}" type="datetimeFigureOut">
              <a:rPr lang="ru-RU" smtClean="0"/>
              <a:t>31.01.2010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0A19C-B77C-4EDF-A752-AB25AC32D8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EA7E3-90B1-4ADD-ADF9-58558E79CD8B}" type="datetimeFigureOut">
              <a:rPr lang="ru-RU" smtClean="0"/>
              <a:t>31.01.2010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0A19C-B77C-4EDF-A752-AB25AC32D8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3CEA7E3-90B1-4ADD-ADF9-58558E79CD8B}" type="datetimeFigureOut">
              <a:rPr lang="ru-RU" smtClean="0"/>
              <a:t>31.01.2010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040A19C-B77C-4EDF-A752-AB25AC32D875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EA7E3-90B1-4ADD-ADF9-58558E79CD8B}" type="datetimeFigureOut">
              <a:rPr lang="ru-RU" smtClean="0"/>
              <a:t>31.01.2010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0A19C-B77C-4EDF-A752-AB25AC32D87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xmlns:mc="http://schemas.openxmlformats.org/markup-compatibility/2006" xmlns:a14="http://schemas.microsoft.com/office/drawing/2010/main" val="F9F9F9" mc:Ignorable="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xmlns:mc="http://schemas.openxmlformats.org/markup-compatibility/2006" xmlns:a14="http://schemas.microsoft.com/office/drawing/2010/main" val="E9E9E8" mc:Ignorable=""/>
            </a:solidFill>
            <a:prstDash val="solid"/>
          </a:ln>
          <a:effectLst>
            <a:outerShdw blurRad="31750" dir="2700000" algn="tl" rotWithShape="0">
              <a:srgbClr xmlns:mc="http://schemas.openxmlformats.org/markup-compatibility/2006" xmlns:a14="http://schemas.microsoft.com/office/drawing/2010/main" val="000000" mc:Ignorable="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EA7E3-90B1-4ADD-ADF9-58558E79CD8B}" type="datetimeFigureOut">
              <a:rPr lang="ru-RU" smtClean="0"/>
              <a:t>31.01.2010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0A19C-B77C-4EDF-A752-AB25AC32D87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0A19C-B77C-4EDF-A752-AB25AC32D87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EA7E3-90B1-4ADD-ADF9-58558E79CD8B}" type="datetimeFigureOut">
              <a:rPr lang="ru-RU" smtClean="0"/>
              <a:t>31.01.2010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xmlns:mc="http://schemas.openxmlformats.org/markup-compatibility/2006" xmlns:a14="http://schemas.microsoft.com/office/drawing/2010/main" val="000000" mc:Ignorable="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xmlns:mc="http://schemas.openxmlformats.org/markup-compatibility/2006" xmlns:a14="http://schemas.microsoft.com/office/drawing/2010/main" val="000000" mc:Ignorable="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EA7E3-90B1-4ADD-ADF9-58558E79CD8B}" type="datetimeFigureOut">
              <a:rPr lang="ru-RU" smtClean="0"/>
              <a:t>31.01.2010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0A19C-B77C-4EDF-A752-AB25AC32D87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EA7E3-90B1-4ADD-ADF9-58558E79CD8B}" type="datetimeFigureOut">
              <a:rPr lang="ru-RU" smtClean="0"/>
              <a:t>31.01.2010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0A19C-B77C-4EDF-A752-AB25AC32D8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3CEA7E3-90B1-4ADD-ADF9-58558E79CD8B}" type="datetimeFigureOut">
              <a:rPr lang="ru-RU" smtClean="0"/>
              <a:t>31.01.2010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040A19C-B77C-4EDF-A752-AB25AC32D87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EA7E3-90B1-4ADD-ADF9-58558E79CD8B}" type="datetimeFigureOut">
              <a:rPr lang="ru-RU" smtClean="0"/>
              <a:t>31.01.2010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40A19C-B77C-4EDF-A752-AB25AC32D87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3CEA7E3-90B1-4ADD-ADF9-58558E79CD8B}" type="datetimeFigureOut">
              <a:rPr lang="ru-RU" smtClean="0"/>
              <a:t>31.01.2010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040A19C-B77C-4EDF-A752-AB25AC32D875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xmlns:mc="http://schemas.openxmlformats.org/markup-compatibility/2006" xmlns:a14="http://schemas.microsoft.com/office/drawing/2010/main" val="F9F9F9" mc:Ignorable="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8229600" cy="2906216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Гражданский подвиг </a:t>
            </a:r>
            <a:br>
              <a:rPr lang="ru-RU" sz="60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</a:br>
            <a:r>
              <a:rPr lang="ru-RU" sz="60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Сергея </a:t>
            </a:r>
            <a:r>
              <a:rPr lang="ru-RU" sz="6000" b="1" i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Преминина</a:t>
            </a:r>
            <a:endParaRPr lang="ru-RU" sz="6000" b="1" i="1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4128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860032" y="4869160"/>
            <a:ext cx="3826768" cy="1219200"/>
          </a:xfrm>
          <a:ln>
            <a:noFill/>
          </a:ln>
        </p:spPr>
        <p:txBody>
          <a:bodyPr/>
          <a:lstStyle/>
          <a:p>
            <a:r>
              <a:rPr lang="ru-RU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С.А. </a:t>
            </a:r>
            <a:r>
              <a:rPr lang="ru-RU" i="1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Преминин</a:t>
            </a:r>
            <a:endParaRPr lang="ru-RU" i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26" name="Рисунок 2" descr="C:\Documents and Settings\Ёжик\Рабочий стол\premin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4124105" cy="5825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6295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539552" y="404664"/>
            <a:ext cx="8280920" cy="5911552"/>
          </a:xfrm>
        </p:spPr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6804248" y="404664"/>
            <a:ext cx="1984248" cy="3733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162800" y="5853218"/>
            <a:ext cx="1981200" cy="109364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2050" name="Рисунок 2" descr="C:\Documents and Settings\Ёжик\Рабочий стол\ustu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8208912" cy="6017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491880" y="5301208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с. Красавино – малая родина </a:t>
            </a:r>
            <a:b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С. </a:t>
            </a:r>
            <a:r>
              <a:rPr lang="ru-RU" sz="24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Преминина</a:t>
            </a:r>
            <a:endParaRPr lang="ru-RU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254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2267744" y="476672"/>
            <a:ext cx="6248400" cy="5715000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Анатолий Ефимович </a:t>
            </a:r>
            <a:endParaRPr lang="ru-RU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Валентина Егоровна 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Рисунок 3" descr="C:\Documents and Settings\Ёжик\Рабочий стол\Geroy2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548680"/>
            <a:ext cx="6048673" cy="4536504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446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Рисунок 2" descr="C:\Documents and Settings\Ёжик\Рабочий стол\bimg1356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280920" cy="6102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948264" y="620688"/>
            <a:ext cx="15121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solidFill>
                  <a:srgbClr xmlns:mc="http://schemas.openxmlformats.org/markup-compatibility/2006" xmlns:a14="http://schemas.microsoft.com/office/drawing/2010/main" val="838BB3" mc:Ignorable=""/>
                </a:solidFill>
              </a:rPr>
              <a:t>К-219</a:t>
            </a:r>
          </a:p>
        </p:txBody>
      </p:sp>
    </p:spTree>
    <p:extLst>
      <p:ext uri="{BB962C8B-B14F-4D97-AF65-F5344CB8AC3E}">
        <p14:creationId xmlns:p14="http://schemas.microsoft.com/office/powerpoint/2010/main" val="146152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Рисунок 2" descr="C:\Documents and Settings\Ёжик\Рабочий стол\23370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3117"/>
            <a:ext cx="9144000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504" y="5877272"/>
            <a:ext cx="39045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Баренцево море </a:t>
            </a:r>
            <a:endParaRPr lang="ru-RU" sz="3600" b="1" i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807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Рисунок 2" descr="C:\Documents and Settings\Ёжик\Рабочий стол\1257404574_667a_avar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136903" cy="603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796136" y="5805264"/>
            <a:ext cx="28246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Затонувшая подлодка </a:t>
            </a:r>
            <a:endParaRPr lang="ru-RU" b="1" i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365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457200" y="116632"/>
            <a:ext cx="4059936" cy="597936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/>
              <a:t>       </a:t>
            </a:r>
            <a:r>
              <a:rPr lang="ru-RU" sz="1500" dirty="0"/>
              <a:t>Указом Президиума Верховного Совета СССР № 7409–XI от 22 июля 1987 года за мужество и отвагу наградить </a:t>
            </a:r>
            <a:r>
              <a:rPr lang="ru-RU" sz="1500" dirty="0" err="1"/>
              <a:t>Преминина</a:t>
            </a:r>
            <a:r>
              <a:rPr lang="ru-RU" sz="1500" dirty="0"/>
              <a:t> Сергея Анатольевича — матроса, орденом Красной Звезды (посмертно). 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648200" y="116632"/>
            <a:ext cx="4059936" cy="5979368"/>
          </a:xfrm>
        </p:spPr>
        <p:txBody>
          <a:bodyPr>
            <a:normAutofit/>
          </a:bodyPr>
          <a:lstStyle/>
          <a:p>
            <a:r>
              <a:rPr lang="ru-RU" sz="1600" dirty="0"/>
              <a:t>Указом Президента Российской Федерации № 844 от 7 августа 1997 года за мужество и героизм, проявленные при исполнении воинского долга, </a:t>
            </a:r>
            <a:r>
              <a:rPr lang="ru-RU" sz="1600" dirty="0" err="1"/>
              <a:t>Преминину</a:t>
            </a:r>
            <a:r>
              <a:rPr lang="ru-RU" sz="1600" dirty="0"/>
              <a:t> Сергею Анатольевичу — матросу, уроженцу г. Красавино Вологодской области, присвоить звание Героя Российской Федерации (посмертно).</a:t>
            </a:r>
          </a:p>
          <a:p>
            <a:endParaRPr lang="ru-RU" dirty="0"/>
          </a:p>
        </p:txBody>
      </p:sp>
      <p:pic>
        <p:nvPicPr>
          <p:cNvPr id="4098" name="Рисунок 2" descr="C:\Documents and Settings\Ёжик\Рабочий стол\ord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32656"/>
            <a:ext cx="2880320" cy="2966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4099" name="Рисунок 3" descr="C:\Documents and Settings\Ёжик\Рабочий стол\ord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492896"/>
            <a:ext cx="2436862" cy="3991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0519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4499992" y="332656"/>
            <a:ext cx="4266056" cy="6264696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</a:pPr>
            <a:r>
              <a:rPr lang="ru-RU" dirty="0" smtClean="0"/>
              <a:t>Дожди над родиною моросили, 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И осень тишиной была полна  …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Обыкновенный мальчик из России, 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О чём шумит солёная волна?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О неизбывной материнской боли,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О нежности мальчишеской руки?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Под рокот моря снилось тебе поле 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И сильный берег северной реки.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Не  высказать , не выплакать печали.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Вдруг холоднее стало на земле , 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И птицы на минуту замолчали , 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Когда ты умирал в горячей мгле ,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Но тишина спасённой оставалась,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И , юность,  как пламенем горя.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Твоя душа над миром поднималась ,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А мы подумали  -  ВЗОШЛА ЗАРЯ!</a:t>
            </a: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Рисунок 2" descr="C:\Documents and Settings\Ёжик\Рабочий стол\ma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20688"/>
            <a:ext cx="4248472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2469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444D26" mc:Ignorable=""/>
      </a:dk2>
      <a:lt2>
        <a:srgbClr xmlns:mc="http://schemas.openxmlformats.org/markup-compatibility/2006" xmlns:a14="http://schemas.microsoft.com/office/drawing/2010/main" val="FEFAC9" mc:Ignorable=""/>
      </a:lt2>
      <a:accent1>
        <a:srgbClr xmlns:mc="http://schemas.openxmlformats.org/markup-compatibility/2006" xmlns:a14="http://schemas.microsoft.com/office/drawing/2010/main" val="A5B592" mc:Ignorable=""/>
      </a:accent1>
      <a:accent2>
        <a:srgbClr xmlns:mc="http://schemas.openxmlformats.org/markup-compatibility/2006" xmlns:a14="http://schemas.microsoft.com/office/drawing/2010/main" val="F3A447" mc:Ignorable=""/>
      </a:accent2>
      <a:accent3>
        <a:srgbClr xmlns:mc="http://schemas.openxmlformats.org/markup-compatibility/2006" xmlns:a14="http://schemas.microsoft.com/office/drawing/2010/main" val="E7BC29" mc:Ignorable=""/>
      </a:accent3>
      <a:accent4>
        <a:srgbClr xmlns:mc="http://schemas.openxmlformats.org/markup-compatibility/2006" xmlns:a14="http://schemas.microsoft.com/office/drawing/2010/main" val="D092A7" mc:Ignorable=""/>
      </a:accent4>
      <a:accent5>
        <a:srgbClr xmlns:mc="http://schemas.openxmlformats.org/markup-compatibility/2006" xmlns:a14="http://schemas.microsoft.com/office/drawing/2010/main" val="9C85C0" mc:Ignorable=""/>
      </a:accent5>
      <a:accent6>
        <a:srgbClr xmlns:mc="http://schemas.openxmlformats.org/markup-compatibility/2006" xmlns:a14="http://schemas.microsoft.com/office/drawing/2010/main" val="809EC2" mc:Ignorable=""/>
      </a:accent6>
      <a:hlink>
        <a:srgbClr xmlns:mc="http://schemas.openxmlformats.org/markup-compatibility/2006" xmlns:a14="http://schemas.microsoft.com/office/drawing/2010/main" val="8E58B6" mc:Ignorable=""/>
      </a:hlink>
      <a:folHlink>
        <a:srgbClr xmlns:mc="http://schemas.openxmlformats.org/markup-compatibility/2006" xmlns:a14="http://schemas.microsoft.com/office/drawing/2010/main" val="7F6F6F" mc:Ignorable="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xmlns:mc="http://schemas.openxmlformats.org/markup-compatibility/2006" xmlns:a14="http://schemas.microsoft.com/office/drawing/2010/main" val="000000" mc:Ignorable="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xmlns:mc="http://schemas.openxmlformats.org/markup-compatibility/2006" xmlns:a14="http://schemas.microsoft.com/office/drawing/2010/main" val="000000" mc:Ignorable="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xmlns:mc="http://schemas.openxmlformats.org/markup-compatibility/2006" xmlns:a14="http://schemas.microsoft.com/office/drawing/2010/main" val="000000" mc:Ignorable="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</TotalTime>
  <Words>189</Words>
  <Application>Microsoft Office PowerPoint</Application>
  <PresentationFormat>Экран (4:3)</PresentationFormat>
  <Paragraphs>48</Paragraphs>
  <Slides>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  <vt:variant>
        <vt:lpstr>Произвольные показы</vt:lpstr>
      </vt:variant>
      <vt:variant>
        <vt:i4>1</vt:i4>
      </vt:variant>
    </vt:vector>
  </HeadingPairs>
  <TitlesOfParts>
    <vt:vector size="11" baseType="lpstr">
      <vt:lpstr>Бумажная</vt:lpstr>
      <vt:lpstr>Гражданский подвиг  Сергея Преминина</vt:lpstr>
      <vt:lpstr>С.А. Преминин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Произвольный показ 1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«Гражданский Подвиг Сергея Преминина»</dc:title>
  <dc:creator>Ёжик</dc:creator>
  <cp:lastModifiedBy>Ёжик</cp:lastModifiedBy>
  <cp:revision>10</cp:revision>
  <dcterms:created xsi:type="dcterms:W3CDTF">2010-01-24T11:33:39Z</dcterms:created>
  <dcterms:modified xsi:type="dcterms:W3CDTF">2010-01-31T14:12:52Z</dcterms:modified>
</cp:coreProperties>
</file>