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3D9B6-5889-4B7B-BCB0-4EA7E66FE4E7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89ABA-E161-48EC-B8A0-095C7CEF7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6443">
            <a:off x="232496" y="313290"/>
            <a:ext cx="173399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721065">
            <a:off x="2161041" y="2049568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75000"/>
                  </a:schemeClr>
                </a:solidFill>
              </a:rPr>
              <a:t>Леонардо да Винчи.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Гений.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FFFF00"/>
                </a:solidFill>
              </a:rPr>
              <a:t>Сверхчеловек. </a:t>
            </a:r>
            <a:r>
              <a:rPr lang="ru-RU" sz="4400" dirty="0" smtClean="0">
                <a:solidFill>
                  <a:schemeClr val="tx2">
                    <a:lumMod val="25000"/>
                  </a:schemeClr>
                </a:solidFill>
              </a:rPr>
              <a:t>Черный маг.</a:t>
            </a:r>
            <a:endParaRPr lang="ru-RU" sz="44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6074">
            <a:off x="5709366" y="4277929"/>
            <a:ext cx="2857501" cy="201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0747">
            <a:off x="5852761" y="223302"/>
            <a:ext cx="2661249" cy="198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55183">
            <a:off x="642910" y="4357694"/>
            <a:ext cx="3405920" cy="1852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4286280" cy="64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357554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85720" y="5000636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14356"/>
            <a:ext cx="7572428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714356"/>
            <a:ext cx="7572428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214290"/>
            <a:ext cx="435771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214290"/>
            <a:ext cx="4386281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214290"/>
            <a:ext cx="442915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18" y="214290"/>
            <a:ext cx="457203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214290"/>
            <a:ext cx="4572032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0"/>
                            </p:stCondLst>
                            <p:childTnLst>
                              <p:par>
                                <p:cTn id="4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100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0" accel="10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0"/>
                            </p:stCondLst>
                            <p:childTnLst>
                              <p:par>
                                <p:cTn id="5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0"/>
                            </p:stCondLst>
                            <p:childTnLst>
                              <p:par>
                                <p:cTn id="5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0"/>
                            </p:stCondLst>
                            <p:childTnLst>
                              <p:par>
                                <p:cTn id="61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0"/>
                            </p:stCondLst>
                            <p:childTnLst>
                              <p:par>
                                <p:cTn id="70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000"/>
                            </p:stCondLst>
                            <p:childTnLst>
                              <p:par>
                                <p:cTn id="7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000"/>
                            </p:stCondLst>
                            <p:childTnLst>
                              <p:par>
                                <p:cTn id="84" presetID="3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decel="100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0" decel="100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428604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Самая загадочная картина в мире!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142984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Неуловимая улыбка знаменитой </a:t>
            </a:r>
            <a:r>
              <a:rPr lang="ru-RU" dirty="0" err="1" smtClean="0"/>
              <a:t>Моны</a:t>
            </a:r>
            <a:r>
              <a:rPr lang="ru-RU" dirty="0" smtClean="0"/>
              <a:t> Лизы давно привлекает не только любителей живописи, но и учёных. Работу над этим портретом Леонардо да Винчи продолжал до конца своих дней. </a:t>
            </a:r>
          </a:p>
          <a:p>
            <a:r>
              <a:rPr lang="ru-RU" dirty="0" smtClean="0"/>
              <a:t>   Возможно, это единственный автопортрет Леонардо да Винчи.</a:t>
            </a:r>
          </a:p>
          <a:p>
            <a:r>
              <a:rPr lang="ru-RU" dirty="0" smtClean="0"/>
              <a:t>    По одной версии, на картине – жена знатного горожанина. А некоторые считают, что это зашифрованный портрет самого Леонардо!</a:t>
            </a:r>
          </a:p>
          <a:p>
            <a:r>
              <a:rPr lang="ru-RU" dirty="0" smtClean="0"/>
              <a:t>   Чем дольше смотришь на картину, тем разнообразнее кажется выражение лица женщины – от радостного до  печального. Что это – обман зрения? Или улыбка – лишь следствие того, что время исказило краску на холсте? Сама Джоконда продолжает смеяться над учёными – пусть мучаются своими догадками, она надёжно хранит тайну своего мастера!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72008"/>
            <a:ext cx="311866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000504"/>
            <a:ext cx="2171696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28014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Литературное творчество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528" y="785794"/>
            <a:ext cx="19934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Леонардо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да Винчи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21431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Литературное творчество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58214" y="714356"/>
            <a:ext cx="2857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Леонардо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да Винчи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500042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Летучая мышь и ласточка.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142984"/>
            <a:ext cx="635798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Прилетевши к стене сарая под козырьком крыши, летучая мышь укрылась с головой перепончатыми крыльями, чтобы не видеть солнечного света. Так она провела весь день до заката. Когда солнце скрылось за горизонтом и небо потемнело, она высунула голову из-под крыши и осторожно огляделась вокруг. «Наконец-то погас этот отвратительный свет!» - сказала она. – « Ах, как затекли мои бедные лапки! Уж теперь я их разомну и всласть полетаю в ночном  приволье.» Как раз в это время возвращалась домой запоздалая ласточка, уставшая после дневных забот. Она чуть было не столкнулась с летучей мышью, которая незаметно, по-воровски, вылетела из своего из своего укрытия под навесом. « Чтоб тебе пусто было!»  - в сердцах промолвила ласточка.  « Ты, как злое наваждение, не можешь жить открыто и честно!» Ласточка была права. Добру незачем таиться и некого бояться, ибо оно всех одарит теплом и радостью. Как солнечный день. А вот летучая мышь, боясь  ослепнуть, сторонилась и бежала от света, точно ложь от правды.</a:t>
            </a:r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3515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Литературное творчество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01090" y="714356"/>
            <a:ext cx="1428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Леонардо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да Винчи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357298"/>
            <a:ext cx="771530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    Наклонив гибкую шею к зеркалу воды, лебедь долго всматривался в свое отражение. Он понял причину усталости и озноба, пронизывающего все тело словно в зимние холода. </a:t>
            </a:r>
          </a:p>
          <a:p>
            <a:r>
              <a:rPr lang="ru-RU" sz="1600" dirty="0" smtClean="0"/>
              <a:t>      Теперь он доподлинно знал, что час его пробил и настала неотвратимая пора прощания с жизнью. </a:t>
            </a:r>
          </a:p>
          <a:p>
            <a:r>
              <a:rPr lang="ru-RU" sz="1600" dirty="0" smtClean="0"/>
              <a:t>      Его перья были так же прекрасны и белоснежны, как и в далекие годы юности. Ему удалось пронести в незапятнанной чистоте свое одеяние через все жизненные невзгоды и испытания, через зной и стужу. И теперь он был готов спокойно и достойно закончить свои дни. </a:t>
            </a:r>
          </a:p>
          <a:p>
            <a:r>
              <a:rPr lang="ru-RU" sz="1600" dirty="0" smtClean="0"/>
              <a:t>      Изогнув красивую шею, он медленно и величаво подплыл к старой плакучей иве, под сенью которой любил, бывало, пережидать летний зной. </a:t>
            </a:r>
          </a:p>
          <a:p>
            <a:r>
              <a:rPr lang="ru-RU" sz="1600" dirty="0" smtClean="0"/>
              <a:t>      Опустился вечер и закат окрасил в пурпур воды озера. </a:t>
            </a:r>
          </a:p>
          <a:p>
            <a:r>
              <a:rPr lang="ru-RU" sz="1600" dirty="0" smtClean="0"/>
              <a:t>       В глубокой вечерней тишине, воцарившейся вокруг, послышалось лебединое пение. Никогда ранее лебедь не пел с такой проникновенной задушевностью и щемящей тоской. Он вдохновенно пел о своей любви к природе, небу, воде, земле…</a:t>
            </a:r>
          </a:p>
          <a:p>
            <a:r>
              <a:rPr lang="ru-RU" sz="1600" dirty="0" smtClean="0"/>
              <a:t>     - Лебедь поет, - прошептали зачарованные прощальной песней рыбы, птицы и все прочие обитатели полей, лесов и лугов. – Это песня умирающего лебедя. </a:t>
            </a:r>
          </a:p>
          <a:p>
            <a:r>
              <a:rPr lang="ru-RU" sz="1600" dirty="0" smtClean="0"/>
              <a:t>       Нежная грустная песня эхом разнеслась по округе и замерла с последними лучами солнца.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642918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Легенда «Лебедь»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6250" b="8333"/>
          <a:stretch>
            <a:fillRect/>
          </a:stretch>
        </p:blipFill>
        <p:spPr bwMode="auto">
          <a:xfrm>
            <a:off x="0" y="19044"/>
            <a:ext cx="9144000" cy="683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4546" y="714356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Леонардо да Винчи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2143116"/>
            <a:ext cx="7715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Способности и возможности Леонардо да Винчи были, </a:t>
            </a:r>
            <a:r>
              <a:rPr lang="ru-RU" dirty="0" smtClean="0"/>
              <a:t>без преувеличения</a:t>
            </a:r>
            <a:r>
              <a:rPr lang="ru-RU" dirty="0" smtClean="0"/>
              <a:t>, сверхъестественными. Да был ли он человеком вообще?  Существует  версия, что Леонардо да Винчи мог проникать в параллельные миры, где и брал идеи своих  чудесных многочисленных изобретений. В то время они действительно воспринимались как чудо! Леонардо вёл очень  странный дневник, обращаясь  в нем к себе самому на «ты», отдавая распоряжения и приказы себе как слуге. Впечатление, что в Леонардо да Винчи жили как бы две личности: одна – дружелюбная, со своими слабостями, и другая – скрытная, никому не известная, которая командовала и распоряжалась его поступками.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500042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Биография Великого художника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1071546"/>
            <a:ext cx="73581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Леонардо родился в 1452 году в итальянской деревушке близь городка Винчи. Местечко как раз для будущего художника: зелёные оливы, пышные виноградники, стройные кипарисы. Эти пейзажи Леонардо часто изображал на своих картинах. Позже отец, преуспевающий нотариус, перевёз сына во Флоренцию, чтобы дать ему приличное образование. </a:t>
            </a:r>
          </a:p>
          <a:p>
            <a:r>
              <a:rPr lang="ru-RU" dirty="0" smtClean="0"/>
              <a:t>Здесь мальчишке пришлось забыть о вольготной деревенской жизни. Леонардо с удовольствием ходит в школу. По математике он учится отлично, а вот латынь дается ему хуже. Учителя восхищаются способностями мальчика – своими вопросами он часто ставит их в тупик. Ещё Леонардо прекрасно рисует, играет на лире и поёт. В свободное время гений любит погулять в одиночестве по окрестностям, наблюдая за водой, за солнцем и полетом вечно свободных птиц. Природа становится главным источником вдохновения.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832452"/>
            <a:ext cx="1578349" cy="2025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143512"/>
            <a:ext cx="4143389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571480"/>
            <a:ext cx="4357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00B0F0"/>
                </a:solidFill>
              </a:rPr>
              <a:t>Биография Великого художника</a:t>
            </a: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53061">
            <a:off x="6382819" y="4664393"/>
            <a:ext cx="2581647" cy="193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3429000"/>
            <a:ext cx="6858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Леонардо учится на чужих работах. Он придумывает и свои приемы: удивительную дымку, которая окружает персонажей его картин, позже ее назовут « </a:t>
            </a:r>
            <a:r>
              <a:rPr lang="ru-RU" dirty="0" err="1" smtClean="0"/>
              <a:t>леонардовским</a:t>
            </a:r>
            <a:r>
              <a:rPr lang="ru-RU" dirty="0" smtClean="0"/>
              <a:t> </a:t>
            </a:r>
            <a:r>
              <a:rPr lang="ru-RU" dirty="0" err="1" smtClean="0"/>
              <a:t>сфумато</a:t>
            </a:r>
            <a:r>
              <a:rPr lang="ru-RU" dirty="0" smtClean="0"/>
              <a:t>». </a:t>
            </a:r>
          </a:p>
          <a:p>
            <a:r>
              <a:rPr lang="ru-RU" dirty="0" smtClean="0"/>
              <a:t>      Ученик удивительно быстро превосходит своего мастера. На картине «Крещение Христа» молодому Леонардо доверили нарисовать лишь одного ангела- но зато какой это был ангел! Качать головой пришлось учителю. </a:t>
            </a:r>
            <a:r>
              <a:rPr lang="ru-RU" dirty="0" err="1" smtClean="0"/>
              <a:t>Верроккью</a:t>
            </a:r>
            <a:r>
              <a:rPr lang="ru-RU" dirty="0" smtClean="0"/>
              <a:t> даже поклялся никогда больше не браться за кисть.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142984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« Да, вряд ли такого удастся засадить за скучные нотариальные дела….»- произнес отец, разглядывая рисунок сына , забытый на столе. Даже простой деревянный щит, который принёс друг, Леонардо сумел превратить в настоящий шедевр. Голова Медузы Горгоны на щите ужасна. Ещё бы! Ведь чтобы достоверно изобразить Медузу, Леонардо стащил в комнату всех змей, летучих мышей и ящериц из леса! И тогда отец решает отдать сына на обучение к своему другу, известному живописцу и скульптору </a:t>
            </a:r>
            <a:r>
              <a:rPr lang="ru-RU" dirty="0" err="1" smtClean="0"/>
              <a:t>Андреа</a:t>
            </a:r>
            <a:r>
              <a:rPr lang="ru-RU" dirty="0" smtClean="0"/>
              <a:t> </a:t>
            </a:r>
            <a:r>
              <a:rPr lang="ru-RU" dirty="0" err="1" smtClean="0"/>
              <a:t>Верроккью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571480"/>
            <a:ext cx="4357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Биография Великого художника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643182"/>
            <a:ext cx="6357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Леонардо делает одно удивительное изобретение за другим. В его дневниках можно найти чертежи водолазного костюма, лупы, телескопа. Он придумывает паровой двигатель, подводную лодку, рыцаря-робота. Особенно много времени Леонардо уделяет «</a:t>
            </a:r>
            <a:r>
              <a:rPr lang="ru-RU" dirty="0" err="1" smtClean="0"/>
              <a:t>махолётам</a:t>
            </a:r>
            <a:r>
              <a:rPr lang="ru-RU" dirty="0" smtClean="0"/>
              <a:t>» - предкам современных вертолетов и дельтапланов.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32073">
            <a:off x="182706" y="1119909"/>
            <a:ext cx="2432921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0374" t="6347" r="17047" b="13258"/>
          <a:stretch>
            <a:fillRect/>
          </a:stretch>
        </p:blipFill>
        <p:spPr bwMode="auto">
          <a:xfrm rot="1512031">
            <a:off x="6725833" y="933688"/>
            <a:ext cx="2120175" cy="187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50439">
            <a:off x="6002809" y="4384492"/>
            <a:ext cx="2786082" cy="212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25713">
            <a:off x="451721" y="4743059"/>
            <a:ext cx="2239723" cy="166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714356"/>
            <a:ext cx="4357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Биография Великого художника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2643182"/>
            <a:ext cx="4857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Леонардо да Винчи увлекался анатомией. Он тщательно изучал, описывал и зарисовывал строение человека. При этом каждую его часть он изображал с разных сторон. 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71070">
            <a:off x="6429388" y="714356"/>
            <a:ext cx="2344086" cy="247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1936603" cy="272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786190"/>
            <a:ext cx="2025654" cy="285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898162">
            <a:off x="395834" y="4514345"/>
            <a:ext cx="1636104" cy="207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857760"/>
            <a:ext cx="2571748" cy="173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642918"/>
            <a:ext cx="4357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Биография Великого художника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500174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Он был уже не молод, но даже недуги не могли удержать его на месте. В последние годы Леонардо снова отправился в путь, увозя «</a:t>
            </a:r>
            <a:r>
              <a:rPr lang="ru-RU" dirty="0" err="1" smtClean="0"/>
              <a:t>Мону</a:t>
            </a:r>
            <a:r>
              <a:rPr lang="ru-RU" dirty="0" smtClean="0"/>
              <a:t> Лизу» и дневники , полные гениальных идей. Но его проектам суждено пылиться на полках ещё долгих 500 лет.</a:t>
            </a:r>
          </a:p>
          <a:p>
            <a:r>
              <a:rPr lang="ru-RU" dirty="0" smtClean="0"/>
              <a:t>Смерть застала загадочного гения во Франции. До последнего дня Леонардо да Винчи задавал себе вопрос: «Что я сделал на этом свете?» Умер Леонардо в 1519 году. В окружении учеников и своего покровителя, короля Франции Франциска І.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071942"/>
            <a:ext cx="464347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500438"/>
            <a:ext cx="2357439" cy="314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8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603354">
            <a:off x="26361" y="901467"/>
            <a:ext cx="442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</a:rPr>
              <a:t>Бессмертное</a:t>
            </a:r>
            <a:endParaRPr lang="ru-RU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708349">
            <a:off x="5326224" y="1372380"/>
            <a:ext cx="35551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92D050"/>
                </a:solidFill>
              </a:rPr>
              <a:t>Творчество</a:t>
            </a:r>
            <a:endParaRPr lang="ru-RU" sz="4400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636389">
            <a:off x="1821773" y="2452646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Великого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1176478">
            <a:off x="4459624" y="2922627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Гениального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1024890">
            <a:off x="453125" y="3691574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Загадочного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787752">
            <a:off x="5104846" y="4262164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Выдающегося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5643578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Итальянского Художника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4286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C000"/>
                </a:solidFill>
              </a:rPr>
              <a:t>Картины</a:t>
            </a:r>
            <a:endParaRPr lang="ru-RU" sz="5400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72462" y="428604"/>
            <a:ext cx="64294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Леонардо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1214422"/>
            <a:ext cx="43577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800" dirty="0" smtClean="0"/>
              <a:t>« Джоконда»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«Благовещение»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«Тайная вечеря»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 «Мадонна </a:t>
            </a:r>
            <a:r>
              <a:rPr lang="ru-RU" sz="2800" dirty="0" err="1" smtClean="0"/>
              <a:t>Литта</a:t>
            </a:r>
            <a:r>
              <a:rPr lang="ru-RU" sz="2800" dirty="0" smtClean="0"/>
              <a:t>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«Дама с горностаем»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«Мадонна с гвоздикой»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«Крещение Христа»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«Святая Анна С Марией и младенцем Христом».</a:t>
            </a:r>
            <a:endParaRPr lang="ru-RU" sz="2800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1218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OEM</cp:lastModifiedBy>
  <cp:revision>80</cp:revision>
  <dcterms:modified xsi:type="dcterms:W3CDTF">2011-01-20T05:49:10Z</dcterms:modified>
</cp:coreProperties>
</file>