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3" r:id="rId3"/>
    <p:sldId id="264" r:id="rId4"/>
    <p:sldId id="268" r:id="rId5"/>
    <p:sldId id="270" r:id="rId6"/>
    <p:sldId id="276" r:id="rId7"/>
    <p:sldId id="279" r:id="rId8"/>
    <p:sldId id="273" r:id="rId9"/>
    <p:sldId id="274" r:id="rId10"/>
    <p:sldId id="266" r:id="rId11"/>
    <p:sldId id="275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F24F6B-6A9C-4037-8886-D19C8B6B8243}" type="datetimeFigureOut">
              <a:rPr lang="ru-RU" smtClean="0"/>
              <a:pPr/>
              <a:t>14.01.2011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F57D65-F863-482A-A056-3073C739DA4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education/products/student/photosynth/default.aspx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Экологические проблемы в       Республике Татарстан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429388" y="1859757"/>
            <a:ext cx="2500330" cy="42124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643050"/>
            <a:ext cx="6400816" cy="4717270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Предметная область </a:t>
            </a:r>
            <a:r>
              <a:rPr lang="ru-RU" sz="4800" b="1" dirty="0" smtClean="0"/>
              <a:t>: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Биология, природоведение</a:t>
            </a: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экология,  информатика,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география, химия.     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5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Участники :  </a:t>
            </a:r>
            <a:r>
              <a:rPr lang="ru-RU" sz="5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учитель, учащиеся 9 класса</a:t>
            </a:r>
          </a:p>
          <a:p>
            <a:pPr>
              <a:buFont typeface="Wingdings" pitchFamily="2" charset="2"/>
              <a:buChar char="ü"/>
            </a:pPr>
            <a:r>
              <a:rPr lang="ru-RU" sz="56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5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Цель проекта:          </a:t>
            </a: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Привлечь внимание к  экологическим проблемам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окружающей среды.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</a:t>
            </a: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2.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Познакомить с влиянием   деятельности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человека на  состояние  окружающей среды.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</a:t>
            </a: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Принять активное участие в решении проблем.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</a:t>
            </a:r>
          </a:p>
          <a:p>
            <a:pPr>
              <a:buFont typeface="Wingdings" pitchFamily="2" charset="2"/>
              <a:buChar char="ü"/>
            </a:pP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Задачи: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Ознакомить  с влиянием деятельности  человека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на экологическую обстановку в Республике Татарстан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Описание:              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Интернет-проект «Экологические  проблемы в Республике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Татарстан».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Проект посвящён Всемирной проблеме экологической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нестабильности на планете  в целом.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Представлена презентация и аргументы по 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</a:t>
            </a: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Microsoft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Office Word, Microsoft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Office Power  Point, </a:t>
            </a:r>
            <a:endParaRPr lang="ru-RU" sz="4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</a:t>
            </a: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Microsoft Internet Explorer.</a:t>
            </a:r>
          </a:p>
          <a:p>
            <a:pPr>
              <a:buFont typeface="Wingdings" pitchFamily="2" charset="2"/>
              <a:buChar char="ü"/>
            </a:pPr>
            <a:r>
              <a:rPr lang="en-US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Ключевые слова:    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экология,  проблема, человек.</a:t>
            </a:r>
          </a:p>
          <a:p>
            <a:pPr>
              <a:buFont typeface="Wingdings" pitchFamily="2" charset="2"/>
              <a:buChar char="ü"/>
            </a:pP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Авторы:                    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Координатор проекта Афанасьева Н.В. – учитель </a:t>
            </a:r>
          </a:p>
          <a:p>
            <a:pPr>
              <a:buNone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начальных классов  г. Заинск Республика Татарстан</a:t>
            </a:r>
          </a:p>
          <a:p>
            <a:pPr>
              <a:buNone/>
            </a:pPr>
            <a:r>
              <a:rPr lang="ru-RU" sz="4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</a:t>
            </a: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Выполнила работу ученица 9 класса Афанасьева </a:t>
            </a:r>
            <a:r>
              <a:rPr lang="ru-RU" sz="4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Анжелика</a:t>
            </a:r>
            <a:endParaRPr lang="ru-RU" sz="4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7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endParaRPr lang="ru-RU" sz="3700" dirty="0" smtClean="0"/>
          </a:p>
          <a:p>
            <a:pPr>
              <a:buNone/>
            </a:pPr>
            <a:endParaRPr lang="ru-RU" sz="4800" dirty="0" smtClean="0"/>
          </a:p>
          <a:p>
            <a:endParaRPr lang="ru-RU" sz="3700" dirty="0"/>
          </a:p>
        </p:txBody>
      </p:sp>
      <p:pic>
        <p:nvPicPr>
          <p:cNvPr id="9" name="Picture 3" descr="C:\Documents and Settings\User\Рабочий стол\Новая папка (2)\1246377639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143116"/>
            <a:ext cx="272096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50006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Оценка и стандарты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785794"/>
            <a:ext cx="4038600" cy="5497693"/>
          </a:xfrm>
        </p:spPr>
        <p:txBody>
          <a:bodyPr>
            <a:normAutofit fontScale="47500" lnSpcReduction="20000"/>
          </a:bodyPr>
          <a:lstStyle/>
          <a:p>
            <a:r>
              <a:rPr lang="ru-RU" sz="2800" dirty="0" smtClean="0">
                <a:solidFill>
                  <a:srgbClr val="000066"/>
                </a:solidFill>
              </a:rPr>
              <a:t>Направления деятельности:</a:t>
            </a:r>
          </a:p>
          <a:p>
            <a:pPr>
              <a:buFontTx/>
              <a:buChar char="-"/>
            </a:pPr>
            <a:r>
              <a:rPr lang="ru-RU" sz="2800" i="1" dirty="0" smtClean="0">
                <a:solidFill>
                  <a:srgbClr val="000066"/>
                </a:solidFill>
              </a:rPr>
              <a:t>поисковая </a:t>
            </a:r>
            <a:r>
              <a:rPr lang="ru-RU" sz="2800" dirty="0" smtClean="0">
                <a:solidFill>
                  <a:srgbClr val="000066"/>
                </a:solidFill>
              </a:rPr>
              <a:t>(работа с материалами по экологии); </a:t>
            </a:r>
            <a:r>
              <a:rPr lang="ru-RU" sz="2800" i="1" dirty="0" smtClean="0">
                <a:solidFill>
                  <a:srgbClr val="000066"/>
                </a:solidFill>
              </a:rPr>
              <a:t>творческая</a:t>
            </a:r>
            <a:r>
              <a:rPr lang="ru-RU" sz="2800" dirty="0" smtClean="0">
                <a:solidFill>
                  <a:srgbClr val="000066"/>
                </a:solidFill>
              </a:rPr>
              <a:t> (разнообразие деятельности, развитие творческих способностей учащихся, расширение кругозора, развитие интереса в процессе деятельности, вовлечение детей в активный творческий процесс); </a:t>
            </a:r>
            <a:r>
              <a:rPr lang="ru-RU" sz="2800" i="1" dirty="0" smtClean="0">
                <a:solidFill>
                  <a:srgbClr val="000066"/>
                </a:solidFill>
              </a:rPr>
              <a:t>исследовательская</a:t>
            </a:r>
            <a:r>
              <a:rPr lang="ru-RU" sz="2800" dirty="0" smtClean="0">
                <a:solidFill>
                  <a:srgbClr val="000066"/>
                </a:solidFill>
              </a:rPr>
              <a:t> (исследование страниц  экологических проблем в своем населенном пункте); </a:t>
            </a:r>
            <a:r>
              <a:rPr lang="ru-RU" sz="2800" i="1" dirty="0" smtClean="0">
                <a:solidFill>
                  <a:srgbClr val="000066"/>
                </a:solidFill>
              </a:rPr>
              <a:t>дизайнерская</a:t>
            </a:r>
            <a:r>
              <a:rPr lang="ru-RU" sz="2800" dirty="0" smtClean="0">
                <a:solidFill>
                  <a:srgbClr val="000066"/>
                </a:solidFill>
              </a:rPr>
              <a:t> (развитие эстетического и художественного вкуса в процессе работы над проектом).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rgbClr val="000066"/>
              </a:solidFill>
            </a:endParaRPr>
          </a:p>
          <a:p>
            <a:r>
              <a:rPr lang="ru-RU" sz="2800" dirty="0" smtClean="0">
                <a:solidFill>
                  <a:srgbClr val="000066"/>
                </a:solidFill>
              </a:rPr>
              <a:t>Организация Интернет – проекта «Экологические проблемы в Республике Татарстан» позволила его участникам </a:t>
            </a:r>
          </a:p>
          <a:p>
            <a:r>
              <a:rPr lang="ru-RU" sz="2800" i="1" dirty="0" smtClean="0">
                <a:solidFill>
                  <a:srgbClr val="000066"/>
                </a:solidFill>
              </a:rPr>
              <a:t>- составить электронные карты </a:t>
            </a:r>
            <a:r>
              <a:rPr lang="ru-RU" sz="2800" dirty="0" smtClean="0">
                <a:solidFill>
                  <a:srgbClr val="000066"/>
                </a:solidFill>
              </a:rPr>
              <a:t>с информацией  проблемах  окружающего мира города/района, </a:t>
            </a:r>
          </a:p>
          <a:p>
            <a:r>
              <a:rPr lang="ru-RU" sz="2800" dirty="0" smtClean="0">
                <a:solidFill>
                  <a:srgbClr val="000066"/>
                </a:solidFill>
              </a:rPr>
              <a:t>- провести </a:t>
            </a:r>
            <a:r>
              <a:rPr lang="ru-RU" sz="2800" i="1" dirty="0" smtClean="0">
                <a:solidFill>
                  <a:srgbClr val="000066"/>
                </a:solidFill>
              </a:rPr>
              <a:t>виртуальные экскурсии </a:t>
            </a:r>
            <a:r>
              <a:rPr lang="ru-RU" sz="2800" dirty="0" smtClean="0">
                <a:solidFill>
                  <a:srgbClr val="000066"/>
                </a:solidFill>
              </a:rPr>
              <a:t>« Уголки моей Родины...",  </a:t>
            </a:r>
          </a:p>
          <a:p>
            <a:r>
              <a:rPr lang="ru-RU" sz="2800" dirty="0" smtClean="0">
                <a:solidFill>
                  <a:srgbClr val="000066"/>
                </a:solidFill>
              </a:rPr>
              <a:t>- выпустить </a:t>
            </a:r>
            <a:r>
              <a:rPr lang="ru-RU" sz="2800" i="1" dirty="0" smtClean="0">
                <a:solidFill>
                  <a:srgbClr val="000066"/>
                </a:solidFill>
              </a:rPr>
              <a:t>новую школьную газету</a:t>
            </a:r>
            <a:r>
              <a:rPr lang="ru-RU" sz="2800" dirty="0" smtClean="0">
                <a:solidFill>
                  <a:srgbClr val="000066"/>
                </a:solidFill>
              </a:rPr>
              <a:t>, </a:t>
            </a:r>
            <a:endParaRPr lang="ru-RU" sz="2800" i="1" dirty="0" smtClean="0">
              <a:solidFill>
                <a:srgbClr val="000066"/>
              </a:solidFill>
            </a:endParaRPr>
          </a:p>
          <a:p>
            <a:endParaRPr lang="ru-RU" sz="2800" dirty="0" smtClean="0">
              <a:solidFill>
                <a:srgbClr val="000066"/>
              </a:solidFill>
            </a:endParaRPr>
          </a:p>
          <a:p>
            <a:r>
              <a:rPr lang="ru-RU" sz="2800" dirty="0" smtClean="0">
                <a:solidFill>
                  <a:srgbClr val="000066"/>
                </a:solidFill>
              </a:rPr>
              <a:t>Материалы итоговых проектов используются для проведения классных часов, уроков  природоведения, химии и т.д. Подтверждением этому также являются</a:t>
            </a:r>
          </a:p>
          <a:p>
            <a:r>
              <a:rPr lang="ru-RU" sz="2800" dirty="0" smtClean="0">
                <a:solidFill>
                  <a:srgbClr val="000066"/>
                </a:solidFill>
              </a:rPr>
              <a:t> открытые единые  Экологические уроки  в Республике Татарстан</a:t>
            </a:r>
          </a:p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4643438" y="2143116"/>
          <a:ext cx="4079875" cy="511186"/>
        </p:xfrm>
        <a:graphic>
          <a:graphicData uri="http://schemas.openxmlformats.org/presentationml/2006/ole">
            <p:oleObj spid="_x0000_s1027" name="Диаграмма" r:id="rId3" imgW="6096000" imgH="285835" progId="MSGraph.Chart.8">
              <p:embed followColorScheme="full"/>
            </p:oleObj>
          </a:graphicData>
        </a:graphic>
      </p:graphicFrame>
      <p:pic>
        <p:nvPicPr>
          <p:cNvPr id="11" name="Picture 7" descr="Земля из космо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286124"/>
            <a:ext cx="35719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929190" y="1428736"/>
          <a:ext cx="3714776" cy="1357322"/>
        </p:xfrm>
        <a:graphic>
          <a:graphicData uri="http://schemas.openxmlformats.org/presentationml/2006/ole">
            <p:oleObj spid="_x0000_s1033" name="Пакет" r:id="rId5" imgW="14097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Практическими итогами проектной деятельности явились: изготовление кормушек для птиц и уход за ними, изготовление скворечников, проведение акции «Единый экологический урок», участие в акции «Будем друзьями» , выпуск «экологической газеты», стихи собственного сочинения.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28596" y="1928802"/>
          <a:ext cx="4051300" cy="3043238"/>
        </p:xfrm>
        <a:graphic>
          <a:graphicData uri="http://schemas.openxmlformats.org/presentationml/2006/ole">
            <p:oleObj spid="_x0000_s20482" name="Презентация" r:id="rId3" imgW="3669855" imgH="2752263" progId="PowerPoint.Show.8">
              <p:embed/>
            </p:oleObj>
          </a:graphicData>
        </a:graphic>
      </p:graphicFrame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571604" y="5429264"/>
          <a:ext cx="1589113" cy="1149371"/>
        </p:xfrm>
        <a:graphic>
          <a:graphicData uri="http://schemas.openxmlformats.org/presentationml/2006/ole">
            <p:oleObj spid="_x0000_s20486" name="Пакет" r:id="rId4" imgW="74304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4290"/>
            <a:ext cx="7958166" cy="500066"/>
          </a:xfrm>
        </p:spPr>
        <p:txBody>
          <a:bodyPr/>
          <a:lstStyle/>
          <a:p>
            <a:pPr algn="ctr"/>
            <a:r>
              <a:rPr lang="en-US" dirty="0" smtClean="0"/>
              <a:t>O</a:t>
            </a:r>
            <a:r>
              <a:rPr lang="ru-RU" dirty="0" smtClean="0"/>
              <a:t>б авторах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42910" y="1071546"/>
            <a:ext cx="3529010" cy="5176854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 Афанасьева  </a:t>
            </a:r>
            <a:r>
              <a:rPr lang="ru-RU" dirty="0" err="1" smtClean="0">
                <a:latin typeface="Arial Black" pitchFamily="34" charset="0"/>
              </a:rPr>
              <a:t>Анжелика</a:t>
            </a:r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       </a:t>
            </a:r>
            <a:r>
              <a:rPr lang="ru-RU" dirty="0" smtClean="0"/>
              <a:t>ученица 9 класса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6248" y="857232"/>
            <a:ext cx="4400552" cy="546260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1"/>
                </a:solidFill>
                <a:latin typeface="Arial Black" pitchFamily="34" charset="0"/>
              </a:rPr>
              <a:t>Афанасьева Нина Владимировна-</a:t>
            </a:r>
          </a:p>
          <a:p>
            <a:pPr>
              <a:buNone/>
            </a:pPr>
            <a:r>
              <a:rPr lang="ru-RU" sz="1400" dirty="0" smtClean="0"/>
              <a:t>                     руководитель проекта </a:t>
            </a:r>
          </a:p>
          <a:p>
            <a:pPr>
              <a:buNone/>
            </a:pPr>
            <a:r>
              <a:rPr lang="ru-RU" sz="1400" dirty="0" smtClean="0"/>
              <a:t>       ( Учитель </a:t>
            </a:r>
            <a:r>
              <a:rPr lang="en-US" sz="1400" dirty="0" smtClean="0"/>
              <a:t>I</a:t>
            </a:r>
            <a:r>
              <a:rPr lang="ru-RU" sz="1400" dirty="0" smtClean="0"/>
              <a:t> кв. категории г. Заинск Республика  </a:t>
            </a:r>
          </a:p>
          <a:p>
            <a:pPr>
              <a:buNone/>
            </a:pPr>
            <a:r>
              <a:rPr lang="ru-RU" sz="1400" dirty="0" smtClean="0"/>
              <a:t>                                          Татарстан)       </a:t>
            </a:r>
          </a:p>
        </p:txBody>
      </p:sp>
      <p:pic>
        <p:nvPicPr>
          <p:cNvPr id="4099" name="Picture 3" descr="D:\мои документы\школьные фото\экскурсия\Photo-0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857364"/>
            <a:ext cx="4071966" cy="4738288"/>
          </a:xfrm>
          <a:prstGeom prst="rect">
            <a:avLst/>
          </a:prstGeom>
          <a:noFill/>
        </p:spPr>
      </p:pic>
      <p:pic>
        <p:nvPicPr>
          <p:cNvPr id="4101" name="Picture 5" descr="D:\Анжелика!=)\вайки\Фото4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5"/>
            <a:ext cx="2643206" cy="3357586"/>
          </a:xfrm>
          <a:prstGeom prst="rect">
            <a:avLst/>
          </a:prstGeom>
          <a:noFill/>
        </p:spPr>
      </p:pic>
      <p:pic>
        <p:nvPicPr>
          <p:cNvPr id="8" name="Picture 5" descr="D:\Анжелика!=)\вайки\Фото4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2643206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ПЛАНИРОВАНИЕ ПРОЕКТА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1071547"/>
          <a:ext cx="4210109" cy="512806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571636"/>
                <a:gridCol w="2638473"/>
              </a:tblGrid>
              <a:tr h="101063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en-US" dirty="0" smtClean="0"/>
                        <a:t>I </a:t>
                      </a:r>
                      <a:r>
                        <a:rPr lang="ru-RU" dirty="0" smtClean="0"/>
                        <a:t>этап</a:t>
                      </a:r>
                      <a:endParaRPr lang="ru-RU" dirty="0"/>
                    </a:p>
                  </a:txBody>
                  <a:tcPr marL="89562" marR="89562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Регистрация</a:t>
                      </a:r>
                      <a:r>
                        <a:rPr lang="ru-RU" baseline="0" dirty="0" smtClean="0"/>
                        <a:t> и планирование проекта</a:t>
                      </a:r>
                      <a:endParaRPr lang="ru-RU" dirty="0"/>
                    </a:p>
                  </a:txBody>
                  <a:tcPr marL="89562" marR="89562"/>
                </a:tc>
              </a:tr>
              <a:tr h="98962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en-US" dirty="0" smtClean="0"/>
                        <a:t>II </a:t>
                      </a:r>
                      <a:r>
                        <a:rPr lang="ru-RU" dirty="0" smtClean="0"/>
                        <a:t>этап</a:t>
                      </a:r>
                      <a:endParaRPr lang="ru-RU" dirty="0"/>
                    </a:p>
                  </a:txBody>
                  <a:tcPr marL="89562" marR="89562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Сбор и обработка информации – сентябрь- декабрь</a:t>
                      </a:r>
                      <a:endParaRPr lang="ru-RU" dirty="0"/>
                    </a:p>
                  </a:txBody>
                  <a:tcPr marL="89562" marR="89562"/>
                </a:tc>
              </a:tr>
              <a:tr h="544189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III</a:t>
                      </a:r>
                      <a:r>
                        <a:rPr lang="ru-RU" dirty="0" smtClean="0"/>
                        <a:t> этап</a:t>
                      </a:r>
                      <a:endParaRPr lang="ru-RU" dirty="0"/>
                    </a:p>
                  </a:txBody>
                  <a:tcPr marL="89562" marR="89562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Оформление проекта – ноябрь- декабрь</a:t>
                      </a:r>
                      <a:endParaRPr lang="ru-RU" dirty="0"/>
                    </a:p>
                  </a:txBody>
                  <a:tcPr marL="89562" marR="89562"/>
                </a:tc>
              </a:tr>
              <a:tr h="101063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IV</a:t>
                      </a:r>
                      <a:r>
                        <a:rPr lang="ru-RU" dirty="0" smtClean="0"/>
                        <a:t> этап</a:t>
                      </a:r>
                      <a:endParaRPr lang="ru-RU" dirty="0"/>
                    </a:p>
                  </a:txBody>
                  <a:tcPr marL="89562" marR="89562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Обсуждение проекта и подведение итога- декабрь</a:t>
                      </a:r>
                      <a:endParaRPr lang="ru-RU" dirty="0"/>
                    </a:p>
                  </a:txBody>
                  <a:tcPr marL="89562" marR="89562"/>
                </a:tc>
              </a:tr>
              <a:tr h="1477085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Образова</a:t>
                      </a:r>
                      <a:r>
                        <a:rPr lang="ru-RU" dirty="0" smtClean="0"/>
                        <a:t>-</a:t>
                      </a:r>
                    </a:p>
                    <a:p>
                      <a:r>
                        <a:rPr lang="ru-RU" dirty="0" smtClean="0"/>
                        <a:t>тельная среда</a:t>
                      </a:r>
                    </a:p>
                    <a:p>
                      <a:endParaRPr lang="ru-RU" dirty="0"/>
                    </a:p>
                  </a:txBody>
                  <a:tcPr marL="89562" marR="89562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Фотографии и графики из итогового проекта дают представление  о теме</a:t>
                      </a:r>
                      <a:r>
                        <a:rPr lang="ru-RU" baseline="0" dirty="0" smtClean="0"/>
                        <a:t> проекта</a:t>
                      </a:r>
                      <a:endParaRPr lang="ru-RU" dirty="0"/>
                    </a:p>
                  </a:txBody>
                  <a:tcPr marL="89562" marR="89562"/>
                </a:tc>
              </a:tr>
            </a:tbl>
          </a:graphicData>
        </a:graphic>
      </p:graphicFrame>
      <p:pic>
        <p:nvPicPr>
          <p:cNvPr id="3075" name="Picture 3" descr="D:\мои документы\КВН фото\музей 0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14750"/>
            <a:ext cx="3214710" cy="2600325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экология\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85850"/>
            <a:ext cx="3214710" cy="2486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Березовая рощ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2844" y="785794"/>
            <a:ext cx="8786874" cy="5736884"/>
          </a:xfrm>
          <a:prstGeom prst="rect">
            <a:avLst/>
          </a:prstGeom>
          <a:noFill/>
          <a:ln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4290"/>
            <a:ext cx="7886728" cy="500066"/>
          </a:xfrm>
        </p:spPr>
        <p:txBody>
          <a:bodyPr/>
          <a:lstStyle/>
          <a:p>
            <a:pPr algn="ctr"/>
            <a:r>
              <a:rPr lang="ru-RU" sz="2400" dirty="0" smtClean="0"/>
              <a:t>Учебно-методический материал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1142984"/>
            <a:ext cx="3071842" cy="5105416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66"/>
                </a:solidFill>
              </a:rPr>
              <a:t>В ходе Интернет- проекта были использованы виртуальные книги  по экологии, программы для создания и редактирования фотографий, интерактивная карта , презентации, стих собственного сочинения.</a:t>
            </a:r>
            <a:endParaRPr lang="en-US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ru-RU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0066"/>
                </a:solidFill>
              </a:rPr>
              <a:t>Для участников были подготовлены инструкции</a:t>
            </a:r>
            <a:r>
              <a:rPr lang="en-US" dirty="0" smtClean="0">
                <a:solidFill>
                  <a:srgbClr val="000066"/>
                </a:solidFill>
              </a:rPr>
              <a:t>:</a:t>
            </a:r>
            <a:r>
              <a:rPr lang="sr-Latn-CS" dirty="0" smtClean="0">
                <a:solidFill>
                  <a:srgbClr val="000066"/>
                </a:solidFill>
              </a:rPr>
              <a:t> </a:t>
            </a:r>
            <a:endParaRPr lang="en-US" dirty="0" smtClean="0">
              <a:solidFill>
                <a:srgbClr val="000066"/>
              </a:solidFill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0066"/>
                </a:solidFill>
              </a:rPr>
              <a:t>Интернет-проект «</a:t>
            </a:r>
            <a:r>
              <a:rPr lang="ru-RU" dirty="0" smtClean="0"/>
              <a:t>Экологические проблемы в Республике Татарстан</a:t>
            </a:r>
            <a:r>
              <a:rPr lang="ru-RU" dirty="0" smtClean="0">
                <a:solidFill>
                  <a:srgbClr val="000066"/>
                </a:solidFill>
              </a:rPr>
              <a:t>»</a:t>
            </a:r>
          </a:p>
          <a:p>
            <a:pPr>
              <a:buFontTx/>
              <a:buChar char="-"/>
            </a:pPr>
            <a:endParaRPr lang="ru-RU" dirty="0" smtClean="0">
              <a:solidFill>
                <a:srgbClr val="000066"/>
              </a:solidFill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0066"/>
                </a:solidFill>
              </a:rPr>
              <a:t>Создана презентация в </a:t>
            </a:r>
            <a:r>
              <a:rPr lang="en-US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Microsoft</a:t>
            </a:r>
            <a:r>
              <a:rPr lang="ru-RU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Office Power  Point</a:t>
            </a:r>
            <a:r>
              <a:rPr lang="ru-RU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оформлен отчёт о проделанной работе в </a:t>
            </a:r>
          </a:p>
          <a:p>
            <a:r>
              <a:rPr lang="en-US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Microsoft</a:t>
            </a:r>
            <a:r>
              <a:rPr lang="ru-RU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Office Word</a:t>
            </a:r>
            <a:r>
              <a:rPr lang="ru-RU" sz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ru-RU" sz="1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2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Визитная карточка руководителя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проекта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5" name="Рисунок 15" descr="photosynth.jpg">
            <a:hlinkClick r:id="rId3"/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214422"/>
            <a:ext cx="23050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1"/>
          <p:cNvPicPr>
            <a:picLocks noChangeAspect="1" noChangeArrowheads="1"/>
          </p:cNvPicPr>
          <p:nvPr/>
        </p:nvPicPr>
        <p:blipFill>
          <a:blip r:embed="rId5" cstate="print"/>
          <a:srcRect r="-12" b="14"/>
          <a:stretch>
            <a:fillRect/>
          </a:stretch>
        </p:blipFill>
        <p:spPr>
          <a:xfrm>
            <a:off x="5286380" y="2928934"/>
            <a:ext cx="3317869" cy="20002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572132" y="2214552"/>
            <a:ext cx="3214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3"/>
                </a:solidFill>
              </a:rPr>
              <a:t>Как экологическая проблема распространена в мире?</a:t>
            </a:r>
            <a:endParaRPr lang="ru-RU" sz="1400" dirty="0">
              <a:solidFill>
                <a:schemeClr val="accent3"/>
              </a:solidFill>
            </a:endParaRPr>
          </a:p>
        </p:txBody>
      </p:sp>
      <p:pic>
        <p:nvPicPr>
          <p:cNvPr id="13" name="Picture 4" descr="C:\Documents and Settings\User\Рабочий стол\Новая папка (2)\posnew1258343724бо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30739">
            <a:off x="6660046" y="5537917"/>
            <a:ext cx="496334" cy="76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Заголовок 1" descr="Химия и окружающая среда"/>
          <p:cNvPicPr>
            <a:picLocks noChangeArrowheads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00694" y="4857760"/>
            <a:ext cx="2786083" cy="1198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428604"/>
            <a:ext cx="8572560" cy="638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Проект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Экологические проблемы в Республике Татарстан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Каждый человек на нашей планете знает, как за последние десятилетия в худшую сторону изменилась экология Земли: выжженные леса и поля, затопленные большие территории, ураганы, смерчи, потопы, выброс в атмосферу вредных веществ…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будто планета сама кричит: «Остановись, разумный  человек! Не вреди природе! Не разрушай свой собственный дом!» А, человек, в погоне за материальными благами, спешит  ухватить, насладиться тем, что даёт нам сама природа. И главная задача взрослых – помочь разглядеть эту красоту, научить жить в мире и согласии с природой, в гармонии с самим собой.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основании  данной проблемы , мы решили   разработать программу по реализации проекта  данного проекта.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100382" cy="4572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14356"/>
            <a:ext cx="5111750" cy="5534044"/>
          </a:xfrm>
        </p:spPr>
        <p:txBody>
          <a:bodyPr>
            <a:noAutofit/>
          </a:bodyPr>
          <a:lstStyle/>
          <a:p>
            <a:r>
              <a:rPr lang="ru-RU" sz="1600" dirty="0" smtClean="0"/>
              <a:t> Работа над проектом способствовала формированию ценностного отношения к окружающему миру, экологической культуры школьников.</a:t>
            </a:r>
          </a:p>
          <a:p>
            <a:r>
              <a:rPr lang="ru-RU" sz="1600" dirty="0" smtClean="0"/>
              <a:t>В Татарстане, как известно, очень высок процент загрязненных техногенным способом участков. Аварийные прорывы трубопроводов, которые, то и дело, происходят и приводят к тому, что загрязняются земли, в том числе и те, которые используются в сельскохозяйственных целях. Вследствие этого на некоторых землях перестает что-либо расти, урожайность в целом падает. 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r>
              <a:rPr lang="ru-RU" sz="1600" dirty="0" smtClean="0"/>
              <a:t>Загрязнение почвы нефтепродуктами – это большая проблема. Тяжелые фракции обволакивают почвенные частицы, из-за чего и происходит гибель растений. Сточные воды с предприятий, занимающихся нефтепереработкой, являются причиной снижения плодородности почвы, поскольку почвенно-поглощающий слой насыщается натрием. Происходит </a:t>
            </a:r>
            <a:r>
              <a:rPr lang="ru-RU" sz="1600" dirty="0" err="1" smtClean="0"/>
              <a:t>солонцевание</a:t>
            </a:r>
            <a:r>
              <a:rPr lang="ru-RU" sz="1600" dirty="0" smtClean="0"/>
              <a:t> и засоление почв. </a:t>
            </a:r>
            <a:endParaRPr lang="ru-RU" sz="1600" dirty="0"/>
          </a:p>
        </p:txBody>
      </p:sp>
      <p:pic>
        <p:nvPicPr>
          <p:cNvPr id="5" name="Picture 6" descr="vetton_ru_7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1"/>
            <a:ext cx="3500462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районах, где добыча нефти наиболее развита, загрязнение почвы – это наиболее острая экологическая проблема. Но также опасно загрязнение высоко токсичными отходами, которое имеет место быть в Татарстане. Ведь из общей массы отходов перерабатывается только 30%. Оставшиеся отходы выбрасываются на свалки, которые либо незаконны, либо не отвечают требованиям </a:t>
            </a:r>
            <a:r>
              <a:rPr lang="ru-RU" dirty="0" err="1" smtClean="0"/>
              <a:t>Санпина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 Человечество в процессе жизнедеятельности безусловно влияет на различные экологические системы. Примерами таких, чаще всего опасных, воздействий является осушение болот, вырубание лесов, уничтожение озонового слоя, поворот течения рек, сброс отходов в окружающую среду. Этим самым человек разрушает сложившиеся связи в устойчивой системе, что может привести к её дестабилизации, то есть к экологической катастрофе.</a:t>
            </a:r>
          </a:p>
          <a:p>
            <a:r>
              <a:rPr lang="ru-RU" dirty="0" smtClean="0"/>
              <a:t>Ниже мы рассмотрим одну из проблем влияния человека на окружающую среду – проблему городских отходов.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814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Коренному преобразованию подвергается и почвенный покров городских территорий. На больших площадях, под магистралями и кварталами, он физически уничтожается, а в зонах рекреаций – парки, скверы, дворы – сильно уничтожается, загрязняется бытовыми отходами, вредными веществами из атмосферы, обогащается тяжелыми металлами, обнаженность почв способствует водной и ветровой эрозии.</a:t>
            </a:r>
          </a:p>
          <a:p>
            <a:r>
              <a:rPr lang="ru-RU" dirty="0" smtClean="0"/>
              <a:t>Растительный покров городов обычно практически полностью представлен “культурными насаждениями” – парками, скверами, газонами, цветниками, аллеями. Структура антропогенных фитоценозов не соответствует зональным и региональным типам естественной растительности. Поэтому развитие зеленых насаждений городов протекает в искусственных условиях, постоянно поддерживается человеком. Многолетние растения в городах развиваются в условиях сильного угнетения.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Экология городов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	Экологические проблемы городов, главным образом наиболее крупных из них, связаны с чрезмерной концентрацией на сравнительно небольших территориях населения, транспорта и промышленных предприятий, с образованием антропогенных ландшафтов, очень далеких от состояния экологического равновесия.</a:t>
            </a:r>
          </a:p>
          <a:p>
            <a:r>
              <a:rPr lang="ru-RU" dirty="0" smtClean="0"/>
              <a:t>	Темпы роста населения мира в 1.5-2.0 раза ниже роста городского населения, к которому сегодня относится 40% людей планеты. За период 1960 – 1980 гг. население крупных городов выросло в 4, в средних – в 3 и малых – в 2 раза.</a:t>
            </a:r>
          </a:p>
          <a:p>
            <a:r>
              <a:rPr lang="ru-RU" dirty="0" smtClean="0"/>
              <a:t>	Круговорот вещества и энергии в городах значительно превосходит таковой в сельской местности. Средняя плотность естественного потока энергии Земли – 180 Вт/м2, доля антропогенной энергии в нем – 0.1 Вт/м2. В городах она возрастает до 30-40 и даже до 150 Вт/м2 (Нижнекамск)</a:t>
            </a:r>
          </a:p>
          <a:p>
            <a:r>
              <a:rPr lang="ru-RU" dirty="0" smtClean="0"/>
              <a:t>	Над крупными городами атмосфера содержит в 10 раз больше аэрозолей и в 25 раз больше газов. При этом 60-70% газового загрязнения дает автомобильный транспорт. Более активная конденсация влаги приводит к увеличению осадков на 5-10%. Самоочищению атмосферы препятствует снижение на 10-20% солнечной радиации и скорости ветра.</a:t>
            </a:r>
          </a:p>
          <a:p>
            <a:r>
              <a:rPr lang="ru-RU" dirty="0" smtClean="0"/>
              <a:t>При малой подвижности воздуха тепловые аномалии над городом охватывают слои атмосферы в 250-400 м, а контрасты температуры могут достигать 5-6</a:t>
            </a:r>
            <a:r>
              <a:rPr lang="ru-RU" dirty="0" smtClean="0">
                <a:sym typeface="Symbol"/>
              </a:rPr>
              <a:t></a:t>
            </a:r>
            <a:r>
              <a:rPr lang="ru-RU" dirty="0" smtClean="0"/>
              <a:t>С. С ними связаны температурные инверсии, приводящие к повышенному загрязнению, туманам и смогу.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4088"/>
            <a:ext cx="3757610" cy="5103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Опрос населения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354817"/>
          </a:xfrm>
        </p:spPr>
        <p:txBody>
          <a:bodyPr>
            <a:noAutofit/>
          </a:bodyPr>
          <a:lstStyle/>
          <a:p>
            <a:r>
              <a:rPr lang="ru-RU" sz="1600" dirty="0" smtClean="0"/>
              <a:t>В городах большой проблемой является загрязнение тяжелыми металлами. Как это происходит? – Просто тяжелые металлы содержатся в промышленных выбросах и в техногенных отходах.</a:t>
            </a:r>
          </a:p>
          <a:p>
            <a:r>
              <a:rPr lang="ru-RU" sz="1600" dirty="0" smtClean="0"/>
              <a:t>Решить же проблему с загрязнением окружающей среды можно только сообща, открыв глаза и посмотрев на это со стороны.</a:t>
            </a:r>
          </a:p>
          <a:p>
            <a:r>
              <a:rPr lang="ru-RU" sz="1600" dirty="0" smtClean="0"/>
              <a:t>Было проведено голосование – опрос по проблеме:  </a:t>
            </a:r>
          </a:p>
          <a:p>
            <a:r>
              <a:rPr lang="ru-RU" sz="1600" dirty="0" smtClean="0"/>
              <a:t> -Чего вы больше опасаетесь, выкинув оргтехнику на свалку? </a:t>
            </a:r>
          </a:p>
          <a:p>
            <a:r>
              <a:rPr lang="ru-RU" sz="1600" dirty="0" smtClean="0"/>
              <a:t>Загрязнения окружающей среды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5069065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 smtClean="0"/>
              <a:t>1. 	42.9% 	</a:t>
            </a:r>
          </a:p>
          <a:p>
            <a:r>
              <a:rPr lang="ru-RU" sz="2800" dirty="0" smtClean="0"/>
              <a:t>Уголовной ответственности </a:t>
            </a:r>
          </a:p>
          <a:p>
            <a:r>
              <a:rPr lang="ru-RU" sz="2800" dirty="0" smtClean="0"/>
              <a:t>2.  	14.3% 	</a:t>
            </a:r>
          </a:p>
          <a:p>
            <a:r>
              <a:rPr lang="ru-RU" sz="2800" dirty="0" smtClean="0"/>
              <a:t>Штрафов из ИПН </a:t>
            </a:r>
          </a:p>
          <a:p>
            <a:r>
              <a:rPr lang="ru-RU" sz="2800" dirty="0" smtClean="0"/>
              <a:t>3. 	14.3% 	</a:t>
            </a:r>
          </a:p>
          <a:p>
            <a:r>
              <a:rPr lang="ru-RU" sz="2800" dirty="0" smtClean="0"/>
              <a:t>Административной ответственности </a:t>
            </a:r>
          </a:p>
          <a:p>
            <a:r>
              <a:rPr lang="ru-RU" sz="2800" dirty="0" smtClean="0"/>
              <a:t>4.  	7.1% 	</a:t>
            </a:r>
          </a:p>
          <a:p>
            <a:r>
              <a:rPr lang="ru-RU" sz="2800" dirty="0" smtClean="0"/>
              <a:t>Штрафов из налоговой </a:t>
            </a:r>
          </a:p>
          <a:p>
            <a:r>
              <a:rPr lang="ru-RU" sz="2800" dirty="0" smtClean="0"/>
              <a:t>5. 	7.1% 	</a:t>
            </a:r>
          </a:p>
          <a:p>
            <a:r>
              <a:rPr lang="ru-RU" sz="2800" dirty="0" err="1" smtClean="0"/>
              <a:t>Ростехнадзора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6. 	7.1% 	</a:t>
            </a:r>
          </a:p>
          <a:p>
            <a:r>
              <a:rPr lang="ru-RU" sz="2800" dirty="0" smtClean="0"/>
              <a:t>Собственной совести </a:t>
            </a:r>
          </a:p>
          <a:p>
            <a:r>
              <a:rPr lang="ru-RU" sz="2800" dirty="0" smtClean="0"/>
              <a:t>7. 	7.1% 	</a:t>
            </a:r>
          </a:p>
          <a:p>
            <a:r>
              <a:rPr lang="ru-RU" sz="2800" dirty="0" smtClean="0"/>
              <a:t>СЭС </a:t>
            </a:r>
          </a:p>
          <a:p>
            <a:r>
              <a:rPr lang="ru-RU" sz="2800" dirty="0" smtClean="0"/>
              <a:t>8.  	0% 	</a:t>
            </a:r>
          </a:p>
          <a:p>
            <a:r>
              <a:rPr lang="ru-RU" sz="2800" dirty="0" smtClean="0"/>
              <a:t>Экологическую милицию </a:t>
            </a:r>
          </a:p>
          <a:p>
            <a:r>
              <a:rPr lang="ru-RU" sz="2800" dirty="0" smtClean="0"/>
              <a:t>9. 	0% 	</a:t>
            </a:r>
          </a:p>
          <a:p>
            <a:r>
              <a:rPr lang="ru-RU" sz="2800" dirty="0" smtClean="0"/>
              <a:t>Мнения окружающих </a:t>
            </a:r>
          </a:p>
          <a:p>
            <a:r>
              <a:rPr lang="ru-RU" sz="2800" dirty="0" smtClean="0"/>
              <a:t>10. 	0% 	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dirty="0" smtClean="0"/>
              <a:t>Кол-во голосов :  14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386</TotalTime>
  <Words>956</Words>
  <Application>Microsoft Office PowerPoint</Application>
  <PresentationFormat>Экран (4:3)</PresentationFormat>
  <Paragraphs>136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Поток</vt:lpstr>
      <vt:lpstr>Диаграмма</vt:lpstr>
      <vt:lpstr>Пакет</vt:lpstr>
      <vt:lpstr>Презентация</vt:lpstr>
      <vt:lpstr>Экологические проблемы в       Республике Татарстан</vt:lpstr>
      <vt:lpstr>ПЛАНИРОВАНИЕ ПРОЕКТА</vt:lpstr>
      <vt:lpstr>Учебно-методический материал</vt:lpstr>
      <vt:lpstr>Слайд 4</vt:lpstr>
      <vt:lpstr>Слайд 5</vt:lpstr>
      <vt:lpstr>Слайд 6</vt:lpstr>
      <vt:lpstr>Слайд 7</vt:lpstr>
      <vt:lpstr>Экология городов</vt:lpstr>
      <vt:lpstr>Опрос населения</vt:lpstr>
      <vt:lpstr>Оценка и стандарты</vt:lpstr>
      <vt:lpstr>Вывод</vt:lpstr>
      <vt:lpstr>Oб авторах проекта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64</cp:revision>
  <dcterms:created xsi:type="dcterms:W3CDTF">2010-12-08T18:09:08Z</dcterms:created>
  <dcterms:modified xsi:type="dcterms:W3CDTF">2011-01-14T13:51:00Z</dcterms:modified>
</cp:coreProperties>
</file>