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138" y="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AB167AF0-668E-4458-BCC3-1EE25C2F731E}" type="datetimeFigureOut">
              <a:rPr lang="ru-RU" smtClean="0"/>
              <a:pPr/>
              <a:t>30.01.2010</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6B057048-9151-4A43-AE50-5B3C693174F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B167AF0-668E-4458-BCC3-1EE25C2F731E}" type="datetimeFigureOut">
              <a:rPr lang="ru-RU" smtClean="0"/>
              <a:pPr/>
              <a:t>30.01.2010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057048-9151-4A43-AE50-5B3C693174F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B167AF0-668E-4458-BCC3-1EE25C2F731E}" type="datetimeFigureOut">
              <a:rPr lang="ru-RU" smtClean="0"/>
              <a:pPr/>
              <a:t>30.01.2010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057048-9151-4A43-AE50-5B3C693174F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B167AF0-668E-4458-BCC3-1EE25C2F731E}" type="datetimeFigureOut">
              <a:rPr lang="ru-RU" smtClean="0"/>
              <a:pPr/>
              <a:t>30.01.2010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057048-9151-4A43-AE50-5B3C693174F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AB167AF0-668E-4458-BCC3-1EE25C2F731E}" type="datetimeFigureOut">
              <a:rPr lang="ru-RU" smtClean="0"/>
              <a:pPr/>
              <a:t>30.01.2010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B057048-9151-4A43-AE50-5B3C693174F9}"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B167AF0-668E-4458-BCC3-1EE25C2F731E}" type="datetimeFigureOut">
              <a:rPr lang="ru-RU" smtClean="0"/>
              <a:pPr/>
              <a:t>30.01.2010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B057048-9151-4A43-AE50-5B3C693174F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AB167AF0-668E-4458-BCC3-1EE25C2F731E}" type="datetimeFigureOut">
              <a:rPr lang="ru-RU" smtClean="0"/>
              <a:pPr/>
              <a:t>30.01.2010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B057048-9151-4A43-AE50-5B3C693174F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AB167AF0-668E-4458-BCC3-1EE25C2F731E}" type="datetimeFigureOut">
              <a:rPr lang="ru-RU" smtClean="0"/>
              <a:pPr/>
              <a:t>30.01.2010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B057048-9151-4A43-AE50-5B3C693174F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B167AF0-668E-4458-BCC3-1EE25C2F731E}" type="datetimeFigureOut">
              <a:rPr lang="ru-RU" smtClean="0"/>
              <a:pPr/>
              <a:t>30.01.2010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B057048-9151-4A43-AE50-5B3C693174F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B167AF0-668E-4458-BCC3-1EE25C2F731E}" type="datetimeFigureOut">
              <a:rPr lang="ru-RU" smtClean="0"/>
              <a:pPr/>
              <a:t>30.01.2010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B057048-9151-4A43-AE50-5B3C693174F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AB167AF0-668E-4458-BCC3-1EE25C2F731E}" type="datetimeFigureOut">
              <a:rPr lang="ru-RU" smtClean="0"/>
              <a:pPr/>
              <a:t>30.01.2010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6B057048-9151-4A43-AE50-5B3C693174F9}"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B167AF0-668E-4458-BCC3-1EE25C2F731E}" type="datetimeFigureOut">
              <a:rPr lang="ru-RU" smtClean="0"/>
              <a:pPr/>
              <a:t>30.01.2010</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B057048-9151-4A43-AE50-5B3C693174F9}"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2.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428596" y="357166"/>
            <a:ext cx="8715404" cy="175432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solidFill>
                  <a:srgbClr val="C00000"/>
                </a:solidFill>
                <a:effectLst>
                  <a:outerShdw blurRad="76200" dist="50800" dir="5400000" algn="tl" rotWithShape="0">
                    <a:srgbClr val="000000">
                      <a:alpha val="65000"/>
                    </a:srgbClr>
                  </a:outerShdw>
                </a:effectLst>
              </a:rPr>
              <a:t>Тема: «Хочу ли я изучать тригонометрию?»</a:t>
            </a:r>
            <a:endParaRPr lang="ru-RU" sz="5400" b="1" cap="none" spc="50" dirty="0">
              <a:ln w="11430"/>
              <a:solidFill>
                <a:srgbClr val="C00000"/>
              </a:solidFill>
              <a:effectLst>
                <a:outerShdw blurRad="76200" dist="50800" dir="5400000" algn="tl" rotWithShape="0">
                  <a:srgbClr val="000000">
                    <a:alpha val="65000"/>
                  </a:srgbClr>
                </a:outerShdw>
              </a:effectLst>
            </a:endParaRPr>
          </a:p>
        </p:txBody>
      </p:sp>
      <p:pic>
        <p:nvPicPr>
          <p:cNvPr id="3" name="Picture 460" descr="BS01143_"/>
          <p:cNvPicPr>
            <a:picLocks noChangeAspect="1" noChangeArrowheads="1"/>
          </p:cNvPicPr>
          <p:nvPr/>
        </p:nvPicPr>
        <p:blipFill>
          <a:blip r:embed="rId2"/>
          <a:srcRect/>
          <a:stretch>
            <a:fillRect/>
          </a:stretch>
        </p:blipFill>
        <p:spPr bwMode="auto">
          <a:xfrm>
            <a:off x="5631323" y="3000372"/>
            <a:ext cx="3512677" cy="3571900"/>
          </a:xfrm>
          <a:prstGeom prst="rect">
            <a:avLst/>
          </a:prstGeom>
          <a:noFill/>
        </p:spPr>
      </p:pic>
      <p:sp>
        <p:nvSpPr>
          <p:cNvPr id="4" name="TextBox 3"/>
          <p:cNvSpPr txBox="1"/>
          <p:nvPr/>
        </p:nvSpPr>
        <p:spPr>
          <a:xfrm>
            <a:off x="2571736" y="3000372"/>
            <a:ext cx="3500462" cy="2677656"/>
          </a:xfrm>
          <a:prstGeom prst="rect">
            <a:avLst/>
          </a:prstGeom>
          <a:noFill/>
        </p:spPr>
        <p:txBody>
          <a:bodyPr wrap="square" rtlCol="0">
            <a:spAutoFit/>
          </a:bodyPr>
          <a:lstStyle/>
          <a:p>
            <a:r>
              <a:rPr lang="ru-RU" sz="2400" b="1" dirty="0" smtClean="0">
                <a:solidFill>
                  <a:srgbClr val="C00000"/>
                </a:solidFill>
              </a:rPr>
              <a:t>Работу выполнила</a:t>
            </a:r>
          </a:p>
          <a:p>
            <a:r>
              <a:rPr lang="ru-RU" sz="2400" b="1" dirty="0" smtClean="0">
                <a:solidFill>
                  <a:srgbClr val="C00000"/>
                </a:solidFill>
              </a:rPr>
              <a:t> </a:t>
            </a:r>
          </a:p>
          <a:p>
            <a:r>
              <a:rPr lang="ru-RU" sz="2400" b="1" dirty="0" smtClean="0">
                <a:solidFill>
                  <a:srgbClr val="C00000"/>
                </a:solidFill>
              </a:rPr>
              <a:t>ученица 8 класса «А»</a:t>
            </a:r>
          </a:p>
          <a:p>
            <a:endParaRPr lang="ru-RU" sz="2400" b="1" dirty="0" smtClean="0">
              <a:solidFill>
                <a:srgbClr val="C00000"/>
              </a:solidFill>
            </a:endParaRPr>
          </a:p>
          <a:p>
            <a:r>
              <a:rPr lang="ru-RU" sz="2400" b="1" dirty="0" smtClean="0">
                <a:solidFill>
                  <a:srgbClr val="C00000"/>
                </a:solidFill>
              </a:rPr>
              <a:t>МОУ СОШ № 20</a:t>
            </a:r>
          </a:p>
          <a:p>
            <a:endParaRPr lang="ru-RU" sz="2400" b="1" dirty="0" smtClean="0">
              <a:solidFill>
                <a:srgbClr val="C00000"/>
              </a:solidFill>
            </a:endParaRPr>
          </a:p>
          <a:p>
            <a:r>
              <a:rPr lang="ru-RU" sz="2400" b="1" dirty="0" smtClean="0">
                <a:solidFill>
                  <a:srgbClr val="C00000"/>
                </a:solidFill>
              </a:rPr>
              <a:t>Оленева Алина.</a:t>
            </a:r>
            <a:endParaRPr lang="ru-RU" sz="2400" b="1" dirty="0">
              <a:solidFill>
                <a:srgbClr val="C00000"/>
              </a:solidFill>
            </a:endParaRPr>
          </a:p>
        </p:txBody>
      </p:sp>
      <p:pic>
        <p:nvPicPr>
          <p:cNvPr id="1026" name="Picture 2" descr="C:\Users\computer\Documents\школьные фоны\24015.JPG"/>
          <p:cNvPicPr>
            <a:picLocks noChangeAspect="1" noChangeArrowheads="1"/>
          </p:cNvPicPr>
          <p:nvPr/>
        </p:nvPicPr>
        <p:blipFill>
          <a:blip r:embed="rId3" cstate="print"/>
          <a:srcRect/>
          <a:stretch>
            <a:fillRect/>
          </a:stretch>
        </p:blipFill>
        <p:spPr bwMode="auto">
          <a:xfrm>
            <a:off x="0" y="3318962"/>
            <a:ext cx="2643174" cy="335801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iterate type="lt">
                                    <p:tmPct val="10000"/>
                                  </p:iterate>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anim calcmode="lin" valueType="num">
                                      <p:cBhvr>
                                        <p:cTn id="8" dur="500" fill="hold"/>
                                        <p:tgtEl>
                                          <p:spTgt spid="5">
                                            <p:txEl>
                                              <p:pRg st="0" end="0"/>
                                            </p:txEl>
                                          </p:spTgt>
                                        </p:tgtEl>
                                        <p:attrNameLst>
                                          <p:attrName>ppt_w</p:attrName>
                                        </p:attrNameLst>
                                      </p:cBhvr>
                                      <p:tavLst>
                                        <p:tav tm="0" fmla="#ppt_w*sin(2.5*pi*$)">
                                          <p:val>
                                            <p:fltVal val="0"/>
                                          </p:val>
                                        </p:tav>
                                        <p:tav tm="100000">
                                          <p:val>
                                            <p:fltVal val="1"/>
                                          </p:val>
                                        </p:tav>
                                      </p:tavLst>
                                    </p:anim>
                                    <p:anim calcmode="lin" valueType="num">
                                      <p:cBhvr>
                                        <p:cTn id="9" dur="500" fill="hold"/>
                                        <p:tgtEl>
                                          <p:spTgt spid="5">
                                            <p:txEl>
                                              <p:pRg st="0" end="0"/>
                                            </p:txEl>
                                          </p:spTgt>
                                        </p:tgtEl>
                                        <p:attrNameLst>
                                          <p:attrName>ppt_h</p:attrName>
                                        </p:attrNameLst>
                                      </p:cBhvr>
                                      <p:tavLst>
                                        <p:tav tm="0">
                                          <p:val>
                                            <p:strVal val="#ppt_h"/>
                                          </p:val>
                                        </p:tav>
                                        <p:tav tm="100000">
                                          <p:val>
                                            <p:strVal val="#ppt_h"/>
                                          </p:val>
                                        </p:tav>
                                      </p:tavLst>
                                    </p:anim>
                                  </p:childTnLst>
                                </p:cTn>
                              </p:par>
                            </p:childTnLst>
                          </p:cTn>
                        </p:par>
                        <p:par>
                          <p:cTn id="10" fill="hold">
                            <p:stCondLst>
                              <p:cond delay="2200"/>
                            </p:stCondLst>
                            <p:childTnLst>
                              <p:par>
                                <p:cTn id="11" presetID="7" presetClass="entr" presetSubtype="4" fill="hold"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5" fill="hold">
                            <p:stCondLst>
                              <p:cond delay="2700"/>
                            </p:stCondLst>
                            <p:childTnLst>
                              <p:par>
                                <p:cTn id="16" presetID="7" presetClass="entr" presetSubtype="4" fill="hold" nodeType="after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 calcmode="lin" valueType="num">
                                      <p:cBhvr additive="base">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20" fill="hold">
                            <p:stCondLst>
                              <p:cond delay="3200"/>
                            </p:stCondLst>
                            <p:childTnLst>
                              <p:par>
                                <p:cTn id="21" presetID="7" presetClass="entr" presetSubtype="4" fill="hold" nodeType="after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 calcmode="lin" valueType="num">
                                      <p:cBhvr additive="base">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700"/>
                            </p:stCondLst>
                            <p:childTnLst>
                              <p:par>
                                <p:cTn id="26" presetID="7" presetClass="entr" presetSubtype="4" fill="hold" nodeType="after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 calcmode="lin" valueType="num">
                                      <p:cBhvr additive="base">
                                        <p:cTn id="28"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par>
                          <p:cTn id="30" fill="hold">
                            <p:stCondLst>
                              <p:cond delay="4200"/>
                            </p:stCondLst>
                            <p:childTnLst>
                              <p:par>
                                <p:cTn id="31" presetID="7" presetClass="entr" presetSubtype="4" fill="hold" nodeType="after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anim calcmode="lin" valueType="num">
                                      <p:cBhvr additive="base">
                                        <p:cTn id="3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785794"/>
            <a:ext cx="9144000" cy="5859233"/>
          </a:xfrm>
          <a:prstGeom prst="rect">
            <a:avLst/>
          </a:prstGeom>
        </p:spPr>
        <p:txBody>
          <a:bodyPr wrap="square">
            <a:spAutoFit/>
          </a:bodyPr>
          <a:lstStyle/>
          <a:p>
            <a:pPr lvl="0" algn="just" fontAlgn="base">
              <a:lnSpc>
                <a:spcPct val="150000"/>
              </a:lnSpc>
              <a:spcBef>
                <a:spcPct val="0"/>
              </a:spcBef>
              <a:spcAft>
                <a:spcPct val="0"/>
              </a:spcAft>
            </a:pPr>
            <a:r>
              <a:rPr lang="ru-RU" b="1" dirty="0" smtClean="0">
                <a:solidFill>
                  <a:schemeClr val="accent1">
                    <a:lumMod val="50000"/>
                  </a:schemeClr>
                </a:solidFill>
                <a:latin typeface="Times New Roman" pitchFamily="18" charset="0"/>
                <a:ea typeface="Times New Roman" pitchFamily="18" charset="0"/>
                <a:cs typeface="Times New Roman" pitchFamily="18" charset="0"/>
              </a:rPr>
              <a:t>Какие выводы я могу сделать? Главное, что я поняла – то, что эта наука возникла из потребностей человека измерять расстояния, особенно тогда, когда непосредственное их измерение затруднено или невозможно. Усиливается роль измерения углов. Затем тригонометрия нашла свое применение практически во всех областях человеческой деятельности. Это видно из приведенных мною ранее примеров.</a:t>
            </a:r>
            <a:endParaRPr lang="ru-RU" b="1" dirty="0" smtClean="0">
              <a:solidFill>
                <a:schemeClr val="accent1">
                  <a:lumMod val="50000"/>
                </a:schemeClr>
              </a:solidFill>
              <a:latin typeface="Arial" pitchFamily="34" charset="0"/>
              <a:cs typeface="Arial" pitchFamily="34" charset="0"/>
            </a:endParaRPr>
          </a:p>
          <a:p>
            <a:pPr lvl="0" algn="just" eaLnBrk="0" fontAlgn="base" hangingPunct="0">
              <a:lnSpc>
                <a:spcPct val="150000"/>
              </a:lnSpc>
              <a:spcBef>
                <a:spcPct val="0"/>
              </a:spcBef>
              <a:spcAft>
                <a:spcPct val="0"/>
              </a:spcAft>
            </a:pPr>
            <a:r>
              <a:rPr lang="ru-RU" b="1" dirty="0" smtClean="0">
                <a:solidFill>
                  <a:schemeClr val="accent1">
                    <a:lumMod val="50000"/>
                  </a:schemeClr>
                </a:solidFill>
                <a:latin typeface="Times New Roman" pitchFamily="18" charset="0"/>
                <a:ea typeface="Times New Roman" pitchFamily="18" charset="0"/>
                <a:cs typeface="Times New Roman" pitchFamily="18" charset="0"/>
              </a:rPr>
              <a:t>    Я осознаю, что многие факты, способы решения задач мне еще непонятны, некоторые выводы поверхностны, но я и не ставила перед собой цель освоить эту тему немедленно. Зато я убедилась в необходимости знать тригонометрию, эта наука стала мне ближе, я буду с удовольствием ее изучать, чтобы те задачи, о которых говорилось в данной работе и многие другие, которые встретятся в процессе учебы, не вызывали затруднения. Особенно пригодятся знания тригонометрии при решении стереометрических задач, при изучении физики.</a:t>
            </a:r>
            <a:endParaRPr lang="ru-RU" b="1" dirty="0" smtClean="0">
              <a:solidFill>
                <a:schemeClr val="accent1">
                  <a:lumMod val="50000"/>
                </a:schemeClr>
              </a:solidFill>
              <a:latin typeface="Arial" pitchFamily="34" charset="0"/>
              <a:cs typeface="Arial" pitchFamily="34" charset="0"/>
            </a:endParaRPr>
          </a:p>
          <a:p>
            <a:pPr lvl="0" algn="just" eaLnBrk="0" fontAlgn="base" hangingPunct="0">
              <a:lnSpc>
                <a:spcPct val="150000"/>
              </a:lnSpc>
              <a:spcBef>
                <a:spcPct val="0"/>
              </a:spcBef>
              <a:spcAft>
                <a:spcPct val="0"/>
              </a:spcAft>
            </a:pPr>
            <a:r>
              <a:rPr lang="ru-RU" b="1" dirty="0" smtClean="0">
                <a:solidFill>
                  <a:schemeClr val="accent1">
                    <a:lumMod val="50000"/>
                  </a:schemeClr>
                </a:solidFill>
                <a:latin typeface="Times New Roman" pitchFamily="18" charset="0"/>
                <a:ea typeface="Times New Roman" pitchFamily="18" charset="0"/>
                <a:cs typeface="Times New Roman" pitchFamily="18" charset="0"/>
              </a:rPr>
              <a:t>    Я прочитала о многих ученых, которые своей титанической работой развивали эту науку, ставили ее на службу людям. Они достойны уважения и памяти.</a:t>
            </a:r>
            <a:endParaRPr lang="ru-RU" b="1" dirty="0" smtClean="0">
              <a:solidFill>
                <a:schemeClr val="accent1">
                  <a:lumMod val="50000"/>
                </a:schemeClr>
              </a:solidFill>
              <a:latin typeface="Arial" pitchFamily="34" charset="0"/>
              <a:cs typeface="Arial" pitchFamily="34" charset="0"/>
            </a:endParaRPr>
          </a:p>
        </p:txBody>
      </p:sp>
      <p:sp>
        <p:nvSpPr>
          <p:cNvPr id="4" name="TextBox 3"/>
          <p:cNvSpPr txBox="1"/>
          <p:nvPr/>
        </p:nvSpPr>
        <p:spPr>
          <a:xfrm>
            <a:off x="3714744" y="285728"/>
            <a:ext cx="1719638" cy="523220"/>
          </a:xfrm>
          <a:prstGeom prst="rect">
            <a:avLst/>
          </a:prstGeom>
          <a:noFill/>
        </p:spPr>
        <p:txBody>
          <a:bodyPr wrap="none" rtlCol="0">
            <a:spAutoFit/>
          </a:bodyPr>
          <a:lstStyle/>
          <a:p>
            <a:r>
              <a:rPr lang="ru-RU" sz="2800" b="1" dirty="0" smtClean="0">
                <a:solidFill>
                  <a:srgbClr val="C00000"/>
                </a:solidFill>
              </a:rPr>
              <a:t>Выводы.</a:t>
            </a:r>
            <a:endParaRPr lang="ru-RU"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4">
                                            <p:txEl>
                                              <p:pRg st="0" end="0"/>
                                            </p:txEl>
                                          </p:spTgt>
                                        </p:tgtEl>
                                      </p:cBhvr>
                                    </p:animEffect>
                                  </p:childTnLst>
                                </p:cTn>
                              </p:par>
                            </p:childTnLst>
                          </p:cTn>
                        </p:par>
                        <p:par>
                          <p:cTn id="10" fill="hold">
                            <p:stCondLst>
                              <p:cond delay="1000"/>
                            </p:stCondLst>
                            <p:childTnLst>
                              <p:par>
                                <p:cTn id="11" presetID="5" presetClass="entr" presetSubtype="1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heckerboard(across)">
                                      <p:cBhvr>
                                        <p:cTn id="13" dur="1000"/>
                                        <p:tgtEl>
                                          <p:spTgt spid="3">
                                            <p:txEl>
                                              <p:pRg st="0" end="0"/>
                                            </p:txEl>
                                          </p:spTgt>
                                        </p:tgtEl>
                                      </p:cBhvr>
                                    </p:animEffect>
                                  </p:childTnLst>
                                </p:cTn>
                              </p:par>
                            </p:childTnLst>
                          </p:cTn>
                        </p:par>
                        <p:par>
                          <p:cTn id="14" fill="hold">
                            <p:stCondLst>
                              <p:cond delay="2000"/>
                            </p:stCondLst>
                            <p:childTnLst>
                              <p:par>
                                <p:cTn id="15" presetID="5" presetClass="entr" presetSubtype="10"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1000"/>
                                        <p:tgtEl>
                                          <p:spTgt spid="3">
                                            <p:txEl>
                                              <p:pRg st="1" end="1"/>
                                            </p:txEl>
                                          </p:spTgt>
                                        </p:tgtEl>
                                      </p:cBhvr>
                                    </p:animEffect>
                                  </p:childTnLst>
                                </p:cTn>
                              </p:par>
                            </p:childTnLst>
                          </p:cTn>
                        </p:par>
                        <p:par>
                          <p:cTn id="18" fill="hold">
                            <p:stCondLst>
                              <p:cond delay="3000"/>
                            </p:stCondLst>
                            <p:childTnLst>
                              <p:par>
                                <p:cTn id="19" presetID="5" presetClass="entr" presetSubtype="10" fill="hold"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checkerboard(across)">
                                      <p:cBhvr>
                                        <p:cTn id="21"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computer\Documents\ЕВСЮТИНА С\рисунки к презентациям\аниме\78.gif"/>
          <p:cNvPicPr>
            <a:picLocks noChangeAspect="1" noChangeArrowheads="1" noCrop="1"/>
          </p:cNvPicPr>
          <p:nvPr/>
        </p:nvPicPr>
        <p:blipFill>
          <a:blip r:embed="rId2"/>
          <a:srcRect/>
          <a:stretch>
            <a:fillRect/>
          </a:stretch>
        </p:blipFill>
        <p:spPr bwMode="auto">
          <a:xfrm>
            <a:off x="1357290" y="2285992"/>
            <a:ext cx="7787478" cy="2428892"/>
          </a:xfrm>
          <a:prstGeom prst="rect">
            <a:avLst/>
          </a:prstGeom>
          <a:noFill/>
        </p:spPr>
      </p:pic>
      <p:pic>
        <p:nvPicPr>
          <p:cNvPr id="1027" name="Picture 3" descr="C:\Users\computer\Documents\ЕВСЮТИНА С\рисунки к презентациям\фоны\kometbl9.gif"/>
          <p:cNvPicPr>
            <a:picLocks noChangeAspect="1" noChangeArrowheads="1" noCrop="1"/>
          </p:cNvPicPr>
          <p:nvPr/>
        </p:nvPicPr>
        <p:blipFill>
          <a:blip r:embed="rId3"/>
          <a:srcRect/>
          <a:stretch>
            <a:fillRect/>
          </a:stretch>
        </p:blipFill>
        <p:spPr bwMode="auto">
          <a:xfrm>
            <a:off x="-142908" y="71390"/>
            <a:ext cx="9286908" cy="7429576"/>
          </a:xfrm>
          <a:prstGeom prst="rect">
            <a:avLst/>
          </a:prstGeom>
          <a:noFill/>
        </p:spPr>
      </p:pic>
      <p:pic>
        <p:nvPicPr>
          <p:cNvPr id="1028" name="Picture 4" descr="C:\Users\computer\Documents\ЕВСЮТИНА С\рисунки к презентациям\аниме\78.gif"/>
          <p:cNvPicPr>
            <a:picLocks noChangeAspect="1" noChangeArrowheads="1" noCrop="1"/>
          </p:cNvPicPr>
          <p:nvPr/>
        </p:nvPicPr>
        <p:blipFill>
          <a:blip r:embed="rId2"/>
          <a:srcRect/>
          <a:stretch>
            <a:fillRect/>
          </a:stretch>
        </p:blipFill>
        <p:spPr bwMode="auto">
          <a:xfrm>
            <a:off x="642910" y="3357562"/>
            <a:ext cx="7751390" cy="241763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00034" y="500042"/>
            <a:ext cx="8358246" cy="55861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100" b="0" i="0" u="none" strike="noStrike" cap="none" normalizeH="0" baseline="0" dirty="0" smtClean="0">
                <a:ln>
                  <a:noFill/>
                </a:ln>
                <a:solidFill>
                  <a:schemeClr val="accent4">
                    <a:lumMod val="50000"/>
                  </a:schemeClr>
                </a:solidFill>
                <a:effectLst/>
                <a:latin typeface="Calibri" pitchFamily="34" charset="0"/>
                <a:ea typeface="Calibri" pitchFamily="34" charset="0"/>
                <a:cs typeface="Times New Roman" pitchFamily="18" charset="0"/>
              </a:rPr>
              <a:t>Самый любимый мой предмет в школе – это математика. С пятого класса, заходя в кабинет, я слышала от старшеклассников слова «синус», «косинус», «тангенс», видела работу их с окружностью и графиками. Все это казалось мне загадочным и интересным, хотелось поскорее узнать подробнее о данной теме. И вот, не дожидаясь, когда тригонометрия будет изучаться в классе, я решила самостоятельно познакомиться с ней. Как возникли, откуда пришли эти знания, нужны ли они в жизни людей и мне в частности? Меня в тригонометрии интересовало все:  история, применение, формулы, задачи. Я начала изучать ее только из своего интереса, ведь это так увлекательно узнавать что-то новое.  </a:t>
            </a:r>
            <a:endParaRPr kumimoji="0" lang="ru-RU" sz="2100" b="0" i="0" u="none" strike="noStrike" cap="none" normalizeH="0" baseline="0" dirty="0" smtClean="0">
              <a:ln>
                <a:noFill/>
              </a:ln>
              <a:solidFill>
                <a:schemeClr val="accent4">
                  <a:lumMod val="50000"/>
                </a:schemeClr>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100" b="0" i="0" u="none" strike="noStrike" cap="none" normalizeH="0" baseline="0" dirty="0" smtClean="0">
                <a:ln>
                  <a:noFill/>
                </a:ln>
                <a:solidFill>
                  <a:schemeClr val="accent4">
                    <a:lumMod val="50000"/>
                  </a:schemeClr>
                </a:solidFill>
                <a:effectLst/>
                <a:latin typeface="Calibri" pitchFamily="34" charset="0"/>
                <a:ea typeface="Calibri" pitchFamily="34" charset="0"/>
                <a:cs typeface="Times New Roman" pitchFamily="18" charset="0"/>
              </a:rPr>
              <a:t>    Когда я отбирала источники для исследования, я не ставила перед собой цель найти весь материал о тригонометрии и освоить эту тему полностью, я хотела просто узнать что это такое?  Зачем нужно? И пригодиться ли это мне?</a:t>
            </a:r>
            <a:endParaRPr kumimoji="0" lang="ru-RU" sz="2100" b="0" i="0" u="none" strike="noStrike" cap="none" normalizeH="0" baseline="0" dirty="0" smtClean="0">
              <a:ln>
                <a:noFill/>
              </a:ln>
              <a:solidFill>
                <a:schemeClr val="accent4">
                  <a:lumMod val="50000"/>
                </a:schemeClr>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100" b="0" i="0" u="none" strike="noStrike" cap="none" normalizeH="0" baseline="0" dirty="0" smtClean="0">
                <a:ln>
                  <a:noFill/>
                </a:ln>
                <a:solidFill>
                  <a:schemeClr val="accent4">
                    <a:lumMod val="50000"/>
                  </a:schemeClr>
                </a:solidFill>
                <a:effectLst/>
                <a:latin typeface="Calibri" pitchFamily="34" charset="0"/>
                <a:ea typeface="Calibri" pitchFamily="34" charset="0"/>
                <a:cs typeface="Times New Roman" pitchFamily="18" charset="0"/>
              </a:rPr>
              <a:t>    Я хотела для себя ответить на вопрос: «Хочу ли я изучать тригонометрию?»</a:t>
            </a:r>
            <a:endParaRPr kumimoji="0" lang="ru-RU" sz="2100" b="0" i="0" u="none" strike="noStrike" cap="none" normalizeH="0" baseline="0" dirty="0" smtClean="0">
              <a:ln>
                <a:noFill/>
              </a:ln>
              <a:solidFill>
                <a:schemeClr val="accent4">
                  <a:lumMod val="50000"/>
                </a:schemeClr>
              </a:solidFill>
              <a:effectLst/>
              <a:latin typeface="Arial" pitchFamily="34" charset="0"/>
              <a:cs typeface="Arial" pitchFamily="34" charset="0"/>
            </a:endParaRPr>
          </a:p>
        </p:txBody>
      </p:sp>
      <p:sp>
        <p:nvSpPr>
          <p:cNvPr id="3" name="TextBox 2"/>
          <p:cNvSpPr txBox="1"/>
          <p:nvPr/>
        </p:nvSpPr>
        <p:spPr>
          <a:xfrm>
            <a:off x="3500430" y="142852"/>
            <a:ext cx="1869101" cy="523220"/>
          </a:xfrm>
          <a:prstGeom prst="rect">
            <a:avLst/>
          </a:prstGeom>
          <a:noFill/>
        </p:spPr>
        <p:txBody>
          <a:bodyPr wrap="none" rtlCol="0">
            <a:spAutoFit/>
          </a:bodyPr>
          <a:lstStyle/>
          <a:p>
            <a:r>
              <a:rPr lang="ru-RU" sz="2800" b="1" dirty="0" smtClean="0">
                <a:solidFill>
                  <a:schemeClr val="tx2">
                    <a:lumMod val="50000"/>
                  </a:schemeClr>
                </a:solidFill>
              </a:rPr>
              <a:t>Введение</a:t>
            </a:r>
            <a:endParaRPr lang="ru-RU" sz="2800" b="1" dirty="0">
              <a:solidFill>
                <a:schemeClr val="tx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3">
                                            <p:txEl>
                                              <p:pRg st="0" end="0"/>
                                            </p:txEl>
                                          </p:spTgt>
                                        </p:tgtEl>
                                      </p:cBhvr>
                                    </p:animEffect>
                                  </p:childTnLst>
                                </p:cTn>
                              </p:par>
                            </p:childTnLst>
                          </p:cTn>
                        </p:par>
                        <p:par>
                          <p:cTn id="10" fill="hold">
                            <p:stCondLst>
                              <p:cond delay="1000"/>
                            </p:stCondLst>
                            <p:childTnLst>
                              <p:par>
                                <p:cTn id="11" presetID="8" presetClass="entr" presetSubtype="16" fill="hold" nodeType="afterEffect">
                                  <p:stCondLst>
                                    <p:cond delay="0"/>
                                  </p:stCondLst>
                                  <p:childTnLst>
                                    <p:set>
                                      <p:cBhvr>
                                        <p:cTn id="12" dur="1" fill="hold">
                                          <p:stCondLst>
                                            <p:cond delay="0"/>
                                          </p:stCondLst>
                                        </p:cTn>
                                        <p:tgtEl>
                                          <p:spTgt spid="1025">
                                            <p:txEl>
                                              <p:pRg st="0" end="0"/>
                                            </p:txEl>
                                          </p:spTgt>
                                        </p:tgtEl>
                                        <p:attrNameLst>
                                          <p:attrName>style.visibility</p:attrName>
                                        </p:attrNameLst>
                                      </p:cBhvr>
                                      <p:to>
                                        <p:strVal val="visible"/>
                                      </p:to>
                                    </p:set>
                                    <p:animEffect transition="in" filter="diamond(in)">
                                      <p:cBhvr>
                                        <p:cTn id="13" dur="1000"/>
                                        <p:tgtEl>
                                          <p:spTgt spid="1025">
                                            <p:txEl>
                                              <p:pRg st="0" end="0"/>
                                            </p:txEl>
                                          </p:spTgt>
                                        </p:tgtEl>
                                      </p:cBhvr>
                                    </p:animEffect>
                                  </p:childTnLst>
                                </p:cTn>
                              </p:par>
                            </p:childTnLst>
                          </p:cTn>
                        </p:par>
                        <p:par>
                          <p:cTn id="14" fill="hold">
                            <p:stCondLst>
                              <p:cond delay="2000"/>
                            </p:stCondLst>
                            <p:childTnLst>
                              <p:par>
                                <p:cTn id="15" presetID="8" presetClass="entr" presetSubtype="16" fill="hold" nodeType="afterEffect">
                                  <p:stCondLst>
                                    <p:cond delay="0"/>
                                  </p:stCondLst>
                                  <p:childTnLst>
                                    <p:set>
                                      <p:cBhvr>
                                        <p:cTn id="16" dur="1" fill="hold">
                                          <p:stCondLst>
                                            <p:cond delay="0"/>
                                          </p:stCondLst>
                                        </p:cTn>
                                        <p:tgtEl>
                                          <p:spTgt spid="1025">
                                            <p:txEl>
                                              <p:pRg st="1" end="1"/>
                                            </p:txEl>
                                          </p:spTgt>
                                        </p:tgtEl>
                                        <p:attrNameLst>
                                          <p:attrName>style.visibility</p:attrName>
                                        </p:attrNameLst>
                                      </p:cBhvr>
                                      <p:to>
                                        <p:strVal val="visible"/>
                                      </p:to>
                                    </p:set>
                                    <p:animEffect transition="in" filter="diamond(in)">
                                      <p:cBhvr>
                                        <p:cTn id="17" dur="1000"/>
                                        <p:tgtEl>
                                          <p:spTgt spid="1025">
                                            <p:txEl>
                                              <p:pRg st="1" end="1"/>
                                            </p:txEl>
                                          </p:spTgt>
                                        </p:tgtEl>
                                      </p:cBhvr>
                                    </p:animEffect>
                                  </p:childTnLst>
                                </p:cTn>
                              </p:par>
                            </p:childTnLst>
                          </p:cTn>
                        </p:par>
                        <p:par>
                          <p:cTn id="18" fill="hold">
                            <p:stCondLst>
                              <p:cond delay="3000"/>
                            </p:stCondLst>
                            <p:childTnLst>
                              <p:par>
                                <p:cTn id="19" presetID="8" presetClass="entr" presetSubtype="16" fill="hold" nodeType="afterEffect">
                                  <p:stCondLst>
                                    <p:cond delay="0"/>
                                  </p:stCondLst>
                                  <p:childTnLst>
                                    <p:set>
                                      <p:cBhvr>
                                        <p:cTn id="20" dur="1" fill="hold">
                                          <p:stCondLst>
                                            <p:cond delay="0"/>
                                          </p:stCondLst>
                                        </p:cTn>
                                        <p:tgtEl>
                                          <p:spTgt spid="1025">
                                            <p:txEl>
                                              <p:pRg st="2" end="2"/>
                                            </p:txEl>
                                          </p:spTgt>
                                        </p:tgtEl>
                                        <p:attrNameLst>
                                          <p:attrName>style.visibility</p:attrName>
                                        </p:attrNameLst>
                                      </p:cBhvr>
                                      <p:to>
                                        <p:strVal val="visible"/>
                                      </p:to>
                                    </p:set>
                                    <p:animEffect transition="in" filter="diamond(in)">
                                      <p:cBhvr>
                                        <p:cTn id="21" dur="1000"/>
                                        <p:tgtEl>
                                          <p:spTgt spid="102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24928" y="285728"/>
            <a:ext cx="9019072"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accent1">
                    <a:lumMod val="50000"/>
                  </a:schemeClr>
                </a:solidFill>
                <a:effectLst/>
                <a:latin typeface="Times New Roman" pitchFamily="18" charset="0"/>
                <a:ea typeface="Times New Roman" pitchFamily="18" charset="0"/>
                <a:cs typeface="Times New Roman" pitchFamily="18" charset="0"/>
              </a:rPr>
              <a:t>Небольшой экскурс в историю возникновения и развития тригонометрии.</a:t>
            </a:r>
            <a:endParaRPr kumimoji="0" lang="ru-RU" sz="2000" b="0" i="0" u="none" strike="noStrike" cap="none" normalizeH="0" baseline="0" dirty="0" smtClean="0">
              <a:ln>
                <a:noFill/>
              </a:ln>
              <a:solidFill>
                <a:schemeClr val="accent1">
                  <a:lumMod val="50000"/>
                </a:schemeClr>
              </a:solidFill>
              <a:effectLst/>
              <a:latin typeface="Arial" pitchFamily="34" charset="0"/>
              <a:cs typeface="Arial" pitchFamily="34" charset="0"/>
            </a:endParaRPr>
          </a:p>
        </p:txBody>
      </p:sp>
      <p:sp>
        <p:nvSpPr>
          <p:cNvPr id="3" name="TextBox 2"/>
          <p:cNvSpPr txBox="1"/>
          <p:nvPr/>
        </p:nvSpPr>
        <p:spPr>
          <a:xfrm>
            <a:off x="214282" y="928670"/>
            <a:ext cx="7429552" cy="646331"/>
          </a:xfrm>
          <a:prstGeom prst="rect">
            <a:avLst/>
          </a:prstGeom>
          <a:noFill/>
        </p:spPr>
        <p:txBody>
          <a:bodyPr wrap="square" rtlCol="0">
            <a:spAutoFit/>
          </a:bodyPr>
          <a:lstStyle/>
          <a:p>
            <a:r>
              <a:rPr lang="ru-RU" b="1" dirty="0" smtClean="0"/>
              <a:t> </a:t>
            </a:r>
            <a:r>
              <a:rPr lang="ru-RU" dirty="0" smtClean="0"/>
              <a:t>Я начала с естественного «изначального» вопроса: откуда появились и как накапливались тригонометрические знания людей? </a:t>
            </a:r>
            <a:endParaRPr lang="ru-RU" dirty="0"/>
          </a:p>
        </p:txBody>
      </p:sp>
      <p:pic>
        <p:nvPicPr>
          <p:cNvPr id="5" name="Picture 6" descr="roman_speaker"/>
          <p:cNvPicPr>
            <a:picLocks noChangeAspect="1" noChangeArrowheads="1" noCrop="1"/>
          </p:cNvPicPr>
          <p:nvPr/>
        </p:nvPicPr>
        <p:blipFill>
          <a:blip r:embed="rId2"/>
          <a:srcRect/>
          <a:stretch>
            <a:fillRect/>
          </a:stretch>
        </p:blipFill>
        <p:spPr bwMode="auto">
          <a:xfrm>
            <a:off x="7786710" y="785794"/>
            <a:ext cx="1000132" cy="964123"/>
          </a:xfrm>
          <a:prstGeom prst="rect">
            <a:avLst/>
          </a:prstGeom>
          <a:noFill/>
        </p:spPr>
      </p:pic>
      <p:sp>
        <p:nvSpPr>
          <p:cNvPr id="27651" name="Rectangle 3"/>
          <p:cNvSpPr>
            <a:spLocks noChangeArrowheads="1"/>
          </p:cNvSpPr>
          <p:nvPr/>
        </p:nvSpPr>
        <p:spPr bwMode="auto">
          <a:xfrm>
            <a:off x="0" y="1714488"/>
            <a:ext cx="914400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Тригонометрия возникла, прежде всего, из практических нужд. Древние наблюдали за движением небесных светил. Ученые обрабатывали данные измерений, чтобы вести календарь и правильно определять время начала сева и сбора урожая, даты религиозных праздников, определять положение судов в море, предсказывать солнечные затмения и т. д.  Долгое время тригонометрия развивалась и изучалась как один из разделов астрономии</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
        <p:nvSpPr>
          <p:cNvPr id="27652" name="Rectangle 4"/>
          <p:cNvSpPr>
            <a:spLocks noChangeArrowheads="1"/>
          </p:cNvSpPr>
          <p:nvPr/>
        </p:nvSpPr>
        <p:spPr bwMode="auto">
          <a:xfrm>
            <a:off x="642910" y="3143248"/>
            <a:ext cx="7572428"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1.Вместо синуса они пользовались хордой, равной удвоенной линии синуса половинной дуги. </a:t>
            </a:r>
            <a:r>
              <a:rPr lang="ru-RU" dirty="0" smtClean="0"/>
              <a:t>Греческое слово «хорде», от которого происходит термин «хорда» означает «тетива лука».</a:t>
            </a:r>
          </a:p>
        </p:txBody>
      </p:sp>
      <p:pic>
        <p:nvPicPr>
          <p:cNvPr id="8" name="Рисунок 7"/>
          <p:cNvPicPr/>
          <p:nvPr/>
        </p:nvPicPr>
        <p:blipFill>
          <a:blip r:embed="rId3" cstate="print"/>
          <a:srcRect/>
          <a:stretch>
            <a:fillRect/>
          </a:stretch>
        </p:blipFill>
        <p:spPr bwMode="auto">
          <a:xfrm>
            <a:off x="8286745" y="3071810"/>
            <a:ext cx="857255" cy="928694"/>
          </a:xfrm>
          <a:prstGeom prst="rect">
            <a:avLst/>
          </a:prstGeom>
          <a:noFill/>
          <a:ln w="9525">
            <a:noFill/>
            <a:miter lim="800000"/>
            <a:headEnd/>
            <a:tailEnd/>
          </a:ln>
        </p:spPr>
      </p:pic>
      <p:sp>
        <p:nvSpPr>
          <p:cNvPr id="9" name="Прямоугольник 8"/>
          <p:cNvSpPr/>
          <p:nvPr/>
        </p:nvSpPr>
        <p:spPr>
          <a:xfrm>
            <a:off x="714348" y="4000504"/>
            <a:ext cx="8429652" cy="646331"/>
          </a:xfrm>
          <a:prstGeom prst="rect">
            <a:avLst/>
          </a:prstGeom>
        </p:spPr>
        <p:txBody>
          <a:bodyPr wrap="square">
            <a:spAutoFit/>
          </a:bodyPr>
          <a:lstStyle/>
          <a:p>
            <a:pPr lvl="0" algn="just" fontAlgn="base">
              <a:spcBef>
                <a:spcPct val="0"/>
              </a:spcBef>
              <a:spcAft>
                <a:spcPct val="0"/>
              </a:spcAft>
            </a:pPr>
            <a:r>
              <a:rPr lang="ru-RU" dirty="0" smtClean="0">
                <a:latin typeface="Arial" pitchFamily="34" charset="0"/>
                <a:cs typeface="Arial" pitchFamily="34" charset="0"/>
              </a:rPr>
              <a:t>2. </a:t>
            </a:r>
            <a:r>
              <a:rPr lang="ru-RU" dirty="0" smtClean="0"/>
              <a:t>Слово косинус намного моложе. Косинус переводится как «дополнительный синус» или иначе «синус дополнительной дуги», т. к. </a:t>
            </a:r>
            <a:endParaRPr lang="ru-RU" dirty="0" smtClean="0">
              <a:latin typeface="Arial" pitchFamily="34" charset="0"/>
              <a:cs typeface="Arial" pitchFamily="34" charset="0"/>
            </a:endParaRPr>
          </a:p>
        </p:txBody>
      </p:sp>
      <p:sp>
        <p:nvSpPr>
          <p:cNvPr id="276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7653"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357950" y="4286256"/>
            <a:ext cx="2143140" cy="315167"/>
          </a:xfrm>
          <a:prstGeom prst="rect">
            <a:avLst/>
          </a:prstGeom>
          <a:noFill/>
        </p:spPr>
      </p:pic>
      <p:sp>
        <p:nvSpPr>
          <p:cNvPr id="27657" name="Rectangle 9"/>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pic>
        <p:nvPicPr>
          <p:cNvPr id="16" name="Рисунок 15"/>
          <p:cNvPicPr/>
          <p:nvPr/>
        </p:nvPicPr>
        <p:blipFill>
          <a:blip r:embed="rId5"/>
          <a:srcRect/>
          <a:stretch>
            <a:fillRect/>
          </a:stretch>
        </p:blipFill>
        <p:spPr bwMode="auto">
          <a:xfrm>
            <a:off x="7572396" y="4857760"/>
            <a:ext cx="1571604" cy="1285884"/>
          </a:xfrm>
          <a:prstGeom prst="rect">
            <a:avLst/>
          </a:prstGeom>
          <a:noFill/>
          <a:ln w="9525">
            <a:noFill/>
            <a:miter lim="800000"/>
            <a:headEnd/>
            <a:tailEnd/>
          </a:ln>
        </p:spPr>
      </p:pic>
      <p:sp>
        <p:nvSpPr>
          <p:cNvPr id="27659" name="Rectangle 11"/>
          <p:cNvSpPr>
            <a:spLocks noChangeArrowheads="1"/>
          </p:cNvSpPr>
          <p:nvPr/>
        </p:nvSpPr>
        <p:spPr bwMode="auto">
          <a:xfrm>
            <a:off x="571472" y="4643446"/>
            <a:ext cx="7000924" cy="17851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 Понятия «тангенс» и «котангенс» родились не из рассмотрения тригонометрической окружности, а в гномонике – учении о солнечных часах. Тангенс – отношение постоянной </a:t>
            </a:r>
            <a:r>
              <a:rPr lang="ru-RU" dirty="0" smtClean="0">
                <a:latin typeface="Times New Roman" pitchFamily="18" charset="0"/>
                <a:ea typeface="Times New Roman" pitchFamily="18" charset="0"/>
                <a:cs typeface="Times New Roman" pitchFamily="18" charset="0"/>
              </a:rPr>
              <a:t>длины гномона </a:t>
            </a:r>
            <a:r>
              <a:rPr lang="ru-RU" dirty="0" err="1" smtClean="0">
                <a:latin typeface="Times New Roman" pitchFamily="18" charset="0"/>
                <a:ea typeface="Times New Roman" pitchFamily="18" charset="0"/>
                <a:cs typeface="Times New Roman" pitchFamily="18" charset="0"/>
              </a:rPr>
              <a:t>ℓ   </a:t>
            </a:r>
            <a:r>
              <a:rPr kumimoji="0" lang="ru-RU"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(вертикального шеста, воткнутого в землю) солнечных часов к длине тени, оно меняется в зависимости от высоты Солнца, измеряемой углом </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pic>
        <p:nvPicPr>
          <p:cNvPr id="27658" name="Picture 10"/>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285852" y="6072206"/>
            <a:ext cx="142876" cy="274762"/>
          </a:xfrm>
          <a:prstGeom prst="rect">
            <a:avLst/>
          </a:prstGeom>
          <a:noFill/>
        </p:spPr>
      </p:pic>
      <p:sp>
        <p:nvSpPr>
          <p:cNvPr id="27660" name="Rectangle 12"/>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27649">
                                            <p:txEl>
                                              <p:pRg st="0" end="0"/>
                                            </p:txEl>
                                          </p:spTgt>
                                        </p:tgtEl>
                                        <p:attrNameLst>
                                          <p:attrName>style.visibility</p:attrName>
                                        </p:attrNameLst>
                                      </p:cBhvr>
                                      <p:to>
                                        <p:strVal val="visible"/>
                                      </p:to>
                                    </p:set>
                                    <p:anim calcmode="discrete" valueType="clr">
                                      <p:cBhvr override="childStyle">
                                        <p:cTn id="7" dur="80"/>
                                        <p:tgtEl>
                                          <p:spTgt spid="27649">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7649">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7649">
                                            <p:txEl>
                                              <p:pRg st="0" end="0"/>
                                            </p:txEl>
                                          </p:spTgt>
                                        </p:tgtEl>
                                        <p:attrNameLst>
                                          <p:attrName>fill.type</p:attrName>
                                        </p:attrNameLst>
                                      </p:cBhvr>
                                      <p:to>
                                        <p:strVal val="solid"/>
                                      </p:to>
                                    </p:set>
                                  </p:childTnLst>
                                </p:cTn>
                              </p:par>
                            </p:childTnLst>
                          </p:cTn>
                        </p:par>
                        <p:par>
                          <p:cTn id="10" fill="hold">
                            <p:stCondLst>
                              <p:cond delay="2440"/>
                            </p:stCondLst>
                            <p:childTnLst>
                              <p:par>
                                <p:cTn id="11" presetID="27" presetClass="entr" presetSubtype="0" fill="hold" nodeType="afterEffect">
                                  <p:stCondLst>
                                    <p:cond delay="0"/>
                                  </p:stCondLst>
                                  <p:iterate type="lt">
                                    <p:tmPct val="50000"/>
                                  </p:iterate>
                                  <p:childTnLst>
                                    <p:set>
                                      <p:cBhvr>
                                        <p:cTn id="12" dur="1" fill="hold">
                                          <p:stCondLst>
                                            <p:cond delay="0"/>
                                          </p:stCondLst>
                                        </p:cTn>
                                        <p:tgtEl>
                                          <p:spTgt spid="27649">
                                            <p:txEl>
                                              <p:pRg st="0" end="0"/>
                                            </p:txEl>
                                          </p:spTgt>
                                        </p:tgtEl>
                                        <p:attrNameLst>
                                          <p:attrName>style.visibility</p:attrName>
                                        </p:attrNameLst>
                                      </p:cBhvr>
                                      <p:to>
                                        <p:strVal val="visible"/>
                                      </p:to>
                                    </p:set>
                                    <p:anim calcmode="discrete" valueType="clr">
                                      <p:cBhvr override="childStyle">
                                        <p:cTn id="13" dur="80"/>
                                        <p:tgtEl>
                                          <p:spTgt spid="27649">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27649">
                                            <p:txEl>
                                              <p:pRg st="0" end="0"/>
                                            </p:txEl>
                                          </p:spTgt>
                                        </p:tgtEl>
                                        <p:attrNameLst>
                                          <p:attrName>fillcolor</p:attrName>
                                        </p:attrNameLst>
                                      </p:cBhvr>
                                      <p:tavLst>
                                        <p:tav tm="0">
                                          <p:val>
                                            <p:clrVal>
                                              <a:schemeClr val="accent2"/>
                                            </p:clrVal>
                                          </p:val>
                                        </p:tav>
                                        <p:tav tm="50000">
                                          <p:val>
                                            <p:clrVal>
                                              <a:schemeClr val="hlink"/>
                                            </p:clrVal>
                                          </p:val>
                                        </p:tav>
                                      </p:tavLst>
                                    </p:anim>
                                    <p:set>
                                      <p:cBhvr>
                                        <p:cTn id="15" dur="80"/>
                                        <p:tgtEl>
                                          <p:spTgt spid="27649">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500034" y="0"/>
            <a:ext cx="774962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Применение тригонометрии при решении геометрических задач.</a:t>
            </a:r>
            <a:endParaRPr kumimoji="0" lang="ru-RU" sz="2000" b="0" i="0" u="none" strike="noStrike" cap="none" normalizeH="0" baseline="0" dirty="0" smtClean="0">
              <a:ln>
                <a:noFill/>
              </a:ln>
              <a:solidFill>
                <a:srgbClr val="002060"/>
              </a:solidFill>
              <a:effectLst/>
              <a:latin typeface="Arial" pitchFamily="34" charset="0"/>
              <a:cs typeface="Arial" pitchFamily="34" charset="0"/>
            </a:endParaRPr>
          </a:p>
        </p:txBody>
      </p:sp>
      <p:sp>
        <p:nvSpPr>
          <p:cNvPr id="28674" name="Rectangle 2"/>
          <p:cNvSpPr>
            <a:spLocks noChangeArrowheads="1"/>
          </p:cNvSpPr>
          <p:nvPr/>
        </p:nvSpPr>
        <p:spPr bwMode="auto">
          <a:xfrm>
            <a:off x="0" y="500042"/>
            <a:ext cx="91440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Естественно, все измерения, связанные с расположением светил на небосводе, - измерения косвенные. Прямые могли быть проведены только на поверхности земли, но и здесь далеко не всегда удавалось непосредственно определить расстояние между какими-то пунктами, и тогда вновь прибегали к косвенным измерениям. Например, вычисление высоты дерева, расстояния до острова и т. д., сводятся к анализу треугольника.</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планиметрии соотношения, которые связывают углы и стороны треугольника между собой, позволяют найти одни из них, если заданы другие. Тригонометрия – незаменимый помощник.</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
        <p:nvSpPr>
          <p:cNvPr id="28676" name="Rectangle 4"/>
          <p:cNvSpPr>
            <a:spLocks noChangeArrowheads="1"/>
          </p:cNvSpPr>
          <p:nvPr/>
        </p:nvSpPr>
        <p:spPr bwMode="auto">
          <a:xfrm>
            <a:off x="0" y="2928934"/>
            <a:ext cx="3428992"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400" b="1" i="1" u="sng"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Определение высоты предмета</a:t>
            </a:r>
            <a:r>
              <a:rPr kumimoji="0" lang="ru-RU" sz="1400" b="1" i="1"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a:t>
            </a:r>
            <a:r>
              <a:rPr kumimoji="0" lang="ru-RU" sz="1400" b="0" i="0"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 </a:t>
            </a:r>
            <a:endParaRPr kumimoji="0" lang="ru-RU" sz="1100" b="0" i="0" u="none"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 Необходимо измерить высоту дерева из точки В,</a:t>
            </a:r>
            <a:r>
              <a:rPr kumimoji="0" lang="ru-RU" sz="1400" b="1" i="1"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ВН можно измерить.</a:t>
            </a:r>
            <a:endParaRPr kumimoji="0" lang="ru-RU"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8675" name="Рисунок 2" descr="img6"/>
          <p:cNvPicPr>
            <a:picLocks noChangeAspect="1" noChangeArrowheads="1"/>
          </p:cNvPicPr>
          <p:nvPr/>
        </p:nvPicPr>
        <p:blipFill>
          <a:blip r:embed="rId2"/>
          <a:srcRect/>
          <a:stretch>
            <a:fillRect/>
          </a:stretch>
        </p:blipFill>
        <p:spPr bwMode="auto">
          <a:xfrm>
            <a:off x="0" y="3643314"/>
            <a:ext cx="1571604" cy="1707527"/>
          </a:xfrm>
          <a:prstGeom prst="rect">
            <a:avLst/>
          </a:prstGeom>
          <a:noFill/>
        </p:spPr>
      </p:pic>
      <p:sp>
        <p:nvSpPr>
          <p:cNvPr id="28677" name="Rectangle 5"/>
          <p:cNvSpPr>
            <a:spLocks noChangeArrowheads="1"/>
          </p:cNvSpPr>
          <p:nvPr/>
        </p:nvSpPr>
        <p:spPr bwMode="auto">
          <a:xfrm>
            <a:off x="0" y="2371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TextBox 7"/>
          <p:cNvSpPr txBox="1"/>
          <p:nvPr/>
        </p:nvSpPr>
        <p:spPr>
          <a:xfrm>
            <a:off x="1571604" y="3643314"/>
            <a:ext cx="1924053" cy="1169551"/>
          </a:xfrm>
          <a:prstGeom prst="rect">
            <a:avLst/>
          </a:prstGeom>
          <a:noFill/>
        </p:spPr>
        <p:txBody>
          <a:bodyPr wrap="none" rtlCol="0">
            <a:spAutoFit/>
          </a:bodyPr>
          <a:lstStyle/>
          <a:p>
            <a:r>
              <a:rPr lang="ru-RU" sz="1400" dirty="0" smtClean="0"/>
              <a:t>По определению  </a:t>
            </a:r>
          </a:p>
          <a:p>
            <a:r>
              <a:rPr lang="ru-RU" sz="1400" dirty="0" smtClean="0"/>
              <a:t>тангенса  находим</a:t>
            </a:r>
          </a:p>
          <a:p>
            <a:r>
              <a:rPr lang="ru-RU" sz="1400" dirty="0" smtClean="0"/>
              <a:t>высоту дерева, </a:t>
            </a:r>
          </a:p>
          <a:p>
            <a:r>
              <a:rPr lang="ru-RU" sz="1400" dirty="0" smtClean="0"/>
              <a:t>измерив  угол АВН и </a:t>
            </a:r>
          </a:p>
          <a:p>
            <a:r>
              <a:rPr lang="ru-RU" sz="1400" dirty="0" smtClean="0"/>
              <a:t>длину ВН. </a:t>
            </a:r>
            <a:endParaRPr lang="ru-RU" sz="1400" dirty="0"/>
          </a:p>
        </p:txBody>
      </p:sp>
      <p:sp>
        <p:nvSpPr>
          <p:cNvPr id="28678" name="Rectangle 6"/>
          <p:cNvSpPr>
            <a:spLocks noChangeArrowheads="1"/>
          </p:cNvSpPr>
          <p:nvPr/>
        </p:nvSpPr>
        <p:spPr bwMode="auto">
          <a:xfrm>
            <a:off x="3929058" y="3143248"/>
            <a:ext cx="492915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ru-RU" sz="1400" b="1" i="1" dirty="0" smtClean="0">
                <a:latin typeface="Times New Roman" pitchFamily="18" charset="0"/>
                <a:ea typeface="Times New Roman" pitchFamily="18" charset="0"/>
                <a:cs typeface="Times New Roman" pitchFamily="18" charset="0"/>
              </a:rPr>
              <a:t>2)</a:t>
            </a:r>
            <a:r>
              <a:rPr kumimoji="0" lang="ru-RU"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Нахождение высоты предмета, если расстояние НВ нельзя измерить.</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 name="Рисунок 2" descr="img6"/>
          <p:cNvPicPr>
            <a:picLocks noChangeAspect="1" noChangeArrowheads="1"/>
          </p:cNvPicPr>
          <p:nvPr/>
        </p:nvPicPr>
        <p:blipFill>
          <a:blip r:embed="rId2"/>
          <a:srcRect/>
          <a:stretch>
            <a:fillRect/>
          </a:stretch>
        </p:blipFill>
        <p:spPr bwMode="auto">
          <a:xfrm>
            <a:off x="3786182" y="3643314"/>
            <a:ext cx="1571604" cy="1707527"/>
          </a:xfrm>
          <a:prstGeom prst="rect">
            <a:avLst/>
          </a:prstGeom>
          <a:noFill/>
        </p:spPr>
      </p:pic>
      <p:sp>
        <p:nvSpPr>
          <p:cNvPr id="12" name="TextBox 11"/>
          <p:cNvSpPr txBox="1"/>
          <p:nvPr/>
        </p:nvSpPr>
        <p:spPr>
          <a:xfrm>
            <a:off x="5357819" y="3643314"/>
            <a:ext cx="3786182" cy="1384995"/>
          </a:xfrm>
          <a:prstGeom prst="rect">
            <a:avLst/>
          </a:prstGeom>
          <a:noFill/>
        </p:spPr>
        <p:txBody>
          <a:bodyPr wrap="square" rtlCol="0">
            <a:spAutoFit/>
          </a:bodyPr>
          <a:lstStyle/>
          <a:p>
            <a:r>
              <a:rPr lang="ru-RU" sz="1400" dirty="0" smtClean="0"/>
              <a:t>Если ВН измерить нельзя,  рассматриваем </a:t>
            </a:r>
          </a:p>
          <a:p>
            <a:r>
              <a:rPr lang="ru-RU" sz="1400" dirty="0" smtClean="0"/>
              <a:t>треугольник АВС,  угол АВС вычисляем, измерив  АВН и АСН. ВС измеряем,  по </a:t>
            </a:r>
          </a:p>
          <a:p>
            <a:r>
              <a:rPr lang="ru-RU" sz="1400" dirty="0" smtClean="0"/>
              <a:t>теореме синусов находим АВ. Из треугольника АВН по определению синуса </a:t>
            </a:r>
          </a:p>
          <a:p>
            <a:r>
              <a:rPr lang="ru-RU" sz="1400" dirty="0" smtClean="0"/>
              <a:t>находим АН.</a:t>
            </a:r>
            <a:endParaRPr lang="ru-RU"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28673">
                                            <p:txEl>
                                              <p:pRg st="0" end="0"/>
                                            </p:txEl>
                                          </p:spTgt>
                                        </p:tgtEl>
                                        <p:attrNameLst>
                                          <p:attrName>style.visibility</p:attrName>
                                        </p:attrNameLst>
                                      </p:cBhvr>
                                      <p:to>
                                        <p:strVal val="visible"/>
                                      </p:to>
                                    </p:set>
                                    <p:anim calcmode="discrete" valueType="clr">
                                      <p:cBhvr override="childStyle">
                                        <p:cTn id="7" dur="80"/>
                                        <p:tgtEl>
                                          <p:spTgt spid="2867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867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8673">
                                            <p:txEl>
                                              <p:pRg st="0" end="0"/>
                                            </p:txEl>
                                          </p:spTgt>
                                        </p:tgtEl>
                                        <p:attrNameLst>
                                          <p:attrName>fill.type</p:attrName>
                                        </p:attrNameLst>
                                      </p:cBhvr>
                                      <p:to>
                                        <p:strVal val="solid"/>
                                      </p:to>
                                    </p:set>
                                  </p:childTnLst>
                                </p:cTn>
                              </p:par>
                            </p:childTnLst>
                          </p:cTn>
                        </p:par>
                        <p:par>
                          <p:cTn id="10" fill="hold">
                            <p:stCondLst>
                              <p:cond delay="2160"/>
                            </p:stCondLst>
                            <p:childTnLst>
                              <p:par>
                                <p:cTn id="11" presetID="21" presetClass="entr" presetSubtype="4" fill="hold" nodeType="afterEffect">
                                  <p:stCondLst>
                                    <p:cond delay="0"/>
                                  </p:stCondLst>
                                  <p:childTnLst>
                                    <p:set>
                                      <p:cBhvr>
                                        <p:cTn id="12" dur="1" fill="hold">
                                          <p:stCondLst>
                                            <p:cond delay="0"/>
                                          </p:stCondLst>
                                        </p:cTn>
                                        <p:tgtEl>
                                          <p:spTgt spid="28674">
                                            <p:txEl>
                                              <p:pRg st="0" end="0"/>
                                            </p:txEl>
                                          </p:spTgt>
                                        </p:tgtEl>
                                        <p:attrNameLst>
                                          <p:attrName>style.visibility</p:attrName>
                                        </p:attrNameLst>
                                      </p:cBhvr>
                                      <p:to>
                                        <p:strVal val="visible"/>
                                      </p:to>
                                    </p:set>
                                    <p:animEffect transition="in" filter="wheel(4)">
                                      <p:cBhvr>
                                        <p:cTn id="13" dur="1000"/>
                                        <p:tgtEl>
                                          <p:spTgt spid="28674">
                                            <p:txEl>
                                              <p:pRg st="0" end="0"/>
                                            </p:txEl>
                                          </p:spTgt>
                                        </p:tgtEl>
                                      </p:cBhvr>
                                    </p:animEffect>
                                  </p:childTnLst>
                                </p:cTn>
                              </p:par>
                            </p:childTnLst>
                          </p:cTn>
                        </p:par>
                        <p:par>
                          <p:cTn id="14" fill="hold">
                            <p:stCondLst>
                              <p:cond delay="3160"/>
                            </p:stCondLst>
                            <p:childTnLst>
                              <p:par>
                                <p:cTn id="15" presetID="21" presetClass="entr" presetSubtype="4" fill="hold" nodeType="afterEffect">
                                  <p:stCondLst>
                                    <p:cond delay="0"/>
                                  </p:stCondLst>
                                  <p:childTnLst>
                                    <p:set>
                                      <p:cBhvr>
                                        <p:cTn id="16" dur="1" fill="hold">
                                          <p:stCondLst>
                                            <p:cond delay="0"/>
                                          </p:stCondLst>
                                        </p:cTn>
                                        <p:tgtEl>
                                          <p:spTgt spid="28674">
                                            <p:txEl>
                                              <p:pRg st="1" end="1"/>
                                            </p:txEl>
                                          </p:spTgt>
                                        </p:tgtEl>
                                        <p:attrNameLst>
                                          <p:attrName>style.visibility</p:attrName>
                                        </p:attrNameLst>
                                      </p:cBhvr>
                                      <p:to>
                                        <p:strVal val="visible"/>
                                      </p:to>
                                    </p:set>
                                    <p:animEffect transition="in" filter="wheel(4)">
                                      <p:cBhvr>
                                        <p:cTn id="17" dur="1000"/>
                                        <p:tgtEl>
                                          <p:spTgt spid="2867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0" y="0"/>
            <a:ext cx="9144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Измерение расстояния между точками А и В, разделенными препятствием (озером). Точки  А и В доступны</a:t>
            </a:r>
            <a:r>
              <a:rPr kumimoji="0" lang="ru-RU"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Рисунок 2"/>
          <p:cNvPicPr/>
          <p:nvPr/>
        </p:nvPicPr>
        <p:blipFill>
          <a:blip r:embed="rId2"/>
          <a:srcRect/>
          <a:stretch>
            <a:fillRect/>
          </a:stretch>
        </p:blipFill>
        <p:spPr bwMode="auto">
          <a:xfrm>
            <a:off x="0" y="642918"/>
            <a:ext cx="1266506" cy="1511298"/>
          </a:xfrm>
          <a:prstGeom prst="rect">
            <a:avLst/>
          </a:prstGeom>
          <a:noFill/>
          <a:ln w="9525">
            <a:noFill/>
            <a:miter lim="800000"/>
            <a:headEnd/>
            <a:tailEnd/>
          </a:ln>
        </p:spPr>
      </p:pic>
      <p:sp>
        <p:nvSpPr>
          <p:cNvPr id="4" name="Прямоугольник 3"/>
          <p:cNvSpPr/>
          <p:nvPr/>
        </p:nvSpPr>
        <p:spPr>
          <a:xfrm>
            <a:off x="1285852" y="642918"/>
            <a:ext cx="7858148" cy="646331"/>
          </a:xfrm>
          <a:prstGeom prst="rect">
            <a:avLst/>
          </a:prstGeom>
        </p:spPr>
        <p:txBody>
          <a:bodyPr wrap="square">
            <a:spAutoFit/>
          </a:bodyPr>
          <a:lstStyle/>
          <a:p>
            <a:r>
              <a:rPr lang="ru-RU" dirty="0" smtClean="0"/>
              <a:t>Выбираем точку С, из которой видны точки А и В, угол С измеряем с помощью астролябии. По теореме косинусов находим АВ. </a:t>
            </a:r>
            <a:endParaRPr lang="ru-RU" dirty="0"/>
          </a:p>
        </p:txBody>
      </p:sp>
      <p:sp>
        <p:nvSpPr>
          <p:cNvPr id="5" name="Прямоугольник 4"/>
          <p:cNvSpPr/>
          <p:nvPr/>
        </p:nvSpPr>
        <p:spPr>
          <a:xfrm>
            <a:off x="1428728" y="1357298"/>
            <a:ext cx="7715272" cy="923330"/>
          </a:xfrm>
          <a:prstGeom prst="rect">
            <a:avLst/>
          </a:prstGeom>
        </p:spPr>
        <p:txBody>
          <a:bodyPr wrap="square">
            <a:spAutoFit/>
          </a:bodyPr>
          <a:lstStyle/>
          <a:p>
            <a:r>
              <a:rPr lang="ru-RU" dirty="0" smtClean="0"/>
              <a:t>Я решила попробовать провести аналогичные небольшие измерительные работы сама. Нужно измерить расстояние между недоступными точками А и В.</a:t>
            </a:r>
            <a:endParaRPr lang="ru-RU" dirty="0"/>
          </a:p>
        </p:txBody>
      </p:sp>
      <p:pic>
        <p:nvPicPr>
          <p:cNvPr id="6" name="Рисунок 5" descr="C:\Users\computer\Documents\IMG_6788.jpg"/>
          <p:cNvPicPr/>
          <p:nvPr/>
        </p:nvPicPr>
        <p:blipFill>
          <a:blip r:embed="rId3" cstate="print"/>
          <a:srcRect/>
          <a:stretch>
            <a:fillRect/>
          </a:stretch>
        </p:blipFill>
        <p:spPr bwMode="auto">
          <a:xfrm>
            <a:off x="357158" y="2285992"/>
            <a:ext cx="4214809" cy="3071834"/>
          </a:xfrm>
          <a:prstGeom prst="rect">
            <a:avLst/>
          </a:prstGeom>
          <a:ln>
            <a:headEnd/>
            <a:tailEnd/>
          </a:ln>
        </p:spPr>
        <p:style>
          <a:lnRef idx="2">
            <a:schemeClr val="dk1"/>
          </a:lnRef>
          <a:fillRef idx="1">
            <a:schemeClr val="lt1"/>
          </a:fillRef>
          <a:effectRef idx="0">
            <a:schemeClr val="dk1"/>
          </a:effectRef>
          <a:fontRef idx="minor">
            <a:schemeClr val="dk1"/>
          </a:fontRef>
        </p:style>
      </p:pic>
      <p:pic>
        <p:nvPicPr>
          <p:cNvPr id="7" name="Picture 2" descr="C:\Documents and Settings\алина\Мои документы\Мои рисунки\IMG_6781.jpg"/>
          <p:cNvPicPr>
            <a:picLocks noChangeAspect="1" noChangeArrowheads="1"/>
          </p:cNvPicPr>
          <p:nvPr/>
        </p:nvPicPr>
        <p:blipFill>
          <a:blip r:embed="rId4" cstate="print"/>
          <a:srcRect/>
          <a:stretch>
            <a:fillRect/>
          </a:stretch>
        </p:blipFill>
        <p:spPr bwMode="auto">
          <a:xfrm>
            <a:off x="4786314" y="2214554"/>
            <a:ext cx="3643338" cy="3096837"/>
          </a:xfrm>
          <a:prstGeom prst="rect">
            <a:avLst/>
          </a:prstGeom>
        </p:spPr>
        <p:style>
          <a:lnRef idx="2">
            <a:schemeClr val="dk1"/>
          </a:lnRef>
          <a:fillRef idx="1">
            <a:schemeClr val="lt1"/>
          </a:fillRef>
          <a:effectRef idx="0">
            <a:schemeClr val="dk1"/>
          </a:effectRef>
          <a:fontRef idx="minor">
            <a:schemeClr val="dk1"/>
          </a:fontRef>
        </p:style>
      </p:pic>
      <p:pic>
        <p:nvPicPr>
          <p:cNvPr id="8" name="Рисунок 7"/>
          <p:cNvPicPr/>
          <p:nvPr/>
        </p:nvPicPr>
        <p:blipFill>
          <a:blip r:embed="rId5"/>
          <a:srcRect/>
          <a:stretch>
            <a:fillRect/>
          </a:stretch>
        </p:blipFill>
        <p:spPr bwMode="auto">
          <a:xfrm>
            <a:off x="357158" y="5429264"/>
            <a:ext cx="4214842" cy="1428736"/>
          </a:xfrm>
          <a:prstGeom prst="rect">
            <a:avLst/>
          </a:prstGeom>
          <a:noFill/>
          <a:ln w="9525">
            <a:noFill/>
            <a:miter lim="800000"/>
            <a:headEnd/>
            <a:tailEnd/>
          </a:ln>
        </p:spPr>
      </p:pic>
      <p:pic>
        <p:nvPicPr>
          <p:cNvPr id="29703" name="Picture 7"/>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0" y="457200"/>
            <a:ext cx="552450" cy="238125"/>
          </a:xfrm>
          <a:prstGeom prst="rect">
            <a:avLst/>
          </a:prstGeom>
          <a:noFill/>
        </p:spPr>
      </p:pic>
      <p:sp>
        <p:nvSpPr>
          <p:cNvPr id="29705" name="Rectangle 9"/>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9706" name="Rectangle 10"/>
          <p:cNvSpPr>
            <a:spLocks noChangeArrowheads="1"/>
          </p:cNvSpPr>
          <p:nvPr/>
        </p:nvSpPr>
        <p:spPr bwMode="auto">
          <a:xfrm>
            <a:off x="0" y="93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2" name="TextBox 21"/>
          <p:cNvSpPr txBox="1"/>
          <p:nvPr/>
        </p:nvSpPr>
        <p:spPr>
          <a:xfrm>
            <a:off x="4572000" y="5857892"/>
            <a:ext cx="4572000" cy="584775"/>
          </a:xfrm>
          <a:prstGeom prst="rect">
            <a:avLst/>
          </a:prstGeom>
          <a:noFill/>
        </p:spPr>
        <p:txBody>
          <a:bodyPr wrap="square" rtlCol="0">
            <a:spAutoFit/>
          </a:bodyPr>
          <a:lstStyle/>
          <a:p>
            <a:r>
              <a:rPr lang="ru-RU" sz="1600" dirty="0" smtClean="0"/>
              <a:t>По теореме косинусов вычисляем АВ. У меня получилось  17 м.</a:t>
            </a:r>
            <a:endParaRPr lang="ru-RU" sz="1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71736" y="214290"/>
            <a:ext cx="4491422" cy="400110"/>
          </a:xfrm>
          <a:prstGeom prst="rect">
            <a:avLst/>
          </a:prstGeom>
          <a:noFill/>
        </p:spPr>
        <p:txBody>
          <a:bodyPr wrap="none" rtlCol="0">
            <a:spAutoFit/>
          </a:bodyPr>
          <a:lstStyle/>
          <a:p>
            <a:r>
              <a:rPr lang="ru-RU" sz="2000" dirty="0" smtClean="0">
                <a:solidFill>
                  <a:srgbClr val="002060"/>
                </a:solidFill>
              </a:rPr>
              <a:t>Затем я решила еще несколько задач.</a:t>
            </a:r>
            <a:endParaRPr lang="ru-RU" sz="2000" dirty="0">
              <a:solidFill>
                <a:srgbClr val="002060"/>
              </a:solidFill>
            </a:endParaRPr>
          </a:p>
        </p:txBody>
      </p:sp>
      <p:sp>
        <p:nvSpPr>
          <p:cNvPr id="3" name="Прямоугольник 2"/>
          <p:cNvSpPr/>
          <p:nvPr/>
        </p:nvSpPr>
        <p:spPr>
          <a:xfrm>
            <a:off x="0" y="642918"/>
            <a:ext cx="3428992" cy="1354217"/>
          </a:xfrm>
          <a:prstGeom prst="rect">
            <a:avLst/>
          </a:prstGeom>
        </p:spPr>
        <p:txBody>
          <a:bodyPr wrap="square">
            <a:spAutoFit/>
          </a:bodyPr>
          <a:lstStyle/>
          <a:p>
            <a:r>
              <a:rPr lang="ru-RU" sz="1600" b="1" i="1" dirty="0" smtClean="0"/>
              <a:t>1.Измерение расстояния между точками А и В, разделенными препятствием (рекой). Точка         А доступна, точка В нет.</a:t>
            </a:r>
          </a:p>
          <a:p>
            <a:endParaRPr lang="ru-RU" dirty="0"/>
          </a:p>
        </p:txBody>
      </p:sp>
      <p:pic>
        <p:nvPicPr>
          <p:cNvPr id="4" name="Рисунок 3"/>
          <p:cNvPicPr/>
          <p:nvPr/>
        </p:nvPicPr>
        <p:blipFill>
          <a:blip r:embed="rId2" cstate="print"/>
          <a:srcRect/>
          <a:stretch>
            <a:fillRect/>
          </a:stretch>
        </p:blipFill>
        <p:spPr bwMode="auto">
          <a:xfrm>
            <a:off x="0" y="1643050"/>
            <a:ext cx="3357554" cy="1571636"/>
          </a:xfrm>
          <a:prstGeom prst="rect">
            <a:avLst/>
          </a:prstGeom>
          <a:noFill/>
          <a:ln w="9525">
            <a:noFill/>
            <a:miter lim="800000"/>
            <a:headEnd/>
            <a:tailEnd/>
          </a:ln>
        </p:spPr>
      </p:pic>
      <p:sp>
        <p:nvSpPr>
          <p:cNvPr id="1025" name="Rectangle 1"/>
          <p:cNvSpPr>
            <a:spLocks noChangeArrowheads="1"/>
          </p:cNvSpPr>
          <p:nvPr/>
        </p:nvSpPr>
        <p:spPr bwMode="auto">
          <a:xfrm>
            <a:off x="3571868" y="714356"/>
            <a:ext cx="535781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 Измерение расстояния от берега до замка, расположенного на острове (из итальянского учебника 18 века).</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Рисунок 5"/>
          <p:cNvPicPr/>
          <p:nvPr/>
        </p:nvPicPr>
        <p:blipFill>
          <a:blip r:embed="rId3" cstate="print"/>
          <a:srcRect/>
          <a:stretch>
            <a:fillRect/>
          </a:stretch>
        </p:blipFill>
        <p:spPr bwMode="auto">
          <a:xfrm>
            <a:off x="4572000" y="1285860"/>
            <a:ext cx="3857652" cy="1857388"/>
          </a:xfrm>
          <a:prstGeom prst="rect">
            <a:avLst/>
          </a:prstGeom>
          <a:noFill/>
          <a:ln w="9525">
            <a:noFill/>
            <a:miter lim="800000"/>
            <a:headEnd/>
            <a:tailEnd/>
          </a:ln>
        </p:spPr>
      </p:pic>
      <p:pic>
        <p:nvPicPr>
          <p:cNvPr id="1028" name="Picture 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928926" y="4286256"/>
            <a:ext cx="142876" cy="297657"/>
          </a:xfrm>
          <a:prstGeom prst="rect">
            <a:avLst/>
          </a:prstGeom>
          <a:noFill/>
        </p:spPr>
      </p:pic>
      <p:pic>
        <p:nvPicPr>
          <p:cNvPr id="1027" name="Picture 3"/>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357554" y="5143512"/>
            <a:ext cx="47625" cy="238125"/>
          </a:xfrm>
          <a:prstGeom prst="rect">
            <a:avLst/>
          </a:prstGeom>
          <a:noFill/>
        </p:spPr>
      </p:pic>
      <p:pic>
        <p:nvPicPr>
          <p:cNvPr id="1026" name="Picture 2"/>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71604" y="4286256"/>
            <a:ext cx="114300" cy="238125"/>
          </a:xfrm>
          <a:prstGeom prst="rect">
            <a:avLst/>
          </a:prstGeom>
          <a:noFill/>
        </p:spPr>
      </p:pic>
      <p:sp>
        <p:nvSpPr>
          <p:cNvPr id="1029" name="Rectangle 5"/>
          <p:cNvSpPr>
            <a:spLocks noChangeArrowheads="1"/>
          </p:cNvSpPr>
          <p:nvPr/>
        </p:nvSpPr>
        <p:spPr bwMode="auto">
          <a:xfrm>
            <a:off x="0" y="3714752"/>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 Для определения ширины реки отметили два пункта А и В  на берегу реки на расстоянии 70 м друг от друга и измерили углы САВ и АВС, где С – дерево, стоящее на другом берегу у кромки воды. Оказалось, что </a:t>
            </a:r>
            <a:endParaRPr kumimoji="0" lang="ru-RU" sz="1600" b="1" i="0" u="none" strike="noStrike" cap="none" normalizeH="0" baseline="0" dirty="0" smtClean="0">
              <a:ln>
                <a:noFill/>
              </a:ln>
              <a:solidFill>
                <a:schemeClr val="tx1"/>
              </a:solidFill>
              <a:effectLst/>
              <a:latin typeface="Arial" pitchFamily="34" charset="0"/>
              <a:cs typeface="Arial" pitchFamily="34" charset="0"/>
            </a:endParaRPr>
          </a:p>
        </p:txBody>
      </p:sp>
      <p:sp>
        <p:nvSpPr>
          <p:cNvPr id="1030" name="Rectangle 6"/>
          <p:cNvSpPr>
            <a:spLocks noChangeArrowheads="1"/>
          </p:cNvSpPr>
          <p:nvPr/>
        </p:nvSpPr>
        <p:spPr bwMode="auto">
          <a:xfrm>
            <a:off x="1571604" y="4214818"/>
            <a:ext cx="1785918"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ru-RU" sz="1400" b="1" i="1" dirty="0" smtClean="0">
                <a:latin typeface="Times New Roman" pitchFamily="18" charset="0"/>
                <a:ea typeface="Times New Roman" pitchFamily="18" charset="0"/>
                <a:cs typeface="Times New Roman" pitchFamily="18" charset="0"/>
              </a:rPr>
              <a:t> </a:t>
            </a:r>
            <a:r>
              <a:rPr kumimoji="0" lang="ru-RU" sz="1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САВ = 12°30,</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1" name="Rectangle 7"/>
          <p:cNvSpPr>
            <a:spLocks noChangeArrowheads="1"/>
          </p:cNvSpPr>
          <p:nvPr/>
        </p:nvSpPr>
        <p:spPr bwMode="auto">
          <a:xfrm>
            <a:off x="0" y="13906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1"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3000364" y="4214818"/>
            <a:ext cx="4071966"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АВС = 72°42′. Найдите ширину реки.</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4" name="Рисунок 13"/>
          <p:cNvPicPr/>
          <p:nvPr/>
        </p:nvPicPr>
        <p:blipFill>
          <a:blip r:embed="rId6"/>
          <a:srcRect/>
          <a:stretch>
            <a:fillRect/>
          </a:stretch>
        </p:blipFill>
        <p:spPr bwMode="auto">
          <a:xfrm>
            <a:off x="0" y="4643446"/>
            <a:ext cx="5000660" cy="1877981"/>
          </a:xfrm>
          <a:prstGeom prst="rect">
            <a:avLst/>
          </a:prstGeom>
          <a:noFill/>
          <a:ln w="9525">
            <a:noFill/>
            <a:miter lim="800000"/>
            <a:headEnd/>
            <a:tailEnd/>
          </a:ln>
        </p:spPr>
      </p:pic>
      <p:sp>
        <p:nvSpPr>
          <p:cNvPr id="15" name="Прямоугольник 14"/>
          <p:cNvSpPr/>
          <p:nvPr/>
        </p:nvSpPr>
        <p:spPr>
          <a:xfrm>
            <a:off x="5000628" y="4786322"/>
            <a:ext cx="4143372" cy="1477328"/>
          </a:xfrm>
          <a:prstGeom prst="rect">
            <a:avLst/>
          </a:prstGeom>
        </p:spPr>
        <p:txBody>
          <a:bodyPr wrap="square">
            <a:spAutoFit/>
          </a:bodyPr>
          <a:lstStyle/>
          <a:p>
            <a:r>
              <a:rPr lang="ru-RU" i="1" dirty="0" smtClean="0">
                <a:solidFill>
                  <a:srgbClr val="002060"/>
                </a:solidFill>
              </a:rPr>
              <a:t>Итак, рассмотрев несколько задач на решение треугольников, я стала немного понимать механизм применения тригонометрии в измерительных работах. </a:t>
            </a:r>
            <a:endParaRPr lang="ru-RU" i="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2">
                                            <p:txEl>
                                              <p:pRg st="0" end="0"/>
                                            </p:txEl>
                                          </p:spTgt>
                                        </p:tgtEl>
                                        <p:attrNameLst>
                                          <p:attrName>style.visibility</p:attrName>
                                        </p:attrNameLst>
                                      </p:cBhvr>
                                      <p:to>
                                        <p:strVal val="visible"/>
                                      </p:to>
                                    </p:set>
                                    <p:anim calcmode="discrete" valueType="clr">
                                      <p:cBhvr override="childStyle">
                                        <p:cTn id="7" dur="80"/>
                                        <p:tgtEl>
                                          <p:spTgt spid="2">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1071538" y="0"/>
            <a:ext cx="6687535"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Применение тригонометрии в астрономии и географии.</a:t>
            </a:r>
            <a:endParaRPr kumimoji="0" lang="ru-RU" sz="2000" b="0" i="0" u="none" strike="noStrike" cap="none" normalizeH="0" baseline="0" dirty="0" smtClean="0">
              <a:ln>
                <a:noFill/>
              </a:ln>
              <a:solidFill>
                <a:srgbClr val="002060"/>
              </a:solidFill>
              <a:effectLst/>
              <a:latin typeface="Arial" pitchFamily="34" charset="0"/>
              <a:cs typeface="Arial" pitchFamily="34" charset="0"/>
            </a:endParaRPr>
          </a:p>
        </p:txBody>
      </p:sp>
      <p:sp>
        <p:nvSpPr>
          <p:cNvPr id="19458" name="Rectangle 2"/>
          <p:cNvSpPr>
            <a:spLocks noChangeArrowheads="1"/>
          </p:cNvSpPr>
          <p:nvPr/>
        </p:nvSpPr>
        <p:spPr bwMode="auto">
          <a:xfrm>
            <a:off x="0" y="428604"/>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Еще задолго до новой эры вавилонские ученые умели предсказывать солнечные и лунные затмения. Это позволяет сделать вывод о том, что им были известны некоторые простейшие сведения из тригонометрии.</a:t>
            </a:r>
            <a:endParaRPr kumimoji="0" lang="ru-RU" sz="1600" b="1" i="1" u="none" strike="noStrike" cap="none" normalizeH="0" baseline="0" dirty="0" smtClean="0">
              <a:ln>
                <a:noFill/>
              </a:ln>
              <a:solidFill>
                <a:schemeClr val="tx1"/>
              </a:solidFill>
              <a:effectLst/>
              <a:latin typeface="Arial" pitchFamily="34" charset="0"/>
              <a:cs typeface="Arial" pitchFamily="34" charset="0"/>
            </a:endParaRPr>
          </a:p>
        </p:txBody>
      </p:sp>
      <p:sp>
        <p:nvSpPr>
          <p:cNvPr id="19459" name="Rectangle 3"/>
          <p:cNvSpPr>
            <a:spLocks noChangeArrowheads="1"/>
          </p:cNvSpPr>
          <p:nvPr/>
        </p:nvSpPr>
        <p:spPr bwMode="auto">
          <a:xfrm>
            <a:off x="0" y="1214422"/>
            <a:ext cx="9144000"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Большое значение приобретают математические задачи о расположении точек и фигур на сфере. Здесь тригонометрия и нашла свое применение. Плоская тригонометрия являлась частью практической астрономии, т. к. в последней широко используются ортогональные проектирования. Фигуры, находящиеся на сфере, проектируются на плоскости: плоскости горизонта, меридиана,…</a:t>
            </a:r>
            <a:endParaRPr kumimoji="0" lang="ru-RU" sz="1600" b="1" i="1" u="none" strike="noStrike" cap="none" normalizeH="0" baseline="0" dirty="0" smtClean="0">
              <a:ln>
                <a:noFill/>
              </a:ln>
              <a:solidFill>
                <a:schemeClr val="tx1"/>
              </a:solidFill>
              <a:effectLst/>
              <a:latin typeface="Arial" pitchFamily="34" charset="0"/>
              <a:cs typeface="Arial" pitchFamily="34" charset="0"/>
            </a:endParaRPr>
          </a:p>
        </p:txBody>
      </p:sp>
      <p:sp>
        <p:nvSpPr>
          <p:cNvPr id="19460" name="Rectangle 4"/>
          <p:cNvSpPr>
            <a:spLocks noChangeArrowheads="1"/>
          </p:cNvSpPr>
          <p:nvPr/>
        </p:nvSpPr>
        <p:spPr bwMode="auto">
          <a:xfrm>
            <a:off x="0" y="2500306"/>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Астрономы Междуречья научились предсказывать положение Земли и Солнца. Зная точные размеры Солнца и планет, периоды их вращения, траектории вращения, древние ученые просчитывали время и длительность затмений. </a:t>
            </a:r>
            <a:endParaRPr kumimoji="0" lang="ru-RU" sz="1600" b="1" i="1" u="none" strike="noStrike" cap="none" normalizeH="0" baseline="0" dirty="0" smtClean="0">
              <a:ln>
                <a:noFill/>
              </a:ln>
              <a:solidFill>
                <a:schemeClr val="tx1"/>
              </a:solidFill>
              <a:effectLst/>
              <a:latin typeface="Arial" pitchFamily="34" charset="0"/>
              <a:cs typeface="Arial" pitchFamily="34" charset="0"/>
            </a:endParaRPr>
          </a:p>
        </p:txBody>
      </p:sp>
      <p:sp>
        <p:nvSpPr>
          <p:cNvPr id="6" name="Прямоугольник 5"/>
          <p:cNvSpPr/>
          <p:nvPr/>
        </p:nvSpPr>
        <p:spPr>
          <a:xfrm>
            <a:off x="0" y="3429000"/>
            <a:ext cx="9144000" cy="830997"/>
          </a:xfrm>
          <a:prstGeom prst="rect">
            <a:avLst/>
          </a:prstGeom>
        </p:spPr>
        <p:txBody>
          <a:bodyPr wrap="square">
            <a:spAutoFit/>
          </a:bodyPr>
          <a:lstStyle/>
          <a:p>
            <a:r>
              <a:rPr lang="ru-RU" sz="1600" b="1" i="1" dirty="0" smtClean="0"/>
              <a:t>Тригонометрия помогала находить расположение планет на небесной сфере, вычислять время восхода и захода Солнца и Луны, их затмения, решать многие другие задачи.</a:t>
            </a:r>
            <a:endParaRPr lang="ru-RU" sz="1600" b="1" i="1" dirty="0"/>
          </a:p>
        </p:txBody>
      </p:sp>
      <p:sp>
        <p:nvSpPr>
          <p:cNvPr id="7" name="Прямоугольник 6"/>
          <p:cNvSpPr/>
          <p:nvPr/>
        </p:nvSpPr>
        <p:spPr>
          <a:xfrm>
            <a:off x="0" y="4214818"/>
            <a:ext cx="9144000" cy="1323439"/>
          </a:xfrm>
          <a:prstGeom prst="rect">
            <a:avLst/>
          </a:prstGeom>
        </p:spPr>
        <p:txBody>
          <a:bodyPr wrap="square">
            <a:spAutoFit/>
          </a:bodyPr>
          <a:lstStyle/>
          <a:p>
            <a:r>
              <a:rPr lang="ru-RU" sz="1600" b="1" i="1" dirty="0" smtClean="0"/>
              <a:t>Астрономия и география тесно связаны между собой. С помощью светил люди определяли направление пути, положение судов в море, направление движения каравана в пустыне, наблюдали за движением звезд, чтобы правильно определить время сева и сбора урожая, даты религиозных праздников. В 12 -14 вв. создавались довольно точные карты. </a:t>
            </a:r>
            <a:endParaRPr lang="ru-RU" sz="1600" b="1" i="1" dirty="0"/>
          </a:p>
        </p:txBody>
      </p:sp>
      <p:sp>
        <p:nvSpPr>
          <p:cNvPr id="19461" name="Rectangle 5"/>
          <p:cNvSpPr>
            <a:spLocks noChangeArrowheads="1"/>
          </p:cNvSpPr>
          <p:nvPr/>
        </p:nvSpPr>
        <p:spPr bwMode="auto">
          <a:xfrm>
            <a:off x="0" y="5786454"/>
            <a:ext cx="9144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Итак, я еще раз убедилась, что тригонометрия сыграла очень важную роль в жизни человечества. Следующий объект моего внимания – это физика.</a:t>
            </a:r>
            <a:endParaRPr kumimoji="0" lang="ru-RU" sz="2000" b="1" i="0" u="none" strike="noStrike" cap="none" normalizeH="0" baseline="0" dirty="0" smtClean="0">
              <a:ln>
                <a:noFill/>
              </a:ln>
              <a:solidFill>
                <a:srgbClr val="002060"/>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19457">
                                            <p:txEl>
                                              <p:pRg st="0" end="0"/>
                                            </p:txEl>
                                          </p:spTgt>
                                        </p:tgtEl>
                                        <p:attrNameLst>
                                          <p:attrName>style.visibility</p:attrName>
                                        </p:attrNameLst>
                                      </p:cBhvr>
                                      <p:to>
                                        <p:strVal val="visible"/>
                                      </p:to>
                                    </p:set>
                                    <p:anim calcmode="discrete" valueType="clr">
                                      <p:cBhvr override="childStyle">
                                        <p:cTn id="7" dur="80"/>
                                        <p:tgtEl>
                                          <p:spTgt spid="19457">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9457">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19457">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2214546" y="0"/>
            <a:ext cx="4642425"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Применение тригонометрии в физике.</a:t>
            </a:r>
            <a:endParaRPr kumimoji="0" lang="ru-RU" sz="2000" b="0" i="0" u="none" strike="noStrike" cap="none" normalizeH="0" baseline="0" dirty="0" smtClean="0">
              <a:ln>
                <a:noFill/>
              </a:ln>
              <a:solidFill>
                <a:srgbClr val="002060"/>
              </a:solidFill>
              <a:effectLst/>
              <a:latin typeface="Arial" pitchFamily="34" charset="0"/>
              <a:cs typeface="Arial" pitchFamily="34" charset="0"/>
            </a:endParaRPr>
          </a:p>
        </p:txBody>
      </p:sp>
      <p:sp>
        <p:nvSpPr>
          <p:cNvPr id="3" name="Прямоугольник 2"/>
          <p:cNvSpPr/>
          <p:nvPr/>
        </p:nvSpPr>
        <p:spPr>
          <a:xfrm>
            <a:off x="0" y="428604"/>
            <a:ext cx="9144000" cy="615553"/>
          </a:xfrm>
          <a:prstGeom prst="rect">
            <a:avLst/>
          </a:prstGeom>
        </p:spPr>
        <p:txBody>
          <a:bodyPr wrap="square">
            <a:spAutoFit/>
          </a:bodyPr>
          <a:lstStyle/>
          <a:p>
            <a:r>
              <a:rPr lang="ru-RU" b="1" dirty="0" smtClean="0"/>
              <a:t> </a:t>
            </a:r>
            <a:r>
              <a:rPr lang="ru-RU" sz="1600" b="1" i="1" dirty="0" smtClean="0"/>
              <a:t>В природе и технике широко распространены колебания, называемые гармоническими. Их графиком является </a:t>
            </a:r>
            <a:r>
              <a:rPr lang="ru-RU" sz="1600" b="1" i="1" u="sng" dirty="0" smtClean="0"/>
              <a:t>синусоида</a:t>
            </a:r>
            <a:r>
              <a:rPr lang="ru-RU" sz="1600" b="1" i="1" dirty="0" smtClean="0"/>
              <a:t>.</a:t>
            </a:r>
            <a:endParaRPr lang="ru-RU" sz="1600" b="1" i="1" dirty="0"/>
          </a:p>
        </p:txBody>
      </p:sp>
      <p:sp>
        <p:nvSpPr>
          <p:cNvPr id="4" name="Прямоугольник 3"/>
          <p:cNvSpPr/>
          <p:nvPr/>
        </p:nvSpPr>
        <p:spPr>
          <a:xfrm>
            <a:off x="0" y="1071546"/>
            <a:ext cx="9144000" cy="615553"/>
          </a:xfrm>
          <a:prstGeom prst="rect">
            <a:avLst/>
          </a:prstGeom>
        </p:spPr>
        <p:txBody>
          <a:bodyPr wrap="square">
            <a:spAutoFit/>
          </a:bodyPr>
          <a:lstStyle/>
          <a:p>
            <a:r>
              <a:rPr lang="ru-RU" sz="1600" b="1" i="1" dirty="0" smtClean="0"/>
              <a:t>Тела, которые являются источником звука, всегда совершают колебательные движения. Графиком их является тоже синусоида</a:t>
            </a:r>
            <a:r>
              <a:rPr lang="ru-RU" dirty="0" smtClean="0"/>
              <a:t>.</a:t>
            </a:r>
            <a:endParaRPr lang="ru-RU" dirty="0"/>
          </a:p>
        </p:txBody>
      </p:sp>
      <p:sp>
        <p:nvSpPr>
          <p:cNvPr id="5" name="Прямоугольник 4"/>
          <p:cNvSpPr/>
          <p:nvPr/>
        </p:nvSpPr>
        <p:spPr>
          <a:xfrm>
            <a:off x="0" y="1643050"/>
            <a:ext cx="9144000" cy="830997"/>
          </a:xfrm>
          <a:prstGeom prst="rect">
            <a:avLst/>
          </a:prstGeom>
        </p:spPr>
        <p:txBody>
          <a:bodyPr wrap="square">
            <a:spAutoFit/>
          </a:bodyPr>
          <a:lstStyle/>
          <a:p>
            <a:r>
              <a:rPr lang="ru-RU" sz="1600" b="1" i="1" dirty="0" smtClean="0"/>
              <a:t>В радиоприемниках, музыкальных центрах и других устройствах используются звуковые колебания мембран из различных материалов. Частота и амплитуда колебаний источника связана с высотой и громкостью звука.</a:t>
            </a:r>
            <a:endParaRPr lang="ru-RU" sz="1600" b="1" i="1" dirty="0"/>
          </a:p>
        </p:txBody>
      </p:sp>
      <p:sp>
        <p:nvSpPr>
          <p:cNvPr id="6" name="Прямоугольник 5"/>
          <p:cNvSpPr/>
          <p:nvPr/>
        </p:nvSpPr>
        <p:spPr>
          <a:xfrm>
            <a:off x="0" y="2500306"/>
            <a:ext cx="9144000" cy="830997"/>
          </a:xfrm>
          <a:prstGeom prst="rect">
            <a:avLst/>
          </a:prstGeom>
        </p:spPr>
        <p:txBody>
          <a:bodyPr wrap="square">
            <a:spAutoFit/>
          </a:bodyPr>
          <a:lstStyle/>
          <a:p>
            <a:r>
              <a:rPr lang="ru-RU" sz="1600" b="1" i="1" dirty="0" smtClean="0"/>
              <a:t>С помощью законов преломления световых лучей, а значит, и тригонометрии, можно объяснить такие явления природы как радуга, миражи, северное сияние и многие другие.</a:t>
            </a:r>
            <a:endParaRPr lang="ru-RU" sz="1600" b="1" i="1" dirty="0"/>
          </a:p>
        </p:txBody>
      </p:sp>
      <p:sp>
        <p:nvSpPr>
          <p:cNvPr id="20482" name="Rectangle 2"/>
          <p:cNvSpPr>
            <a:spLocks noChangeArrowheads="1"/>
          </p:cNvSpPr>
          <p:nvPr/>
        </p:nvSpPr>
        <p:spPr bwMode="auto">
          <a:xfrm>
            <a:off x="0" y="3357562"/>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Оптика, раздел физики, тоже построена на законах преломления. Роль оптики трудно переоценить. Например, линзы являются частью фотоаппарата, проекционного аппарата, микроскопа, телескопа. В глазу тоже есть линза – хрусталик.</a:t>
            </a:r>
            <a:endParaRPr kumimoji="0" lang="ru-RU" sz="1600" b="1" i="1" u="none" strike="noStrike" cap="none" normalizeH="0" baseline="0" dirty="0" smtClean="0">
              <a:ln>
                <a:noFill/>
              </a:ln>
              <a:solidFill>
                <a:schemeClr val="tx1"/>
              </a:solidFill>
              <a:effectLst/>
              <a:latin typeface="Arial" pitchFamily="34" charset="0"/>
              <a:cs typeface="Arial" pitchFamily="34" charset="0"/>
            </a:endParaRPr>
          </a:p>
        </p:txBody>
      </p:sp>
      <p:sp>
        <p:nvSpPr>
          <p:cNvPr id="20483" name="Rectangle 3"/>
          <p:cNvSpPr>
            <a:spLocks noChangeArrowheads="1"/>
          </p:cNvSpPr>
          <p:nvPr/>
        </p:nvSpPr>
        <p:spPr bwMode="auto">
          <a:xfrm>
            <a:off x="0" y="4214818"/>
            <a:ext cx="91440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А переменный ток? В осветительной сети квартиры, а также применяемый на заводах и фабриках представляет собой не что иное, как вынужденные электромагнитные колебания. Сила тока и напряжение меняются со временем по гармоническому закону. И здесь не обойтись без тригонометрии.</a:t>
            </a:r>
            <a:endParaRPr kumimoji="0" lang="ru-RU" sz="1600" b="1" i="1"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20481">
                                            <p:txEl>
                                              <p:pRg st="0" end="0"/>
                                            </p:txEl>
                                          </p:spTgt>
                                        </p:tgtEl>
                                        <p:attrNameLst>
                                          <p:attrName>style.visibility</p:attrName>
                                        </p:attrNameLst>
                                      </p:cBhvr>
                                      <p:to>
                                        <p:strVal val="visible"/>
                                      </p:to>
                                    </p:set>
                                    <p:anim calcmode="discrete" valueType="clr">
                                      <p:cBhvr override="childStyle">
                                        <p:cTn id="7" dur="80"/>
                                        <p:tgtEl>
                                          <p:spTgt spid="20481">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0481">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0481">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428596" y="214290"/>
            <a:ext cx="8437246"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Применение тригонометрии в других областях деятельности человека.</a:t>
            </a:r>
            <a:endParaRPr kumimoji="0" lang="ru-RU" sz="2000" b="0" i="0" u="none" strike="noStrike" cap="none" normalizeH="0" baseline="0" dirty="0" smtClean="0">
              <a:ln>
                <a:noFill/>
              </a:ln>
              <a:solidFill>
                <a:srgbClr val="002060"/>
              </a:solidFill>
              <a:effectLst/>
              <a:latin typeface="Arial" pitchFamily="34" charset="0"/>
              <a:cs typeface="Arial" pitchFamily="34" charset="0"/>
            </a:endParaRPr>
          </a:p>
        </p:txBody>
      </p:sp>
      <p:sp>
        <p:nvSpPr>
          <p:cNvPr id="21506" name="Rectangle 2"/>
          <p:cNvSpPr>
            <a:spLocks noChangeArrowheads="1"/>
          </p:cNvSpPr>
          <p:nvPr/>
        </p:nvSpPr>
        <p:spPr bwMode="auto">
          <a:xfrm>
            <a:off x="0" y="857232"/>
            <a:ext cx="849444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 Тригонометрия помогает нашему мозгу определять расстояния до объектов.</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
        <p:nvSpPr>
          <p:cNvPr id="21507" name="Rectangle 3"/>
          <p:cNvSpPr>
            <a:spLocks noChangeArrowheads="1"/>
          </p:cNvSpPr>
          <p:nvPr/>
        </p:nvSpPr>
        <p:spPr bwMode="auto">
          <a:xfrm>
            <a:off x="0" y="1428736"/>
            <a:ext cx="6456063"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Тригонометрия применяется в искусстве и архитектуре.</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
        <p:nvSpPr>
          <p:cNvPr id="21508" name="Rectangle 4"/>
          <p:cNvSpPr>
            <a:spLocks noChangeArrowheads="1"/>
          </p:cNvSpPr>
          <p:nvPr/>
        </p:nvSpPr>
        <p:spPr bwMode="auto">
          <a:xfrm>
            <a:off x="0" y="2000240"/>
            <a:ext cx="91440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3). Тригонометрия применяется в таких областях, как навигация, акустика, оптика, электроника, теория музыки (звуковые колебания), медицина (устройство глаза, УЗИ, компьютерная томография), химия, сейсмология, метеорология, океанология, топография, картография, машиностроение и многих, многих других.</a:t>
            </a:r>
            <a:endParaRPr kumimoji="0" lang="ru-RU" b="1" i="1" u="none" strike="noStrike" cap="none" normalizeH="0" baseline="0" dirty="0" smtClean="0">
              <a:ln>
                <a:noFill/>
              </a:ln>
              <a:solidFill>
                <a:schemeClr val="tx1"/>
              </a:solidFill>
              <a:effectLst/>
              <a:latin typeface="Arial" pitchFamily="34" charset="0"/>
              <a:cs typeface="Arial" pitchFamily="34" charset="0"/>
            </a:endParaRPr>
          </a:p>
        </p:txBody>
      </p:sp>
      <p:pic>
        <p:nvPicPr>
          <p:cNvPr id="8" name="Picture 4"/>
          <p:cNvPicPr>
            <a:picLocks noChangeAspect="1" noChangeArrowheads="1"/>
          </p:cNvPicPr>
          <p:nvPr/>
        </p:nvPicPr>
        <p:blipFill>
          <a:blip r:embed="rId2"/>
          <a:srcRect/>
          <a:stretch>
            <a:fillRect/>
          </a:stretch>
        </p:blipFill>
        <p:spPr bwMode="auto">
          <a:xfrm>
            <a:off x="0" y="4000504"/>
            <a:ext cx="2228866" cy="2571768"/>
          </a:xfrm>
          <a:prstGeom prst="rect">
            <a:avLst/>
          </a:prstGeom>
          <a:noFill/>
          <a:ln w="9525" algn="ctr">
            <a:noFill/>
            <a:miter lim="800000"/>
            <a:headEnd/>
            <a:tailEnd/>
          </a:ln>
          <a:effectLst/>
        </p:spPr>
      </p:pic>
      <p:pic>
        <p:nvPicPr>
          <p:cNvPr id="9" name="Picture 17" descr="j0343515"/>
          <p:cNvPicPr>
            <a:picLocks noChangeAspect="1" noChangeArrowheads="1"/>
          </p:cNvPicPr>
          <p:nvPr/>
        </p:nvPicPr>
        <p:blipFill>
          <a:blip r:embed="rId3"/>
          <a:srcRect/>
          <a:stretch>
            <a:fillRect/>
          </a:stretch>
        </p:blipFill>
        <p:spPr bwMode="auto">
          <a:xfrm>
            <a:off x="2928926" y="3313978"/>
            <a:ext cx="2928958" cy="3544022"/>
          </a:xfrm>
          <a:prstGeom prst="rect">
            <a:avLst/>
          </a:prstGeom>
          <a:noFill/>
          <a:ln w="9525">
            <a:noFill/>
            <a:miter lim="800000"/>
            <a:headEnd/>
            <a:tailEnd/>
          </a:ln>
        </p:spPr>
      </p:pic>
      <p:pic>
        <p:nvPicPr>
          <p:cNvPr id="10" name="Picture 4" descr="vurok1"/>
          <p:cNvPicPr>
            <a:picLocks noChangeAspect="1" noChangeArrowheads="1"/>
          </p:cNvPicPr>
          <p:nvPr/>
        </p:nvPicPr>
        <p:blipFill>
          <a:blip r:embed="rId4"/>
          <a:srcRect/>
          <a:stretch>
            <a:fillRect/>
          </a:stretch>
        </p:blipFill>
        <p:spPr bwMode="auto">
          <a:xfrm>
            <a:off x="6483818" y="4143380"/>
            <a:ext cx="2477084" cy="24288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297</TotalTime>
  <Words>1480</Words>
  <Application>Microsoft Office PowerPoint</Application>
  <PresentationFormat>Экран (4:3)</PresentationFormat>
  <Paragraphs>71</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Поток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computer</dc:creator>
  <cp:lastModifiedBy>computer</cp:lastModifiedBy>
  <cp:revision>80</cp:revision>
  <dcterms:created xsi:type="dcterms:W3CDTF">2010-01-11T18:21:08Z</dcterms:created>
  <dcterms:modified xsi:type="dcterms:W3CDTF">2010-01-30T16:07:44Z</dcterms:modified>
</cp:coreProperties>
</file>