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6" r:id="rId8"/>
    <p:sldId id="265" r:id="rId9"/>
    <p:sldId id="267" r:id="rId10"/>
    <p:sldId id="268" r:id="rId11"/>
    <p:sldId id="269" r:id="rId12"/>
    <p:sldId id="272" r:id="rId13"/>
    <p:sldId id="274" r:id="rId14"/>
    <p:sldId id="273" r:id="rId15"/>
    <p:sldId id="27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65C"/>
    <a:srgbClr val="87F600"/>
    <a:srgbClr val="FF9900"/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226" autoAdjust="0"/>
    <p:restoredTop sz="94660"/>
  </p:normalViewPr>
  <p:slideViewPr>
    <p:cSldViewPr>
      <p:cViewPr>
        <p:scale>
          <a:sx n="60" d="100"/>
          <a:sy n="60" d="100"/>
        </p:scale>
        <p:origin x="-234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jpe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DE85481-1CB3-4E6A-A7E1-57C0FB873259}" type="datetimeFigureOut">
              <a:rPr lang="ru-RU" smtClean="0"/>
              <a:pPr/>
              <a:t>30.01.2011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17EEE79E-7FB3-44AE-9119-EDBBC5D6BF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85481-1CB3-4E6A-A7E1-57C0FB873259}" type="datetimeFigureOut">
              <a:rPr lang="ru-RU" smtClean="0"/>
              <a:pPr/>
              <a:t>30.01.2011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EE79E-7FB3-44AE-9119-EDBBC5D6BF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85481-1CB3-4E6A-A7E1-57C0FB873259}" type="datetimeFigureOut">
              <a:rPr lang="ru-RU" smtClean="0"/>
              <a:pPr/>
              <a:t>30.01.2011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EE79E-7FB3-44AE-9119-EDBBC5D6BF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DE85481-1CB3-4E6A-A7E1-57C0FB873259}" type="datetimeFigureOut">
              <a:rPr lang="ru-RU" smtClean="0"/>
              <a:pPr/>
              <a:t>30.01.2011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EE79E-7FB3-44AE-9119-EDBBC5D6BF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DE85481-1CB3-4E6A-A7E1-57C0FB873259}" type="datetimeFigureOut">
              <a:rPr lang="ru-RU" smtClean="0"/>
              <a:pPr/>
              <a:t>30.01.2011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17EEE79E-7FB3-44AE-9119-EDBBC5D6BF1A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DE85481-1CB3-4E6A-A7E1-57C0FB873259}" type="datetimeFigureOut">
              <a:rPr lang="ru-RU" smtClean="0"/>
              <a:pPr/>
              <a:t>30.01.2011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17EEE79E-7FB3-44AE-9119-EDBBC5D6BF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DE85481-1CB3-4E6A-A7E1-57C0FB873259}" type="datetimeFigureOut">
              <a:rPr lang="ru-RU" smtClean="0"/>
              <a:pPr/>
              <a:t>30.01.2011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17EEE79E-7FB3-44AE-9119-EDBBC5D6BF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85481-1CB3-4E6A-A7E1-57C0FB873259}" type="datetimeFigureOut">
              <a:rPr lang="ru-RU" smtClean="0"/>
              <a:pPr/>
              <a:t>30.01.2011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EE79E-7FB3-44AE-9119-EDBBC5D6BF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DE85481-1CB3-4E6A-A7E1-57C0FB873259}" type="datetimeFigureOut">
              <a:rPr lang="ru-RU" smtClean="0"/>
              <a:pPr/>
              <a:t>30.01.2011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17EEE79E-7FB3-44AE-9119-EDBBC5D6BF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DE85481-1CB3-4E6A-A7E1-57C0FB873259}" type="datetimeFigureOut">
              <a:rPr lang="ru-RU" smtClean="0"/>
              <a:pPr/>
              <a:t>30.01.2011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17EEE79E-7FB3-44AE-9119-EDBBC5D6BF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DE85481-1CB3-4E6A-A7E1-57C0FB873259}" type="datetimeFigureOut">
              <a:rPr lang="ru-RU" smtClean="0"/>
              <a:pPr/>
              <a:t>30.01.2011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17EEE79E-7FB3-44AE-9119-EDBBC5D6BF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DE85481-1CB3-4E6A-A7E1-57C0FB873259}" type="datetimeFigureOut">
              <a:rPr lang="ru-RU" smtClean="0"/>
              <a:pPr/>
              <a:t>30.01.2011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17EEE79E-7FB3-44AE-9119-EDBBC5D6BF1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jpeg"/><Relationship Id="rId4" Type="http://schemas.openxmlformats.org/officeDocument/2006/relationships/oleObject" Target="../embeddings/oleObject2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214422"/>
            <a:ext cx="7715272" cy="1743086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Сказка о стране чисел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/>
              <a:t>Часть </a:t>
            </a:r>
            <a:r>
              <a:rPr lang="en-US" sz="3600" dirty="0" smtClean="0"/>
              <a:t>II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2800" dirty="0" smtClean="0"/>
              <a:t>(для старшеклассников)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3571876"/>
            <a:ext cx="8858280" cy="1285884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92D050"/>
                </a:solidFill>
              </a:rPr>
              <a:t>Автор: Борисенко Максим Романович Руководитель: </a:t>
            </a:r>
            <a:r>
              <a:rPr lang="ru-RU" sz="2800" b="1" dirty="0" err="1" smtClean="0">
                <a:solidFill>
                  <a:srgbClr val="92D050"/>
                </a:solidFill>
              </a:rPr>
              <a:t>Андриянова</a:t>
            </a:r>
            <a:r>
              <a:rPr lang="ru-RU" sz="2800" b="1" dirty="0" smtClean="0">
                <a:solidFill>
                  <a:srgbClr val="92D050"/>
                </a:solidFill>
              </a:rPr>
              <a:t> Алла Николаевна </a:t>
            </a:r>
            <a:endParaRPr lang="ru-RU" sz="2800" b="1" dirty="0">
              <a:solidFill>
                <a:srgbClr val="92D05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00166" y="285728"/>
            <a:ext cx="5857916" cy="6771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Муниципальное образовательное учреждение </a:t>
            </a:r>
            <a:endParaRPr lang="ru-RU" dirty="0" smtClean="0"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«Средняя общеобразовательная школа №9»</a:t>
            </a:r>
            <a:endParaRPr lang="ru-RU" sz="2000" dirty="0" smtClean="0">
              <a:solidFill>
                <a:srgbClr val="FFFF00"/>
              </a:solidFill>
              <a:latin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43240" y="5572140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err="1" smtClean="0"/>
              <a:t>Вилючинск</a:t>
            </a:r>
            <a:r>
              <a:rPr lang="ru-RU" dirty="0" smtClean="0"/>
              <a:t>, 2011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571480"/>
            <a:ext cx="8229600" cy="164307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Пришлось признать, что в множестве рациональных чисел нет числа, квадрат которого равен 2: ведь </a:t>
            </a:r>
          </a:p>
        </p:txBody>
      </p:sp>
      <p:pic>
        <p:nvPicPr>
          <p:cNvPr id="5" name="Рисунок 4" descr="впмы.jpg"/>
          <p:cNvPicPr>
            <a:picLocks noChangeAspect="1"/>
          </p:cNvPicPr>
          <p:nvPr/>
        </p:nvPicPr>
        <p:blipFill>
          <a:blip r:embed="rId2"/>
          <a:srcRect b="11564"/>
          <a:stretch>
            <a:fillRect/>
          </a:stretch>
        </p:blipFill>
        <p:spPr>
          <a:xfrm>
            <a:off x="214282" y="3857628"/>
            <a:ext cx="2077179" cy="2857520"/>
          </a:xfrm>
          <a:prstGeom prst="rect">
            <a:avLst/>
          </a:prstGeom>
        </p:spPr>
      </p:pic>
      <p:sp>
        <p:nvSpPr>
          <p:cNvPr id="4" name="Скругленная прямоугольная выноска 3"/>
          <p:cNvSpPr/>
          <p:nvPr/>
        </p:nvSpPr>
        <p:spPr>
          <a:xfrm>
            <a:off x="1428728" y="2143116"/>
            <a:ext cx="6643734" cy="2214578"/>
          </a:xfrm>
          <a:prstGeom prst="wedgeRoundRectCallout">
            <a:avLst>
              <a:gd name="adj1" fmla="val -45577"/>
              <a:gd name="adj2" fmla="val 83808"/>
              <a:gd name="adj3" fmla="val 16667"/>
            </a:avLst>
          </a:prstGeom>
          <a:solidFill>
            <a:srgbClr val="FF965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Каждое рациональное число можно представить в виде конечной или бесконечной периодической десятичной дроби.</a:t>
            </a:r>
            <a:endParaRPr lang="ru-RU" sz="2800" dirty="0">
              <a:solidFill>
                <a:schemeClr val="accent2">
                  <a:lumMod val="75000"/>
                </a:schemeClr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7" name="Содержимое 3" descr="ворjp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8082" y="3786190"/>
            <a:ext cx="1581148" cy="2857496"/>
          </a:xfrm>
          <a:prstGeom prst="rect">
            <a:avLst/>
          </a:prstGeom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85728"/>
            <a:ext cx="8329642" cy="471490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Срочно придумали новый знак       ,</a:t>
            </a:r>
          </a:p>
          <a:p>
            <a:pPr algn="ctr">
              <a:buNone/>
            </a:pPr>
            <a:r>
              <a:rPr lang="ru-RU" dirty="0" smtClean="0"/>
              <a:t>знак арифметического квадратного корня. Двойка с удовольствием забралась внутрь необычного сооружения. </a:t>
            </a:r>
            <a:endParaRPr lang="ru-RU" sz="3900" b="1" dirty="0" smtClean="0">
              <a:solidFill>
                <a:srgbClr val="FFFF00"/>
              </a:solidFill>
            </a:endParaRPr>
          </a:p>
          <a:p>
            <a:pPr algn="ctr"/>
            <a:r>
              <a:rPr lang="ru-RU" sz="3900" b="1" dirty="0" smtClean="0">
                <a:solidFill>
                  <a:srgbClr val="FFFF00"/>
                </a:solidFill>
              </a:rPr>
              <a:t>Получилась запись первого иррационального числа      </a:t>
            </a:r>
            <a:r>
              <a:rPr lang="ru-RU" dirty="0" smtClean="0"/>
              <a:t>. </a:t>
            </a:r>
          </a:p>
          <a:p>
            <a:endParaRPr lang="ru-RU" dirty="0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121" name="Object 1"/>
          <p:cNvGraphicFramePr>
            <a:graphicFrameLocks noChangeAspect="1"/>
          </p:cNvGraphicFramePr>
          <p:nvPr/>
        </p:nvGraphicFramePr>
        <p:xfrm>
          <a:off x="7572396" y="285728"/>
          <a:ext cx="447976" cy="500066"/>
        </p:xfrm>
        <a:graphic>
          <a:graphicData uri="http://schemas.openxmlformats.org/presentationml/2006/ole">
            <p:oleObj spid="_x0000_s5121" name="Формула" r:id="rId3" imgW="228600" imgH="253800" progId="Equation.3">
              <p:embed/>
            </p:oleObj>
          </a:graphicData>
        </a:graphic>
      </p:graphicFrame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125" name="Object 5"/>
          <p:cNvGraphicFramePr>
            <a:graphicFrameLocks noChangeAspect="1"/>
          </p:cNvGraphicFramePr>
          <p:nvPr/>
        </p:nvGraphicFramePr>
        <p:xfrm>
          <a:off x="7500958" y="3500438"/>
          <a:ext cx="698850" cy="642942"/>
        </p:xfrm>
        <a:graphic>
          <a:graphicData uri="http://schemas.openxmlformats.org/presentationml/2006/ole">
            <p:oleObj spid="_x0000_s5125" name="Формула" r:id="rId4" imgW="241091" imgH="215713" progId="Equation.3">
              <p:embed/>
            </p:oleObj>
          </a:graphicData>
        </a:graphic>
      </p:graphicFrame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0" y="219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</a:t>
            </a: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0" y="219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</a:t>
            </a: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6" name="Содержимое 3" descr="ворjpg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14744" y="4000504"/>
            <a:ext cx="1581148" cy="2643182"/>
          </a:xfrm>
          <a:prstGeom prst="rect">
            <a:avLst/>
          </a:prstGeo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8229600" cy="1399032"/>
          </a:xfrm>
        </p:spPr>
        <p:txBody>
          <a:bodyPr/>
          <a:lstStyle/>
          <a:p>
            <a:r>
              <a:rPr lang="ru-RU" dirty="0" smtClean="0"/>
              <a:t>Однажды на уроке алгебры.</a:t>
            </a:r>
            <a:endParaRPr lang="ru-RU" dirty="0"/>
          </a:p>
        </p:txBody>
      </p:sp>
      <p:pic>
        <p:nvPicPr>
          <p:cNvPr id="5" name="Рисунок 4" descr="впмы.jpg"/>
          <p:cNvPicPr>
            <a:picLocks noChangeAspect="1"/>
          </p:cNvPicPr>
          <p:nvPr/>
        </p:nvPicPr>
        <p:blipFill>
          <a:blip r:embed="rId2"/>
          <a:srcRect b="10256"/>
          <a:stretch>
            <a:fillRect/>
          </a:stretch>
        </p:blipFill>
        <p:spPr>
          <a:xfrm>
            <a:off x="357158" y="2500306"/>
            <a:ext cx="2143141" cy="3000396"/>
          </a:xfrm>
          <a:prstGeom prst="rect">
            <a:avLst/>
          </a:prstGeom>
        </p:spPr>
      </p:pic>
      <p:sp>
        <p:nvSpPr>
          <p:cNvPr id="6" name="Овальная выноска 5"/>
          <p:cNvSpPr/>
          <p:nvPr/>
        </p:nvSpPr>
        <p:spPr>
          <a:xfrm>
            <a:off x="2500298" y="2428868"/>
            <a:ext cx="1785950" cy="928694"/>
          </a:xfrm>
          <a:prstGeom prst="wedgeEllipseCallout">
            <a:avLst>
              <a:gd name="adj1" fmla="val -77813"/>
              <a:gd name="adj2" fmla="val 61285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X</a:t>
            </a:r>
            <a:r>
              <a:rPr lang="en-US" b="1" baseline="30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2</a:t>
            </a:r>
            <a:r>
              <a:rPr lang="en-US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= -1</a:t>
            </a:r>
            <a:endParaRPr lang="ru-RU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" name="Овальная выноска 6"/>
          <p:cNvSpPr/>
          <p:nvPr/>
        </p:nvSpPr>
        <p:spPr>
          <a:xfrm>
            <a:off x="5214942" y="3714752"/>
            <a:ext cx="1785950" cy="857256"/>
          </a:xfrm>
          <a:prstGeom prst="wedgeEllipseCallout">
            <a:avLst>
              <a:gd name="adj1" fmla="val 63769"/>
              <a:gd name="adj2" fmla="val 71459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Корней нет!!!</a:t>
            </a:r>
            <a:endParaRPr lang="ru-RU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" name="Овальная выноска 8"/>
          <p:cNvSpPr/>
          <p:nvPr/>
        </p:nvSpPr>
        <p:spPr>
          <a:xfrm>
            <a:off x="2357422" y="2214554"/>
            <a:ext cx="3000396" cy="1357322"/>
          </a:xfrm>
          <a:prstGeom prst="wedgeEllipseCallout">
            <a:avLst>
              <a:gd name="adj1" fmla="val -75336"/>
              <a:gd name="adj2" fmla="val 57736"/>
            </a:avLst>
          </a:prstGeom>
          <a:gradFill flip="none" rotWithShape="1">
            <a:gsLst>
              <a:gs pos="0">
                <a:srgbClr val="FF9900">
                  <a:tint val="66000"/>
                  <a:satMod val="160000"/>
                </a:srgbClr>
              </a:gs>
              <a:gs pos="50000">
                <a:srgbClr val="FF9900">
                  <a:tint val="44500"/>
                  <a:satMod val="160000"/>
                </a:srgbClr>
              </a:gs>
              <a:gs pos="100000">
                <a:srgbClr val="FF99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Действительных корней нет!</a:t>
            </a:r>
            <a:endParaRPr lang="ru-RU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" name="Овальная выноска 9"/>
          <p:cNvSpPr/>
          <p:nvPr/>
        </p:nvSpPr>
        <p:spPr>
          <a:xfrm>
            <a:off x="3214678" y="3571876"/>
            <a:ext cx="3786214" cy="1071570"/>
          </a:xfrm>
          <a:prstGeom prst="wedgeEllipseCallout">
            <a:avLst>
              <a:gd name="adj1" fmla="val 69724"/>
              <a:gd name="adj2" fmla="val 69465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А что бывают и недействительные числа?!</a:t>
            </a:r>
            <a:endParaRPr lang="ru-RU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1" name="Овальная выноска 10"/>
          <p:cNvSpPr/>
          <p:nvPr/>
        </p:nvSpPr>
        <p:spPr>
          <a:xfrm>
            <a:off x="2000232" y="1785926"/>
            <a:ext cx="6786610" cy="3286148"/>
          </a:xfrm>
          <a:prstGeom prst="wedgeEllipseCallout">
            <a:avLst>
              <a:gd name="adj1" fmla="val -57249"/>
              <a:gd name="adj2" fmla="val 9525"/>
            </a:avLst>
          </a:prstGeom>
          <a:gradFill flip="none" rotWithShape="1">
            <a:gsLst>
              <a:gs pos="0">
                <a:srgbClr val="FF9900">
                  <a:tint val="66000"/>
                  <a:satMod val="160000"/>
                </a:srgbClr>
              </a:gs>
              <a:gs pos="50000">
                <a:srgbClr val="FF9900">
                  <a:tint val="44500"/>
                  <a:satMod val="160000"/>
                </a:srgbClr>
              </a:gs>
              <a:gs pos="100000">
                <a:srgbClr val="FF99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Да… Называются они мнимые и комплексные.</a:t>
            </a:r>
            <a:endParaRPr lang="ru-RU" sz="3600" b="1" dirty="0">
              <a:solidFill>
                <a:schemeClr val="bg1"/>
              </a:solidFill>
            </a:endParaRPr>
          </a:p>
        </p:txBody>
      </p:sp>
      <p:pic>
        <p:nvPicPr>
          <p:cNvPr id="4" name="Содержимое 3" descr="ворjpg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215206" y="3714752"/>
            <a:ext cx="1581148" cy="2857496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xit" presetSubtype="0" fill="hold" grpId="1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53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0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  <p:bldP spid="9" grpId="0" animBg="1"/>
      <p:bldP spid="10" grpId="0" animBg="1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Мнимые и комплексные числа.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/>
              <a:t>Уравнение </a:t>
            </a:r>
            <a:r>
              <a:rPr lang="ru-RU" i="1" dirty="0" smtClean="0"/>
              <a:t>х</a:t>
            </a:r>
            <a:r>
              <a:rPr lang="ru-RU" i="1" baseline="30000" dirty="0" smtClean="0"/>
              <a:t>2 </a:t>
            </a:r>
            <a:r>
              <a:rPr lang="ru-RU" dirty="0" smtClean="0"/>
              <a:t>= –1 имеет корень. Потому что есть число, квадрат которого равен –1. Это </a:t>
            </a:r>
            <a:r>
              <a:rPr lang="en-US" i="1" dirty="0" err="1" smtClean="0"/>
              <a:t>i</a:t>
            </a:r>
            <a:r>
              <a:rPr lang="en-US" dirty="0" smtClean="0"/>
              <a:t> </a:t>
            </a:r>
            <a:r>
              <a:rPr lang="ru-RU" dirty="0" smtClean="0"/>
              <a:t>– число особого рода, </a:t>
            </a:r>
            <a:r>
              <a:rPr lang="ru-RU" b="1" i="1" u="sng" dirty="0" smtClean="0">
                <a:solidFill>
                  <a:schemeClr val="accent1"/>
                </a:solidFill>
              </a:rPr>
              <a:t>мнимая единица</a:t>
            </a:r>
            <a:r>
              <a:rPr lang="ru-RU" dirty="0" smtClean="0">
                <a:solidFill>
                  <a:schemeClr val="accent1"/>
                </a:solidFill>
              </a:rPr>
              <a:t>.</a:t>
            </a:r>
          </a:p>
          <a:p>
            <a:pPr algn="ctr"/>
            <a:r>
              <a:rPr lang="ru-RU" b="1" i="1" u="sng" dirty="0" smtClean="0">
                <a:solidFill>
                  <a:schemeClr val="accent1"/>
                </a:solidFill>
              </a:rPr>
              <a:t>Комплексные числа</a:t>
            </a:r>
            <a:r>
              <a:rPr lang="ru-RU" dirty="0" smtClean="0"/>
              <a:t>, т.е. числа вида    </a:t>
            </a:r>
            <a:r>
              <a:rPr lang="en-US" b="1" i="1" dirty="0" smtClean="0"/>
              <a:t>a</a:t>
            </a:r>
            <a:r>
              <a:rPr lang="ru-RU" b="1" i="1" dirty="0" smtClean="0"/>
              <a:t> + </a:t>
            </a:r>
            <a:r>
              <a:rPr lang="en-US" b="1" i="1" dirty="0" smtClean="0"/>
              <a:t>bi</a:t>
            </a:r>
            <a:r>
              <a:rPr lang="ru-RU" dirty="0" smtClean="0"/>
              <a:t>, где </a:t>
            </a:r>
            <a:r>
              <a:rPr lang="en-US" b="1" dirty="0" smtClean="0"/>
              <a:t>a</a:t>
            </a:r>
            <a:r>
              <a:rPr lang="en-US" i="1" dirty="0" smtClean="0"/>
              <a:t> </a:t>
            </a:r>
            <a:r>
              <a:rPr lang="ru-RU" dirty="0" smtClean="0"/>
              <a:t>и</a:t>
            </a:r>
            <a:r>
              <a:rPr lang="ru-RU" i="1" dirty="0" smtClean="0"/>
              <a:t> </a:t>
            </a:r>
            <a:r>
              <a:rPr lang="en-US" b="1" dirty="0" smtClean="0"/>
              <a:t>b</a:t>
            </a:r>
            <a:r>
              <a:rPr lang="en-US" dirty="0" smtClean="0"/>
              <a:t> </a:t>
            </a:r>
            <a:r>
              <a:rPr lang="ru-RU" dirty="0" smtClean="0"/>
              <a:t>– действительные числа.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214414" y="471488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21864" t="24562" r="35321" b="18558"/>
          <a:stretch>
            <a:fillRect/>
          </a:stretch>
        </p:blipFill>
        <p:spPr bwMode="auto">
          <a:xfrm>
            <a:off x="214282" y="1785926"/>
            <a:ext cx="4786346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446994"/>
          </a:xfrm>
        </p:spPr>
        <p:txBody>
          <a:bodyPr/>
          <a:lstStyle/>
          <a:p>
            <a:r>
              <a:rPr lang="ru-RU" dirty="0" smtClean="0"/>
              <a:t>Комплексная плоскость.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500430" y="4429132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4+2</a:t>
            </a:r>
            <a:r>
              <a:rPr lang="en-US" dirty="0" err="1" smtClean="0">
                <a:solidFill>
                  <a:schemeClr val="bg1"/>
                </a:solidFill>
              </a:rPr>
              <a:t>i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71670" y="3286124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6i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14678" y="2571744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4+8i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43504" y="2285993"/>
            <a:ext cx="37147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4+8</a:t>
            </a:r>
            <a:r>
              <a:rPr lang="en-US" sz="3200" b="1" dirty="0" err="1" smtClean="0"/>
              <a:t>i</a:t>
            </a:r>
            <a:r>
              <a:rPr lang="en-US" sz="3200" b="1" dirty="0" smtClean="0"/>
              <a:t> </a:t>
            </a:r>
            <a:r>
              <a:rPr lang="ru-RU" sz="3200" dirty="0" smtClean="0"/>
              <a:t>и </a:t>
            </a:r>
            <a:r>
              <a:rPr lang="ru-RU" sz="3200" b="1" dirty="0" smtClean="0"/>
              <a:t>4+2</a:t>
            </a:r>
            <a:r>
              <a:rPr lang="en-US" sz="3200" b="1" dirty="0" err="1" smtClean="0"/>
              <a:t>i</a:t>
            </a:r>
            <a:r>
              <a:rPr lang="ru-RU" sz="3200" dirty="0" smtClean="0"/>
              <a:t> </a:t>
            </a:r>
            <a:r>
              <a:rPr lang="en-US" sz="3200" dirty="0" smtClean="0"/>
              <a:t>– </a:t>
            </a:r>
            <a:r>
              <a:rPr lang="ru-RU" sz="3200" i="1" dirty="0" smtClean="0"/>
              <a:t>комплексные числа.</a:t>
            </a:r>
            <a:endParaRPr lang="ru-RU" sz="3200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5214942" y="4000504"/>
            <a:ext cx="25717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6</a:t>
            </a:r>
            <a:r>
              <a:rPr lang="en-US" sz="3200" b="1" dirty="0" err="1" smtClean="0"/>
              <a:t>i</a:t>
            </a:r>
            <a:r>
              <a:rPr lang="en-US" sz="3200" b="1" dirty="0" smtClean="0"/>
              <a:t> </a:t>
            </a:r>
            <a:r>
              <a:rPr lang="en-US" sz="3200" dirty="0" smtClean="0"/>
              <a:t>– </a:t>
            </a:r>
            <a:r>
              <a:rPr lang="ru-RU" sz="3200" i="1" dirty="0" smtClean="0"/>
              <a:t>мнимое число.</a:t>
            </a:r>
            <a:endParaRPr lang="ru-RU" sz="32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ворjp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143361"/>
            <a:ext cx="1357290" cy="2714639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14290"/>
            <a:ext cx="8229600" cy="585791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Юный исследователь дал себе слово узнать как можно больше о комплексных числах и в будущем открыть </a:t>
            </a: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какие -</a:t>
            </a:r>
            <a:r>
              <a:rPr lang="ru-RU" sz="4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нибудь</a:t>
            </a: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числа неизвестной природы.</a:t>
            </a:r>
          </a:p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928662" y="2428868"/>
            <a:ext cx="7929618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ПОЖЕЛАЕМ  ЕМУ  УДАЧИ!</a:t>
            </a: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0"/>
                            </p:stCondLst>
                            <p:childTnLst>
                              <p:par>
                                <p:cTn id="10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5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Примечание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/>
              <a:t>Эта часть истории страны Чисел будет понятна тем, кто знает теорему Пифагора, умеет решать квадратные уравнения, знаком с координатной плоскостью и векторами.</a:t>
            </a:r>
          </a:p>
          <a:p>
            <a:endParaRPr lang="ru-RU" dirty="0"/>
          </a:p>
        </p:txBody>
      </p:sp>
      <p:pic>
        <p:nvPicPr>
          <p:cNvPr id="6" name="Содержимое 3" descr="ворjp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6644" y="3786190"/>
            <a:ext cx="1581148" cy="2857496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28604"/>
            <a:ext cx="9144000" cy="364333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Сегодня в школе Коля узнал о теореме Пифагора. Он легко с помощью этой теоремы вычислил длину диагонали прямоугольника со сторонами 3 и 4 см. Получилось 5 см. Действительно 5</a:t>
            </a:r>
            <a:r>
              <a:rPr lang="ru-RU" baseline="30000" dirty="0" smtClean="0"/>
              <a:t>2 </a:t>
            </a:r>
            <a:r>
              <a:rPr lang="ru-RU" dirty="0" smtClean="0"/>
              <a:t>= 3</a:t>
            </a:r>
            <a:r>
              <a:rPr lang="ru-RU" baseline="30000" dirty="0" smtClean="0"/>
              <a:t>2 </a:t>
            </a:r>
            <a:r>
              <a:rPr lang="ru-RU" dirty="0" smtClean="0"/>
              <a:t>+ 4</a:t>
            </a:r>
            <a:r>
              <a:rPr lang="ru-RU" baseline="30000" dirty="0" smtClean="0"/>
              <a:t>2</a:t>
            </a:r>
            <a:r>
              <a:rPr lang="ru-RU" dirty="0" smtClean="0"/>
              <a:t>. А как получить длину диагонали квадрата со стороной 1см? </a:t>
            </a:r>
          </a:p>
        </p:txBody>
      </p:sp>
      <p:sp>
        <p:nvSpPr>
          <p:cNvPr id="4119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73" name="Группа 72"/>
          <p:cNvGrpSpPr/>
          <p:nvPr/>
        </p:nvGrpSpPr>
        <p:grpSpPr>
          <a:xfrm>
            <a:off x="3143240" y="4000504"/>
            <a:ext cx="4500594" cy="2643206"/>
            <a:chOff x="1714480" y="4500570"/>
            <a:chExt cx="3543300" cy="2095564"/>
          </a:xfrm>
        </p:grpSpPr>
        <p:sp>
          <p:nvSpPr>
            <p:cNvPr id="43" name="Rectangle 21"/>
            <p:cNvSpPr>
              <a:spLocks noChangeArrowheads="1"/>
            </p:cNvSpPr>
            <p:nvPr/>
          </p:nvSpPr>
          <p:spPr bwMode="auto">
            <a:xfrm>
              <a:off x="1714480" y="4530068"/>
              <a:ext cx="3166408" cy="1479134"/>
            </a:xfrm>
            <a:prstGeom prst="rect">
              <a:avLst/>
            </a:prstGeom>
            <a:solidFill>
              <a:srgbClr val="92D05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4" name="Line 20"/>
            <p:cNvSpPr>
              <a:spLocks noChangeShapeType="1"/>
            </p:cNvSpPr>
            <p:nvPr/>
          </p:nvSpPr>
          <p:spPr bwMode="auto">
            <a:xfrm flipV="1">
              <a:off x="1714480" y="4500570"/>
              <a:ext cx="3167380" cy="147913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5" name="Rectangle 19"/>
            <p:cNvSpPr>
              <a:spLocks noChangeArrowheads="1"/>
            </p:cNvSpPr>
            <p:nvPr/>
          </p:nvSpPr>
          <p:spPr bwMode="auto">
            <a:xfrm>
              <a:off x="4571922" y="5740346"/>
              <a:ext cx="292157" cy="232782"/>
            </a:xfrm>
            <a:prstGeom prst="rect">
              <a:avLst/>
            </a:prstGeom>
            <a:solidFill>
              <a:srgbClr val="92D050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1" name="Text Box 17"/>
            <p:cNvSpPr txBox="1">
              <a:spLocks noChangeArrowheads="1"/>
            </p:cNvSpPr>
            <p:nvPr/>
          </p:nvSpPr>
          <p:spPr bwMode="auto">
            <a:xfrm>
              <a:off x="3357860" y="6139059"/>
              <a:ext cx="285750" cy="457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rgbClr val="87F600"/>
                  </a:solidFill>
                  <a:effectLst/>
                  <a:latin typeface="Arial" pitchFamily="34" charset="0"/>
                  <a:ea typeface="Times New Roman" pitchFamily="18" charset="0"/>
                </a:rPr>
                <a:t>4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87F600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2" name="Text Box 16"/>
            <p:cNvSpPr txBox="1">
              <a:spLocks noChangeArrowheads="1"/>
            </p:cNvSpPr>
            <p:nvPr/>
          </p:nvSpPr>
          <p:spPr bwMode="auto">
            <a:xfrm>
              <a:off x="4914880" y="4976055"/>
              <a:ext cx="342900" cy="4323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rgbClr val="87F600"/>
                  </a:solidFill>
                  <a:effectLst/>
                  <a:latin typeface="Arial" pitchFamily="34" charset="0"/>
                  <a:ea typeface="Times New Roman" pitchFamily="18" charset="0"/>
                </a:rPr>
                <a:t>3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87F600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" name="Line 15"/>
            <p:cNvSpPr>
              <a:spLocks noChangeShapeType="1"/>
            </p:cNvSpPr>
            <p:nvPr/>
          </p:nvSpPr>
          <p:spPr bwMode="auto">
            <a:xfrm flipV="1">
              <a:off x="1714480" y="4524693"/>
              <a:ext cx="3143250" cy="144677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4" name="Text Box 12"/>
            <p:cNvSpPr txBox="1">
              <a:spLocks noChangeArrowheads="1"/>
            </p:cNvSpPr>
            <p:nvPr/>
          </p:nvSpPr>
          <p:spPr bwMode="auto">
            <a:xfrm>
              <a:off x="3071802" y="4929198"/>
              <a:ext cx="342265" cy="4329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dirty="0" smtClean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latin typeface="Arial" pitchFamily="34" charset="0"/>
                  <a:ea typeface="Times New Roman" pitchFamily="18" charset="0"/>
                </a:rPr>
                <a:t>5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</a:endParaRPr>
            </a:p>
          </p:txBody>
        </p:sp>
      </p:grpSp>
      <p:pic>
        <p:nvPicPr>
          <p:cNvPr id="14" name="Содержимое 3" descr="ворjp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3643314"/>
            <a:ext cx="1581148" cy="2857496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357166"/>
            <a:ext cx="8229600" cy="485778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      Коля </a:t>
            </a:r>
            <a:r>
              <a:rPr lang="ru-RU" dirty="0" smtClean="0"/>
              <a:t>составил уравнение </a:t>
            </a:r>
            <a:r>
              <a:rPr lang="ru-RU" i="1" dirty="0" smtClean="0"/>
              <a:t>х</a:t>
            </a:r>
            <a:r>
              <a:rPr lang="ru-RU" i="1" baseline="30000" dirty="0" smtClean="0"/>
              <a:t>2</a:t>
            </a:r>
            <a:r>
              <a:rPr lang="ru-RU" baseline="30000" dirty="0" smtClean="0"/>
              <a:t> </a:t>
            </a:r>
            <a:r>
              <a:rPr lang="ru-RU" dirty="0" smtClean="0"/>
              <a:t>= 2. </a:t>
            </a:r>
            <a:r>
              <a:rPr lang="ru-RU" b="1" dirty="0" smtClean="0">
                <a:solidFill>
                  <a:srgbClr val="FFC000"/>
                </a:solidFill>
              </a:rPr>
              <a:t>Осталось найти число, квадрат которого равен 2.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Мальчик нарисовал квадрат со стороной 1 см, измерил диагональ и получил 1,4 см. И что же?! Равенство 1,4</a:t>
            </a:r>
            <a:r>
              <a:rPr lang="ru-RU" baseline="30000" dirty="0" smtClean="0"/>
              <a:t>2 </a:t>
            </a:r>
            <a:r>
              <a:rPr lang="ru-RU" dirty="0" smtClean="0"/>
              <a:t>= 2 оказалось неверным, так как 1,4</a:t>
            </a:r>
            <a:r>
              <a:rPr lang="ru-RU" baseline="30000" dirty="0" smtClean="0"/>
              <a:t>2 </a:t>
            </a:r>
            <a:r>
              <a:rPr lang="ru-RU" dirty="0" smtClean="0"/>
              <a:t>= 1,96. Не обратиться ли за помощью к своим друзьям, жителям страны Чисел?</a:t>
            </a:r>
          </a:p>
          <a:p>
            <a:endParaRPr lang="ru-RU" dirty="0"/>
          </a:p>
        </p:txBody>
      </p:sp>
      <p:grpSp>
        <p:nvGrpSpPr>
          <p:cNvPr id="4" name="Содержимое 3"/>
          <p:cNvGrpSpPr>
            <a:grpSpLocks/>
          </p:cNvGrpSpPr>
          <p:nvPr/>
        </p:nvGrpSpPr>
        <p:grpSpPr>
          <a:xfrm>
            <a:off x="6429388" y="4786322"/>
            <a:ext cx="2500324" cy="1857387"/>
            <a:chOff x="5786412" y="4500569"/>
            <a:chExt cx="1577243" cy="1344563"/>
          </a:xfrm>
        </p:grpSpPr>
        <p:sp>
          <p:nvSpPr>
            <p:cNvPr id="5" name="Text Box 7"/>
            <p:cNvSpPr txBox="1">
              <a:spLocks noChangeArrowheads="1"/>
            </p:cNvSpPr>
            <p:nvPr/>
          </p:nvSpPr>
          <p:spPr bwMode="auto">
            <a:xfrm>
              <a:off x="6857983" y="4786322"/>
              <a:ext cx="362763" cy="3608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rgbClr val="87F600"/>
                  </a:solidFill>
                  <a:effectLst/>
                  <a:latin typeface="Arial" pitchFamily="34" charset="0"/>
                  <a:ea typeface="Times New Roman" pitchFamily="18" charset="0"/>
                </a:rPr>
                <a:t>1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87F600"/>
                </a:solidFill>
                <a:effectLst/>
                <a:latin typeface="Arial" pitchFamily="34" charset="0"/>
              </a:endParaRPr>
            </a:p>
          </p:txBody>
        </p:sp>
        <p:grpSp>
          <p:nvGrpSpPr>
            <p:cNvPr id="6" name="Group 8"/>
            <p:cNvGrpSpPr>
              <a:grpSpLocks/>
            </p:cNvGrpSpPr>
            <p:nvPr/>
          </p:nvGrpSpPr>
          <p:grpSpPr bwMode="auto">
            <a:xfrm>
              <a:off x="5786412" y="4500569"/>
              <a:ext cx="969645" cy="962312"/>
              <a:chOff x="3631" y="8497"/>
              <a:chExt cx="1087" cy="1080"/>
            </a:xfrm>
          </p:grpSpPr>
          <p:sp>
            <p:nvSpPr>
              <p:cNvPr id="11" name="Rectangle 11"/>
              <p:cNvSpPr>
                <a:spLocks noChangeArrowheads="1"/>
              </p:cNvSpPr>
              <p:nvPr/>
            </p:nvSpPr>
            <p:spPr bwMode="auto">
              <a:xfrm>
                <a:off x="3631" y="8497"/>
                <a:ext cx="1087" cy="1080"/>
              </a:xfrm>
              <a:prstGeom prst="rect">
                <a:avLst/>
              </a:prstGeom>
              <a:solidFill>
                <a:srgbClr val="92D050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>
                  <a:solidFill>
                    <a:srgbClr val="92D050"/>
                  </a:solidFill>
                </a:endParaRPr>
              </a:p>
            </p:txBody>
          </p:sp>
          <p:sp>
            <p:nvSpPr>
              <p:cNvPr id="12" name="Line 10"/>
              <p:cNvSpPr>
                <a:spLocks noChangeShapeType="1"/>
              </p:cNvSpPr>
              <p:nvPr/>
            </p:nvSpPr>
            <p:spPr bwMode="auto">
              <a:xfrm flipV="1">
                <a:off x="3631" y="8497"/>
                <a:ext cx="1087" cy="108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" name="Rectangle 9"/>
              <p:cNvSpPr>
                <a:spLocks noChangeArrowheads="1"/>
              </p:cNvSpPr>
              <p:nvPr/>
            </p:nvSpPr>
            <p:spPr bwMode="auto">
              <a:xfrm>
                <a:off x="4446" y="9307"/>
                <a:ext cx="272" cy="270"/>
              </a:xfrm>
              <a:prstGeom prst="rect">
                <a:avLst/>
              </a:prstGeom>
              <a:solidFill>
                <a:srgbClr val="92D050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sp>
          <p:nvSpPr>
            <p:cNvPr id="7" name="Text Box 7"/>
            <p:cNvSpPr txBox="1">
              <a:spLocks noChangeArrowheads="1"/>
            </p:cNvSpPr>
            <p:nvPr/>
          </p:nvSpPr>
          <p:spPr bwMode="auto">
            <a:xfrm>
              <a:off x="6150920" y="5484265"/>
              <a:ext cx="362726" cy="3608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rgbClr val="87F600"/>
                  </a:solidFill>
                  <a:effectLst/>
                  <a:latin typeface="Arial" pitchFamily="34" charset="0"/>
                  <a:ea typeface="Times New Roman" pitchFamily="18" charset="0"/>
                </a:rPr>
                <a:t>1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87F600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8" name="Text Box 4"/>
            <p:cNvSpPr txBox="1">
              <a:spLocks noChangeArrowheads="1"/>
            </p:cNvSpPr>
            <p:nvPr/>
          </p:nvSpPr>
          <p:spPr bwMode="auto">
            <a:xfrm>
              <a:off x="6028823" y="4741147"/>
              <a:ext cx="363617" cy="360867"/>
            </a:xfrm>
            <a:prstGeom prst="rect">
              <a:avLst/>
            </a:prstGeom>
            <a:solidFill>
              <a:srgbClr val="92D05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1" u="none" strike="noStrike" cap="none" normalizeH="0" baseline="0" dirty="0" smtClean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latin typeface="Arial" pitchFamily="34" charset="0"/>
                  <a:ea typeface="Times New Roman" pitchFamily="18" charset="0"/>
                </a:rPr>
                <a:t>x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9" name="Line 3"/>
            <p:cNvSpPr>
              <a:spLocks noChangeShapeType="1"/>
            </p:cNvSpPr>
            <p:nvPr/>
          </p:nvSpPr>
          <p:spPr bwMode="auto">
            <a:xfrm flipV="1">
              <a:off x="5786412" y="4500570"/>
              <a:ext cx="968755" cy="9623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7000892" y="5143512"/>
              <a:ext cx="362763" cy="3608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87F600"/>
                </a:solidFill>
                <a:effectLst/>
                <a:latin typeface="Arial" pitchFamily="34" charset="0"/>
              </a:endParaRPr>
            </a:p>
          </p:txBody>
        </p:sp>
      </p:grpSp>
      <p:pic>
        <p:nvPicPr>
          <p:cNvPr id="14" name="Содержимое 3" descr="ворjp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28728" cy="2381241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14290"/>
            <a:ext cx="7858180" cy="1857388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 smtClean="0"/>
              <a:t>Число 2 приглашало по очереди числа, близкие к числу 1,4. Каждое число возводили в квадрат и результат сравнивали с числом 2… </a:t>
            </a:r>
          </a:p>
          <a:p>
            <a:endParaRPr lang="ru-RU" dirty="0"/>
          </a:p>
        </p:txBody>
      </p:sp>
      <p:grpSp>
        <p:nvGrpSpPr>
          <p:cNvPr id="11" name="Группа 10"/>
          <p:cNvGrpSpPr/>
          <p:nvPr/>
        </p:nvGrpSpPr>
        <p:grpSpPr>
          <a:xfrm>
            <a:off x="428596" y="2285992"/>
            <a:ext cx="8286840" cy="4143404"/>
            <a:chOff x="428596" y="1928802"/>
            <a:chExt cx="8286840" cy="4143404"/>
          </a:xfrm>
        </p:grpSpPr>
        <p:grpSp>
          <p:nvGrpSpPr>
            <p:cNvPr id="9" name="Группа 8"/>
            <p:cNvGrpSpPr/>
            <p:nvPr/>
          </p:nvGrpSpPr>
          <p:grpSpPr>
            <a:xfrm>
              <a:off x="428596" y="2714620"/>
              <a:ext cx="8286840" cy="3357586"/>
              <a:chOff x="500034" y="1857364"/>
              <a:chExt cx="8286840" cy="3357586"/>
            </a:xfrm>
          </p:grpSpPr>
          <p:sp>
            <p:nvSpPr>
              <p:cNvPr id="7" name="Цилиндр 6"/>
              <p:cNvSpPr/>
              <p:nvPr/>
            </p:nvSpPr>
            <p:spPr>
              <a:xfrm>
                <a:off x="500034" y="2571744"/>
                <a:ext cx="8286840" cy="2643206"/>
              </a:xfrm>
              <a:prstGeom prst="can">
                <a:avLst>
                  <a:gd name="adj" fmla="val 50000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" name="Куб 7"/>
              <p:cNvSpPr/>
              <p:nvPr/>
            </p:nvSpPr>
            <p:spPr>
              <a:xfrm>
                <a:off x="4143372" y="1857364"/>
                <a:ext cx="1000132" cy="928694"/>
              </a:xfrm>
              <a:prstGeom prst="cube">
                <a:avLst>
                  <a:gd name="adj" fmla="val 21824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0" name="TextBox 9"/>
            <p:cNvSpPr txBox="1"/>
            <p:nvPr/>
          </p:nvSpPr>
          <p:spPr>
            <a:xfrm>
              <a:off x="4286248" y="1928802"/>
              <a:ext cx="642942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r>
                <a:rPr lang="ru-RU" sz="6600" b="1" dirty="0" smtClean="0">
                  <a:ln/>
                  <a:solidFill>
                    <a:schemeClr val="tx2">
                      <a:lumMod val="50000"/>
                    </a:schemeClr>
                  </a:solidFill>
                </a:rPr>
                <a:t>2</a:t>
              </a:r>
              <a:endParaRPr lang="ru-RU" sz="6600" b="1" dirty="0">
                <a:ln/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sp>
        <p:nvSpPr>
          <p:cNvPr id="13" name="Умножение 12"/>
          <p:cNvSpPr/>
          <p:nvPr/>
        </p:nvSpPr>
        <p:spPr>
          <a:xfrm>
            <a:off x="4000496" y="3143248"/>
            <a:ext cx="928694" cy="1000132"/>
          </a:xfrm>
          <a:prstGeom prst="mathMultiply">
            <a:avLst>
              <a:gd name="adj1" fmla="val 20343"/>
            </a:avLst>
          </a:prstGeom>
          <a:solidFill>
            <a:schemeClr val="accent2">
              <a:lumMod val="75000"/>
            </a:schemeClr>
          </a:solidFill>
          <a:ln>
            <a:solidFill>
              <a:schemeClr val="bg1">
                <a:lumMod val="95000"/>
                <a:lumOff val="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643174" y="3214686"/>
            <a:ext cx="1214446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1,41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214942" y="3214686"/>
            <a:ext cx="1214446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1,41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00430" y="4000504"/>
            <a:ext cx="228601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1,9881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214942" y="3214686"/>
            <a:ext cx="1285884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1,42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643174" y="3214686"/>
            <a:ext cx="1285884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1,42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71868" y="4071942"/>
            <a:ext cx="1857388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2,0164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37" presetClass="exit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" decel="100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3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decel="100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35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000"/>
                            </p:stCondLst>
                            <p:childTnLst>
                              <p:par>
                                <p:cTn id="62" presetID="37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" decel="100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3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" decel="100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75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allAtOnce"/>
      <p:bldP spid="15" grpId="0"/>
      <p:bldP spid="15" grpId="1"/>
      <p:bldP spid="12" grpId="0"/>
      <p:bldP spid="12" grpId="1"/>
      <p:bldP spid="16" grpId="0"/>
      <p:bldP spid="16" grpId="1"/>
      <p:bldP spid="17" grpId="0"/>
      <p:bldP spid="17" grpId="1"/>
      <p:bldP spid="18" grpId="0"/>
      <p:bldP spid="18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357166"/>
            <a:ext cx="7829576" cy="1189002"/>
          </a:xfrm>
        </p:spPr>
        <p:txBody>
          <a:bodyPr/>
          <a:lstStyle/>
          <a:p>
            <a:pPr algn="ctr"/>
            <a:r>
              <a:rPr lang="ru-RU" dirty="0" smtClean="0"/>
              <a:t>Но точное равенство никак не могли получить.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071802" y="1714488"/>
            <a:ext cx="264320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1,41</a:t>
            </a:r>
            <a:r>
              <a:rPr lang="ru-RU" sz="2800" baseline="30000" dirty="0" smtClean="0"/>
              <a:t>2</a:t>
            </a:r>
            <a:r>
              <a:rPr lang="ru-RU" sz="2800" dirty="0" smtClean="0"/>
              <a:t> = </a:t>
            </a:r>
            <a:r>
              <a:rPr lang="en-US" sz="2800" dirty="0" smtClean="0"/>
              <a:t>1</a:t>
            </a:r>
            <a:r>
              <a:rPr lang="ru-RU" sz="2800" dirty="0" smtClean="0"/>
              <a:t>,9881</a:t>
            </a:r>
            <a:br>
              <a:rPr lang="ru-RU" sz="2800" dirty="0" smtClean="0"/>
            </a:br>
            <a:r>
              <a:rPr lang="ru-RU" sz="2800" dirty="0" smtClean="0"/>
              <a:t>1,42</a:t>
            </a:r>
            <a:r>
              <a:rPr lang="ru-RU" sz="2800" baseline="30000" dirty="0" smtClean="0"/>
              <a:t>2</a:t>
            </a:r>
            <a:r>
              <a:rPr lang="ru-RU" sz="2800" dirty="0" smtClean="0"/>
              <a:t> = 2,0164</a:t>
            </a:r>
            <a:endParaRPr lang="ru-RU" sz="2800" baseline="30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000232" y="2786058"/>
            <a:ext cx="650085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Какое же теперь взять число, чтобы его квадрат был ближе к двойке!? 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3714744" y="4429132"/>
            <a:ext cx="19288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u="sng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1,415</a:t>
            </a:r>
            <a:endParaRPr lang="ru-RU" sz="4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9" name="Содержимое 3" descr="ворjp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1714488"/>
            <a:ext cx="1581148" cy="2857496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250"/>
                            </p:stCondLst>
                            <p:childTnLst>
                              <p:par>
                                <p:cTn id="17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7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770" decel="100000"/>
                                        <p:tgtEl>
                                          <p:spTgt spid="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2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4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250"/>
                            </p:stCondLst>
                            <p:childTnLst>
                              <p:par>
                                <p:cTn id="27" presetID="3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8250"/>
                            </p:stCondLst>
                            <p:childTnLst>
                              <p:par>
                                <p:cTn id="34" presetID="34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5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6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7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8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9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Но квадрат этого число оказался больше двух!!!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3143248"/>
            <a:ext cx="8229600" cy="857256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3200" dirty="0" smtClean="0"/>
              <a:t> Затем проверили квадрат числа 1,414 …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428860" y="2214554"/>
            <a:ext cx="41434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1,415 </a:t>
            </a:r>
            <a:r>
              <a:rPr lang="ru-RU" sz="3200" baseline="30000" dirty="0" smtClean="0"/>
              <a:t>2 </a:t>
            </a:r>
            <a:r>
              <a:rPr lang="ru-RU" sz="3200" dirty="0" smtClean="0"/>
              <a:t>= 2,002225  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2428860" y="4071942"/>
            <a:ext cx="4572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 1,414</a:t>
            </a:r>
            <a:r>
              <a:rPr lang="ru-RU" sz="3200" baseline="30000" dirty="0" smtClean="0"/>
              <a:t>2</a:t>
            </a:r>
            <a:r>
              <a:rPr lang="ru-RU" sz="3200" dirty="0" smtClean="0"/>
              <a:t> = 1,999396 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1000100" y="5000636"/>
            <a:ext cx="700092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2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квадрат этого числа оказался меньше двух!!!</a:t>
            </a:r>
            <a:endParaRPr lang="ru-RU" sz="4200" dirty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Цилиндр 4"/>
          <p:cNvSpPr/>
          <p:nvPr/>
        </p:nvSpPr>
        <p:spPr>
          <a:xfrm>
            <a:off x="428596" y="3786190"/>
            <a:ext cx="8286840" cy="2643206"/>
          </a:xfrm>
          <a:prstGeom prst="can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572560" cy="2041950"/>
          </a:xfrm>
        </p:spPr>
        <p:txBody>
          <a:bodyPr>
            <a:noAutofit/>
          </a:bodyPr>
          <a:lstStyle/>
          <a:p>
            <a:pPr algn="ctr"/>
            <a:endParaRPr lang="ru-RU" sz="4000" dirty="0"/>
          </a:p>
        </p:txBody>
      </p:sp>
      <p:sp>
        <p:nvSpPr>
          <p:cNvPr id="7" name="Куб 6"/>
          <p:cNvSpPr/>
          <p:nvPr/>
        </p:nvSpPr>
        <p:spPr>
          <a:xfrm>
            <a:off x="4071934" y="3071810"/>
            <a:ext cx="1000132" cy="928694"/>
          </a:xfrm>
          <a:prstGeom prst="cube">
            <a:avLst>
              <a:gd name="adj" fmla="val 2182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4286248" y="2285992"/>
            <a:ext cx="642942" cy="110799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6600" b="1" dirty="0" smtClean="0">
                <a:ln/>
                <a:solidFill>
                  <a:schemeClr val="tx2">
                    <a:lumMod val="50000"/>
                  </a:schemeClr>
                </a:solidFill>
              </a:rPr>
              <a:t>2</a:t>
            </a:r>
            <a:endParaRPr lang="ru-RU" sz="6600" b="1" dirty="0">
              <a:ln/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Умножение 5"/>
          <p:cNvSpPr/>
          <p:nvPr/>
        </p:nvSpPr>
        <p:spPr>
          <a:xfrm>
            <a:off x="4000496" y="3143248"/>
            <a:ext cx="928694" cy="1000132"/>
          </a:xfrm>
          <a:prstGeom prst="mathMultiply">
            <a:avLst>
              <a:gd name="adj1" fmla="val 20343"/>
            </a:avLst>
          </a:prstGeom>
          <a:solidFill>
            <a:schemeClr val="accent2">
              <a:lumMod val="75000"/>
            </a:schemeClr>
          </a:solidFill>
          <a:ln>
            <a:solidFill>
              <a:schemeClr val="bg1">
                <a:lumMod val="95000"/>
                <a:lumOff val="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428728" y="3286124"/>
            <a:ext cx="250033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1,4142135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072066" y="3286124"/>
            <a:ext cx="2428892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1,4142135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43240" y="4071942"/>
            <a:ext cx="2643206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1,9999998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4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26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15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11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500306"/>
            <a:ext cx="8229600" cy="139903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«Хвост» у числа извивался и удлинялся до бесконечности</a:t>
            </a:r>
            <a:r>
              <a:rPr lang="ru-RU" dirty="0" smtClean="0">
                <a:solidFill>
                  <a:srgbClr val="FFFF00"/>
                </a:solidFill>
              </a:rPr>
              <a:t>.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3857628"/>
            <a:ext cx="8229600" cy="2832076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 smtClean="0"/>
              <a:t>Десятичные знаки если и повторялись, то хаотично, никак не создавая крепкую группу, которую можно было бы заключить в круглые скобки и назвать периодом. Здесь период оказался бессилен.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-71470" y="1000108"/>
            <a:ext cx="935834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1,4142135623730950488016887242097</a:t>
            </a:r>
            <a:endParaRPr lang="ru-RU" sz="4000" dirty="0"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28794" y="357166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 smtClean="0"/>
              <a:t>Проверяя число</a:t>
            </a:r>
            <a:endParaRPr lang="ru-RU" sz="2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1857364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все</a:t>
            </a:r>
            <a:r>
              <a:rPr lang="ru-RU" sz="3600" b="1" dirty="0" smtClean="0"/>
              <a:t> </a:t>
            </a:r>
            <a:r>
              <a:rPr lang="ru-RU" sz="2400" b="1" dirty="0" smtClean="0"/>
              <a:t>подумали, что без грозного Периода не обойтись…</a:t>
            </a:r>
            <a:endParaRPr lang="ru-RU" sz="2400" b="1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588</TotalTime>
  <Words>464</Words>
  <Application>Microsoft Office PowerPoint</Application>
  <PresentationFormat>Экран (4:3)</PresentationFormat>
  <Paragraphs>65</Paragraphs>
  <Slides>15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Яркая</vt:lpstr>
      <vt:lpstr>Формула</vt:lpstr>
      <vt:lpstr>Сказка о стране чисел Часть II (для старшеклассников)</vt:lpstr>
      <vt:lpstr>            Примечание</vt:lpstr>
      <vt:lpstr>Слайд 3</vt:lpstr>
      <vt:lpstr>Слайд 4</vt:lpstr>
      <vt:lpstr>Слайд 5</vt:lpstr>
      <vt:lpstr>Слайд 6</vt:lpstr>
      <vt:lpstr>Но квадрат этого число оказался больше двух!!!</vt:lpstr>
      <vt:lpstr>Слайд 8</vt:lpstr>
      <vt:lpstr>«Хвост» у числа извивался и удлинялся до бесконечности.</vt:lpstr>
      <vt:lpstr>Слайд 10</vt:lpstr>
      <vt:lpstr>Слайд 11</vt:lpstr>
      <vt:lpstr>Однажды на уроке алгебры.</vt:lpstr>
      <vt:lpstr>Мнимые и комплексные числа.</vt:lpstr>
      <vt:lpstr>Комплексная плоскость.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Сказка о стране чисел Часть II</dc:title>
  <dc:creator>USER</dc:creator>
  <cp:lastModifiedBy>USER</cp:lastModifiedBy>
  <cp:revision>68</cp:revision>
  <dcterms:created xsi:type="dcterms:W3CDTF">2010-11-01T03:51:56Z</dcterms:created>
  <dcterms:modified xsi:type="dcterms:W3CDTF">2011-01-30T08:55:09Z</dcterms:modified>
</cp:coreProperties>
</file>