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70" r:id="rId4"/>
    <p:sldId id="261" r:id="rId5"/>
    <p:sldId id="257" r:id="rId6"/>
    <p:sldId id="258" r:id="rId7"/>
    <p:sldId id="259" r:id="rId8"/>
    <p:sldId id="262" r:id="rId9"/>
    <p:sldId id="271" r:id="rId10"/>
    <p:sldId id="272" r:id="rId11"/>
    <p:sldId id="273" r:id="rId12"/>
    <p:sldId id="263" r:id="rId13"/>
    <p:sldId id="274" r:id="rId14"/>
    <p:sldId id="264" r:id="rId15"/>
    <p:sldId id="275" r:id="rId16"/>
    <p:sldId id="265" r:id="rId17"/>
    <p:sldId id="269" r:id="rId18"/>
    <p:sldId id="276" r:id="rId19"/>
    <p:sldId id="277" r:id="rId20"/>
    <p:sldId id="278" r:id="rId21"/>
    <p:sldId id="279" r:id="rId22"/>
    <p:sldId id="280" r:id="rId23"/>
    <p:sldId id="266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67" r:id="rId34"/>
    <p:sldId id="290" r:id="rId35"/>
    <p:sldId id="268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588" autoAdjust="0"/>
  </p:normalViewPr>
  <p:slideViewPr>
    <p:cSldViewPr>
      <p:cViewPr varScale="1">
        <p:scale>
          <a:sx n="48" d="100"/>
          <a:sy n="48" d="100"/>
        </p:scale>
        <p:origin x="-11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00042"/>
            <a:ext cx="5715040" cy="72464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Великая река России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428736"/>
            <a:ext cx="6579338" cy="4939861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714356"/>
            <a:ext cx="3743324" cy="676294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Волга историческая 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500174"/>
            <a:ext cx="3857652" cy="514353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В отдельные годы в прошлом, когда зимой выпадало много снега, подъем уровня воды доходил у Волгограда до 10-14 м. Тогда река выходила из брегов и на десятки (20-30) километров затопляла прибрежные берега, села, луга, пашни. Но так было не всегда. Чаще же наблюдались периоды, когда воды было мало, и Волга сильно мелела летом.</a:t>
            </a:r>
          </a:p>
          <a:p>
            <a:r>
              <a:rPr lang="ru-RU" b="1" i="1" dirty="0" smtClean="0">
                <a:solidFill>
                  <a:schemeClr val="accent1"/>
                </a:solidFill>
              </a:rPr>
              <a:t>В 1885 году на обложке журнала «Будильник» была изображена милая картина: на смертном одре лежит прекрасная женщина — это Волга. Рядом в калено преклонной позе рыдают её дочери — Ока и Кама. Опечаленные стоят у ложа умирающей — История, Торговля, Поэзия. Доктор разводит руками — ни чем де не могу помочь. Обмеление дошло до того, что выше Н.-Новгорода большие суда уже не ходили.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180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2214554"/>
            <a:ext cx="4858723" cy="324562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71480"/>
            <a:ext cx="3671886" cy="604856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accent1"/>
                </a:solidFill>
              </a:rPr>
              <a:t>Волга историческая 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142984"/>
            <a:ext cx="4071966" cy="5572164"/>
          </a:xfrm>
        </p:spPr>
        <p:txBody>
          <a:bodyPr>
            <a:noAutofit/>
          </a:bodyPr>
          <a:lstStyle/>
          <a:p>
            <a:r>
              <a:rPr lang="ru-RU" sz="1100" b="1" i="1" dirty="0" smtClean="0">
                <a:solidFill>
                  <a:schemeClr val="accent1"/>
                </a:solidFill>
              </a:rPr>
              <a:t>Много испытаний перенесла Волга и её города в годы гражданской войны и военной интервенции иностранных государств. Контрреволюционный мятеж в Самаре («поезда смерти»), военная угроза (1918г.) Самаре и Симбирску теперь уже со стороны колчаковской армии. В боях за освобождение этих городов отличились части под командованием В.И. Чапаева. Ожесточенные бои шли и за Царицын, который являлся ключом к хлебным районам юга Росси и Бакинской нефти.</a:t>
            </a:r>
          </a:p>
          <a:p>
            <a:endParaRPr lang="ru-RU" sz="1100" b="1" i="1" dirty="0" smtClean="0">
              <a:solidFill>
                <a:schemeClr val="accent1"/>
              </a:solidFill>
            </a:endParaRPr>
          </a:p>
          <a:p>
            <a:r>
              <a:rPr lang="ru-RU" sz="1100" b="1" i="1" dirty="0" smtClean="0">
                <a:solidFill>
                  <a:schemeClr val="accent1"/>
                </a:solidFill>
              </a:rPr>
              <a:t>В первом полугодии 1918 года через Царицын было отправлено в Москву и Петроград 5037 вагонов продовольствия. Вот почему белогвардейцы рвались к Царицыну: они стремились лишить молодую Советскую Республику хлеба и топлива. Во второй половине 1919 года город был занят белогвардейскими войсками генерала Врангеля, где устроили жестокую расправу над защитниками. Жертвами террора стали 3,5 тыс. человек. В январе 1920 г. Красная Армия выбила войска из города. Для борьбы за Волгу и её города в годы Гражданской войны по предложению Владимира Ильича Ленина в апреле 1918 года была создана первая советская речная военная флотилия. Она состояла из речных судов и группы боевых кораблей, доставленных из Балтийского флота. Флотилия действовала на Волге и её протоках и вошла в историю как Волжская военная флотилия. При участии Волжской флотилии были разгромлены белогвардейские части под Свияжском, освобождены Казань, Сызрань, Вольск, Самара. В июле 1919 года она вошла в состав Волжско-Каспийской военной флотилии.</a:t>
            </a:r>
            <a:endParaRPr lang="ru-RU" sz="11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63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071678"/>
            <a:ext cx="4686304" cy="347133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571480"/>
            <a:ext cx="2971792" cy="48979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Волга историческая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143504" cy="35719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Особо следует сказать о тех страшных и тяжких месяцах,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когда во время Великой Отечественной войны (ВОВ) на берегах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Волги решалась судьба нашего государства. Речь идет о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Сталинградской битве, ознаменовавшей собой перелом в ходе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войны, видя, что взять Москву приступом не удалось,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гитлеровское командование изменило свои планы. Оно решило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направить главный удар южнее столицы, захватить Украину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Поволжье с их несметными продовольственными и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материальными ресурсами. Особое значение при этом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придавалось заблаговременному физическому уничтожению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Сталинграда — крупнейшего промышленного центра на Волге,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снабжавшего фронты Отечественной войны танками,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бронетранспортерами, орудиями, боеприпасами. Затем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планировалось продвинуться до Астрахани и перерезать там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главное русло Волги. Замыслы врага были разгаданы. </a:t>
            </a:r>
          </a:p>
        </p:txBody>
      </p:sp>
      <p:pic>
        <p:nvPicPr>
          <p:cNvPr id="2051" name="Picture 3" descr="C:\Documents and Settings\Admin\Рабочий стол\волга\1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1560" y="1571612"/>
            <a:ext cx="3482440" cy="31748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714752"/>
            <a:ext cx="571504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100" b="1" i="1" dirty="0" smtClean="0">
                <a:solidFill>
                  <a:srgbClr val="0070C0"/>
                </a:solidFill>
              </a:rPr>
              <a:t>. </a:t>
            </a:r>
            <a:r>
              <a:rPr lang="ru-RU" sz="1200" b="1" i="1" dirty="0" smtClean="0">
                <a:solidFill>
                  <a:srgbClr val="0070C0"/>
                </a:solidFill>
              </a:rPr>
              <a:t>На ближних и дальних подступах к городу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100 тысяч человек за короткий срок возвели четыре оборонительных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рубежа. Покидая укрепления, строители писали на стенах: «Боец, будь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стоек! Ни шагу назад, помни, за твоей спиной — Волга, Наша Родина!» С  лета 1942 года по февраль 1943 года длилась героическая эпопея битвы за  Сталинград и Волгу. В начале 1942 года из переоборудованных судов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Волжского речного пароходства была вновь создана Волжская военная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флотилия, которая в период с 19.11.1942 по 16.12.1942 гг. (во время </a:t>
            </a:r>
          </a:p>
          <a:p>
            <a:pPr>
              <a:buNone/>
            </a:pPr>
            <a:r>
              <a:rPr lang="ru-RU" sz="1200" b="1" i="1" dirty="0" smtClean="0">
                <a:solidFill>
                  <a:srgbClr val="0070C0"/>
                </a:solidFill>
              </a:rPr>
              <a:t>контрнаступления под Сталинградом) на правый берег Волги перебросила  свыше 27 тысяч человек и 1300 т воинских грузов. Фашисты были зажаты в «клещи», а затем полностью окружены. Второго февраля 1943 года немцы капитулировали. Эта битва длилась 6,5 месяцев. Для Германии битва на Волге за Сталинград была тягчайшим поражением, а для России — величайшей победой. После поражения на Волге гитлеровцы уже не смогли оправиться. Наступил великий перелом в войне. Началось победоносное наступление наших войск на всех фронтах.</a:t>
            </a:r>
            <a:endParaRPr lang="ru-RU" sz="1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500042"/>
            <a:ext cx="3957638" cy="60485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Волга историческая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71612"/>
            <a:ext cx="3929090" cy="48577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1"/>
                </a:solidFill>
              </a:rPr>
              <a:t>После освобождения Сталинграда Волжская флотилия провела большую работу по очистке Волги от мин.</a:t>
            </a:r>
          </a:p>
          <a:p>
            <a:endParaRPr lang="ru-RU" sz="2000" b="1" i="1" dirty="0" smtClean="0">
              <a:solidFill>
                <a:schemeClr val="accent1"/>
              </a:solidFill>
            </a:endParaRPr>
          </a:p>
          <a:p>
            <a:r>
              <a:rPr lang="ru-RU" sz="2000" b="1" i="1" dirty="0" smtClean="0">
                <a:solidFill>
                  <a:schemeClr val="accent1"/>
                </a:solidFill>
              </a:rPr>
              <a:t>На месте руин, пепелищ Сталинграда люди создали новый, еще более прекрасный город и назвали его Волгоградом, в честь великой русской реки.</a:t>
            </a:r>
            <a:endParaRPr lang="ru-RU" sz="20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8699198a668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285992"/>
            <a:ext cx="4791085" cy="359331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0"/>
            <a:ext cx="5786478" cy="485756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Волга — транспортная магистраль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071546"/>
            <a:ext cx="4643438" cy="5643602"/>
          </a:xfrm>
        </p:spPr>
        <p:txBody>
          <a:bodyPr>
            <a:normAutofit fontScale="25000" lnSpcReduction="20000"/>
          </a:bodyPr>
          <a:lstStyle/>
          <a:p>
            <a:r>
              <a:rPr lang="ru-RU" sz="5200" b="1" i="1" dirty="0" smtClean="0">
                <a:solidFill>
                  <a:schemeClr val="accent1"/>
                </a:solidFill>
              </a:rPr>
              <a:t>В далекие геологические эпохи случилось так, что природа «обидела» Волгу, лишив её выхода в океан, и заставила впадать во внутреннее море.</a:t>
            </a:r>
          </a:p>
          <a:p>
            <a:endParaRPr lang="ru-RU" sz="5200" b="1" i="1" dirty="0" smtClean="0">
              <a:solidFill>
                <a:schemeClr val="accent1"/>
              </a:solidFill>
            </a:endParaRPr>
          </a:p>
          <a:p>
            <a:r>
              <a:rPr lang="ru-RU" sz="5200" b="1" i="1" dirty="0" smtClean="0">
                <a:solidFill>
                  <a:schemeClr val="accent1"/>
                </a:solidFill>
              </a:rPr>
              <a:t>Это обстоятельство издавна доставляло большие неудобства русским людям, общавшимся с другими соседними народами. Оживленный причерноморский рынок всегда привлекал русских купцов.</a:t>
            </a:r>
          </a:p>
          <a:p>
            <a:endParaRPr lang="ru-RU" sz="5200" b="1" i="1" dirty="0" smtClean="0">
              <a:solidFill>
                <a:schemeClr val="accent1"/>
              </a:solidFill>
            </a:endParaRPr>
          </a:p>
          <a:p>
            <a:r>
              <a:rPr lang="ru-RU" sz="5200" b="1" i="1" dirty="0" smtClean="0">
                <a:solidFill>
                  <a:schemeClr val="accent1"/>
                </a:solidFill>
              </a:rPr>
              <a:t>Необходимость соединения Волги с Доном назрела давно. Первую попытку соединения великих рек предприняли турки, которые хотели перебросить боевые корабли, тяжелые пушки и войска водным путем по Дону и Волге, чтобы отобрать у нас Астрахань, присоединенную к России в 1556 г.</a:t>
            </a:r>
          </a:p>
          <a:p>
            <a:endParaRPr lang="ru-RU" sz="5200" b="1" i="1" dirty="0" smtClean="0">
              <a:solidFill>
                <a:schemeClr val="accent1"/>
              </a:solidFill>
            </a:endParaRPr>
          </a:p>
          <a:p>
            <a:r>
              <a:rPr lang="ru-RU" sz="5200" b="1" i="1" dirty="0" smtClean="0">
                <a:solidFill>
                  <a:schemeClr val="accent1"/>
                </a:solidFill>
              </a:rPr>
              <a:t>Для этого их султан Селим II в месте волока между реками приказал сделать прокоп. Иван Грозный, узнав про непрошеных гостей, послал к месту работы большое войско, но те еще раньше сбежали с негостеприимной Русской земли. «Турецкая канава» сохранилась до нашего времени.</a:t>
            </a:r>
          </a:p>
          <a:p>
            <a:endParaRPr lang="ru-RU" sz="5200" b="1" i="1" dirty="0" smtClean="0">
              <a:solidFill>
                <a:schemeClr val="accent1"/>
              </a:solidFill>
            </a:endParaRPr>
          </a:p>
          <a:p>
            <a:r>
              <a:rPr lang="ru-RU" sz="5200" b="1" i="1" dirty="0" smtClean="0">
                <a:solidFill>
                  <a:schemeClr val="accent1"/>
                </a:solidFill>
              </a:rPr>
              <a:t>Проблемой соединения Волги и Дона занимался и Петр I. Но по-настоящему осуществить эту идею удалось только с 1948 по 1952 годах. Волгу соединили с Доном. Здесь возник канал Волго-Дон. Он начинается от Волги близь Волгограда и подходит к Дону у Калача. Длина трассы 101 км. На волжском склоне устроено 9 шлюзов, на донском — 4. По нему идут десятки миллионов тонн всевозможных грузов. Так Волга получила выход к южным морям — Азовскому и Черному.</a:t>
            </a:r>
          </a:p>
          <a:p>
            <a:endParaRPr lang="ru-RU" sz="4200" i="1" dirty="0" smtClean="0">
              <a:solidFill>
                <a:srgbClr val="00B0F0"/>
              </a:solidFill>
            </a:endParaRPr>
          </a:p>
        </p:txBody>
      </p:sp>
      <p:pic>
        <p:nvPicPr>
          <p:cNvPr id="5" name="Содержимое 4" descr="1242246039_techet-reka-volga_-uste-kamy-levogo-pritoka-volg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2071678"/>
            <a:ext cx="4312605" cy="381026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5957902" cy="53341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Волга — транспортная магистраль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286248" cy="557216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Но для неё это было уже не достаточно. Ей были крайне нужны выходы к северным морям — удобные и доступные для больших современных судов. На месте устаревшей «Маринки» (водного пути соединявшего бассейны рек Волги и Невы в 1810 году) была создана новая большая глубокая дорога Волго-Балт — Волго-Балтийский водный путь длиной 360 км. Вместо обветшалых малых шлюзов здесь было устроено семь новых с несколькими гидростанциями. В 1964 году из Волги в Балтику по нему впервые прошли большие суда и теплоходы.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И, наконец, Беломоро-Балтийский канал соединил Волгу с Белым морем.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Таким образом, современная Волга — водный путь, связанный с пятью морями Европы. Днем и ночью нескончаемым потоком идут по нему разнообразные грузы — строительные материалы и лес, машины и уголь, нефть, соль, хлеб, овощи и фрукты. Две трети речных грузов республики перевозится по Волге и её притокам. На ней расположены 1450 портов и пристаней и все крупнейшие города Поволжья. Волга объединяет их как великая транспортная магистраль. Грузооборот на ней в 10 раз превышает железнодорожный этого района.</a:t>
            </a:r>
          </a:p>
          <a:p>
            <a:endParaRPr lang="ru-RU" dirty="0"/>
          </a:p>
        </p:txBody>
      </p:sp>
      <p:pic>
        <p:nvPicPr>
          <p:cNvPr id="5" name="Содержимое 4" descr="���������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928802"/>
            <a:ext cx="4602155" cy="362036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500042"/>
            <a:ext cx="4029076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3929090" cy="5572164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accent1"/>
                </a:solidFill>
              </a:rPr>
              <a:t>Молодому советскому государству достались: мелеющая река, жалкие остатки флота, разрушенное портовое хозяйство. Для предотвращения катастрофических последствий требовалось преобразовать Волжскую систему. Для этого еще в предвоенное время был задуман и разработан план превращения Волги в каскад плотин, водохранилищ и сооружения на ней новых каналов. Сбылись пророческие слова поэта К.А. Некрасов:</a:t>
            </a:r>
            <a:endParaRPr lang="ru-RU" sz="18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f_2240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2357430"/>
            <a:ext cx="4828376" cy="362612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3143272" cy="1357321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Сбылись пророческие слова поэта К.А. Некрасов</a:t>
            </a:r>
            <a:r>
              <a:rPr lang="ru-RU" i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44" y="1643026"/>
            <a:ext cx="3000396" cy="521497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Иных времен, иных картин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Предвижу я начало…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Освобожденный от оков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Народ неумолимый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Созреет, густо населит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Прибрежные пустыни;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Наука воды углубит,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По гладкой их равнине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Суда-гиганты побегут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Несчетною толпою,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И будет вечен бодрый труд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Над вечною рекою.</a:t>
            </a:r>
          </a:p>
        </p:txBody>
      </p:sp>
      <p:pic>
        <p:nvPicPr>
          <p:cNvPr id="6" name="Рисунок 5" descr="1059495287-1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28604"/>
            <a:ext cx="4100514" cy="604856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4429156" cy="5572164"/>
          </a:xfrm>
        </p:spPr>
        <p:txBody>
          <a:bodyPr>
            <a:noAutofit/>
          </a:bodyPr>
          <a:lstStyle/>
          <a:p>
            <a:r>
              <a:rPr lang="ru-RU" sz="1050" b="1" i="1" dirty="0" smtClean="0">
                <a:solidFill>
                  <a:schemeClr val="accent1"/>
                </a:solidFill>
              </a:rPr>
              <a:t>Над созданием этого грандиозного плана трудилась большая группа учёных и инженеров. План этот получил стратегическое название «Большая Волга». Он носил комплексный характер. Это означает, что при его разработке были учтены и предусмотрены нужды судоходства, орошения, энергетики, водоснабжения и многое другое. По проекту Волга должна была превратиться в широкую водную магистраль, соединиться с северными и южными морями, стать мощной фабрикой электрической энергии и часть своих вод направить для орошения в засушливые районы. Проект «Большая Волга» стал претворяться в жизнь с того момента, когда приступили к строительству канала имени Москвы.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Строился канал с 1932 по 1937 гг. Нужно было сразу решить две важные проблемы: сделать столицу большим речным портом и дать ей вдосталь свежей питьевой воды. Длина его 128 км. Вода пятью насосными станциями поднимается на 40 метров на Волжско-Московский водораздел, а далее следует самотеком.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На этой «рукотворной реке» возведено около 200 сооружений: 10 платин, 11 шлюзов, десятки мостов. Построено 8 ГЭС. Многие сооружения украшены барельефами, статуями, фресками. Когда плывешь по каналу, кажется, что ты попал в музей монументальной скульптуры. Движение по каналу никогда не замирает.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Иваньковский гидроузел — головное сооружение канала. У селения Иваньково Волгу перекрыли плотиной и заставили разлиться по пойме. Здесь возникло Московское море, а река стала вращать турбины Иваньковской ГЭС. Весть о том, что русские впервые в истории остановили и заставили работать на себя величайшую реку Европы, облетела весь мир. Мощность ГЭС была скромной, всего 30 тыс. кВт.</a:t>
            </a:r>
            <a:endParaRPr lang="ru-RU" sz="105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206812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214554"/>
            <a:ext cx="4186238" cy="3187733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71480"/>
            <a:ext cx="3929090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214398"/>
            <a:ext cx="4714908" cy="5643602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accent1"/>
                </a:solidFill>
              </a:rPr>
              <a:t>На этой «рукотворной реке» возведено около 200 сооружений: 10 платин, 11 шлюзов, десятки мостов. Построено 8 ГЭС. Многие сооружения украшены барельефами, статуями, фресками. Когда плывешь по каналу, кажется, что ты попал в музей монументальной скульптуры. Движение по каналу никогда не замирает.</a:t>
            </a:r>
          </a:p>
          <a:p>
            <a:endParaRPr lang="ru-RU" sz="1600" b="1" i="1" dirty="0" smtClean="0">
              <a:solidFill>
                <a:schemeClr val="accent1"/>
              </a:solidFill>
            </a:endParaRPr>
          </a:p>
          <a:p>
            <a:r>
              <a:rPr lang="ru-RU" sz="1600" b="1" i="1" dirty="0" smtClean="0">
                <a:solidFill>
                  <a:schemeClr val="accent1"/>
                </a:solidFill>
              </a:rPr>
              <a:t>Иваньковский гидроузел — головное сооружение канала. У селения Иваньково Волгу перекрыли плотиной и заставили разлиться по пойме. Здесь возникло Московское море, а река стала вращать турбины Иваньковской ГЭС. Весть о том, что русские впервые в истории остановили и заставили работать на себя величайшую реку Европы, облетела весь мир. Мощность ГЭС была скромной, всего 30 тыс. кВт.</a:t>
            </a:r>
            <a:endParaRPr lang="ru-RU" sz="16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volga_sanatoriy_volga_volga_volga_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2066" y="2357430"/>
            <a:ext cx="3810000" cy="285750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4572032" cy="35719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 Волга — великая русская река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5143536" cy="5572164"/>
          </a:xfrm>
        </p:spPr>
        <p:txBody>
          <a:bodyPr>
            <a:normAutofit lnSpcReduction="10000"/>
          </a:bodyPr>
          <a:lstStyle/>
          <a:p>
            <a:r>
              <a:rPr lang="ru-RU" sz="2400" b="1" i="1" dirty="0" smtClean="0">
                <a:solidFill>
                  <a:schemeClr val="accent1"/>
                </a:solidFill>
              </a:rPr>
              <a:t>Богата</a:t>
            </a:r>
            <a:r>
              <a:rPr lang="ru-RU" sz="2400" b="1" i="1" dirty="0" smtClean="0">
                <a:solidFill>
                  <a:srgbClr val="0070C0"/>
                </a:solidFill>
              </a:rPr>
              <a:t> наша страна реками: почти 200 тысяч насчитывается их. А если вытянуть их друг за другом, получится лента длиной около 3 млн. км, много десятков раз ею можно было бы обвить земной шар по экватору.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«Сверху взгляд на Россию брось — рассинелась речками».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В. Маяковский</a:t>
            </a:r>
          </a:p>
          <a:p>
            <a:endParaRPr lang="ru-RU" i="1" dirty="0" smtClean="0">
              <a:solidFill>
                <a:srgbClr val="00B0F0"/>
              </a:solidFill>
            </a:endParaRPr>
          </a:p>
          <a:p>
            <a:r>
              <a:rPr lang="ru-RU" i="1" dirty="0" smtClean="0">
                <a:solidFill>
                  <a:srgbClr val="00B0F0"/>
                </a:solidFill>
              </a:rPr>
              <a:t>.</a:t>
            </a:r>
          </a:p>
          <a:p>
            <a:endParaRPr lang="ru-RU" i="1" dirty="0" smtClean="0">
              <a:solidFill>
                <a:srgbClr val="00B0F0"/>
              </a:solidFill>
            </a:endParaRPr>
          </a:p>
          <a:p>
            <a:endParaRPr lang="ru-RU" i="1" dirty="0" smtClean="0">
              <a:solidFill>
                <a:srgbClr val="00B0F0"/>
              </a:solidFill>
            </a:endParaRPr>
          </a:p>
          <a:p>
            <a:endParaRPr lang="ru-RU" i="1" dirty="0" smtClean="0">
              <a:solidFill>
                <a:srgbClr val="00B0F0"/>
              </a:solidFill>
            </a:endParaRPr>
          </a:p>
          <a:p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7" name="Содержимое 6" descr="44796393_0_9202_996ee210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2071678"/>
            <a:ext cx="3686172" cy="355396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71480"/>
            <a:ext cx="4171952" cy="53341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929190" cy="557216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Позднее ниже Иванькова началось сооружение Угличского и Рыбинского гидроузлов. Угличская ГЭС мощностью 110 тыс. кВт была построена в 1940 г., а первая очередь Рыбинской ГЭС — в 1941 году. Верхневолжские ГЭС в тяжелую военную зиму (1941-1942 гг.) подавали до 3,5 млрд. кВт-час. электроэнергии. Рыбинское «море» в то время было самым большим искусственным водоемом в мире.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Верхняя Волга на протяжении 1300 км стала подвластна человеку. Налилась новой силой центральная энергосистема, глубокосидящие астраханские речные корабли дошли до Москвы.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 50-е годы на Волге завершено строительство Рыбинской ГЭС. В 1956 году закончено строительство Горьковской ГЭС (Нижегородской).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 начале Самарской Луки выше г. Самары в 1950 году начались работы на Волге у Жигулей по сооружению Самарской ГЭС. Через 8 лет работы были закончены, возникла Волжская ГЭС им. Ленина (Самарская) мощностью в 2,3 млн. кВт. Это мощное сооружение. Здание Самарской ГЭС «Дворец электричества» длиннее здания Адмиралтейства в Петербурге (оно считалось самым длинным в СССР).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volga-boats-02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628" y="2285992"/>
            <a:ext cx="4000528" cy="304100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500042"/>
            <a:ext cx="4600580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928670"/>
            <a:ext cx="4714908" cy="5786478"/>
          </a:xfrm>
        </p:spPr>
        <p:txBody>
          <a:bodyPr>
            <a:noAutofit/>
          </a:bodyPr>
          <a:lstStyle/>
          <a:p>
            <a:r>
              <a:rPr lang="ru-RU" sz="1050" b="1" i="1" dirty="0" smtClean="0">
                <a:solidFill>
                  <a:schemeClr val="accent1"/>
                </a:solidFill>
              </a:rPr>
              <a:t>Через каждую турбину течет река примерно равная Оке, а Куйбышевское водохранилище занимает около 6 тыс. км2. В целом была проделана титаническая работа. Нужно было подвести ж/</a:t>
            </a:r>
            <a:r>
              <a:rPr lang="ru-RU" sz="1050" b="1" i="1" dirty="0" err="1" smtClean="0">
                <a:solidFill>
                  <a:schemeClr val="accent1"/>
                </a:solidFill>
              </a:rPr>
              <a:t>д</a:t>
            </a:r>
            <a:r>
              <a:rPr lang="ru-RU" sz="1050" b="1" i="1" dirty="0" smtClean="0">
                <a:solidFill>
                  <a:schemeClr val="accent1"/>
                </a:solidFill>
              </a:rPr>
              <a:t> пути, навесить над Волгой канатные дороги, разбить поселки, вогнать в дно реки стальной забор, углубиться за ним экскаваторами на много ниже русла, уложить гору бетона, намыть вал земли поперек всей реки и по её гребню пустить автомобили и поезда, поднять Волгу на 25-26 метров, устроить шлюзы и смонтировать агрегаты — ростом каждый с 8-и этажный дом, протянуть стену плотины в 5 км длиной. Помощь шла отовсюду: автоматические бетонные заводы из Москвы, многоковшовые электрические экскаваторы из Киева, автомобили-самосвалы из Минска, турбины из Ленинграда.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В 1951-62 гг. сооружается Волгоградский гидроузел с Волгоградской ГЭС мощностью 2,5 млн. кВт. Волгоградское и Куйбышевское водохранилища орошают более 2 тыс. га плодородных засушливых земель.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В эти же годы построена первая ГЭС на Каме, недалеко от города Перми — Камская ГЭС с оригинальной конструкцией (совмещает водосливную плотину и здание ГЭС), чем достигается экономия в стоимости бетонных сооружений.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Затем строятся Волжская ГЭС мощностью в 1 млн. кВт и Нижнекамская ГЭС. С 1967 г. начали давать ток первые агрегаты Саратовской ГЭС. Пуск </a:t>
            </a:r>
            <a:r>
              <a:rPr lang="ru-RU" sz="1050" b="1" i="1" dirty="0" err="1" smtClean="0">
                <a:solidFill>
                  <a:schemeClr val="accent1"/>
                </a:solidFill>
              </a:rPr>
              <a:t>Чебоксарской</a:t>
            </a:r>
            <a:r>
              <a:rPr lang="ru-RU" sz="1050" b="1" i="1" dirty="0" smtClean="0">
                <a:solidFill>
                  <a:schemeClr val="accent1"/>
                </a:solidFill>
              </a:rPr>
              <a:t> ГЭС практически завершил строительство Волжско-камского каскада. Весь комплекс сооружений на Волге получил название «Великий Волжский Каскад». Волжско-Камский каскад ГЭС образовал систему водохранилищ (от Костромы до Волгограда), которая позволяет перераспределить сток воды по временам года в соответствии с требованиями народного хозяйства и орошать засушливые земли Среднего и Нижнего Поволжья (более 2 млн. га, что составляет около половины всех орошаемых земель России).</a:t>
            </a:r>
            <a:endParaRPr lang="ru-RU" sz="105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974dc35724ec3e47e70f4102efa3001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40289" y="2214554"/>
            <a:ext cx="4095780" cy="307183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714356"/>
            <a:ext cx="4029076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Великий Волжский каскад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142984"/>
            <a:ext cx="4357718" cy="5572164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Волга снабжает водой тысячи предприятий и десятки городских поселений, расположенных на её берегах.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Волжские и Камские ГЭС позволяют экономить ежегодно до 25-30 млн. тонн угля. Кроме того ГЭС выполняет функции регулирования графика нагрузки энергосистем. Себестоимость энергии от ГЭС в 4-5 раз ниже себестоимости электроэнергии ТЭЦ в районах Поволжья и Центра.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Создание каскада ГЭС улучшило судоходные условия: образовался глубоководный путь с едиными гарантированными глубинами (3,65 м) на протяжении 3000 км на Волге и 1200 км на Каме, что снизило себестоимость перевозок по Волжскому бассейну в 2-3 раза по сравнению с другими внутренними водными путями и в 2-3 раза по сравнению с прилегающими железными дорогами.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Но в преобразовании Волги имели место и отрицательные моменты. Во имя получения большого количества электроэнергии шли на затопление земель на больших площадях. Под водой оказались два млн. га земель, тысячи деревень и даже некоторые города. После строительства плотин ГЭС снизилось рыбохозяйственное значение Волги за счет ухудшения качества воды (промышленные стоки) и затруднения хода рыбам на нерест.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180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2214554"/>
            <a:ext cx="4394162" cy="331706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6672282" cy="41431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4214842" cy="5857892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</a:rPr>
              <a:t>На рубеже 19-20 веков — началась индустриализация Поволжья. Оно становится крупным районом производства товарного зерна и мукомольной промышленности. Усиливается значение Волги. Она становится «главной улицей России» (перевозится зерно, нефть, сплавляется лес). В Царицыне (Волгограде) возникают самые мощные в России лесопильные заводы.</a:t>
            </a:r>
          </a:p>
          <a:p>
            <a:endParaRPr lang="ru-RU" sz="1800" b="1" i="1" dirty="0" smtClean="0">
              <a:solidFill>
                <a:srgbClr val="0070C0"/>
              </a:solidFill>
            </a:endParaRP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Политика индустриализации в годы довоенных пятилеток (крупнейший тракторный завод в Волгограде) и первые годы войны (в связи с эвакуацией сюда оборонных предприятий в 1941-42 гг.) сделали Поволжье из аграрного — промышленным, из мукомольного — машиностроительным с усиленным развитием военной промышленности.</a:t>
            </a:r>
          </a:p>
          <a:p>
            <a:endParaRPr lang="ru-RU" sz="1800" b="1" i="1" dirty="0" smtClean="0">
              <a:solidFill>
                <a:srgbClr val="0070C0"/>
              </a:solidFill>
            </a:endParaRPr>
          </a:p>
          <a:p>
            <a:r>
              <a:rPr lang="ru-RU" sz="1800" b="1" i="1" dirty="0" smtClean="0">
                <a:solidFill>
                  <a:srgbClr val="0070C0"/>
                </a:solidFill>
              </a:rPr>
              <a:t>В послевоенный период, особенно с 1950 г. в течение двух десятилетий Поволжье становится главным районом России нефтедобычи и её переработки нефтехимии. Основные районы добычи и переработки нефти и газа расположены в Татарии (Альметьевск, Елабуга), Самарской области (Новокуйбышевск, Сызрань, Отрадный). Изменился поток нефти. Она пошла теперь и вниз по Волге. Поволжье превратилось в край нефти и газа.</a:t>
            </a:r>
            <a:endParaRPr lang="ru-RU" sz="1800" b="1" i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237871260_dscn034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15342" y="2000241"/>
            <a:ext cx="4574317" cy="342902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6386530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286280" cy="5572164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В настоящее время основные отрасли специализации Поволжья — машиностроение и нефтехимия. Машиностроение (18,6% Российского) представлено, в основном предприятиями ВПК, главная отрасль специализации которого — авиационная и ракетно-космическая промышленность. Крупнейшие центры ВПК — Самара, Казань, Саратов, Ульяновск.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Особое место в машиностроении Поволжья принадлежит транспортному Поволжью — автомобильный цех страны. Это крупнейший производитель легковых и грузовых автомобилей (Набережные Челны, Ульяновск, Тольятти, Нижний Новгород).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Из других видов транспорта развито самолетостроение (Казань, Нижний Новгород, Саратов, Самара, Ульяновск), судостроение (Рыбинск, Волгоград, Астрахань) — морские и речные суда, в том числе на воздушной подушке (Сормово, Н. Новгород).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Поволжье — крупный производитель тракторов (Волгоград, Чебоксары), развито вагоностроение (Тверь), станкостроение, приборостроение, выпускаются экскаваторы и многое другое.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0_1faa9_d53724d9_XL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285992"/>
            <a:ext cx="4546834" cy="302364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5886464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406" y="1071546"/>
            <a:ext cx="4357718" cy="578645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Хотя добыча нефти снижается, но нефтепереработка и нефтехимия переходит на сибирскую нефть, астраханский газ, поэтому Поволжье по-прежнему — крупнейший в стране район по переработке нефти, продукции химии, органического синтеза.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Здесь производятся пластмассы, химические волокна, синтетический каучук, покрышки («обувь для машин»), минеральные удобрения.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Доля Поволжья в химической и нефтехимической промышленности составляет 15,1% российской (Казань, Балаково, Энгельс, Волгоград).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Сохранила свое значение и преумножается легкая промышленность. Это текстильная (Тверь, Кинешма и др.), пищевая (повсеместно). Особенно следует отметить добычу и переработку поваренной соли из озера Баскунчак, которое издавна используется как «всероссийская солонка». В Волгограде действует единственный в стране завод горчичников. Успешно развивается добывающая и перерабатывающая рыбная промышленность (Астрахань).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На берегах Волги раскинулись 67 городов. Все они вытянулись вдоль или около её. Крупнейшие из них следующие.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Нижний Новгород (бывший Горький) — первый город на Волге и третий по численности населения в России (1 млн. 357 тыс. жителей), основан в XIII веке Владимировским князем Юрием Всеволодовичем и имел в это время важное стратегическое значение. Его расположение у слияния Оки с Волгой способствовало развитию промышленности и торговли.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10445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214554"/>
            <a:ext cx="4554870" cy="325915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00042"/>
            <a:ext cx="5815026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928670"/>
            <a:ext cx="5000628" cy="5786454"/>
          </a:xfrm>
        </p:spPr>
        <p:txBody>
          <a:bodyPr>
            <a:noAutofit/>
          </a:bodyPr>
          <a:lstStyle/>
          <a:p>
            <a:r>
              <a:rPr lang="ru-RU" sz="1050" b="1" i="1" dirty="0" smtClean="0">
                <a:solidFill>
                  <a:schemeClr val="accent1"/>
                </a:solidFill>
              </a:rPr>
              <a:t>В 1817 году в Н. Новгород бала переведена Макарьевская ярмарка (ранее она проводилась в местечке Макарьево, что на левом берегу Волги), которая занимала огромную площадь на стрелке Оки и Волги. Сейчас она возрождается вновь.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С середины 19 века город приобретает промышленное значение. Там был построен Сормовский судостроительный завод, ныне «Красное Сормово», где строятся морские и речные суда на подводных крыльях («Ракета», «Метеор», «Комета»). На весь мир известны горьковские легковые и грузовые автомобили «Волга» (с эмблемой фигуры оленя на капоте) и ГАЗ (знаменитые «газики»).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В Нижнем Новгороде действует крупный речной порт. Здесь находится управление Волжского объединенного речного пароходства. С историей этого города связана жизнь многих выдающихся людей России. Здесь жила семья Ульяновых. Это родина А.М. Горького, русского изобретателя Кулибина, математика Лобачевского и многих других видных деятелей. В Архангельском соборе Нижегородского кремля находится могила Кузьмы Минина. Известен и собор Александра Невского и др.</a:t>
            </a:r>
          </a:p>
          <a:p>
            <a:endParaRPr lang="ru-RU" sz="1050" b="1" i="1" dirty="0" smtClean="0">
              <a:solidFill>
                <a:schemeClr val="accent1"/>
              </a:solidFill>
            </a:endParaRPr>
          </a:p>
          <a:p>
            <a:r>
              <a:rPr lang="ru-RU" sz="1050" b="1" i="1" dirty="0" smtClean="0">
                <a:solidFill>
                  <a:schemeClr val="accent1"/>
                </a:solidFill>
              </a:rPr>
              <a:t>Вторым по численности населения в Поволжье (1 млн. 156 тыс.) является город Самара, основанный в 16 веке как крепость в излучине Волги близь впадения в неё реки Самара (давшей название городу). В годы ВОВ сюда были эвакуированы десятки промышленных предприятий, превратившие город в один из крупнейших центров машиностроения (самолеты, разнообразные станки, буры для прохождения скважин, электрооборудование для автомобилей и тракторов). Самара — центр по изготовлению подшипников, имеющих всесоюзное значение. Здесь развита металлообрабатывающая и химическая промышленность. Самара славится самой большой и благоустроенной набережной, одетой в бетон и уральский гранит. Самара — родина знаменитого жигулевского пива. Так же известен город своей шоколадной фабрикой «Россия».</a:t>
            </a:r>
            <a:endParaRPr lang="ru-RU" sz="105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sSamara_2006_2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143116"/>
            <a:ext cx="4130691" cy="3098018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5743588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4572032" cy="571504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Столица Татарстана — Казань (1 млн. 101 тыс. чел), была основана в 12 веке как крепость и торговый центр, на границе Волжской Булгарии и русских земель. Это крупный промышленный центр и главный центр татарской культуры в России. Здесь развиты: машиностроение и химическая промышленность. Она поставляет народному хозяйству турбохолодильные и электронно-вычислительные машины, компрессоры, синтетический каучук, полиэтилен, кинофотопленку, изделия бытовой химии и т.д.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Казань — самый университетский город. Ученые Казанского университета Н.И. Лобачевский, В.М. Бехтерев, А.В. Вишневский принесли славу отечественной науке. В Казанском университете учился Лев Николаевич Толстой. В этом городе родился Ф.И. Шаляпин, проходил свои «университеты» А.М. Горький. В бывшей булочной, где он работал, открыт музей им. Горького.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 Казани много памятных мест, связанных с развитием рабочего движения, с революционными событиями 1917 года, с освобождением Казани от белогвардейцев и интервентов в 1918 году. У стен Казанского кремля установлен памятник герою Советского Союза Мусе Джалилю, написавшего в фашистских застенках свои бессмертные стихи о бесстрашии и стойкости советского человека («Моабитская тетрадь»). За эти стихи в 1957 году поэт был удостоен (посмертно) Ленинской премии.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Казанский речной порт — один из самых крупных на Волге. Через него проходят маршруты всех транзитных, транспортных и туристских линий пароходов центральных бассейнов.</a:t>
            </a:r>
          </a:p>
          <a:p>
            <a:endParaRPr lang="ru-RU" dirty="0"/>
          </a:p>
        </p:txBody>
      </p:sp>
      <p:pic>
        <p:nvPicPr>
          <p:cNvPr id="5" name="Содержимое 4" descr="kostroma_voda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071678"/>
            <a:ext cx="4229541" cy="316533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14356"/>
            <a:ext cx="5815026" cy="39054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5143536" cy="5857892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Крупнейший город Нижнего Поволжья — Волгоград, известный с конца 16 века под названием Царицын (от речки Царица, впадающей в Волгу). Город вытянут вдоль правого берега Волги на 80 км от плотины Волгоградской ГЭС до шлюзов Волго-Донского канала. Он возник в месте наибольшего приближения двух великих рек Русской равнины Волги и Дона и развивался как центр торговли, перевалки леса, добычи и переработки Волжских рыбных богатств.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Сегодняшний Волгоград — крупный промышленный центр Поволжья. В нем развиты металлургия (завод «Красный Октябрь»), машиностроение, в том числе крупнейший тракторостроительный завод, химическая нефтеперерабатывающая, легкая, пищевая и другие отрасли. Волгоград является крупным транспортным узлом.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 Волгоградом (Царицыном и Сталинградом), как уже говаривалось выше, связана история России во время Гражданской и ВО войн. Волгоградцы чтут память погибших героев и при обороне Царицына, и при великой битве под Сталинградом. На Мамаевом кургане создан памятник — ансамбль «Героям Сталинградской битвы».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Второй по численности населения город Нижнего Поволжья город Саратов (874 тыс. жит.). Сначала он стал центром переработки сельскохозяйственных продуктов, особенно зерна. Затем появились машиностроительный, судостроительный, гвоздильно-проволочный заводы, позднее были построены крупные нефтеперерабатывающий, химический заводы, крупнейший в Европе завод технического стекла (использовалось при строительстве Кремлевского дворца съездов в Москве), комбинат крупно панельного домостроения. Выпускаются передвижные электростанции, холодильники, и продукция легкой и пищевой промышленности.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6" name="Содержимое 5" descr="yar_ia15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2000240"/>
            <a:ext cx="3667125" cy="3714750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5743588" cy="39054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4429156" cy="571504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Саратов — крупный центр науки, культуры, образования. Саратов родина Н.Г. Чернышевского (ему есть музей т памятник), писателя К.А. Федина. В Саратовской губернии родились А.Н. Радищев (мраморный бюст), П.И. Яблочков, изобретатель электрической лампочки. Здесь, в индустриальном техникуме учился Ю.А. Гагарин. В городе есть набережная космонавтом. Среди полей в Саратовской области сооружен высокий обелиск, где после облета Земного шара приземлился первый космонавт мира — Ю.А. Гагарин. В этом году 12 апреля отмечается сорокалетие его полета (День космонавтики).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 Саратове находится старейший университет Поволжья, картинная галерея, созданная художником Боголюбовым, одна из самых крупных в России.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Современный приволжский город Тольятти, расположен на левом берегу Куйбышевского водохранилища, численность населения — 722,6 тыс. жителей. Наиболее крупное предприятие Тольятти — Волжский автомобильный завод (ВАЗ). Завод легковых автомобилей «Жигули» выпускает автомобили трех названий: «Жигули», «Нива», «Лада».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Здесь выпускается оборудование для цементной, горнорудной, химической промышленности. Построены азотно-туковый и синтетического каучука заводы. Тольятти — один из крупнейших элеваторов, высокомеханизированный речной порт, который связан скоростными линиями с другими городами. Сегодня Тольятти — это крупнейший индустриальный центр Среднего Поволжья.</a:t>
            </a:r>
          </a:p>
          <a:p>
            <a:endParaRPr lang="ru-RU" dirty="0"/>
          </a:p>
        </p:txBody>
      </p:sp>
      <p:pic>
        <p:nvPicPr>
          <p:cNvPr id="5" name="Содержимое 4" descr="img-36038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2214554"/>
            <a:ext cx="4321193" cy="3240895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714356"/>
            <a:ext cx="1743060" cy="533418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1"/>
                </a:solidFill>
              </a:rPr>
              <a:t>Волга</a:t>
            </a:r>
            <a:endParaRPr lang="ru-RU" sz="3600" b="1" i="1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214422"/>
            <a:ext cx="4429156" cy="5429288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chemeClr val="accent1"/>
                </a:solidFill>
              </a:rPr>
              <a:t>Волга — типично равнинная река. От истока до устья она спускается всего на 256 метров. Это очень малый уклон по сравнению с другими величайшими реками мира, что дает очень большие удобства для судоходства. Волга 16-я по длине река в мире и 5-я — в России. Словно гигантское дерево раскинула Волга по великой Русской равнине свои ветви — притоки. Почти 1,5 млн. км2 захватила она в черту своего бассейна. Зародившись небольшим ручьем среди лесов и болот возле деревни Волговерховье в центре Валдайской возвышенности, Волга на пути к морю принимает дань от многочисленных притоков (самые крупные из них Ока и Кама) и превращается в могучую реку, самую большую во всей Европе, протяженностью 3700 км, неся свои воды во внутреннее Каспийское море-озеро. В нижнем течении (после Волгограда) у неё нет притоков.</a:t>
            </a:r>
            <a:endParaRPr lang="ru-RU" sz="16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624a8fd93d905c6a35496269aa969fa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922697"/>
            <a:ext cx="4000528" cy="310707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5957902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286280" cy="5786454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Ульяновск — крупный речной порт на Куйбышевском водохранилище, с населением 667,4 тыс. человек. Этот старинный город (до 1924 г. — Симбирск) был основан как крепость в 1648 г. ОН, находясь в центре Среднего Поволжья, не раз оказывался в водовороте исторических событий. Здесь стояли и сражались войска Степана Разина. Симбирские крестьяне вливались в отряды Пугачева, а в годы Гражданской войны Симбирск был захвачен белогвардейцами. Командир Железной дивизии Г.Д. Гай, после освобождения Симбирска, послал Ленину известную всем телеграмму: «… Взятие Вашего родного города — это ответ на Вашу одну рану …» (Симбирск — родина Ленина).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В городе много исторических памятников и памятников выдающимся личностям (Ленину, Карамзину, Гончарову и др.).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Ульяновск — крупный центр автомобилестроения (УАЗ). Здесь выпускается целое семейство грузовых автомобилей (фургоны, санитарные машины). Производятся режущие станки, дождевальные установки, стиральные машины, обувь, мебель, трикотаж. Ульяновский порт связан с десятками портов других городов. Очень велик грузо-пассажирский поток этого города.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Астрахань — самый южный из Волжских городов. В прошлом — столица Астраханского татарского ханства. В 1717 году Петр I сделал Астрахань столицей Астраханской губернии. Её достопримечательность — пятиглавый Успенский собор, построенный в петровские времена с белым кремлем, сооруженным из камня Сарая — столичного города Золотой Орды, стоявшего на Ахтубе.</a:t>
            </a:r>
          </a:p>
          <a:p>
            <a:endParaRPr lang="ru-RU" dirty="0" smtClean="0"/>
          </a:p>
        </p:txBody>
      </p:sp>
      <p:pic>
        <p:nvPicPr>
          <p:cNvPr id="5" name="Содержимое 4" descr="fotowork127.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2285992"/>
            <a:ext cx="4540689" cy="302890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315092" cy="4619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00108"/>
            <a:ext cx="4643470" cy="5643602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accent1"/>
                </a:solidFill>
              </a:rPr>
              <a:t>В настоящее время Астрахань — важный порт и главный рыбопромышленный центр по разведению, добыче и переработки рыбы. Известен рыбоконсервный холодильный комбинат, где рыбу разделывают, замораживают, солят, коптят, консервируют и т.д.</a:t>
            </a:r>
          </a:p>
          <a:p>
            <a:endParaRPr lang="ru-RU" sz="1600" b="1" i="1" dirty="0" smtClean="0">
              <a:solidFill>
                <a:schemeClr val="accent1"/>
              </a:solidFill>
            </a:endParaRPr>
          </a:p>
          <a:p>
            <a:r>
              <a:rPr lang="ru-RU" sz="1600" b="1" i="1" dirty="0" smtClean="0">
                <a:solidFill>
                  <a:schemeClr val="accent1"/>
                </a:solidFill>
              </a:rPr>
              <a:t>Важную роль в экономике Астрахани играют предприятия машиностроения и металлообработки. Здесь строят сейнеры, танкеры, выпускают холодильное оборудование, целлюлозу, картон, бумагу, развита соледобыча и деревообработка. В дельте для входа в Волгу с моря, прорыт канал, но не все суда могут вплотную подходить к Астрахани. В море, примерно в сотне километров от берега, их груз перегружают на более мелкие суда и везут в Астрахань.</a:t>
            </a:r>
          </a:p>
          <a:p>
            <a:endParaRPr lang="ru-RU" dirty="0"/>
          </a:p>
        </p:txBody>
      </p:sp>
      <p:pic>
        <p:nvPicPr>
          <p:cNvPr id="5" name="Содержимое 4" descr="0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214554"/>
            <a:ext cx="4031939" cy="302395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714356"/>
            <a:ext cx="5886464" cy="39054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экономическая ось Поволжья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142984"/>
            <a:ext cx="4857784" cy="5572164"/>
          </a:xfrm>
        </p:spPr>
        <p:txBody>
          <a:bodyPr>
            <a:normAutofit lnSpcReduction="10000"/>
          </a:bodyPr>
          <a:lstStyle/>
          <a:p>
            <a:r>
              <a:rPr lang="ru-RU" sz="1600" b="1" i="1" dirty="0" smtClean="0">
                <a:solidFill>
                  <a:schemeClr val="accent1"/>
                </a:solidFill>
              </a:rPr>
              <a:t>В Набережных Челнах хорошо развито машиностроение, в основном автомобилестроение. </a:t>
            </a:r>
          </a:p>
          <a:p>
            <a:endParaRPr lang="ru-RU" sz="1600" b="1" i="1" dirty="0" smtClean="0">
              <a:solidFill>
                <a:schemeClr val="accent1"/>
              </a:solidFill>
            </a:endParaRPr>
          </a:p>
          <a:p>
            <a:r>
              <a:rPr lang="ru-RU" sz="1600" b="1" i="1" dirty="0" smtClean="0">
                <a:solidFill>
                  <a:schemeClr val="accent1"/>
                </a:solidFill>
              </a:rPr>
              <a:t>Все ведущие основополагающие отрасли промышленности Поволжья расположены в городах-портах, которые Волга связывает и объединяет в единую коммуникацию. Волга обеспечивает весь район водой, гидроэнергией, дешевым транспортом, являясь тем самым экономической осью Поволжья. Её значение для экономики этого района равносильно значению позвоночника для тела человека. </a:t>
            </a:r>
          </a:p>
          <a:p>
            <a:endParaRPr lang="ru-RU" sz="1600" b="1" i="1" dirty="0" smtClean="0">
              <a:solidFill>
                <a:schemeClr val="accent1"/>
              </a:solidFill>
            </a:endParaRPr>
          </a:p>
          <a:p>
            <a:r>
              <a:rPr lang="ru-RU" sz="1600" b="1" i="1" dirty="0" smtClean="0">
                <a:solidFill>
                  <a:schemeClr val="accent1"/>
                </a:solidFill>
              </a:rPr>
              <a:t>Волга интересна нам и как туристическая трасса для водных путешествий, изобилующая уникальными историческими памятниками. Это всемирно известные кремли в Нижнем Новгороде, Казани, Астрахани, мемориалы в Ульяновске и в Волгограде, уникальный заповедник в Астрахани.</a:t>
            </a:r>
          </a:p>
          <a:p>
            <a:endParaRPr lang="ru-RU" dirty="0"/>
          </a:p>
        </p:txBody>
      </p:sp>
      <p:pic>
        <p:nvPicPr>
          <p:cNvPr id="5" name="Содержимое 4" descr="bank-of-volga-riv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2143116"/>
            <a:ext cx="3844939" cy="288370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71480"/>
            <a:ext cx="7886728" cy="571504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Проблемы Волги. Оздоровление экономической обстановки на Волге и её притоках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500594" cy="5643602"/>
          </a:xfrm>
        </p:spPr>
        <p:txBody>
          <a:bodyPr>
            <a:noAutofit/>
          </a:bodyPr>
          <a:lstStyle/>
          <a:p>
            <a:r>
              <a:rPr lang="ru-RU" sz="1300" b="1" i="1" dirty="0" smtClean="0">
                <a:solidFill>
                  <a:srgbClr val="0070C0"/>
                </a:solidFill>
              </a:rPr>
              <a:t>Роль Поволжья в хозяйстве России велика, но велика и отягощенность этого района острейшими проблемами. Площадь водосбора Волги огромна. Она составляет 1 млн. 350 тыс. км2. В неё поступают стоки от промышленных предприятий, в том числе от ВЛК, городские канализационные воды, сточные воды, загрязненные ядохимикатами с обширных полей Поволжья. Загрязняется Волга и водным транспортом (портовые стоки, утечка нефти и др.). Все это наносит большой урон рыбному хозяйству, особенно осетровым рыбам, всегда бывших славой России. Следовательно, необходимо совершенствовать способы очистки сточных вод с применением как механических и химических, так и биохимических методов, охранять водные ресурсы от истощения (очень большая испаряемость с двадцати тысяч квадратных километров Волжских водохранилищ) путем сокращения потребления свежей воды для технических целей (повторное использование отработанной воды, после предварительного её очищения).</a:t>
            </a:r>
          </a:p>
          <a:p>
            <a:endParaRPr lang="ru-RU" sz="1300" b="1" i="1" dirty="0" smtClean="0">
              <a:solidFill>
                <a:srgbClr val="0070C0"/>
              </a:solidFill>
            </a:endParaRPr>
          </a:p>
          <a:p>
            <a:r>
              <a:rPr lang="ru-RU" sz="1300" b="1" i="1" dirty="0" smtClean="0">
                <a:solidFill>
                  <a:srgbClr val="0070C0"/>
                </a:solidFill>
              </a:rPr>
              <a:t>Для восстановления рыбных запасов построены рыбоводные заводы. Они выпускают в реку молодых осетров, белуг, севрюг. На самолетах в Каспий была переброшена черноморская кефаль. (Для питания рыбам был перевезен кольчатый червь, особенно для осетра и белуги).</a:t>
            </a:r>
            <a:endParaRPr lang="ru-RU" sz="1300" b="1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bee5e52784c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51557" y="2071678"/>
            <a:ext cx="4592443" cy="342902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172348" cy="676294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Проблемы Волги. Оздоровление экономической обстановки на Волге и её притоках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285860"/>
            <a:ext cx="4071966" cy="5429288"/>
          </a:xfrm>
        </p:spPr>
        <p:txBody>
          <a:bodyPr>
            <a:noAutofit/>
          </a:bodyPr>
          <a:lstStyle/>
          <a:p>
            <a:r>
              <a:rPr lang="ru-RU" sz="1200" b="1" i="1" dirty="0" smtClean="0">
                <a:solidFill>
                  <a:schemeClr val="accent1"/>
                </a:solidFill>
              </a:rPr>
              <a:t>Но оздоровления требует не только вода Волги и тающие её рыбные запасы, а и земли Поволжья, воздушные бассейны волжских городов, насыщенные предприятиями химии, нефтепереработки, металлургии и т.д.</a:t>
            </a:r>
          </a:p>
          <a:p>
            <a:endParaRPr lang="ru-RU" sz="1200" b="1" i="1" dirty="0" smtClean="0">
              <a:solidFill>
                <a:schemeClr val="accent1"/>
              </a:solidFill>
            </a:endParaRPr>
          </a:p>
          <a:p>
            <a:r>
              <a:rPr lang="ru-RU" sz="1200" b="1" i="1" dirty="0" smtClean="0">
                <a:solidFill>
                  <a:schemeClr val="accent1"/>
                </a:solidFill>
              </a:rPr>
              <a:t>Для решения экологических проблем этого района разработана и принята Федеральная целевая программа «Возрождение Волги». Программа рассчитана на 15 лет (1996-2010).</a:t>
            </a:r>
          </a:p>
          <a:p>
            <a:endParaRPr lang="ru-RU" sz="1200" b="1" i="1" dirty="0" smtClean="0">
              <a:solidFill>
                <a:schemeClr val="accent1"/>
              </a:solidFill>
            </a:endParaRPr>
          </a:p>
          <a:p>
            <a:r>
              <a:rPr lang="ru-RU" sz="1200" b="1" i="1" dirty="0" smtClean="0">
                <a:solidFill>
                  <a:schemeClr val="accent1"/>
                </a:solidFill>
              </a:rPr>
              <a:t>В результате реализации предусмотренных программой мероприятий на 30% будет уменьшен сброс загрязненных стоков в водные объекты; на 40% сократится использование питьевой воды на промышленные нужды, на 20% сократится удельное потребление сырьевых и энергетических ресурсов, почти в 2 раза снизятся выбросы в атмосферу от стационарных источников и в 2 раза станет больше рыбы в волжских водохранилищах. </a:t>
            </a:r>
          </a:p>
          <a:p>
            <a:endParaRPr lang="ru-RU" sz="1200" b="1" i="1" dirty="0" smtClean="0">
              <a:solidFill>
                <a:schemeClr val="accent1"/>
              </a:solidFill>
            </a:endParaRPr>
          </a:p>
          <a:p>
            <a:r>
              <a:rPr lang="ru-RU" sz="1200" b="1" i="1" dirty="0" smtClean="0">
                <a:solidFill>
                  <a:schemeClr val="accent1"/>
                </a:solidFill>
              </a:rPr>
              <a:t>Во все времена существования России Волга была и остается великой русской рекой, от которой во многом зависит жизнь всего Поволжья.</a:t>
            </a:r>
            <a:endParaRPr lang="ru-RU" sz="1200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Russia_River_Volg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000240"/>
            <a:ext cx="4702195" cy="35266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2071702" cy="785819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И всё таки она прекрасна !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44" y="928670"/>
            <a:ext cx="3214710" cy="5500726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Сколько лет я стою над рекой,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Сколько лет через время смотрю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Как гоняет века на ветру,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как ветер играет с водой.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Как в воде тлеет купол небес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волна убегает в закат,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столетья за нею спешат,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Удаляясь от милых мне мест.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А в округе смеется весна,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за облаком счастье блестит,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Не дает ни покоя, ни сна,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тихонько со мной говорит.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Говорит о любви в основном,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(Провались она, эта любовь!)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Что, потухнув, и снова и вновь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Разгорается в сердце огнем.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огнем загорится река,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Заволнуются чайки над ней,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И - как вспять колыхнутся века, 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1400" b="1" i="1" dirty="0" smtClean="0">
                <a:solidFill>
                  <a:srgbClr val="0070C0"/>
                </a:solidFill>
              </a:rPr>
              <a:t>Возвратившись обратно ко мне.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pic9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ПЕТРЕНКО АЛЁНА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ГОУ ЦО «ПЕРОВО» №422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МОСКВА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571480"/>
            <a:ext cx="4929222" cy="42862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— великая русская река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4" y="1071546"/>
            <a:ext cx="4572032" cy="5643602"/>
          </a:xfrm>
        </p:spPr>
        <p:txBody>
          <a:bodyPr>
            <a:noAutofit/>
          </a:bodyPr>
          <a:lstStyle/>
          <a:p>
            <a:r>
              <a:rPr lang="en-US" sz="1800" b="1" i="1" dirty="0" smtClean="0">
                <a:solidFill>
                  <a:srgbClr val="0070C0"/>
                </a:solidFill>
              </a:rPr>
              <a:t>  </a:t>
            </a:r>
            <a:r>
              <a:rPr lang="ru-RU" sz="1800" b="1" i="1" dirty="0" smtClean="0">
                <a:solidFill>
                  <a:srgbClr val="0070C0"/>
                </a:solidFill>
              </a:rPr>
              <a:t>Волга — типично равнинная река. </a:t>
            </a:r>
            <a:endParaRPr lang="en-US" sz="1800" b="1" i="1" dirty="0" smtClean="0">
              <a:solidFill>
                <a:srgbClr val="0070C0"/>
              </a:solidFill>
            </a:endParaRPr>
          </a:p>
          <a:p>
            <a:r>
              <a:rPr lang="en-US" sz="1800" b="1" i="1" dirty="0" smtClean="0">
                <a:solidFill>
                  <a:srgbClr val="0070C0"/>
                </a:solidFill>
              </a:rPr>
              <a:t>  </a:t>
            </a:r>
            <a:r>
              <a:rPr lang="ru-RU" sz="1800" b="1" i="1" dirty="0" smtClean="0">
                <a:solidFill>
                  <a:srgbClr val="0070C0"/>
                </a:solidFill>
              </a:rPr>
              <a:t>По своим природным особенностям естественная, прежняя Волга — типичная восточно-европейская река смешанного питания с преобладанием снегового, с продолжительным ледоставом и летним спадом воды.</a:t>
            </a:r>
            <a:endParaRPr lang="en-US" sz="1800" b="1" i="1" dirty="0" smtClean="0">
              <a:solidFill>
                <a:srgbClr val="0070C0"/>
              </a:solidFill>
            </a:endParaRPr>
          </a:p>
          <a:p>
            <a:r>
              <a:rPr lang="en-US" sz="1800" b="1" i="1" dirty="0" smtClean="0">
                <a:solidFill>
                  <a:srgbClr val="0070C0"/>
                </a:solidFill>
              </a:rPr>
              <a:t>  </a:t>
            </a:r>
            <a:r>
              <a:rPr lang="ru-RU" sz="1800" b="1" i="1" dirty="0" smtClean="0">
                <a:solidFill>
                  <a:srgbClr val="0070C0"/>
                </a:solidFill>
              </a:rPr>
              <a:t>За год по Волге стекает огромное количество воды — около 250 км3. </a:t>
            </a:r>
          </a:p>
          <a:p>
            <a:r>
              <a:rPr lang="en-US" sz="1800" b="1" i="1" dirty="0" smtClean="0">
                <a:solidFill>
                  <a:srgbClr val="0070C0"/>
                </a:solidFill>
              </a:rPr>
              <a:t>  </a:t>
            </a:r>
            <a:r>
              <a:rPr lang="ru-RU" sz="1800" b="1" i="1" dirty="0" smtClean="0">
                <a:solidFill>
                  <a:srgbClr val="0070C0"/>
                </a:solidFill>
              </a:rPr>
              <a:t>По природным особенностям Волгу принято делить на три части. От истока до впадения Оки она называется Верхней Волгой, далее до впадения Камы — Средней и от Самарской Луки до устья — Нижней. Территория, где протекает река, именуются соответственно Верхне-волжье, Среднее и Нижнеё Поволжье.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168915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2214554"/>
            <a:ext cx="4225942" cy="3169457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2322414" cy="357190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0070C0"/>
                </a:solidFill>
              </a:rPr>
              <a:t>Великая Волга</a:t>
            </a:r>
            <a:endParaRPr lang="ru-RU" sz="2400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44" y="642918"/>
            <a:ext cx="2714644" cy="4929222"/>
          </a:xfrm>
        </p:spPr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Мы русские. Мы дети Волги.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Для нас значения полны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Её медлительные волны,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Тяжелые как валуны.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Любовь России к ней нетленна.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К ней тянутся душою всей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Кубань и Днепр, Нева и Лена,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 Ангара, и Енисей.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Люблю её всю в нитках света,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Всю в окаймленье ивняка…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Но Волга для России — это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Гораздо больше, чем река.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 жить мне молодо и звонко,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 вечно мне цвести , шуметь,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Покуда ты, Россия, есть.</a:t>
            </a:r>
          </a:p>
          <a:p>
            <a:endParaRPr lang="ru-RU" sz="1600" i="1" dirty="0" smtClean="0">
              <a:solidFill>
                <a:srgbClr val="00B0F0"/>
              </a:solidFill>
            </a:endParaRPr>
          </a:p>
          <a:p>
            <a:endParaRPr lang="ru-RU" sz="1600" i="1" dirty="0">
              <a:solidFill>
                <a:srgbClr val="00B0F0"/>
              </a:solidFill>
            </a:endParaRPr>
          </a:p>
        </p:txBody>
      </p:sp>
      <p:pic>
        <p:nvPicPr>
          <p:cNvPr id="5" name="Рисунок 4" descr="news4254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642910" y="5500702"/>
            <a:ext cx="1756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Е. Евтушенко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928670"/>
            <a:ext cx="3786214" cy="34288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Путешествие по Волге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714744" y="4714884"/>
            <a:ext cx="4214842" cy="171451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И впадает в Каспийское море. Устье лежит на 28 м ниже уровня океана. Общее падение - 256 м. Волга принимает около 200 притоков</a:t>
            </a:r>
            <a:r>
              <a:rPr lang="ru-RU" sz="2000" i="1" dirty="0" smtClean="0">
                <a:solidFill>
                  <a:srgbClr val="00B0F0"/>
                </a:solidFill>
              </a:rPr>
              <a:t>. </a:t>
            </a:r>
          </a:p>
          <a:p>
            <a:endParaRPr lang="ru-RU" i="1" dirty="0" smtClean="0">
              <a:solidFill>
                <a:srgbClr val="00B0F0"/>
              </a:solidFill>
            </a:endParaRPr>
          </a:p>
        </p:txBody>
      </p:sp>
      <p:pic>
        <p:nvPicPr>
          <p:cNvPr id="5" name="Содержимое 4" descr="476px-Volga-e2-oliv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72132" y="714356"/>
            <a:ext cx="3065513" cy="3857652"/>
          </a:xfrm>
        </p:spPr>
      </p:pic>
      <p:pic>
        <p:nvPicPr>
          <p:cNvPr id="1026" name="Picture 2" descr="D:\фото август -ноябрь 2009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786058"/>
            <a:ext cx="2668647" cy="30972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85736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берёт начало на Валдайской возвышенности на высоте 228 м 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571480"/>
            <a:ext cx="4500594" cy="42862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Волга в стихах и цитатах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857364"/>
            <a:ext cx="3500462" cy="2286016"/>
          </a:xfrm>
        </p:spPr>
        <p:txBody>
          <a:bodyPr>
            <a:noAutofit/>
          </a:bodyPr>
          <a:lstStyle/>
          <a:p>
            <a:endParaRPr lang="ru-RU" sz="1200" i="1" dirty="0" smtClean="0">
              <a:solidFill>
                <a:srgbClr val="0070C0"/>
              </a:solidFill>
            </a:endParaRPr>
          </a:p>
          <a:p>
            <a:endParaRPr lang="ru-RU" sz="1200" i="1" dirty="0" smtClean="0">
              <a:solidFill>
                <a:srgbClr val="0070C0"/>
              </a:solidFill>
            </a:endParaRPr>
          </a:p>
          <a:p>
            <a:endParaRPr lang="ru-RU" sz="1200" i="1" dirty="0" smtClean="0">
              <a:solidFill>
                <a:srgbClr val="0070C0"/>
              </a:solidFill>
            </a:endParaRPr>
          </a:p>
          <a:p>
            <a:endParaRPr lang="ru-RU" sz="1200" i="1" dirty="0" smtClean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a399076ca2e8920b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00430" y="2000240"/>
            <a:ext cx="5257808" cy="4664223"/>
          </a:xfrm>
        </p:spPr>
      </p:pic>
      <p:sp>
        <p:nvSpPr>
          <p:cNvPr id="7" name="Прямоугольник 6"/>
          <p:cNvSpPr/>
          <p:nvPr/>
        </p:nvSpPr>
        <p:spPr>
          <a:xfrm>
            <a:off x="214282" y="928670"/>
            <a:ext cx="821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solidFill>
                  <a:srgbClr val="0070C0"/>
                </a:solidFill>
              </a:rPr>
              <a:t>«</a:t>
            </a:r>
            <a:r>
              <a:rPr lang="ru-RU" b="1" i="1" dirty="0" smtClean="0">
                <a:solidFill>
                  <a:srgbClr val="0070C0"/>
                </a:solidFill>
              </a:rPr>
              <a:t>Каждая страна имеет свою национальную реку. Россия имеет Волгу — самую большую реку в Европе, царицу наших рек, — и я поспешил поклониться её величеству Волге» — писал Дюма.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928802"/>
            <a:ext cx="27146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«… — семь тысяч рек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Она со всех концов собрала -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Больших и малых — до одной,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Что от Валдая до Урала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Избороздили шар земной»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А. Твардовский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(поэма «За далью даль»)</a:t>
            </a: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000504"/>
            <a:ext cx="2571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Выдь на Волгу, чей стон раздается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Над великою русской рекой?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Этот стон у нас песней зовется,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То бурлаки идут бечевой»</a:t>
            </a:r>
            <a:endParaRPr lang="ru-RU" sz="14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857232"/>
            <a:ext cx="3286148" cy="65321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Волга историческая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4572032" cy="492922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0070C0"/>
                </a:solidFill>
              </a:rPr>
              <a:t>Великая русская река Волга с</a:t>
            </a:r>
          </a:p>
          <a:p>
            <a:pPr>
              <a:buNone/>
            </a:pPr>
            <a:r>
              <a:rPr lang="ru-RU" sz="4800" b="1" i="1" dirty="0" smtClean="0">
                <a:solidFill>
                  <a:srgbClr val="0070C0"/>
                </a:solidFill>
              </a:rPr>
              <a:t>давних пор была известна </a:t>
            </a:r>
          </a:p>
          <a:p>
            <a:pPr>
              <a:buNone/>
            </a:pPr>
            <a:r>
              <a:rPr lang="ru-RU" sz="4800" b="1" i="1" dirty="0" smtClean="0">
                <a:solidFill>
                  <a:srgbClr val="0070C0"/>
                </a:solidFill>
              </a:rPr>
              <a:t>грекам.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Ра (что означало «Щедрая»)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— так называл Волгу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греческий ученый Птолемей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в своей «Географии». Он жил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далеко от Волги, на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побережье Африки, в городе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Александрии, но и туда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доходили слухи о великой реке. </a:t>
            </a:r>
          </a:p>
          <a:p>
            <a:pPr>
              <a:buNone/>
            </a:pPr>
            <a:r>
              <a:rPr lang="ru-RU" sz="4800" b="1" i="1" dirty="0" smtClean="0">
                <a:solidFill>
                  <a:schemeClr val="accent1"/>
                </a:solidFill>
              </a:rPr>
              <a:t>Было это во II веке нашей эры.</a:t>
            </a:r>
          </a:p>
          <a:p>
            <a:endParaRPr lang="ru-RU" sz="4500" dirty="0" smtClean="0"/>
          </a:p>
        </p:txBody>
      </p:sp>
      <p:pic>
        <p:nvPicPr>
          <p:cNvPr id="1027" name="Picture 3" descr="C:\Documents and Settings\Admin\Рабочий стол\волга\i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43116"/>
            <a:ext cx="4428048" cy="295433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785794"/>
            <a:ext cx="3529010" cy="533418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Волга историческая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00174"/>
            <a:ext cx="4071966" cy="514353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Жившие на её берегах финские племена называли реку Волга — «Светлая», «Блистающая», а арабы в эпоху средневековья величали её «Ийшль» — «Река рек». Некоторые географы считают, что название «Волга» произошло от русских слов «влага», «вода». Со словом Волга связаны целые страницы истории русского государства и его народа. Было время, когда задавленные поборами, согнанные с земли, голодные и обнищавшие, шли приволжские крестьяне к великой реке. Здесь сбивались они в артели и день-деньской тянули баржи по Волге и в дождь, и в снег, при зное и холоде. Это хорошо отражено на картине И.Е. Репина «Бурлаки на Волге». Этот каторжный труд не выдерживали даже самые сильные и многих прежде времени сводил в могилу. Зато другие наживали миллионы на их рабском труде. «Рекой рабства и тоски» называл Волгу Н.А. Некрасов.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5" name="Содержимое 4" descr="404634_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7686" y="2357430"/>
            <a:ext cx="4529154" cy="301943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339</TotalTime>
  <Words>5502</Words>
  <Application>Microsoft Office PowerPoint</Application>
  <PresentationFormat>Экран (4:3)</PresentationFormat>
  <Paragraphs>266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Поток</vt:lpstr>
      <vt:lpstr>Великая река России</vt:lpstr>
      <vt:lpstr> Волга — великая русская река</vt:lpstr>
      <vt:lpstr>Волга</vt:lpstr>
      <vt:lpstr>Волга — великая русская река</vt:lpstr>
      <vt:lpstr>Великая Волга</vt:lpstr>
      <vt:lpstr>Путешествие по Волге</vt:lpstr>
      <vt:lpstr>Волга в стихах и цитатах</vt:lpstr>
      <vt:lpstr>Волга историческая </vt:lpstr>
      <vt:lpstr>Волга историческая </vt:lpstr>
      <vt:lpstr>Волга историческая </vt:lpstr>
      <vt:lpstr>Волга историческая </vt:lpstr>
      <vt:lpstr>Волга историческая </vt:lpstr>
      <vt:lpstr>Волга историческая </vt:lpstr>
      <vt:lpstr>Волга — транспортная магистраль</vt:lpstr>
      <vt:lpstr>Волга — транспортная магистраль</vt:lpstr>
      <vt:lpstr>Великий Волжский каскад</vt:lpstr>
      <vt:lpstr>Сбылись пророческие слова поэта К.А. Некрасов: </vt:lpstr>
      <vt:lpstr>Великий Волжский каскад</vt:lpstr>
      <vt:lpstr>Великий Волжский каскад</vt:lpstr>
      <vt:lpstr>Великий Волжский каскад</vt:lpstr>
      <vt:lpstr>Великий Волжский каскад</vt:lpstr>
      <vt:lpstr>Великий Волжский каскад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Волга — экономическая ось Поволжья</vt:lpstr>
      <vt:lpstr>Проблемы Волги. Оздоровление экономической обстановки на Волге и её притоках</vt:lpstr>
      <vt:lpstr>Проблемы Волги. Оздоровление экономической обстановки на Волге и её притоках</vt:lpstr>
      <vt:lpstr>И всё таки она прекрасна !</vt:lpstr>
      <vt:lpstr>ПЕТРЕНКО АЛЁНА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Your User Name</cp:lastModifiedBy>
  <cp:revision>38</cp:revision>
  <dcterms:modified xsi:type="dcterms:W3CDTF">2011-01-04T07:45:04Z</dcterms:modified>
</cp:coreProperties>
</file>