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1BE0"/>
    <a:srgbClr val="3337EB"/>
  </p:clrMru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02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AD9FA-F61F-49BF-90C1-575426D9F914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2FDF01-E583-4648-A3B6-99BA63CFD7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AD9FA-F61F-49BF-90C1-575426D9F914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DF01-E583-4648-A3B6-99BA63CFD7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AD9FA-F61F-49BF-90C1-575426D9F914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DF01-E583-4648-A3B6-99BA63CFD7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AD9FA-F61F-49BF-90C1-575426D9F914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2FDF01-E583-4648-A3B6-99BA63CFD7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AD9FA-F61F-49BF-90C1-575426D9F914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DF01-E583-4648-A3B6-99BA63CFD7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AD9FA-F61F-49BF-90C1-575426D9F914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DF01-E583-4648-A3B6-99BA63CFD7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AD9FA-F61F-49BF-90C1-575426D9F914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2FDF01-E583-4648-A3B6-99BA63CFD7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AD9FA-F61F-49BF-90C1-575426D9F914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DF01-E583-4648-A3B6-99BA63CFD7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AD9FA-F61F-49BF-90C1-575426D9F914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DF01-E583-4648-A3B6-99BA63CFD7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AD9FA-F61F-49BF-90C1-575426D9F914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DF01-E583-4648-A3B6-99BA63CFD7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AD9FA-F61F-49BF-90C1-575426D9F914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DF01-E583-4648-A3B6-99BA63CFD7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A1AD9FA-F61F-49BF-90C1-575426D9F914}" type="datetimeFigureOut">
              <a:rPr lang="ru-RU" smtClean="0"/>
              <a:pPr/>
              <a:t>28.01.2011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2FDF01-E583-4648-A3B6-99BA63CFD7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21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gipet.uz/wp-content/uploads/gods/renenyt.jpg" TargetMode="External"/><Relationship Id="rId5" Type="http://schemas.openxmlformats.org/officeDocument/2006/relationships/image" Target="../media/image20.jpeg"/><Relationship Id="rId4" Type="http://schemas.openxmlformats.org/officeDocument/2006/relationships/hyperlink" Target="http://myfhology.narod.ru/gods/egipt/renenutet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2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ic.academic.ru/pictures/enc_biology/animals/nil__skiiy_krokodil.jpg" TargetMode="External"/><Relationship Id="rId5" Type="http://schemas.openxmlformats.org/officeDocument/2006/relationships/image" Target="../media/image22.jpeg"/><Relationship Id="rId4" Type="http://schemas.openxmlformats.org/officeDocument/2006/relationships/hyperlink" Target="http://godsbay.ru/egypt/images/egypt32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hyperlink" Target="http://www.hnum.ru/pub/katalog/Egipet/Large_pic/Pavian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hyperlink" Target="http://newmif.ru/u/dd/mif/154/foto.jp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hyperlink" Target="http://images.yandex.ru/yandsearch?ed=1&amp;text=%D0%BB%D0%B0%D1%81%D1%82%D0%BE%D1%87%D0%BA%D0%B0%20%D1%84%D0%BE%D1%82%D0%BE&amp;p=0&amp;img_url=www.proza.ru/pics/2008/06/07/447.jpg&amp;rpt=simage" TargetMode="Externa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gif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hyperlink" Target="http://static2.aif.ru/pictures/201003/tut48b.jp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3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forum.sphere.kharkov.com/uploads/monthly_01_2009/post-1379-1233139379.jpg" TargetMode="External"/><Relationship Id="rId5" Type="http://schemas.openxmlformats.org/officeDocument/2006/relationships/image" Target="../media/image32.jpeg"/><Relationship Id="rId4" Type="http://schemas.openxmlformats.org/officeDocument/2006/relationships/hyperlink" Target="http://crazy.werd.ru/uploads/posts/thumbs/2008-01-10/1199975844_3056.jpg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3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46.radikal.ru/i114/0907/94/131a40448f83.jpg" TargetMode="External"/><Relationship Id="rId5" Type="http://schemas.openxmlformats.org/officeDocument/2006/relationships/image" Target="../media/image34.jpeg"/><Relationship Id="rId4" Type="http://schemas.openxmlformats.org/officeDocument/2006/relationships/hyperlink" Target="http://godsbay.ru/egypt/images/egypt23.jpg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16.xml"/><Relationship Id="rId18" Type="http://schemas.openxmlformats.org/officeDocument/2006/relationships/slide" Target="slide9.xml"/><Relationship Id="rId3" Type="http://schemas.openxmlformats.org/officeDocument/2006/relationships/slide" Target="slide10.xml"/><Relationship Id="rId7" Type="http://schemas.openxmlformats.org/officeDocument/2006/relationships/slide" Target="slide13.xml"/><Relationship Id="rId12" Type="http://schemas.openxmlformats.org/officeDocument/2006/relationships/slide" Target="slide6.xml"/><Relationship Id="rId17" Type="http://schemas.openxmlformats.org/officeDocument/2006/relationships/slide" Target="slide8.xml"/><Relationship Id="rId2" Type="http://schemas.openxmlformats.org/officeDocument/2006/relationships/image" Target="../media/image4.jpeg"/><Relationship Id="rId16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11" Type="http://schemas.openxmlformats.org/officeDocument/2006/relationships/slide" Target="slide15.xml"/><Relationship Id="rId5" Type="http://schemas.openxmlformats.org/officeDocument/2006/relationships/slide" Target="slide12.xml"/><Relationship Id="rId15" Type="http://schemas.openxmlformats.org/officeDocument/2006/relationships/slide" Target="slide17.xml"/><Relationship Id="rId10" Type="http://schemas.openxmlformats.org/officeDocument/2006/relationships/slide" Target="slide5.xml"/><Relationship Id="rId4" Type="http://schemas.openxmlformats.org/officeDocument/2006/relationships/slide" Target="slide11.xml"/><Relationship Id="rId9" Type="http://schemas.openxmlformats.org/officeDocument/2006/relationships/slide" Target="slide14.xml"/><Relationship Id="rId14" Type="http://schemas.openxmlformats.org/officeDocument/2006/relationships/slide" Target="slide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hyperlink" Target="http://fotki.yandex.ru/users/tatiana-56/view/188442/?page=0" TargetMode="Externa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rcns.narod.ru/Civilizations/Ta-Kemet/4goldb.jpg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://images.yandex.ru/yandsearch?text=%D0%95%D0%B3%D0%B8%D0%BF%D0%B5%D1%82%D1%81%D0%BA%D0%B0%D1%8F%20%D0%B1%D0%BE%D0%B3%D0%B8%D0%BD%D1%8F%20%D0%94%D0%BE%D0%B1%D1%80%D0%B0%20%D0%B8%20%D0%97%D0%BB%D0%B0%20-%20%20%D0%A2%D0%B5%D1%84%D0%BD%D1%83%D1%82&amp;p=11&amp;img_url=ckharris.files.wordpress.com/2009/11/sekhmetface.jpg?w=352&amp;h=508&amp;rpt=simag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kto-takoy.ru/wp-content/uploads/2010/01/110.jpg" TargetMode="External"/><Relationship Id="rId5" Type="http://schemas.openxmlformats.org/officeDocument/2006/relationships/image" Target="../media/image10.jpeg"/><Relationship Id="rId4" Type="http://schemas.openxmlformats.org/officeDocument/2006/relationships/hyperlink" Target="http://www.3planet.ru/nature/animal/pic/st002_02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home.earthlink.net/~mostwonderful/sitebuildercontent/sitebuilderpictures/hathorascow.jpg" TargetMode="External"/><Relationship Id="rId5" Type="http://schemas.openxmlformats.org/officeDocument/2006/relationships/image" Target="../media/image12.gif"/><Relationship Id="rId4" Type="http://schemas.openxmlformats.org/officeDocument/2006/relationships/hyperlink" Target="http://ofap.ulstu.ru/history/Egipet/Dopol/Mif/pic_01.gi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hyperlink" Target="http://a12004.rimg.info/icon/1706176000c1537e1b8442085c72ba08c9ce7fbc92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hyperlink" Target="http://images.yandex.ru/yandsearch?rpt=simage&amp;ed=1&amp;text=%D0%BB%D1%8F%D0%B3%D1%83%D1%88%D0%BA%D0%B0%20&amp;p=16&amp;img_url=img.lenta.ru/photo/2009/01/27/animals/06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E:\img010.jpg"/>
          <p:cNvPicPr>
            <a:picLocks noGrp="1"/>
          </p:cNvPicPr>
          <p:nvPr>
            <p:ph sz="half" idx="1"/>
          </p:nvPr>
        </p:nvPicPr>
        <p:blipFill>
          <a:blip r:embed="rId3">
            <a:lum bright="5000"/>
          </a:blip>
          <a:srcRect/>
          <a:stretch>
            <a:fillRect/>
          </a:stretch>
        </p:blipFill>
        <p:spPr bwMode="auto">
          <a:xfrm>
            <a:off x="3357554" y="785794"/>
            <a:ext cx="5572132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sp>
        <p:nvSpPr>
          <p:cNvPr id="12" name="Прямоугольная выноска 11"/>
          <p:cNvSpPr/>
          <p:nvPr/>
        </p:nvSpPr>
        <p:spPr>
          <a:xfrm>
            <a:off x="285720" y="642918"/>
            <a:ext cx="2928958" cy="4286280"/>
          </a:xfrm>
          <a:prstGeom prst="wedgeRectCallout">
            <a:avLst>
              <a:gd name="adj1" fmla="val 56591"/>
              <a:gd name="adj2" fmla="val 5978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Я Зайдель Елизавета ученица 5а класса </a:t>
            </a:r>
          </a:p>
          <a:p>
            <a:pPr algn="ctr"/>
            <a:r>
              <a:rPr lang="ru-RU" b="1" dirty="0" smtClean="0"/>
              <a:t>МОУ СОШ с. Маккавеево.</a:t>
            </a:r>
          </a:p>
          <a:p>
            <a:pPr algn="just"/>
            <a:r>
              <a:rPr lang="ru-RU" b="1" dirty="0" smtClean="0"/>
              <a:t>Приглашаю всех в Египет,</a:t>
            </a:r>
          </a:p>
          <a:p>
            <a:pPr algn="just"/>
            <a:r>
              <a:rPr lang="ru-RU" b="1" dirty="0" smtClean="0"/>
              <a:t>В древний сказочный Каир</a:t>
            </a:r>
          </a:p>
          <a:p>
            <a:pPr algn="just"/>
            <a:r>
              <a:rPr lang="ru-RU" b="1" dirty="0" smtClean="0"/>
              <a:t>Будет с уст слетать эпитет,</a:t>
            </a:r>
          </a:p>
          <a:p>
            <a:pPr algn="just"/>
            <a:r>
              <a:rPr lang="ru-RU" b="1" dirty="0" smtClean="0"/>
              <a:t>Коль увидите </a:t>
            </a:r>
            <a:r>
              <a:rPr lang="ru-RU" b="1" dirty="0" err="1" smtClean="0"/>
              <a:t>Багир</a:t>
            </a:r>
            <a:r>
              <a:rPr lang="ru-RU" b="1" dirty="0" smtClean="0"/>
              <a:t>.</a:t>
            </a:r>
          </a:p>
          <a:p>
            <a:pPr algn="just"/>
            <a:r>
              <a:rPr lang="ru-RU" b="1" dirty="0" smtClean="0"/>
              <a:t>Крокодилы и лягушки</a:t>
            </a:r>
          </a:p>
          <a:p>
            <a:pPr algn="just"/>
            <a:r>
              <a:rPr lang="ru-RU" b="1" dirty="0" smtClean="0"/>
              <a:t>В Ниле водятся давно .</a:t>
            </a:r>
          </a:p>
          <a:p>
            <a:pPr algn="just"/>
            <a:r>
              <a:rPr lang="ru-RU" b="1" dirty="0" smtClean="0"/>
              <a:t>Сокол, ласточки, телушки</a:t>
            </a:r>
          </a:p>
          <a:p>
            <a:pPr algn="just"/>
            <a:r>
              <a:rPr lang="ru-RU" b="1" dirty="0" smtClean="0"/>
              <a:t>Там священны за одно.</a:t>
            </a:r>
          </a:p>
          <a:p>
            <a:pPr algn="just"/>
            <a:r>
              <a:rPr lang="ru-RU" b="1" dirty="0" smtClean="0"/>
              <a:t>С пирамидою Хеопса</a:t>
            </a:r>
          </a:p>
          <a:p>
            <a:pPr algn="just"/>
            <a:r>
              <a:rPr lang="ru-RU" b="1" dirty="0" smtClean="0"/>
              <a:t>Познакомит смуглый гид, </a:t>
            </a:r>
          </a:p>
          <a:p>
            <a:pPr algn="just"/>
            <a:r>
              <a:rPr lang="ru-RU" b="1" dirty="0" smtClean="0"/>
              <a:t>Резвой песней павиан</a:t>
            </a:r>
          </a:p>
          <a:p>
            <a:pPr algn="just"/>
            <a:r>
              <a:rPr lang="ru-RU" b="1" dirty="0" smtClean="0"/>
              <a:t>Вас к кроссворду пригласит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Лента лицом вниз 3"/>
          <p:cNvSpPr/>
          <p:nvPr/>
        </p:nvSpPr>
        <p:spPr>
          <a:xfrm>
            <a:off x="785786" y="285728"/>
            <a:ext cx="7572428" cy="571504"/>
          </a:xfrm>
          <a:prstGeom prst="ribbon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 вертикали:</a:t>
            </a:r>
            <a:endParaRPr lang="ru-RU" dirty="0"/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928662" y="1500174"/>
            <a:ext cx="7572428" cy="571504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hlinkClick r:id="rId3" action="ppaction://hlinksldjump"/>
              </a:rPr>
              <a:t>1</a:t>
            </a:r>
            <a:r>
              <a:rPr lang="ru-RU" dirty="0">
                <a:hlinkClick r:id="rId3" action="ppaction://hlinksldjump"/>
              </a:rPr>
              <a:t>. </a:t>
            </a:r>
            <a:r>
              <a:rPr lang="ru-RU" dirty="0"/>
              <a:t>Египетская богиня плодородия – </a:t>
            </a:r>
            <a:r>
              <a:rPr lang="ru-RU" dirty="0" err="1"/>
              <a:t>Рененут</a:t>
            </a:r>
            <a:r>
              <a:rPr lang="ru-RU" dirty="0"/>
              <a:t> – изображалась в виде… </a:t>
            </a:r>
          </a:p>
        </p:txBody>
      </p:sp>
      <p:pic>
        <p:nvPicPr>
          <p:cNvPr id="7" name="i-main-pic" descr="Картинка 4 из 4">
            <a:hlinkClick r:id="rId4" tgtFrame="_blank"/>
          </p:cNvPr>
          <p:cNvPicPr>
            <a:picLocks noGrp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285852" y="2643182"/>
            <a:ext cx="235745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78" name="Picture 2" descr="Картинка 1 из 4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628" y="2500306"/>
            <a:ext cx="30861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285720" y="285728"/>
            <a:ext cx="8643998" cy="571504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hlinkClick r:id="rId3" action="ppaction://hlinksldjump"/>
              </a:rPr>
              <a:t>2.</a:t>
            </a:r>
            <a:r>
              <a:rPr lang="ru-RU" dirty="0">
                <a:hlinkClick r:id="rId3" action="ppaction://hlinksldjump"/>
              </a:rPr>
              <a:t> </a:t>
            </a:r>
            <a:r>
              <a:rPr lang="ru-RU" b="1" dirty="0"/>
              <a:t>Олицетворял бога нильских вод </a:t>
            </a:r>
            <a:r>
              <a:rPr lang="ru-RU" b="1" dirty="0" err="1"/>
              <a:t>Себека</a:t>
            </a:r>
            <a:r>
              <a:rPr lang="ru-RU" b="1" dirty="0"/>
              <a:t>, ему приписывалась способность повелевать разливами Реки, приносящими на поля плодородный ил.</a:t>
            </a:r>
            <a:endParaRPr lang="ru-RU" dirty="0"/>
          </a:p>
        </p:txBody>
      </p:sp>
      <p:pic>
        <p:nvPicPr>
          <p:cNvPr id="5" name="i-main-pic" descr="Картинка 1 из 153">
            <a:hlinkClick r:id="rId4" tgtFrame="_blank"/>
          </p:cNvPr>
          <p:cNvPicPr>
            <a:picLocks noGrp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28596" y="1500174"/>
            <a:ext cx="3111599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2" name="Picture 2" descr="Картинка 12 из 368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57620" y="2143116"/>
            <a:ext cx="5076825" cy="3028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428596" y="214290"/>
            <a:ext cx="8429684" cy="71438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hlinkClick r:id="rId3" action="ppaction://hlinksldjump"/>
              </a:rPr>
              <a:t>3. </a:t>
            </a:r>
            <a:r>
              <a:rPr lang="ru-RU" b="1" dirty="0"/>
              <a:t>Сопровождали бога </a:t>
            </a:r>
            <a:r>
              <a:rPr lang="ru-RU" b="1" dirty="0" err="1"/>
              <a:t>Тота</a:t>
            </a:r>
            <a:r>
              <a:rPr lang="ru-RU" b="1" dirty="0"/>
              <a:t>, а когда ладья бога солнца – Ра, пройдя дневной путь по небу, подплывёт  к западным горам, они приветствуют её песнями. </a:t>
            </a:r>
            <a:endParaRPr lang="ru-RU" dirty="0"/>
          </a:p>
        </p:txBody>
      </p:sp>
      <p:pic>
        <p:nvPicPr>
          <p:cNvPr id="5" name="i-main-pic" descr="Картинка 2 из 36">
            <a:hlinkClick r:id="rId4" tgtFrame="_blank"/>
          </p:cNvPr>
          <p:cNvPicPr>
            <a:picLocks noGrp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785786" y="1571612"/>
            <a:ext cx="3871819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6" name="Picture 2" descr="Павиан анубис. Фото Михаила Солдатенкова"/>
          <p:cNvPicPr>
            <a:picLocks noChangeAspect="1" noChangeArrowheads="1"/>
          </p:cNvPicPr>
          <p:nvPr/>
        </p:nvPicPr>
        <p:blipFill>
          <a:blip r:embed="rId6"/>
          <a:srcRect b="8772"/>
          <a:stretch>
            <a:fillRect/>
          </a:stretch>
        </p:blipFill>
        <p:spPr bwMode="auto">
          <a:xfrm>
            <a:off x="5286379" y="1714488"/>
            <a:ext cx="3053975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1000100" y="214290"/>
            <a:ext cx="6929486" cy="71438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hlinkClick r:id="rId3" action="ppaction://hlinksldjump"/>
              </a:rPr>
              <a:t>5. </a:t>
            </a:r>
            <a:r>
              <a:rPr lang="ru-RU" dirty="0"/>
              <a:t>Считался олицетворением плодородия.</a:t>
            </a:r>
          </a:p>
        </p:txBody>
      </p:sp>
      <p:pic>
        <p:nvPicPr>
          <p:cNvPr id="5" name="i-main-pic" descr="Картинка 5 из 232">
            <a:hlinkClick r:id="rId4" tgtFrame="_blank"/>
          </p:cNvPr>
          <p:cNvPicPr>
            <a:picLocks noGrp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2713120" y="1554163"/>
            <a:ext cx="3870159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1000100" y="214290"/>
            <a:ext cx="6929486" cy="71438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hlinkClick r:id="rId3" action="ppaction://hlinksldjump"/>
              </a:rPr>
              <a:t>6.</a:t>
            </a:r>
            <a:r>
              <a:rPr lang="ru-RU" dirty="0">
                <a:hlinkClick r:id="rId3" action="ppaction://hlinksldjump"/>
              </a:rPr>
              <a:t> </a:t>
            </a:r>
            <a:r>
              <a:rPr lang="ru-RU" dirty="0"/>
              <a:t>Птица, в которую превращается богиня Исида в легенде «Сказание об Осирисе».</a:t>
            </a:r>
            <a:r>
              <a:rPr lang="ru-RU" b="1" dirty="0"/>
              <a:t> </a:t>
            </a:r>
            <a:endParaRPr lang="ru-RU" dirty="0"/>
          </a:p>
        </p:txBody>
      </p:sp>
      <p:pic>
        <p:nvPicPr>
          <p:cNvPr id="5" name="Содержимое 4" descr="http://historyworlds.ru/uploads/gallery/main/52/25.jpg"/>
          <p:cNvPicPr>
            <a:picLocks noGrp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57224" y="1643050"/>
            <a:ext cx="4367939" cy="3722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7-tub.yandex.net/i?id=149592817-02">
            <a:hlinkClick r:id="rId5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57884" y="2357430"/>
            <a:ext cx="271464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1428728" y="285728"/>
            <a:ext cx="6715172" cy="571504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8.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Почитался как змееборец и ассоциировался с богом Ра. </a:t>
            </a:r>
          </a:p>
        </p:txBody>
      </p:sp>
      <p:pic>
        <p:nvPicPr>
          <p:cNvPr id="7" name="Рисунок 6" descr="Ёж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2143116"/>
            <a:ext cx="264320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8" descr="Ихневмон"/>
          <p:cNvPicPr>
            <a:picLocks noGrp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786446" y="2071678"/>
            <a:ext cx="121444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857224" y="357166"/>
            <a:ext cx="7786742" cy="571504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hlinkClick r:id="rId3" action="ppaction://hlinksldjump"/>
              </a:rPr>
              <a:t>10. </a:t>
            </a:r>
            <a:r>
              <a:rPr lang="ru-RU" dirty="0"/>
              <a:t>«Неб» была похоронена рядом с хозяином, и сохранилась стела с ее именем и изображением.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i-main-pic" descr="Картинка 1 из 1153">
            <a:hlinkClick r:id="rId4" tgtFrame="_blank"/>
          </p:cNvPr>
          <p:cNvPicPr>
            <a:picLocks noGrp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887363" y="1554163"/>
            <a:ext cx="5521674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857224" y="357166"/>
            <a:ext cx="7786742" cy="571504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hlinkClick r:id="rId3" action="ppaction://hlinksldjump"/>
              </a:rPr>
              <a:t>12</a:t>
            </a:r>
            <a:r>
              <a:rPr lang="ru-RU" dirty="0">
                <a:hlinkClick r:id="rId3" action="ppaction://hlinksldjump"/>
              </a:rPr>
              <a:t>. </a:t>
            </a:r>
            <a:r>
              <a:rPr lang="ru-RU" dirty="0"/>
              <a:t>В мифах указывалось, что солнце и Луна – два глаза небесной птицы. Бог Гор принимал вид могучего человека с головой птицы.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50" name="Picture 2" descr="Картинка 5 из 344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1643050"/>
            <a:ext cx="2817872" cy="3500462"/>
          </a:xfrm>
          <a:prstGeom prst="rect">
            <a:avLst/>
          </a:prstGeom>
          <a:noFill/>
        </p:spPr>
      </p:pic>
      <p:pic>
        <p:nvPicPr>
          <p:cNvPr id="9" name="Рисунок 8" descr="http://forum.sphere.kharkov.com/uploads/monthly_01_2009/post-1379-1233139379.jpg">
            <a:hlinkClick r:id="rId6" tgtFrame="_blank"/>
          </p:cNvPr>
          <p:cNvPicPr/>
          <p:nvPr/>
        </p:nvPicPr>
        <p:blipFill>
          <a:blip r:embed="rId7"/>
          <a:srcRect l="4317" t="3000" r="3597" b="4500"/>
          <a:stretch>
            <a:fillRect/>
          </a:stretch>
        </p:blipFill>
        <p:spPr bwMode="auto">
          <a:xfrm>
            <a:off x="1428728" y="1714488"/>
            <a:ext cx="2357454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857224" y="357166"/>
            <a:ext cx="7786742" cy="571504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>
                <a:hlinkClick r:id="rId3" action="ppaction://hlinksldjump"/>
              </a:rPr>
              <a:t>13. </a:t>
            </a:r>
            <a:r>
              <a:rPr lang="ru-RU" b="1" dirty="0" smtClean="0"/>
              <a:t>Птица символизирующая небо и посвященная богиням </a:t>
            </a:r>
            <a:r>
              <a:rPr lang="ru-RU" b="1" dirty="0" err="1" smtClean="0"/>
              <a:t>Мут</a:t>
            </a:r>
            <a:r>
              <a:rPr lang="ru-RU" b="1" dirty="0" smtClean="0"/>
              <a:t> и </a:t>
            </a:r>
            <a:r>
              <a:rPr lang="ru-RU" b="1" dirty="0" err="1" smtClean="0"/>
              <a:t>Нехбет</a:t>
            </a:r>
            <a:r>
              <a:rPr lang="ru-RU" b="1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i-main-pic" descr="Картинка 2 из 7">
            <a:hlinkClick r:id="rId4" tgtFrame="_blank"/>
          </p:cNvPr>
          <p:cNvPicPr>
            <a:picLocks noGrp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714348" y="1928802"/>
            <a:ext cx="3214710" cy="3668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-main-pic" descr="Картинка 25 из 89">
            <a:hlinkClick r:id="rId6" tgtFrame="_blank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857752" y="1785926"/>
            <a:ext cx="32575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8992" y="1509504"/>
          <a:ext cx="7069155" cy="4064001"/>
        </p:xfrm>
        <a:graphic>
          <a:graphicData uri="http://schemas.openxmlformats.org/drawingml/2006/table">
            <a:tbl>
              <a:tblPr/>
              <a:tblGrid>
                <a:gridCol w="395599"/>
                <a:gridCol w="352082"/>
                <a:gridCol w="352082"/>
                <a:gridCol w="402852"/>
                <a:gridCol w="336260"/>
                <a:gridCol w="400873"/>
                <a:gridCol w="352082"/>
                <a:gridCol w="352082"/>
                <a:gridCol w="352082"/>
                <a:gridCol w="352082"/>
                <a:gridCol w="336260"/>
                <a:gridCol w="310545"/>
                <a:gridCol w="348127"/>
                <a:gridCol w="354446"/>
                <a:gridCol w="285752"/>
                <a:gridCol w="357190"/>
                <a:gridCol w="285752"/>
                <a:gridCol w="285752"/>
                <a:gridCol w="285752"/>
                <a:gridCol w="285752"/>
                <a:gridCol w="285751"/>
              </a:tblGrid>
              <a:tr h="288413">
                <a:tc rowSpan="2"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 smtClean="0">
                          <a:latin typeface="Times New Roman"/>
                          <a:ea typeface="Times New Roman"/>
                        </a:rPr>
                        <a:t>З</a:t>
                      </a: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1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13">
                <a:tc gridSpan="6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66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К</a:t>
                      </a: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М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П</a:t>
                      </a: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С</a:t>
                      </a: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К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Р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Е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Й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О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И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Б</a:t>
                      </a: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В</a:t>
                      </a: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К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Л</a:t>
                      </a: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Ь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В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И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Ц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Ы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И</a:t>
                      </a: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Х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Н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Е</a:t>
                      </a: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В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М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О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Н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К</a:t>
                      </a: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О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Р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О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В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К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6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Ж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Д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С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 smtClean="0">
                          <a:latin typeface="Times New Roman"/>
                          <a:ea typeface="Times New Roman"/>
                        </a:rPr>
                        <a:t>С</a:t>
                      </a: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Н</a:t>
                      </a: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 smtClean="0">
                          <a:latin typeface="Times New Roman"/>
                          <a:ea typeface="Times New Roman"/>
                        </a:rPr>
                        <a:t>И</a:t>
                      </a: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И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 smtClean="0">
                          <a:latin typeface="Times New Roman"/>
                          <a:ea typeface="Times New Roman"/>
                        </a:rPr>
                        <a:t>С</a:t>
                      </a: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 smtClean="0">
                          <a:latin typeface="Times New Roman"/>
                          <a:ea typeface="Times New Roman"/>
                        </a:rPr>
                        <a:t>К</a:t>
                      </a: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Т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О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Ы</a:t>
                      </a: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Л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О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О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О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13">
                <a:tc rowSpan="5"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К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Р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Ч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13">
                <a:tc gridSpan="7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О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Ш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 smtClean="0">
                          <a:latin typeface="Times New Roman"/>
                          <a:ea typeface="Times New Roman"/>
                        </a:rPr>
                        <a:t>К</a:t>
                      </a: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О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Ш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К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13">
                <a:tc gridSpan="7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 smtClean="0">
                          <a:latin typeface="Times New Roman"/>
                          <a:ea typeface="Times New Roman"/>
                        </a:rPr>
                        <a:t>Л</a:t>
                      </a: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Я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Г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У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Ш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К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13">
                <a:tc gridSpan="7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Н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13">
                <a:tc gridSpan="7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0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Лента лицом вниз 2"/>
          <p:cNvSpPr/>
          <p:nvPr/>
        </p:nvSpPr>
        <p:spPr>
          <a:xfrm>
            <a:off x="714348" y="142852"/>
            <a:ext cx="7858180" cy="857256"/>
          </a:xfrm>
          <a:prstGeom prst="ribbon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</a:t>
            </a:r>
            <a:r>
              <a:rPr lang="ru-RU" sz="3200" b="1" dirty="0" smtClean="0"/>
              <a:t>ТВЕТЫ </a:t>
            </a:r>
            <a:r>
              <a:rPr lang="ru-RU" sz="2000" b="1" dirty="0" smtClean="0"/>
              <a:t>на кроссворд</a:t>
            </a:r>
            <a:endParaRPr lang="ru-RU" sz="2000" b="1" dirty="0" smtClean="0"/>
          </a:p>
          <a:p>
            <a:pPr algn="ctr"/>
            <a:r>
              <a:rPr lang="ru-RU" sz="1600" b="1" dirty="0" smtClean="0"/>
              <a:t> «Священные животные Древнего Египта»</a:t>
            </a:r>
            <a:endParaRPr lang="ru-RU" sz="1600" b="1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845552" y="2357430"/>
          <a:ext cx="208280" cy="888690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88869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mpd="sng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</a:lnL>
                    <a:lnR w="38100" cmpd="sng">
                      <a:noFill/>
                      <a:prstDash val="solid"/>
                    </a:lnR>
                    <a:lnT w="38100" cmpd="sng">
                      <a:noFill/>
                      <a:prstDash val="solid"/>
                    </a:lnT>
                    <a:lnB w="38100" cmpd="sng">
                      <a:noFill/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57784" y="2103120"/>
          <a:ext cx="246888" cy="2048256"/>
        </p:xfrm>
        <a:graphic>
          <a:graphicData uri="http://schemas.openxmlformats.org/drawingml/2006/table">
            <a:tbl>
              <a:tblPr/>
              <a:tblGrid>
                <a:gridCol w="246888"/>
              </a:tblGrid>
              <a:tr h="20482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mpd="sng">
                      <a:noFill/>
                      <a:prstDash val="solid"/>
                    </a:lnL>
                    <a:lnR w="28575" cmpd="sng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</a:lnR>
                    <a:lnT w="28575" cmpd="sng">
                      <a:noFill/>
                      <a:prstDash val="solid"/>
                    </a:lnT>
                    <a:lnB w="28575" cmpd="sng">
                      <a:noFill/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072066" y="5568696"/>
          <a:ext cx="357190" cy="365760"/>
        </p:xfrm>
        <a:graphic>
          <a:graphicData uri="http://schemas.openxmlformats.org/drawingml/2006/table">
            <a:tbl>
              <a:tblPr/>
              <a:tblGrid>
                <a:gridCol w="357190"/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mpd="sng">
                      <a:noFill/>
                      <a:prstDash val="solid"/>
                    </a:lnL>
                    <a:lnR w="28575" cmpd="sng">
                      <a:noFill/>
                      <a:prstDash val="solid"/>
                    </a:lnR>
                    <a:lnT w="28575" cmpd="sng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</a:lnT>
                    <a:lnB w="28575" cmpd="sng">
                      <a:noFill/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0" name="Таблица 59"/>
          <p:cNvGraphicFramePr>
            <a:graphicFrameLocks noGrp="1"/>
          </p:cNvGraphicFramePr>
          <p:nvPr/>
        </p:nvGraphicFramePr>
        <p:xfrm>
          <a:off x="788992" y="1509504"/>
          <a:ext cx="7069155" cy="4066295"/>
        </p:xfrm>
        <a:graphic>
          <a:graphicData uri="http://schemas.openxmlformats.org/drawingml/2006/table">
            <a:tbl>
              <a:tblPr/>
              <a:tblGrid>
                <a:gridCol w="395599"/>
                <a:gridCol w="352082"/>
                <a:gridCol w="352082"/>
                <a:gridCol w="402852"/>
                <a:gridCol w="336260"/>
                <a:gridCol w="400873"/>
                <a:gridCol w="352082"/>
                <a:gridCol w="352082"/>
                <a:gridCol w="352082"/>
                <a:gridCol w="352082"/>
                <a:gridCol w="336260"/>
                <a:gridCol w="310545"/>
                <a:gridCol w="348127"/>
                <a:gridCol w="354446"/>
                <a:gridCol w="285752"/>
                <a:gridCol w="357190"/>
                <a:gridCol w="285752"/>
                <a:gridCol w="285752"/>
                <a:gridCol w="285752"/>
                <a:gridCol w="285752"/>
                <a:gridCol w="285751"/>
              </a:tblGrid>
              <a:tr h="288413">
                <a:tc rowSpan="2" gridSpan="6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hlinkClick r:id="rId3" action="ppaction://hlinksldjump"/>
                        </a:rPr>
                        <a:t>1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1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13">
                <a:tc gridSpan="6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66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hlinkClick r:id="rId4" action="ppaction://hlinksldjump"/>
                        </a:rPr>
                        <a:t>2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1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hlinkClick r:id="rId5" action="ppaction://hlinksldjump"/>
                        </a:rPr>
                        <a:t>3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hlinkClick r:id="rId6" action="ppaction://hlinksldjump"/>
                        </a:rPr>
                        <a:t>4 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1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hlinkClick r:id="rId7" action="ppaction://hlinksldjump"/>
                        </a:rPr>
                        <a:t>5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1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hlinkClick r:id="rId8" action="ppaction://hlinksldjump"/>
                        </a:rPr>
                        <a:t>6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hlinkClick r:id="rId9" action="ppaction://hlinksldjump"/>
                        </a:rPr>
                        <a:t> 6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1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hlinkClick r:id="rId10" action="ppaction://hlinksldjump"/>
                        </a:rPr>
                        <a:t>7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200" b="1" dirty="0"/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200" b="1" dirty="0"/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hlinkClick r:id="rId11" action="ppaction://hlinksldjump"/>
                        </a:rPr>
                        <a:t>8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hlinkClick r:id="rId12" action="ppaction://hlinksldjump"/>
                        </a:rPr>
                        <a:t>9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632">
                <a:tc>
                  <a:txBody>
                    <a:bodyPr/>
                    <a:lstStyle/>
                    <a:p>
                      <a:pPr algn="l"/>
                      <a:endParaRPr lang="ru-RU" sz="1200" b="1" dirty="0"/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hlinkClick r:id="rId13" action="ppaction://hlinksldjump"/>
                        </a:rPr>
                        <a:t>10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13">
                <a:tc>
                  <a:txBody>
                    <a:bodyPr/>
                    <a:lstStyle/>
                    <a:p>
                      <a:pPr algn="l"/>
                      <a:endParaRPr lang="ru-RU" sz="1200" b="1"/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5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hlinkClick r:id="rId14" action="ppaction://hlinksldjump"/>
                        </a:rPr>
                        <a:t>11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hlinkClick r:id="rId15" action="ppaction://hlinksldjump"/>
                        </a:rPr>
                        <a:t>12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hlinkClick r:id="rId16" action="ppaction://hlinksldjump"/>
                        </a:rPr>
                        <a:t>13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13">
                <a:tc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13">
                <a:tc rowSpan="5" gridSpan="7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13">
                <a:tc gridSpan="7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hlinkClick r:id="rId17" action="ppaction://hlinksldjump"/>
                        </a:rPr>
                        <a:t>14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13">
                <a:tc gridSpan="7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hlinkClick r:id="rId18" action="ppaction://hlinksldjump"/>
                        </a:rPr>
                        <a:t>15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13">
                <a:tc gridSpan="7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7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413">
                <a:tc gridSpan="7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447925" algn="l"/>
                        </a:tabLs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58994" marR="589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5" name="Таблица 64"/>
          <p:cNvGraphicFramePr>
            <a:graphicFrameLocks noGrp="1"/>
          </p:cNvGraphicFramePr>
          <p:nvPr/>
        </p:nvGraphicFramePr>
        <p:xfrm>
          <a:off x="566928" y="2084832"/>
          <a:ext cx="219456" cy="2048256"/>
        </p:xfrm>
        <a:graphic>
          <a:graphicData uri="http://schemas.openxmlformats.org/drawingml/2006/table">
            <a:tbl>
              <a:tblPr/>
              <a:tblGrid>
                <a:gridCol w="219456"/>
              </a:tblGrid>
              <a:tr h="20482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mpd="sng">
                      <a:noFill/>
                      <a:prstDash val="solid"/>
                    </a:lnL>
                    <a:lnR w="38100" cmpd="sng">
                      <a:solidFill>
                        <a:schemeClr val="accent2"/>
                      </a:solidFill>
                      <a:prstDash val="solid"/>
                    </a:lnR>
                    <a:lnT w="38100" cmpd="sng">
                      <a:noFill/>
                      <a:prstDash val="solid"/>
                    </a:lnT>
                    <a:lnB w="38100" cmpd="sng">
                      <a:noFill/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6" name="Таблица 65"/>
          <p:cNvGraphicFramePr>
            <a:graphicFrameLocks noGrp="1"/>
          </p:cNvGraphicFramePr>
          <p:nvPr/>
        </p:nvGraphicFramePr>
        <p:xfrm>
          <a:off x="7858148" y="2386584"/>
          <a:ext cx="232260" cy="868680"/>
        </p:xfrm>
        <a:graphic>
          <a:graphicData uri="http://schemas.openxmlformats.org/drawingml/2006/table">
            <a:tbl>
              <a:tblPr/>
              <a:tblGrid>
                <a:gridCol w="232260"/>
              </a:tblGrid>
              <a:tr h="8686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mpd="sng">
                      <a:solidFill>
                        <a:schemeClr val="accent2"/>
                      </a:solidFill>
                      <a:prstDash val="solid"/>
                    </a:lnL>
                    <a:lnR w="38100" cmpd="sng">
                      <a:noFill/>
                      <a:prstDash val="solid"/>
                    </a:lnR>
                    <a:lnT w="38100" cmpd="sng">
                      <a:noFill/>
                      <a:prstDash val="solid"/>
                    </a:lnT>
                    <a:lnB w="38100" cmpd="sng">
                      <a:noFill/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67" name="Лента лицом вниз 66"/>
          <p:cNvSpPr/>
          <p:nvPr/>
        </p:nvSpPr>
        <p:spPr>
          <a:xfrm>
            <a:off x="714348" y="142852"/>
            <a:ext cx="7858180" cy="857256"/>
          </a:xfrm>
          <a:prstGeom prst="ribbon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Кроссворд</a:t>
            </a:r>
          </a:p>
          <a:p>
            <a:pPr algn="ctr"/>
            <a:r>
              <a:rPr lang="ru-RU" sz="1600" b="1" dirty="0" smtClean="0"/>
              <a:t> «Священные животные Древнего Египта»</a:t>
            </a:r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8686800" cy="501811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smtClean="0"/>
              <a:t>Список используемой литературы:</a:t>
            </a:r>
          </a:p>
          <a:p>
            <a:pPr algn="ctr">
              <a:buNone/>
            </a:pPr>
            <a:endParaRPr lang="ru-RU" b="1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/>
              <a:t>Интернет </a:t>
            </a:r>
            <a:r>
              <a:rPr lang="ru-RU" b="1" dirty="0" smtClean="0"/>
              <a:t>ресурсы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/>
              <a:t>Мифы </a:t>
            </a:r>
            <a:r>
              <a:rPr lang="ru-RU" b="1" dirty="0" smtClean="0"/>
              <a:t>народов мира. Т.2. М., 1989 </a:t>
            </a:r>
            <a:r>
              <a:rPr lang="ru-RU" b="1" dirty="0" smtClean="0"/>
              <a:t>г.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/>
              <a:t>Максимов </a:t>
            </a:r>
            <a:r>
              <a:rPr lang="ru-RU" b="1" dirty="0" smtClean="0"/>
              <a:t>С.В. Нечистая, неведомая и крестная сила. М., </a:t>
            </a:r>
            <a:r>
              <a:rPr lang="ru-RU" b="1" dirty="0" smtClean="0"/>
              <a:t>1989.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/>
              <a:t>Энциклопедия </a:t>
            </a:r>
            <a:r>
              <a:rPr lang="ru-RU" b="1" dirty="0" smtClean="0"/>
              <a:t>для детей. </a:t>
            </a:r>
            <a:r>
              <a:rPr lang="ru-RU" b="1" dirty="0" err="1" smtClean="0"/>
              <a:t>Аванта+</a:t>
            </a:r>
            <a:r>
              <a:rPr lang="ru-RU" b="1" dirty="0" smtClean="0"/>
              <a:t>. Культура мира. Том 21, М., 2004</a:t>
            </a:r>
            <a:r>
              <a:rPr lang="ru-RU" b="1" dirty="0" smtClean="0"/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/>
              <a:t> Энциклопедия </a:t>
            </a:r>
            <a:r>
              <a:rPr lang="ru-RU" b="1" dirty="0" smtClean="0"/>
              <a:t>Древний мир. Москва ОЛМА-ПРЕСС </a:t>
            </a:r>
            <a:r>
              <a:rPr lang="ru-RU" b="1" dirty="0" smtClean="0"/>
              <a:t>  образование </a:t>
            </a:r>
            <a:r>
              <a:rPr lang="ru-RU" b="1" dirty="0" smtClean="0"/>
              <a:t>2003 </a:t>
            </a:r>
            <a:endParaRPr lang="ru-RU" b="1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ru-RU" b="1" dirty="0" smtClean="0"/>
              <a:t>Энциклопедия</a:t>
            </a:r>
            <a:r>
              <a:rPr lang="ru-RU" b="1" dirty="0" smtClean="0"/>
              <a:t>  Религия мира С.В. </a:t>
            </a:r>
            <a:r>
              <a:rPr lang="ru-RU" b="1" dirty="0" err="1" smtClean="0"/>
              <a:t>Силакова</a:t>
            </a:r>
            <a:r>
              <a:rPr lang="ru-RU" b="1" dirty="0" smtClean="0"/>
              <a:t> 2007г. </a:t>
            </a:r>
            <a:endParaRPr lang="ru-RU" b="1" dirty="0" smtClean="0"/>
          </a:p>
          <a:p>
            <a:pPr marL="514350" lvl="0" indent="-514350" algn="just">
              <a:buFont typeface="+mj-lt"/>
              <a:buAutoNum type="arabicPeriod"/>
            </a:pPr>
            <a:r>
              <a:rPr lang="ru-RU" b="1" dirty="0" smtClean="0"/>
              <a:t> Я познаю мир Детская энциклопедия. История древнего мира 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Лента лицом вниз 3"/>
          <p:cNvSpPr/>
          <p:nvPr/>
        </p:nvSpPr>
        <p:spPr>
          <a:xfrm>
            <a:off x="785786" y="285728"/>
            <a:ext cx="7572428" cy="571504"/>
          </a:xfrm>
          <a:prstGeom prst="ribbon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 горизонтали:</a:t>
            </a:r>
            <a:endParaRPr lang="ru-RU" dirty="0"/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1428728" y="1500174"/>
            <a:ext cx="6715172" cy="571504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hlinkClick r:id="rId3" action="ppaction://hlinksldjump"/>
              </a:rPr>
              <a:t>4.  </a:t>
            </a:r>
            <a:r>
              <a:rPr lang="ru-RU" b="1" dirty="0"/>
              <a:t>По преданиям, солнце и луну катит по небу солнечный </a:t>
            </a:r>
            <a:r>
              <a:rPr lang="ru-RU" b="1" dirty="0" smtClean="0"/>
              <a:t>жук. </a:t>
            </a:r>
            <a:endParaRPr lang="ru-RU" b="1" dirty="0"/>
          </a:p>
        </p:txBody>
      </p:sp>
      <p:pic>
        <p:nvPicPr>
          <p:cNvPr id="7" name="Содержимое 6" descr="Скарабей с крыльями"/>
          <p:cNvPicPr>
            <a:picLocks noGrp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71472" y="2786058"/>
            <a:ext cx="2571768" cy="307183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41987" name="Picture 3" descr="http://img-fotki.yandex.ru/get/3409/tatiana-56.11/0_2dbe0_9657f6b9_L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86182" y="2428868"/>
            <a:ext cx="4762500" cy="372427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642910" y="285728"/>
            <a:ext cx="8286808" cy="571504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hlinkClick r:id="rId3" action="ppaction://hlinksldjump"/>
              </a:rPr>
              <a:t>6. </a:t>
            </a:r>
            <a:r>
              <a:rPr lang="ru-RU" b="1" dirty="0"/>
              <a:t>Египетская богиня Добра и Зла -  </a:t>
            </a:r>
            <a:r>
              <a:rPr lang="ru-RU" b="1" dirty="0" err="1"/>
              <a:t>Тефнут</a:t>
            </a:r>
            <a:r>
              <a:rPr lang="ru-RU" b="1" dirty="0"/>
              <a:t> – изображалась в виде </a:t>
            </a:r>
            <a:r>
              <a:rPr lang="ru-RU" b="1" dirty="0" smtClean="0"/>
              <a:t>животного </a:t>
            </a:r>
            <a:endParaRPr lang="ru-RU" b="1" dirty="0"/>
          </a:p>
        </p:txBody>
      </p:sp>
      <p:pic>
        <p:nvPicPr>
          <p:cNvPr id="7" name="Содержимое 6" descr="http://im0-tub.yandex.net/i?id=35556711-03">
            <a:hlinkClick r:id="rId4"/>
          </p:cNvPr>
          <p:cNvPicPr>
            <a:picLocks noGrp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00034" y="1571612"/>
            <a:ext cx="3133358" cy="45259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pic>
        <p:nvPicPr>
          <p:cNvPr id="8" name="Рисунок 7" descr="http://ircns.narod.ru/Civilizations/Ta-Kemet/4goldb.jpg">
            <a:hlinkClick r:id="rId6" tgtFrame="_blank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43372" y="1928802"/>
            <a:ext cx="4572032" cy="35719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642910" y="285728"/>
            <a:ext cx="8286808" cy="571504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hlinkClick r:id="rId3" action="ppaction://hlinksldjump"/>
              </a:rPr>
              <a:t>7. </a:t>
            </a:r>
            <a:r>
              <a:rPr lang="ru-RU" b="1" dirty="0"/>
              <a:t>Египтяне держали в домах для защиты от змей и крыс. </a:t>
            </a:r>
          </a:p>
        </p:txBody>
      </p:sp>
      <p:pic>
        <p:nvPicPr>
          <p:cNvPr id="5" name="i-main-pic" descr="Картинка 1 из 6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2000240"/>
            <a:ext cx="4000528" cy="3286148"/>
          </a:xfrm>
          <a:prstGeom prst="roundRect">
            <a:avLst>
              <a:gd name="adj" fmla="val 11111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6" name="Содержимое 5" descr="http://www.kto-takoy.ru/wp-content/uploads/2010/01/110-150x150.jpg">
            <a:hlinkClick r:id="rId6" tooltip="Ихневмон"/>
          </p:cNvPr>
          <p:cNvPicPr>
            <a:picLocks noGrp="1"/>
          </p:cNvPicPr>
          <p:nvPr>
            <p:ph idx="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4643438" y="2000240"/>
            <a:ext cx="4214842" cy="3286148"/>
          </a:xfrm>
          <a:prstGeom prst="roundRect">
            <a:avLst>
              <a:gd name="adj" fmla="val 16667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Вертикальный свиток 9"/>
          <p:cNvSpPr/>
          <p:nvPr/>
        </p:nvSpPr>
        <p:spPr>
          <a:xfrm>
            <a:off x="642910" y="285728"/>
            <a:ext cx="8286808" cy="571504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hlinkClick r:id="rId3" action="ppaction://hlinksldjump"/>
              </a:rPr>
              <a:t>9</a:t>
            </a:r>
            <a:r>
              <a:rPr lang="ru-RU" b="1" dirty="0"/>
              <a:t>. В её образе изображалось небо. </a:t>
            </a:r>
          </a:p>
        </p:txBody>
      </p:sp>
      <p:pic>
        <p:nvPicPr>
          <p:cNvPr id="16" name="i-main-pic" descr="Картинка 3 из 158">
            <a:hlinkClick r:id="rId4" tgtFrame="_blank"/>
          </p:cNvPr>
          <p:cNvPicPr>
            <a:picLocks noGrp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072066" y="2214554"/>
            <a:ext cx="3857620" cy="2714644"/>
          </a:xfrm>
          <a:prstGeom prst="rect">
            <a:avLst/>
          </a:prstGeom>
          <a:noFill/>
          <a:ln w="1905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44034" name="Picture 2" descr="Картинка 2 из 158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282" y="1714488"/>
            <a:ext cx="4724400" cy="3810000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642910" y="285728"/>
            <a:ext cx="8286808" cy="571504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hlinkClick r:id="rId3" action="ppaction://hlinksldjump"/>
              </a:rPr>
              <a:t>11. </a:t>
            </a:r>
            <a:r>
              <a:rPr lang="ru-RU" b="1" dirty="0"/>
              <a:t>По легенде, птица сопровождает бога мудрости, счёта, письма – </a:t>
            </a:r>
            <a:r>
              <a:rPr lang="ru-RU" b="1" dirty="0" err="1"/>
              <a:t>Тота</a:t>
            </a:r>
            <a:r>
              <a:rPr lang="ru-RU" b="1" dirty="0"/>
              <a:t>. </a:t>
            </a:r>
            <a:endParaRPr lang="ru-RU" dirty="0"/>
          </a:p>
        </p:txBody>
      </p:sp>
      <p:pic>
        <p:nvPicPr>
          <p:cNvPr id="5" name="Содержимое 4" descr="Ибис"/>
          <p:cNvPicPr>
            <a:picLocks noGrp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14348" y="1785926"/>
            <a:ext cx="3429024" cy="4214842"/>
          </a:xfrm>
          <a:prstGeom prst="rect">
            <a:avLst/>
          </a:prstGeom>
          <a:noFill/>
          <a:ln w="19050">
            <a:solidFill>
              <a:schemeClr val="accent6"/>
            </a:solidFill>
            <a:miter lim="800000"/>
            <a:headEnd/>
            <a:tailEnd/>
          </a:ln>
        </p:spPr>
      </p:pic>
      <p:pic>
        <p:nvPicPr>
          <p:cNvPr id="6" name="Рисунок 5" descr="Ибис сидящий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2428868"/>
            <a:ext cx="3539819" cy="2643206"/>
          </a:xfrm>
          <a:prstGeom prst="rect">
            <a:avLst/>
          </a:prstGeom>
          <a:noFill/>
          <a:ln w="19050">
            <a:solidFill>
              <a:schemeClr val="accent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642910" y="285728"/>
            <a:ext cx="8286808" cy="571504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hlinkClick r:id="rId3" action="ppaction://hlinksldjump"/>
              </a:rPr>
              <a:t>14. </a:t>
            </a:r>
            <a:r>
              <a:rPr lang="ru-RU" dirty="0"/>
              <a:t>Труп этого животного  отвозили  в </a:t>
            </a:r>
            <a:r>
              <a:rPr lang="ru-RU" dirty="0" err="1" smtClean="0"/>
              <a:t>Бубаст</a:t>
            </a:r>
            <a:r>
              <a:rPr lang="ru-RU" dirty="0"/>
              <a:t>, бальзамировали и погребали там, в священных покоях. </a:t>
            </a:r>
          </a:p>
        </p:txBody>
      </p:sp>
      <p:pic>
        <p:nvPicPr>
          <p:cNvPr id="47106" name="Picture 2" descr="Картинка 1 из 2055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 b="4374"/>
          <a:stretch>
            <a:fillRect/>
          </a:stretch>
        </p:blipFill>
        <p:spPr bwMode="auto">
          <a:xfrm>
            <a:off x="4786314" y="1857364"/>
            <a:ext cx="3214710" cy="3359659"/>
          </a:xfrm>
          <a:prstGeom prst="rect">
            <a:avLst/>
          </a:prstGeom>
          <a:noFill/>
        </p:spPr>
      </p:pic>
      <p:pic>
        <p:nvPicPr>
          <p:cNvPr id="11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6"/>
          <a:srcRect r="4167"/>
          <a:stretch>
            <a:fillRect/>
          </a:stretch>
        </p:blipFill>
        <p:spPr>
          <a:xfrm>
            <a:off x="1643042" y="1428736"/>
            <a:ext cx="1643074" cy="4704454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571472" y="214290"/>
            <a:ext cx="8286808" cy="642942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785786" y="357166"/>
            <a:ext cx="785818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47925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hlinkClick r:id="rId3" action="ppaction://hlinksldjump"/>
              </a:rPr>
              <a:t>15.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hlinkClick r:id="rId3" action="ppaction://hlinksldjump"/>
              </a:rPr>
              <a:t>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Священное животное богини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Хекет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считалось, что обладает способностью самозарождения, поэтому она связывалась с загробным культом и воскресением после смерти.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9" name="Рисунок 8" descr="http://im8-tub.yandex.net/i?id=57858396-11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1928802"/>
            <a:ext cx="371477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 descr="0805dd95d30314ef874e857ada929385"/>
          <p:cNvPicPr>
            <a:picLocks noGrp="1" noChangeAspect="1" noChangeArrowheads="1"/>
          </p:cNvPicPr>
          <p:nvPr>
            <p:ph idx="1"/>
          </p:nvPr>
        </p:nvPicPr>
        <p:blipFill>
          <a:blip r:embed="rId6"/>
          <a:srcRect/>
          <a:stretch>
            <a:fillRect/>
          </a:stretch>
        </p:blipFill>
        <p:spPr>
          <a:xfrm>
            <a:off x="642910" y="1928802"/>
            <a:ext cx="3504506" cy="278608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2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3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484</TotalTime>
  <Words>502</Words>
  <Application>Microsoft Office PowerPoint</Application>
  <PresentationFormat>Экран (4:3)</PresentationFormat>
  <Paragraphs>141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Марина</cp:lastModifiedBy>
  <cp:revision>62</cp:revision>
  <dcterms:created xsi:type="dcterms:W3CDTF">2011-01-27T10:55:09Z</dcterms:created>
  <dcterms:modified xsi:type="dcterms:W3CDTF">2011-01-28T14:20:49Z</dcterms:modified>
</cp:coreProperties>
</file>