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9" r:id="rId1"/>
  </p:sldMasterIdLst>
  <p:notesMasterIdLst>
    <p:notesMasterId r:id="rId45"/>
  </p:notesMasterIdLst>
  <p:sldIdLst>
    <p:sldId id="314" r:id="rId2"/>
    <p:sldId id="270" r:id="rId3"/>
    <p:sldId id="260" r:id="rId4"/>
    <p:sldId id="257" r:id="rId5"/>
    <p:sldId id="305" r:id="rId6"/>
    <p:sldId id="302" r:id="rId7"/>
    <p:sldId id="303" r:id="rId8"/>
    <p:sldId id="304" r:id="rId9"/>
    <p:sldId id="258" r:id="rId10"/>
    <p:sldId id="278" r:id="rId11"/>
    <p:sldId id="281" r:id="rId12"/>
    <p:sldId id="282" r:id="rId13"/>
    <p:sldId id="283" r:id="rId14"/>
    <p:sldId id="262" r:id="rId15"/>
    <p:sldId id="261" r:id="rId16"/>
    <p:sldId id="264" r:id="rId17"/>
    <p:sldId id="265" r:id="rId18"/>
    <p:sldId id="266" r:id="rId19"/>
    <p:sldId id="271" r:id="rId20"/>
    <p:sldId id="306" r:id="rId21"/>
    <p:sldId id="272" r:id="rId22"/>
    <p:sldId id="273" r:id="rId23"/>
    <p:sldId id="294" r:id="rId24"/>
    <p:sldId id="298" r:id="rId25"/>
    <p:sldId id="309" r:id="rId26"/>
    <p:sldId id="297" r:id="rId27"/>
    <p:sldId id="277" r:id="rId28"/>
    <p:sldId id="310" r:id="rId29"/>
    <p:sldId id="311" r:id="rId30"/>
    <p:sldId id="312" r:id="rId31"/>
    <p:sldId id="313" r:id="rId32"/>
    <p:sldId id="284" r:id="rId33"/>
    <p:sldId id="285" r:id="rId34"/>
    <p:sldId id="263" r:id="rId35"/>
    <p:sldId id="267" r:id="rId36"/>
    <p:sldId id="279" r:id="rId37"/>
    <p:sldId id="321" r:id="rId38"/>
    <p:sldId id="322" r:id="rId39"/>
    <p:sldId id="323" r:id="rId40"/>
    <p:sldId id="324" r:id="rId41"/>
    <p:sldId id="291" r:id="rId42"/>
    <p:sldId id="292" r:id="rId43"/>
    <p:sldId id="293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94" autoAdjust="0"/>
    <p:restoredTop sz="86235" autoAdjust="0"/>
  </p:normalViewPr>
  <p:slideViewPr>
    <p:cSldViewPr>
      <p:cViewPr varScale="1">
        <p:scale>
          <a:sx n="97" d="100"/>
          <a:sy n="97" d="100"/>
        </p:scale>
        <p:origin x="-6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33E18B-E2A4-4634-ABB9-673D4498F690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7556BF2-73A0-4D9C-BD00-9784EB760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D926EE-16A7-47CA-97C9-141D182770DE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/>
          <a:lstStyle>
            <a:lvl1pPr>
              <a:defRPr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14818"/>
            <a:ext cx="6400800" cy="7858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8CA89-D6D9-4015-89A0-25925E18EBE5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3FFE9-063C-44F3-980C-8231751FEA8F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6710" y="274639"/>
            <a:ext cx="900090" cy="5797568"/>
          </a:xfr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4282" y="274639"/>
            <a:ext cx="7429552" cy="5726129"/>
          </a:xfrm>
        </p:spPr>
        <p:txBody>
          <a:bodyPr vert="eaVert"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670B4-AE26-4C59-A1C0-309C84DBB735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257800"/>
            <a:ext cx="6019800" cy="6771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Autofit/>
          </a:bodyPr>
          <a:lstStyle>
            <a:lvl1pPr algn="l">
              <a:defRPr sz="3600" b="1">
                <a:solidFill>
                  <a:schemeClr val="accent2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5953570"/>
            <a:ext cx="6019800" cy="542544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04800" y="3581400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04800" y="3886200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04800" y="4188023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04800" y="4492823"/>
            <a:ext cx="5943600" cy="307777"/>
          </a:xfrm>
        </p:spPr>
        <p:txBody>
          <a:bodyPr anchor="ctr">
            <a:spAutoFit/>
          </a:bodyPr>
          <a:lstStyle>
            <a:lvl1pPr>
              <a:buNone/>
              <a:defRPr sz="14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Picture Placeholder 18"/>
          <p:cNvSpPr>
            <a:spLocks noGrp="1" noChangeAspect="1"/>
          </p:cNvSpPr>
          <p:nvPr>
            <p:ph type="pic" sz="quarter" idx="14"/>
          </p:nvPr>
        </p:nvSpPr>
        <p:spPr>
          <a:xfrm>
            <a:off x="6781800" y="304800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5" name="Picture Placeholder 18"/>
          <p:cNvSpPr>
            <a:spLocks noGrp="1" noChangeAspect="1"/>
          </p:cNvSpPr>
          <p:nvPr>
            <p:ph type="pic" sz="quarter" idx="15"/>
          </p:nvPr>
        </p:nvSpPr>
        <p:spPr>
          <a:xfrm>
            <a:off x="6781800" y="1938528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6" name="Picture Placeholder 18"/>
          <p:cNvSpPr>
            <a:spLocks noGrp="1" noChangeAspect="1"/>
          </p:cNvSpPr>
          <p:nvPr>
            <p:ph type="pic" sz="quarter" idx="16"/>
          </p:nvPr>
        </p:nvSpPr>
        <p:spPr>
          <a:xfrm>
            <a:off x="6781800" y="3557016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7" name="Picture Placeholder 18"/>
          <p:cNvSpPr>
            <a:spLocks noGrp="1" noChangeAspect="1"/>
          </p:cNvSpPr>
          <p:nvPr>
            <p:ph type="pic" sz="quarter" idx="17"/>
          </p:nvPr>
        </p:nvSpPr>
        <p:spPr>
          <a:xfrm>
            <a:off x="6781800" y="5181600"/>
            <a:ext cx="2057400" cy="1371600"/>
          </a:xfrm>
          <a:prstGeom prst="roundRect">
            <a:avLst/>
          </a:prstGeom>
          <a:noFill/>
          <a:ln w="19050" cap="flat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algn="l">
              <a:defRPr sz="1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bright="-60000" contrast="15000"/>
          </a:blip>
          <a:stretch>
            <a:fillRect/>
          </a:stretch>
        </p:blipFill>
        <p:spPr bwMode="auto">
          <a:xfrm>
            <a:off x="685792" y="1341114"/>
            <a:ext cx="7772416" cy="2926086"/>
          </a:xfrm>
          <a:prstGeom prst="rect">
            <a:avLst/>
          </a:prstGeom>
          <a:noFill/>
          <a:effectLst/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81000" y="4191000"/>
            <a:ext cx="8382000" cy="2057399"/>
          </a:xfrm>
          <a:prstGeom prst="rect">
            <a:avLst/>
          </a:prstGeom>
          <a:noFill/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 algn="ctr">
              <a:defRPr sz="2800" i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3127248" y="1828800"/>
            <a:ext cx="1371600" cy="9144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48200" y="1828800"/>
            <a:ext cx="1371600" cy="9144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124200" y="2895600"/>
            <a:ext cx="1371600" cy="9144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Picture Placeholder 12"/>
          <p:cNvSpPr>
            <a:spLocks noGrp="1"/>
          </p:cNvSpPr>
          <p:nvPr>
            <p:ph type="pic" sz="quarter" idx="16"/>
          </p:nvPr>
        </p:nvSpPr>
        <p:spPr>
          <a:xfrm>
            <a:off x="4648200" y="2895600"/>
            <a:ext cx="1371600" cy="9144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2F2B0-F411-43AB-98BB-DC6B7FE69336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49CCC-FFCD-41F8-B8C5-1D21480702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C395D-F602-4810-AA05-81E8CF541525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24BE1-4F59-4B2F-B8FA-E30CB37994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12059-3C37-42E1-B480-089EBC647A9B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02EBA-1BDE-4A84-A454-E57BFE5B6D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BA6B7-BC7C-4B44-B1AD-800E2FA014F2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6A062-07F5-457F-9517-9E340C594B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D69F7-8FCA-437D-A7E0-0E238C2E6E82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1F7B1-D957-43E3-8430-E16BA16BB5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6C1D7-F277-4B3D-80B8-8BF03E862014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7F602-574A-4CF3-B68F-6E66A6D432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191000" cy="4800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ClipArt Placeholder 9"/>
          <p:cNvSpPr>
            <a:spLocks noGrp="1"/>
          </p:cNvSpPr>
          <p:nvPr>
            <p:ph type="clipArt" sz="quarter" idx="13"/>
          </p:nvPr>
        </p:nvSpPr>
        <p:spPr>
          <a:xfrm>
            <a:off x="4648200" y="2866008"/>
            <a:ext cx="4038600" cy="3306192"/>
          </a:xfr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клипа</a:t>
            </a:r>
            <a:endParaRPr lang="ru-RU" noProof="0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 baseline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Picture Placeholder 11"/>
          <p:cNvSpPr>
            <a:spLocks noGrp="1" noChangeAspect="1"/>
          </p:cNvSpPr>
          <p:nvPr>
            <p:ph type="pic" sz="quarter" idx="17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67216-78F6-468E-8673-6D7AFD06BA76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2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5A44B-BDB3-4759-93E2-74446CF6B8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4DCD7-D8EA-407F-A837-5F34E743391E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A2C2B-E4B2-4F0F-B21E-FA20D0ACBF26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73BC0-C321-40D0-9DE2-4E272A2DFF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1271-4A0A-4291-AAC2-22B3F9E32DBB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C925C-6B0C-4C12-A7AC-A7EDD973AF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ADDD0-339F-4D61-82E9-9B1EE276E726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FE71B-28B3-493A-98F2-A381578C59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2" name="Picture Placeholder 11"/>
          <p:cNvSpPr>
            <a:spLocks noGrp="1" noChangeAspect="1"/>
          </p:cNvSpPr>
          <p:nvPr>
            <p:ph type="pic" sz="quarter" idx="13"/>
          </p:nvPr>
        </p:nvSpPr>
        <p:spPr>
          <a:xfrm>
            <a:off x="6830568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3" name="Picture Placeholder 11"/>
          <p:cNvSpPr>
            <a:spLocks noGrp="1" noChangeAspect="1"/>
          </p:cNvSpPr>
          <p:nvPr>
            <p:ph type="pic" sz="quarter" idx="14"/>
          </p:nvPr>
        </p:nvSpPr>
        <p:spPr>
          <a:xfrm>
            <a:off x="7991526" y="13716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4" name="Picture Placeholder 11"/>
          <p:cNvSpPr>
            <a:spLocks noGrp="1" noChangeAspect="1"/>
          </p:cNvSpPr>
          <p:nvPr>
            <p:ph type="pic" sz="quarter" idx="15"/>
          </p:nvPr>
        </p:nvSpPr>
        <p:spPr>
          <a:xfrm>
            <a:off x="7991856" y="914400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15" name="Picture Placeholder 11"/>
          <p:cNvSpPr>
            <a:spLocks noGrp="1" noChangeAspect="1"/>
          </p:cNvSpPr>
          <p:nvPr>
            <p:ph type="pic" sz="quarter" idx="16"/>
          </p:nvPr>
        </p:nvSpPr>
        <p:spPr>
          <a:xfrm>
            <a:off x="7991856" y="1719072"/>
            <a:ext cx="1051560" cy="685800"/>
          </a:xfrm>
          <a:prstGeom prst="roundRect">
            <a:avLst/>
          </a:prstGeom>
          <a:ln w="19050">
            <a:solidFill>
              <a:schemeClr val="bg1"/>
            </a:solidFill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>
              <a:defRPr sz="10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EF19-9802-4592-91FE-174EE176313A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9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DBA96-6D5F-45F0-A8D3-7398DA8894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7543800" cy="5029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14299"/>
            <a:ext cx="6553200" cy="704088"/>
          </a:xfrm>
          <a:prstGeom prst="roundRect">
            <a:avLst>
              <a:gd name="adj" fmla="val 10174"/>
            </a:avLst>
          </a:prstGeom>
          <a:solidFill>
            <a:schemeClr val="bg1"/>
          </a:solidFill>
          <a:ln w="19050"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CA90F-C917-4830-BC5A-5F81E9CB46E4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357813" y="635793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B3AF0-E62A-4F81-A978-DDEFB271E5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1357298"/>
            <a:ext cx="4038600" cy="4525963"/>
          </a:xfr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357298"/>
            <a:ext cx="4038600" cy="4525963"/>
          </a:xfrm>
        </p:spPr>
        <p:txBody>
          <a:bodyPr/>
          <a:lstStyle>
            <a:lvl1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DE03D-0F6D-42D6-8FCA-0BB861F07F01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4040188" cy="428628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596" y="2000240"/>
            <a:ext cx="4040188" cy="3951288"/>
          </a:xfr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357298"/>
            <a:ext cx="4041775" cy="428628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3438" y="2000240"/>
            <a:ext cx="4041775" cy="3951288"/>
          </a:xfrm>
        </p:spPr>
        <p:txBody>
          <a:bodyPr/>
          <a:lstStyle>
            <a:lvl1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16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EFD41-2F6F-4624-8B17-FBF880FDB3E9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77FB1-CE38-462F-B4D9-FDA4A443B2A3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EE040-2F17-4242-90A4-2E78C2D2C088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512744"/>
          </a:xfrm>
        </p:spPr>
        <p:txBody>
          <a:bodyPr anchor="b">
            <a:noAutofit/>
          </a:bodyPr>
          <a:lstStyle>
            <a:lvl1pPr algn="ctr">
              <a:defRPr sz="28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68" y="857232"/>
            <a:ext cx="5143536" cy="5143536"/>
          </a:xfrm>
        </p:spPr>
        <p:txBody>
          <a:bodyPr/>
          <a:lstStyle>
            <a:lvl1pPr>
              <a:defRPr sz="32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>
              <a:defRPr sz="2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2pPr>
            <a:lvl3pPr>
              <a:defRPr sz="2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3pPr>
            <a:lvl4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4pPr>
            <a:lvl5pPr>
              <a:defRPr sz="20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57233"/>
            <a:ext cx="3008313" cy="5143536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74A46-7FB2-4B0B-8852-F07BE552285C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6929486" cy="428604"/>
          </a:xfrm>
        </p:spPr>
        <p:txBody>
          <a:bodyPr anchor="b">
            <a:noAutofit/>
          </a:bodyPr>
          <a:lstStyle>
            <a:lvl1pPr algn="ctr">
              <a:defRPr sz="2400"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28662" y="642918"/>
            <a:ext cx="6912000" cy="478634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5500702"/>
            <a:ext cx="6929486" cy="571504"/>
          </a:xfrm>
        </p:spPr>
        <p:txBody>
          <a:bodyPr/>
          <a:lstStyle>
            <a:lvl1pPr marL="0" indent="0">
              <a:buNone/>
              <a:defRPr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FFC4C-C371-4BA1-84AA-C9755D166738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0" y="28575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42875" y="1357313"/>
            <a:ext cx="8858250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00875" y="6572250"/>
            <a:ext cx="2143125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effectLst/>
              </a:defRPr>
            </a:lvl1pPr>
          </a:lstStyle>
          <a:p>
            <a:pPr>
              <a:defRPr/>
            </a:pPr>
            <a:fld id="{B10BFBD6-260D-4409-8788-7A9D1035C21F}" type="datetimeFigureOut">
              <a:rPr lang="ru-RU"/>
              <a:pPr>
                <a:defRPr/>
              </a:pPr>
              <a:t>30.01.2011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857375" y="6143625"/>
            <a:ext cx="50720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Скругленный прямоугольник 6">
            <a:hlinkClick r:id="" action="ppaction://hlinkshowjump?jump=firstslide"/>
          </p:cNvPr>
          <p:cNvSpPr/>
          <p:nvPr/>
        </p:nvSpPr>
        <p:spPr>
          <a:xfrm>
            <a:off x="285750" y="6143625"/>
            <a:ext cx="1428750" cy="357188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В начало</a:t>
            </a:r>
          </a:p>
        </p:txBody>
      </p:sp>
      <p:sp>
        <p:nvSpPr>
          <p:cNvPr id="8" name="Скругленный прямоугольник 7">
            <a:hlinkClick r:id="" action="ppaction://hlinkshowjump?jump=nextslide"/>
          </p:cNvPr>
          <p:cNvSpPr/>
          <p:nvPr/>
        </p:nvSpPr>
        <p:spPr>
          <a:xfrm>
            <a:off x="8001000" y="6143625"/>
            <a:ext cx="928688" cy="357188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Далее</a:t>
            </a:r>
          </a:p>
        </p:txBody>
      </p:sp>
      <p:sp>
        <p:nvSpPr>
          <p:cNvPr id="9" name="Скругленный прямоугольник 8">
            <a:hlinkClick r:id="" action="ppaction://hlinkshowjump?jump=previousslide"/>
          </p:cNvPr>
          <p:cNvSpPr/>
          <p:nvPr/>
        </p:nvSpPr>
        <p:spPr>
          <a:xfrm>
            <a:off x="7000875" y="6143625"/>
            <a:ext cx="928688" cy="357188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Назад</a:t>
            </a:r>
          </a:p>
        </p:txBody>
      </p:sp>
      <p:sp>
        <p:nvSpPr>
          <p:cNvPr id="10" name="Скругленный прямоугольник 9">
            <a:hlinkClick r:id="" action="ppaction://hlinkshowjump?jump=endshow"/>
          </p:cNvPr>
          <p:cNvSpPr/>
          <p:nvPr/>
        </p:nvSpPr>
        <p:spPr>
          <a:xfrm>
            <a:off x="8715375" y="0"/>
            <a:ext cx="428625" cy="357188"/>
          </a:xfrm>
          <a:prstGeom prst="roundRect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rgbClr val="FFFF00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5400000" scaled="0"/>
          </a:gradFill>
          <a:ln w="6350">
            <a:solidFill>
              <a:srgbClr val="FFC000"/>
            </a:solidFill>
          </a:ln>
          <a:effectLst>
            <a:outerShdw blurRad="50800" dist="63500" dir="2700000" algn="tl" rotWithShape="0">
              <a:prstClr val="black">
                <a:alpha val="7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effectLst>
                  <a:outerShdw blurRad="50800" dist="38100" dir="5400000" algn="t" rotWithShape="0">
                    <a:prstClr val="black">
                      <a:alpha val="60000"/>
                    </a:prstClr>
                  </a:outerShdw>
                </a:effectLst>
              </a:rPr>
              <a:t>X</a:t>
            </a:r>
            <a:endParaRPr lang="ru-RU" b="1" dirty="0">
              <a:effectLst>
                <a:outerShdw blurRad="50800" dist="38100" dir="5400000" algn="t" rotWithShape="0">
                  <a:prstClr val="black">
                    <a:alpha val="60000"/>
                  </a:prstClr>
                </a:outerShdw>
              </a:effectLst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8" r:id="rId1"/>
    <p:sldLayoutId id="2147484479" r:id="rId2"/>
    <p:sldLayoutId id="2147484488" r:id="rId3"/>
    <p:sldLayoutId id="2147484480" r:id="rId4"/>
    <p:sldLayoutId id="2147484481" r:id="rId5"/>
    <p:sldLayoutId id="2147484482" r:id="rId6"/>
    <p:sldLayoutId id="2147484483" r:id="rId7"/>
    <p:sldLayoutId id="2147484484" r:id="rId8"/>
    <p:sldLayoutId id="2147484485" r:id="rId9"/>
    <p:sldLayoutId id="2147484486" r:id="rId10"/>
    <p:sldLayoutId id="2147484487" r:id="rId11"/>
    <p:sldLayoutId id="2147484489" r:id="rId12"/>
    <p:sldLayoutId id="2147484490" r:id="rId13"/>
    <p:sldLayoutId id="2147484491" r:id="rId14"/>
    <p:sldLayoutId id="2147484492" r:id="rId15"/>
    <p:sldLayoutId id="2147484493" r:id="rId16"/>
    <p:sldLayoutId id="2147484494" r:id="rId17"/>
    <p:sldLayoutId id="2147484495" r:id="rId18"/>
    <p:sldLayoutId id="2147484496" r:id="rId19"/>
    <p:sldLayoutId id="2147484497" r:id="rId20"/>
    <p:sldLayoutId id="2147484498" r:id="rId21"/>
    <p:sldLayoutId id="2147484499" r:id="rId22"/>
    <p:sldLayoutId id="2147484500" r:id="rId23"/>
    <p:sldLayoutId id="2147484501" r:id="rId24"/>
  </p:sldLayoutIdLst>
  <p:transition spd="med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►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 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дополнительного образования детей «Станция юных натуралистов» 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1600" dirty="0" err="1" smtClean="0">
                <a:effectLst/>
                <a:latin typeface="Times New Roman" pitchFamily="18" charset="0"/>
                <a:cs typeface="Times New Roman" pitchFamily="18" charset="0"/>
              </a:rPr>
              <a:t>Тосненский</a:t>
            </a: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 район Ленинградской области</a:t>
            </a:r>
            <a:r>
              <a:rPr lang="ru-RU" sz="1600" dirty="0" smtClean="0">
                <a:effectLst/>
              </a:rPr>
              <a:t/>
            </a:r>
            <a:br>
              <a:rPr lang="ru-RU" sz="1600" dirty="0" smtClean="0">
                <a:effectLst/>
              </a:rPr>
            </a:br>
            <a:endParaRPr lang="ru-RU" sz="16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9001125" cy="5214973"/>
          </a:xfrm>
        </p:spPr>
        <p:txBody>
          <a:bodyPr/>
          <a:lstStyle/>
          <a:p>
            <a:pPr algn="ctr">
              <a:buNone/>
            </a:pPr>
            <a:endParaRPr lang="ru-RU" sz="48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Влияние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ротанов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на ихтиофауну водоёмов</a:t>
            </a:r>
          </a:p>
          <a:p>
            <a:pPr>
              <a:buNone/>
            </a:pPr>
            <a:r>
              <a:rPr lang="ru-RU" sz="20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	              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		     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Работу выполнила: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Максимова Алёна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ученица 6 А класса                  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		                                       Руководитель: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Булатова Ирина  Александровна 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				       педагог дополнительного образования детей </a:t>
            </a:r>
          </a:p>
          <a:p>
            <a:pPr>
              <a:buNone/>
            </a:pP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				       МОУДОД «Станция юных натуралистов»</a:t>
            </a: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2010 год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Тосно Ленинградской области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Максимальный размер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по рекордам России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531" name="Picture 2" descr="C:\Documents and Settings\Николай\Рабочий стол\фото к исслед работе о ротане\204639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14" y="1643050"/>
            <a:ext cx="6786610" cy="4429138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 - хищник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dirty="0" smtClean="0"/>
              <a:t>в зависимости от размера он питается разнообразной пищей</a:t>
            </a:r>
            <a:endParaRPr lang="ru-RU" sz="4000" dirty="0"/>
          </a:p>
        </p:txBody>
      </p:sp>
      <p:pic>
        <p:nvPicPr>
          <p:cNvPr id="25604" name="Рисунок 3" descr="article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62"/>
            <a:ext cx="6286544" cy="335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500176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Питание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в природе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786843" cy="3500462"/>
          </a:xfrm>
        </p:spPr>
        <p:txBody>
          <a:bodyPr/>
          <a:lstStyle/>
          <a:p>
            <a:pPr algn="just">
              <a:defRPr/>
            </a:pPr>
            <a:r>
              <a:rPr lang="ru-RU" dirty="0" err="1" smtClean="0"/>
              <a:t>Ротаны</a:t>
            </a:r>
            <a:r>
              <a:rPr lang="ru-RU" dirty="0" smtClean="0"/>
              <a:t> длиной тела 8 - 11 мм питаются мелкими ракообразными; </a:t>
            </a:r>
          </a:p>
          <a:p>
            <a:pPr algn="just">
              <a:defRPr/>
            </a:pPr>
            <a:r>
              <a:rPr lang="ru-RU" dirty="0" smtClean="0"/>
              <a:t>12 - 100 мм - донными организмами и насекомыми;</a:t>
            </a:r>
          </a:p>
          <a:p>
            <a:pPr algn="just">
              <a:defRPr/>
            </a:pPr>
            <a:r>
              <a:rPr lang="ru-RU" dirty="0" smtClean="0"/>
              <a:t>свыше 100 мм - всем живым и крупным, что мельче него самого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2643188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При проведении данной работы использовались следующие методы исследования: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3000375"/>
            <a:ext cx="8858250" cy="300037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Метод наблюдения</a:t>
            </a:r>
          </a:p>
          <a:p>
            <a:pPr>
              <a:defRPr/>
            </a:pPr>
            <a:r>
              <a:rPr lang="ru-RU" dirty="0" smtClean="0"/>
              <a:t>Метод сплошного протоколирования</a:t>
            </a:r>
          </a:p>
          <a:p>
            <a:pPr>
              <a:defRPr/>
            </a:pPr>
            <a:r>
              <a:rPr lang="ru-RU" dirty="0" smtClean="0"/>
              <a:t>Регистрация отдельных поведенческих проявлений методом «временных срезов»</a:t>
            </a:r>
          </a:p>
          <a:p>
            <a:pPr>
              <a:defRPr/>
            </a:pPr>
            <a:r>
              <a:rPr lang="ru-RU" dirty="0" smtClean="0"/>
              <a:t>Метод составление таблиц </a:t>
            </a: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максимальных размеров пойманных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857364"/>
          <a:ext cx="7758112" cy="4114800"/>
        </p:xfrm>
        <a:graphic>
          <a:graphicData uri="http://schemas.openxmlformats.org/drawingml/2006/table">
            <a:tbl>
              <a:tblPr/>
              <a:tblGrid>
                <a:gridCol w="1928812"/>
                <a:gridCol w="1943100"/>
                <a:gridCol w="1943100"/>
                <a:gridCol w="19431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ротанов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Минимальный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Максимальный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размер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18.12.2009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  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3,9 </a:t>
                      </a:r>
                      <a:r>
                        <a:rPr lang="ru-RU" sz="1800" b="1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см</a:t>
                      </a:r>
                      <a:r>
                        <a:rPr lang="ru-RU" sz="1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1,5 см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 14 см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 5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22.01.2010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 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10 см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 2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18  см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 5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25.03.2010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13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2,5 см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15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3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08.04.2010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9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 2  см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 13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3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08.06.2010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13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2,5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16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4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28.10.2010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7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2,5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20 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5см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 120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857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Максимальный размер пойманного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в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Тосненском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районе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579" name="Picture 4" descr="C:\Documents and Settings\Николай\Рабочий стол\фото ротан\IMG_14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14480" y="2285992"/>
            <a:ext cx="5786478" cy="3857644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3573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 жизнестойкости 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57250" y="1928813"/>
          <a:ext cx="7772400" cy="4034790"/>
        </p:xfrm>
        <a:graphic>
          <a:graphicData uri="http://schemas.openxmlformats.org/drawingml/2006/table">
            <a:tbl>
              <a:tblPr/>
              <a:tblGrid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  <a:gridCol w="863600"/>
              </a:tblGrid>
              <a:tr h="37147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Выживаемость рыб без подачи кислорода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Окунь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Ёрш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Плотва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выживших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выживших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выживших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выживших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18.12.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22.01.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25.03.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08.04.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428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Выживаемость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при изменении температуры воды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2071688"/>
          <a:ext cx="8858250" cy="3709035"/>
        </p:xfrm>
        <a:graphic>
          <a:graphicData uri="http://schemas.openxmlformats.org/drawingml/2006/table">
            <a:tbl>
              <a:tblPr/>
              <a:tblGrid>
                <a:gridCol w="984250"/>
                <a:gridCol w="984250"/>
                <a:gridCol w="984250"/>
                <a:gridCol w="984250"/>
                <a:gridCol w="984250"/>
                <a:gridCol w="984250"/>
                <a:gridCol w="984250"/>
                <a:gridCol w="984250"/>
                <a:gridCol w="984250"/>
              </a:tblGrid>
              <a:tr h="37147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Выживаемость рыб при перемещении из прохладной воды в более тёплую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(вода в ёмк.+13°С, в аквариуме +23°С)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Окунь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Ёрш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Плотва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пересаженных рыб 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выживших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пересаженных рыб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выживших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пересаженных рыб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выживших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пересаженных рыб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выживших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18.12.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22.01.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25.03.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08.04.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8161" marR="7816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50019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излюбленных мест обитания в аквариуме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38" y="2000250"/>
          <a:ext cx="7986739" cy="3829058"/>
        </p:xfrm>
        <a:graphic>
          <a:graphicData uri="http://schemas.openxmlformats.org/drawingml/2006/table">
            <a:tbl>
              <a:tblPr/>
              <a:tblGrid>
                <a:gridCol w="1597022"/>
                <a:gridCol w="1597021"/>
                <a:gridCol w="1598653"/>
                <a:gridCol w="1597022"/>
                <a:gridCol w="1597021"/>
              </a:tblGrid>
              <a:tr h="56990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 в аквариуме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Место нахождение ротанов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в аквариуме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297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около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поверхности воды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средних слоях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около дна, за укрытиями,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водными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растениями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58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20.12.2009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58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24.12.2009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8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58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15.01.2010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58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19.01.2010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587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02.02.2010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7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357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Излюбленные места обитания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(длиной до 7 см)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8675" name="Picture 4" descr="C:\Documents and Settings\Николай\Рабочий стол\фото ротан\IMG_15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1785926"/>
            <a:ext cx="6858048" cy="4286262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1"/>
            <a:ext cx="9144000" cy="1214446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работы: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001125" cy="5000639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	изучение поведенческих особенностей </a:t>
            </a:r>
            <a:r>
              <a:rPr lang="ru-RU" dirty="0" err="1" smtClean="0"/>
              <a:t>ротана</a:t>
            </a:r>
            <a:r>
              <a:rPr lang="ru-RU" dirty="0" smtClean="0"/>
              <a:t>, определение его влияния на ихтиофауну водоёмов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21508" name="Рисунок 3" descr="ротан  в цель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71810"/>
            <a:ext cx="535785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2357438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Излюбленные места обитания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длиной тела 8 см и больше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5843" name="Содержимое 3" descr="IMG_14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42" y="2500306"/>
            <a:ext cx="5715040" cy="3714776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Укрытия в виде растений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9699" name="Picture 2" descr="C:\Documents and Settings\Николай\Рабочий стол\фото ротан\IMG_146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00" y="1357313"/>
            <a:ext cx="7215238" cy="4714893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Декоративные укрытия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23" name="Picture 2" descr="C:\Documents and Settings\Николай\Рабочий стол\фото ротан\IMG_147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38" y="1357313"/>
            <a:ext cx="6929486" cy="4714893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42875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143125"/>
            <a:ext cx="8858250" cy="385762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возможности содержания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ротана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в аквариуме 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 другими рыбами</a:t>
            </a:r>
            <a:endParaRPr lang="ru-RU" sz="4000" i="1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2286000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возможности содержания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 аквариуме  с окунями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39939" name="Содержимое 3" descr="окун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28794" y="2214554"/>
            <a:ext cx="4929221" cy="3929090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2071679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Действия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по отношению к подсаженным </a:t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к ним окуням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2428868"/>
          <a:ext cx="9144000" cy="350901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Подсаженные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ротанам     окуни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Действие ротанов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Съели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Забили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Оставили в аквариуме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08.04.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18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см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 5 см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см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500313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возможности содержания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 аквариуме  с карасями</a:t>
            </a:r>
            <a:endParaRPr lang="ru-RU" sz="4000" dirty="0"/>
          </a:p>
        </p:txBody>
      </p:sp>
      <p:pic>
        <p:nvPicPr>
          <p:cNvPr id="41987" name="Содержимое 4" descr="карась 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2571744"/>
            <a:ext cx="5715040" cy="3500456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1357313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Действия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по отношению к карасям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500" y="1785938"/>
          <a:ext cx="8001000" cy="4055428"/>
        </p:xfrm>
        <a:graphic>
          <a:graphicData uri="http://schemas.openxmlformats.org/drawingml/2006/table">
            <a:tbl>
              <a:tblPr/>
              <a:tblGrid>
                <a:gridCol w="819150"/>
                <a:gridCol w="817563"/>
                <a:gridCol w="819150"/>
                <a:gridCol w="817562"/>
                <a:gridCol w="819150"/>
                <a:gridCol w="679450"/>
                <a:gridCol w="679450"/>
                <a:gridCol w="858838"/>
                <a:gridCol w="857250"/>
                <a:gridCol w="833437"/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Подсаженные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рыбы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8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43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</a:t>
                      </a:r>
                    </a:p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Разме-ры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Съели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Забили </a:t>
                      </a:r>
                    </a:p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Оставили в аквариуме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69925">
                <a:tc rowSpan="5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08.06.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14.06.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2009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14 в длину и в 4см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ширину 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заглотил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карася и умер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 см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42986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Каннибализм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785938"/>
          <a:ext cx="8858250" cy="3996184"/>
        </p:xfrm>
        <a:graphic>
          <a:graphicData uri="http://schemas.openxmlformats.org/drawingml/2006/table">
            <a:tbl>
              <a:tblPr/>
              <a:tblGrid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</a:tblGrid>
              <a:tr h="6270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Подсаженные ротаны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ротанов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подсаженным рыбам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7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Количест-во рыб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Количест-во рыб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Съели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Забили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Оставили в аквариуме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3538"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18.12.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 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9,5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 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3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42986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Каннибализм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1857375"/>
          <a:ext cx="8858250" cy="3971925"/>
        </p:xfrm>
        <a:graphic>
          <a:graphicData uri="http://schemas.openxmlformats.org/drawingml/2006/table">
            <a:tbl>
              <a:tblPr/>
              <a:tblGrid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Подсаженные рыбы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ротанов к подсаженным рыбам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Количест-во рыб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Количест-во рыб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Съели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Забили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Оставили в аквариуме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22.01.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см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24.01.2010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 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 5 см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см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3"/>
            <a:ext cx="9144000" cy="1500199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исследовательской работы: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001125" cy="4286262"/>
          </a:xfrm>
        </p:spPr>
        <p:txBody>
          <a:bodyPr rtlCol="0">
            <a:normAutofit fontScale="85000" lnSpcReduction="10000"/>
          </a:bodyPr>
          <a:lstStyle/>
          <a:p>
            <a:pPr algn="just">
              <a:defRPr/>
            </a:pPr>
            <a:endParaRPr lang="ru-RU" dirty="0" smtClean="0"/>
          </a:p>
          <a:p>
            <a:pPr algn="just">
              <a:defRPr/>
            </a:pPr>
            <a:r>
              <a:rPr lang="ru-RU" dirty="0" smtClean="0"/>
              <a:t>Изучить литературные данные и интернет источники о </a:t>
            </a:r>
            <a:r>
              <a:rPr lang="ru-RU" dirty="0" err="1" smtClean="0"/>
              <a:t>ротане</a:t>
            </a:r>
            <a:endParaRPr lang="ru-RU" dirty="0" smtClean="0"/>
          </a:p>
          <a:p>
            <a:pPr algn="just">
              <a:defRPr/>
            </a:pPr>
            <a:r>
              <a:rPr lang="ru-RU" dirty="0" smtClean="0"/>
              <a:t>Исследовать биологические особенности </a:t>
            </a:r>
            <a:r>
              <a:rPr lang="ru-RU" dirty="0" err="1" smtClean="0"/>
              <a:t>ротана</a:t>
            </a:r>
            <a:r>
              <a:rPr lang="ru-RU" dirty="0" smtClean="0"/>
              <a:t> (размер, образ жизни, излюбленные места</a:t>
            </a:r>
            <a:br>
              <a:rPr lang="ru-RU" dirty="0" smtClean="0"/>
            </a:br>
            <a:r>
              <a:rPr lang="ru-RU" dirty="0" smtClean="0"/>
              <a:t>обитания, жизнестойкость)</a:t>
            </a:r>
          </a:p>
          <a:p>
            <a:pPr algn="just">
              <a:defRPr/>
            </a:pPr>
            <a:r>
              <a:rPr lang="ru-RU" dirty="0" smtClean="0"/>
              <a:t>Изучить кормовое поведение </a:t>
            </a:r>
            <a:r>
              <a:rPr lang="ru-RU" dirty="0" err="1" smtClean="0"/>
              <a:t>ротана</a:t>
            </a:r>
            <a:r>
              <a:rPr lang="ru-RU" dirty="0" smtClean="0"/>
              <a:t> (пищевая предпочтительность, способы охоты)</a:t>
            </a:r>
          </a:p>
          <a:p>
            <a:pPr algn="just">
              <a:defRPr/>
            </a:pPr>
            <a:r>
              <a:rPr lang="ru-RU" dirty="0" smtClean="0"/>
              <a:t>Установить возможность сосуществования </a:t>
            </a:r>
            <a:r>
              <a:rPr lang="ru-RU" dirty="0" err="1" smtClean="0"/>
              <a:t>ротанов</a:t>
            </a:r>
            <a:r>
              <a:rPr lang="ru-RU" dirty="0" smtClean="0"/>
              <a:t> с рыбами других видов и со своими соплеменниками</a:t>
            </a:r>
          </a:p>
          <a:p>
            <a:pPr marL="41148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142986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rgbClr val="4F81BD">
                    <a:lumMod val="75000"/>
                  </a:srgbClr>
                </a:solidFill>
              </a:rPr>
              <a:t>Каннибализм </a:t>
            </a:r>
            <a:r>
              <a:rPr lang="ru-RU" sz="4000" b="1" i="1" dirty="0" err="1" smtClean="0">
                <a:solidFill>
                  <a:srgbClr val="4F81BD">
                    <a:lumMod val="75000"/>
                  </a:srgbClr>
                </a:solidFill>
              </a:rPr>
              <a:t>ротанов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857364"/>
          <a:ext cx="8858250" cy="4027932"/>
        </p:xfrm>
        <a:graphic>
          <a:graphicData uri="http://schemas.openxmlformats.org/drawingml/2006/table">
            <a:tbl>
              <a:tblPr/>
              <a:tblGrid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  <a:gridCol w="885825"/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Ротаны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Подсаженные ротаны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Действия ротанов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подсаженным рыбам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рыб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Длина тела с хвостом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Ширина тела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Съели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Забили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Оставили в аквариуме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05.03.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см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см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 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 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88"/>
            <a:ext cx="9144000" cy="1357312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857500"/>
            <a:ext cx="8858250" cy="314325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способов охоты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ротанов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Тактика охоты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На встречу жертве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      	</a:t>
            </a:r>
            <a:r>
              <a:rPr lang="ru-RU" dirty="0" err="1" smtClean="0"/>
              <a:t>Ротан</a:t>
            </a:r>
            <a:r>
              <a:rPr lang="ru-RU" dirty="0" smtClean="0"/>
              <a:t>				Предполагаемая 							жертва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642910" y="4643446"/>
            <a:ext cx="3500437" cy="1000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6000760" y="4929198"/>
            <a:ext cx="15716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Тактика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охоты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Из укрытия  на дне вверх к поверхности воды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	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	</a:t>
            </a:r>
            <a:r>
              <a:rPr lang="ru-RU" dirty="0" err="1" smtClean="0"/>
              <a:t>Ротан</a:t>
            </a:r>
            <a:r>
              <a:rPr lang="ru-RU" dirty="0" smtClean="0"/>
              <a:t>			Предполагаемая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							жертва</a:t>
            </a:r>
          </a:p>
        </p:txBody>
      </p:sp>
      <p:sp>
        <p:nvSpPr>
          <p:cNvPr id="4" name="Стрелка вправо 3"/>
          <p:cNvSpPr/>
          <p:nvPr/>
        </p:nvSpPr>
        <p:spPr>
          <a:xfrm rot="20500580">
            <a:off x="1346200" y="5005388"/>
            <a:ext cx="2571750" cy="912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5572125" y="3786188"/>
            <a:ext cx="142875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Зубы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59" name="Picture 4" descr="C:\Documents and Settings\Николай\Рабочий стол\фото к исслед работе о ротане\зубы ротана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2763" y="1357313"/>
            <a:ext cx="5578475" cy="4643437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возможности поедания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ротаном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икры рыб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7891" name="Picture 4" descr="C:\Documents and Settings\Николай\Рабочий стол\фото к исслед работе о ротане\IMG_00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00100" y="1714488"/>
            <a:ext cx="7143800" cy="4357718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</p:spPr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Определение пищевой предпочтительности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785926"/>
          <a:ext cx="8858250" cy="4419600"/>
        </p:xfrm>
        <a:graphic>
          <a:graphicData uri="http://schemas.openxmlformats.org/drawingml/2006/table">
            <a:tbl>
              <a:tblPr/>
              <a:tblGrid>
                <a:gridCol w="1106488"/>
                <a:gridCol w="1108075"/>
                <a:gridCol w="1106487"/>
                <a:gridCol w="1108075"/>
                <a:gridCol w="1106488"/>
                <a:gridCol w="1108075"/>
                <a:gridCol w="1106487"/>
                <a:gridCol w="1108075"/>
              </a:tblGrid>
              <a:tr h="3714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Пища растительного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происхождения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Пища животного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происхождения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Сухой корм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прудовых рыб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хлеб</a:t>
                      </a:r>
                    </a:p>
                  </a:txBody>
                  <a:tcPr marL="68580" marR="68580" marT="0" marB="0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кусочки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капусты, одуванчика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живая рыба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насекомые, мотыль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кусочки рыбы, мяса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плавающие гранулы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тонущие гранулы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04.08.2010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пробовал на вкус и потом выплёвывал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пробовал на вкус и потом выплёвывал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20.08.2010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съедал в момент падения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14.09.2010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атаковал, но не съел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16.09.2010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21.09.2010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Выводы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 algn="just"/>
            <a:r>
              <a:rPr lang="ru-RU" dirty="0" err="1" smtClean="0"/>
              <a:t>Ротан</a:t>
            </a:r>
            <a:r>
              <a:rPr lang="ru-RU" dirty="0" smtClean="0"/>
              <a:t> </a:t>
            </a:r>
            <a:r>
              <a:rPr lang="ru-RU" dirty="0" smtClean="0"/>
              <a:t>является крайне нежелательной и опасной рыбой в водоёмах прудовых рыбоводческих хозяйств, т.к. он способен истреблять обитающую там рыбу, как в стадии малька, так и более крупную </a:t>
            </a:r>
            <a:r>
              <a:rPr lang="ru-RU" dirty="0" smtClean="0"/>
              <a:t>добычу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Выводы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 smtClean="0"/>
              <a:t>В мелких озёрах, карьерах и т.д. </a:t>
            </a:r>
            <a:r>
              <a:rPr lang="ru-RU" dirty="0" err="1" smtClean="0"/>
              <a:t>ротан</a:t>
            </a:r>
            <a:r>
              <a:rPr lang="ru-RU" dirty="0" smtClean="0"/>
              <a:t> благодаря своим биологическим особенностям (неприхотливости, живучести, прожорливости и жадности), если не принять меры, в ближайшее время может стать единственным объектом любительского рыболовства. А так как </a:t>
            </a:r>
            <a:r>
              <a:rPr lang="ru-RU" dirty="0" err="1" smtClean="0"/>
              <a:t>ротан</a:t>
            </a:r>
            <a:r>
              <a:rPr lang="ru-RU" dirty="0" smtClean="0"/>
              <a:t> является непромысловым видом рыб из-за несоразмерных пропорций головы и тела он не представляет  особой </a:t>
            </a:r>
            <a:r>
              <a:rPr lang="ru-RU" dirty="0" smtClean="0"/>
              <a:t>ценности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Выводы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 algn="just"/>
            <a:r>
              <a:rPr lang="ru-RU" dirty="0" smtClean="0"/>
              <a:t>В </a:t>
            </a:r>
            <a:r>
              <a:rPr lang="ru-RU" dirty="0" smtClean="0"/>
              <a:t>крупных озёрах и  реках </a:t>
            </a:r>
            <a:r>
              <a:rPr lang="ru-RU" dirty="0" err="1" smtClean="0"/>
              <a:t>ротаны</a:t>
            </a:r>
            <a:r>
              <a:rPr lang="ru-RU" dirty="0" smtClean="0"/>
              <a:t> не будут влиять на популяцию других видов рыб, т.к. при попадании в эти водоёмы они будут искать себе лучшие условий обитания в мелководных заливах, пойменных водоемах  т.д.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РОТАН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Царство:			Животные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Тип:			Хордовые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Подтип: 			Позвоночные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Надкласс: 			Рыбы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Класс: 			Костные рыбы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Подкласс: 		</a:t>
            </a:r>
            <a:r>
              <a:rPr lang="ru-RU" dirty="0" err="1" smtClean="0"/>
              <a:t>Лучепёрые</a:t>
            </a:r>
            <a:r>
              <a:rPr lang="ru-RU" dirty="0" smtClean="0"/>
              <a:t> рыбы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err="1" smtClean="0"/>
              <a:t>Надотряд</a:t>
            </a:r>
            <a:r>
              <a:rPr lang="ru-RU" dirty="0" smtClean="0"/>
              <a:t>:			</a:t>
            </a:r>
            <a:r>
              <a:rPr lang="ru-RU" dirty="0" err="1" smtClean="0"/>
              <a:t>Acanthopterygii</a:t>
            </a: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Отряд: 			Окунеобразные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Подотряд:			Бычковые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Семейство:		</a:t>
            </a:r>
            <a:r>
              <a:rPr lang="ru-RU" dirty="0" err="1" smtClean="0"/>
              <a:t>Головешковые</a:t>
            </a: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Род: 			Головёшка (</a:t>
            </a:r>
            <a:r>
              <a:rPr lang="ru-RU" dirty="0" err="1" smtClean="0"/>
              <a:t>Perccottus</a:t>
            </a:r>
            <a:r>
              <a:rPr lang="ru-RU" dirty="0" smtClean="0"/>
              <a:t>)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/>
              <a:t>Вид: 			</a:t>
            </a:r>
            <a:r>
              <a:rPr lang="ru-RU" dirty="0" err="1" smtClean="0"/>
              <a:t>Ротан</a:t>
            </a: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Выводы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dirty="0" smtClean="0"/>
              <a:t>В водоемах, в которых обитают хищные рыбы (щука и т.д.) </a:t>
            </a:r>
            <a:r>
              <a:rPr lang="ru-RU" dirty="0" err="1" smtClean="0"/>
              <a:t>ротан</a:t>
            </a:r>
            <a:r>
              <a:rPr lang="ru-RU" dirty="0" smtClean="0"/>
              <a:t> скорее всего не будет иметь широкого распространения, т.к. медлителен при </a:t>
            </a:r>
            <a:r>
              <a:rPr lang="ru-RU" dirty="0" smtClean="0"/>
              <a:t>передвижении </a:t>
            </a:r>
            <a:r>
              <a:rPr lang="ru-RU" dirty="0" smtClean="0"/>
              <a:t>и будет являться для них добычей.  В этом случае он будет скромно обитать преимущественно в прибрежной зоне, в зарослях растений, не будет </a:t>
            </a:r>
            <a:r>
              <a:rPr lang="ru-RU" smtClean="0"/>
              <a:t>широко </a:t>
            </a:r>
            <a:r>
              <a:rPr lang="ru-RU" smtClean="0"/>
              <a:t>распространяться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214424"/>
          </a:xfrm>
        </p:spPr>
        <p:txBody>
          <a:bodyPr/>
          <a:lstStyle/>
          <a:p>
            <a:pPr>
              <a:defRPr/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Перспективы работы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001125" cy="4286262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algn="just">
              <a:defRPr/>
            </a:pPr>
            <a:r>
              <a:rPr lang="ru-RU" dirty="0" smtClean="0"/>
              <a:t>Планируется продолжить наблюдения за </a:t>
            </a:r>
            <a:r>
              <a:rPr lang="ru-RU" dirty="0" err="1" smtClean="0"/>
              <a:t>ротанами</a:t>
            </a:r>
            <a:r>
              <a:rPr lang="ru-RU" dirty="0" smtClean="0"/>
              <a:t> с целью уточнения степени их влияния на экосистему водоёмов, выявления степени угрозы со стороны </a:t>
            </a:r>
            <a:r>
              <a:rPr lang="ru-RU" dirty="0" err="1" smtClean="0"/>
              <a:t>ротанов</a:t>
            </a:r>
            <a:r>
              <a:rPr lang="ru-RU" dirty="0" smtClean="0"/>
              <a:t> для местных видов моллюсков, земноводных (головастики и взрослые особи лягушек, жаб, тритонов)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128586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А также:</a:t>
            </a:r>
            <a:b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858281" cy="4500576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algn="just">
              <a:defRPr/>
            </a:pPr>
            <a:r>
              <a:rPr lang="ru-RU" dirty="0" smtClean="0"/>
              <a:t>Наблюдение за размножением </a:t>
            </a:r>
            <a:r>
              <a:rPr lang="ru-RU" dirty="0" err="1" smtClean="0"/>
              <a:t>ротанов</a:t>
            </a:r>
            <a:r>
              <a:rPr lang="ru-RU" dirty="0" smtClean="0"/>
              <a:t> и возможностью получение потомства </a:t>
            </a:r>
            <a:r>
              <a:rPr lang="ru-RU" dirty="0" err="1" smtClean="0"/>
              <a:t>ротанов</a:t>
            </a:r>
            <a:r>
              <a:rPr lang="ru-RU" dirty="0" smtClean="0"/>
              <a:t>  в условиях неволи</a:t>
            </a:r>
          </a:p>
          <a:p>
            <a:pPr algn="just">
              <a:defRPr/>
            </a:pPr>
            <a:r>
              <a:rPr lang="ru-RU" dirty="0" smtClean="0"/>
              <a:t>Определение возможности изменением цвета </a:t>
            </a:r>
            <a:r>
              <a:rPr lang="ru-RU" dirty="0" err="1" smtClean="0"/>
              <a:t>ротана</a:t>
            </a:r>
            <a:r>
              <a:rPr lang="ru-RU" dirty="0" smtClean="0"/>
              <a:t> (маскировка) под цвет окружающей среды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2071688"/>
          </a:xfrm>
        </p:spPr>
        <p:txBody>
          <a:bodyPr/>
          <a:lstStyle/>
          <a:p>
            <a:pPr>
              <a:defRPr/>
            </a:pPr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</a:rPr>
              <a:t>Спасибо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071688"/>
            <a:ext cx="8858250" cy="292893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000" dirty="0" smtClean="0"/>
              <a:t>					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за</a:t>
            </a:r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6000" b="1" i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внимание !</a:t>
            </a:r>
            <a:endParaRPr lang="ru-RU" sz="6000" b="1" i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85750"/>
            <a:ext cx="9001125" cy="1785938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Излюбленные места обитания </a:t>
            </a:r>
            <a:r>
              <a:rPr lang="ru-RU" sz="4000" b="1" i="1" dirty="0" err="1" smtClean="0">
                <a:solidFill>
                  <a:schemeClr val="accent1">
                    <a:lumMod val="75000"/>
                  </a:schemeClr>
                </a:solidFill>
              </a:rPr>
              <a:t>ротана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в природе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428875"/>
            <a:ext cx="8858250" cy="3571875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endParaRPr lang="ru-RU" sz="4000" dirty="0">
              <a:latin typeface="Arial Black" pitchFamily="34" charset="0"/>
            </a:endParaRPr>
          </a:p>
        </p:txBody>
      </p:sp>
      <p:pic>
        <p:nvPicPr>
          <p:cNvPr id="17412" name="Рисунок 3" descr="озеро.jpeg 2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71678"/>
            <a:ext cx="8858312" cy="400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Карьеры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435" name="Содержимое 3" descr="карьер 2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357313"/>
            <a:ext cx="8501122" cy="4643437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Озёра с зарослями растений 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59" name="Содержимое 4" descr="озеро с зарослями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1357313"/>
            <a:ext cx="8429684" cy="4643437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Речные заводи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483" name="Содержимое 3" descr="речная завод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1357313"/>
            <a:ext cx="8572560" cy="4643437"/>
          </a:xfr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8"/>
            <a:ext cx="9144000" cy="928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200000"/>
                  </a:schemeClr>
                </a:solidFill>
              </a:rPr>
              <a:t>	</a:t>
            </a:r>
            <a:br>
              <a:rPr lang="ru-RU" b="1" i="1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 вид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ротана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pic>
        <p:nvPicPr>
          <p:cNvPr id="18435" name="Picture 4" descr="C:\Documents and Settings\Николай\Рабочий стол\фото ротан\IMG_144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90" y="1428736"/>
            <a:ext cx="6596087" cy="4643437"/>
          </a:xfr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2463</TotalTime>
  <Words>1313</Words>
  <PresentationFormat>Экран (4:3)</PresentationFormat>
  <Paragraphs>603</Paragraphs>
  <Slides>43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Тема8</vt:lpstr>
      <vt:lpstr>Муниципальное образовательное учреждение  дополнительного образования детей «Станция юных натуралистов»  МО Тосненский район Ленинградской области </vt:lpstr>
      <vt:lpstr>Цель работы: </vt:lpstr>
      <vt:lpstr> Задачи исследовательской работы: </vt:lpstr>
      <vt:lpstr>РОТАН</vt:lpstr>
      <vt:lpstr>  Излюбленные места обитания ротана в природе  </vt:lpstr>
      <vt:lpstr>Карьеры</vt:lpstr>
      <vt:lpstr>Озёра с зарослями растений </vt:lpstr>
      <vt:lpstr>Речные заводи</vt:lpstr>
      <vt:lpstr>  Внешний вид ротана </vt:lpstr>
      <vt:lpstr>Максимальный размер ротана  по рекордам России</vt:lpstr>
      <vt:lpstr>Ротан  - хищник</vt:lpstr>
      <vt:lpstr>Питание ротана в природе</vt:lpstr>
      <vt:lpstr>При проведении данной работы использовались следующие методы исследования:</vt:lpstr>
      <vt:lpstr> Определение максимальных размеров пойманных ротанов </vt:lpstr>
      <vt:lpstr>Максимальный размер пойманного ротана в Тосненском районе</vt:lpstr>
      <vt:lpstr> Определение  жизнестойкости  ротанов </vt:lpstr>
      <vt:lpstr>Выживаемость ротанов при изменении температуры воды</vt:lpstr>
      <vt:lpstr> Определение излюбленных мест обитания в аквариуме </vt:lpstr>
      <vt:lpstr>Излюбленные места обитания ротанов (длиной до 7 см)</vt:lpstr>
      <vt:lpstr> Излюбленные места обитания ротанов длиной тела 8 см и больше </vt:lpstr>
      <vt:lpstr>Укрытия в виде растений</vt:lpstr>
      <vt:lpstr>Декоративные укрытия</vt:lpstr>
      <vt:lpstr>Определение</vt:lpstr>
      <vt:lpstr>Определение возможности содержания ротана в аквариуме  с окунями </vt:lpstr>
      <vt:lpstr>Действия ротанов по отношению к подсаженным  к ним окуням</vt:lpstr>
      <vt:lpstr>Определение возможности содержания ротана в аквариуме  с карасями</vt:lpstr>
      <vt:lpstr>Действия ротанов по отношению к карасям</vt:lpstr>
      <vt:lpstr>Каннибализм ротанов</vt:lpstr>
      <vt:lpstr>Каннибализм ротанов</vt:lpstr>
      <vt:lpstr>Каннибализм ротанов</vt:lpstr>
      <vt:lpstr>Определение </vt:lpstr>
      <vt:lpstr>Тактика охоты ротана</vt:lpstr>
      <vt:lpstr>Тактика охоты ротана</vt:lpstr>
      <vt:lpstr>Зубы ротана</vt:lpstr>
      <vt:lpstr> Определение возможности поедания ротаном  икры рыб </vt:lpstr>
      <vt:lpstr> Определение пищевой предпочтительности ротанов </vt:lpstr>
      <vt:lpstr>Выводы</vt:lpstr>
      <vt:lpstr>Выводы</vt:lpstr>
      <vt:lpstr>Выводы</vt:lpstr>
      <vt:lpstr>Выводы</vt:lpstr>
      <vt:lpstr> Перспективы работы </vt:lpstr>
      <vt:lpstr> А также: </vt:lpstr>
      <vt:lpstr>Спасибо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возможности влияния ротанов на ихтиофауну водоёмов </dc:title>
  <cp:lastModifiedBy>Николай</cp:lastModifiedBy>
  <cp:revision>234</cp:revision>
  <dcterms:modified xsi:type="dcterms:W3CDTF">2011-01-30T19:18:43Z</dcterms:modified>
</cp:coreProperties>
</file>