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90" d="100"/>
          <a:sy n="90" d="100"/>
        </p:scale>
        <p:origin x="-594" y="-4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4A5AE6-CEBD-4208-9184-C71F3BB15884}" type="datetimeFigureOut">
              <a:rPr lang="ru-RU" smtClean="0"/>
              <a:pPr/>
              <a:t>08.02.2011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3588E2-B401-4B73-A852-BFF46A8959F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03588E2-B401-4B73-A852-BFF46A8959F0}"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F9EDE69-A406-43A4-8BB3-D3CF790754DC}" type="datetimeFigureOut">
              <a:rPr lang="ru-RU" smtClean="0"/>
              <a:pPr/>
              <a:t>08.02.2011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19B0344-001D-4FA1-9DA5-D37B2DB5186E}" type="slidenum">
              <a:rPr lang="ru-RU" smtClean="0"/>
              <a:pPr/>
              <a:t>‹#›</a:t>
            </a:fld>
            <a:endParaRPr lang="ru-RU"/>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9EDE69-A406-43A4-8BB3-D3CF790754DC}" type="datetimeFigureOut">
              <a:rPr lang="ru-RU" smtClean="0"/>
              <a:pPr/>
              <a:t>08.02.2011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B0344-001D-4FA1-9DA5-D37B2DB5186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rezepte-guru.de/" TargetMode="External"/><Relationship Id="rId2" Type="http://schemas.openxmlformats.org/officeDocument/2006/relationships/hyperlink" Target="http://www.gotovim-tak.ru/" TargetMode="External"/><Relationship Id="rId1" Type="http://schemas.openxmlformats.org/officeDocument/2006/relationships/slideLayout" Target="../slideLayouts/slideLayout2.xml"/><Relationship Id="rId5" Type="http://schemas.openxmlformats.org/officeDocument/2006/relationships/hyperlink" Target="http://rezepte-und-tipps.de/" TargetMode="External"/><Relationship Id="rId4" Type="http://schemas.openxmlformats.org/officeDocument/2006/relationships/hyperlink" Target="http://mamas-rezepte.d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14348" y="1000108"/>
            <a:ext cx="7786742" cy="4524315"/>
          </a:xfrm>
          <a:prstGeom prst="rect">
            <a:avLst/>
          </a:prstGeom>
          <a:noFill/>
        </p:spPr>
        <p:txBody>
          <a:bodyPr wrap="square" lIns="91440" tIns="45720" rIns="91440" bIns="45720">
            <a:spAutoFit/>
          </a:bodyPr>
          <a:lstStyle/>
          <a:p>
            <a:r>
              <a:rPr lang="de-DE" sz="7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DEUTSCHE KÜCHE</a:t>
            </a:r>
          </a:p>
          <a:p>
            <a:r>
              <a:rPr lang="de-DE" sz="7200" b="1"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u</a:t>
            </a:r>
            <a:r>
              <a:rPr lang="de-DE" sz="72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nd</a:t>
            </a:r>
          </a:p>
          <a:p>
            <a:r>
              <a:rPr lang="de-DE" sz="7200" b="1"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d</a:t>
            </a:r>
            <a:r>
              <a:rPr lang="de-DE" sz="7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eutsche Grammatik</a:t>
            </a:r>
            <a:endParaRPr lang="ru-RU" sz="7200" b="1" cap="none" spc="0"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endParaRPr>
          </a:p>
        </p:txBody>
      </p:sp>
      <p:pic>
        <p:nvPicPr>
          <p:cNvPr id="2050" name="Picture 2" descr="C:\Documents and Settings\Татьяна\Мои документы\Deutsche_K%FCche__2467.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357686" y="2143116"/>
            <a:ext cx="4786314" cy="4286280"/>
          </a:xfrm>
          <a:prstGeom prst="rect">
            <a:avLst/>
          </a:prstGeom>
          <a:noFill/>
        </p:spPr>
      </p:pic>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48" y="357166"/>
            <a:ext cx="8001056" cy="8002191"/>
          </a:xfrm>
          <a:prstGeom prst="rect">
            <a:avLst/>
          </a:prstGeom>
          <a:noFill/>
        </p:spPr>
        <p:txBody>
          <a:bodyPr wrap="square" lIns="91440" tIns="45720" rIns="91440" bIns="45720">
            <a:spAutoFit/>
          </a:bodyPr>
          <a:lstStyle/>
          <a:p>
            <a:r>
              <a:rPr lang="de-DE" sz="40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Projekt</a:t>
            </a:r>
            <a:r>
              <a:rPr lang="de-DE" sz="4000"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 von </a:t>
            </a:r>
            <a:r>
              <a:rPr lang="de-DE" sz="40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Angela</a:t>
            </a:r>
            <a:r>
              <a:rPr lang="ru-RU" sz="4000" b="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 </a:t>
            </a:r>
            <a:r>
              <a:rPr lang="de-DE" sz="4000" b="1" dirty="0" err="1"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Uljanowa</a:t>
            </a:r>
            <a:r>
              <a:rPr lang="de-DE" sz="4000" b="0" cap="none" spc="0"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a:t>
            </a:r>
          </a:p>
          <a:p>
            <a:r>
              <a:rPr lang="de-DE" sz="4000" dirty="0" err="1" smtClean="0">
                <a:ln w="18415" cmpd="sng">
                  <a:solidFill>
                    <a:srgbClr val="FFFFFF"/>
                  </a:solidFill>
                  <a:prstDash val="solid"/>
                </a:ln>
                <a:solidFill>
                  <a:srgbClr val="FFC000"/>
                </a:solidFill>
                <a:effectLst>
                  <a:outerShdw blurRad="63500" dir="3600000" algn="tl" rotWithShape="0">
                    <a:srgbClr val="000000">
                      <a:alpha val="70000"/>
                    </a:srgbClr>
                  </a:outerShdw>
                </a:effectLst>
              </a:rPr>
              <a:t>Tscheljabinsker</a:t>
            </a:r>
            <a:r>
              <a:rPr lang="de-DE" sz="4000"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 pädagogisches </a:t>
            </a:r>
            <a:endParaRPr lang="ru-RU" sz="4000" dirty="0" smtClean="0">
              <a:ln w="18415" cmpd="sng">
                <a:solidFill>
                  <a:srgbClr val="FFFFFF"/>
                </a:solidFill>
                <a:prstDash val="solid"/>
              </a:ln>
              <a:solidFill>
                <a:srgbClr val="FFC000"/>
              </a:solidFill>
              <a:effectLst>
                <a:outerShdw blurRad="63500" dir="3600000" algn="tl" rotWithShape="0">
                  <a:srgbClr val="000000">
                    <a:alpha val="70000"/>
                  </a:srgbClr>
                </a:outerShdw>
              </a:effectLst>
            </a:endParaRPr>
          </a:p>
          <a:p>
            <a:r>
              <a:rPr lang="de-DE" sz="4000"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College </a:t>
            </a:r>
            <a:r>
              <a:rPr lang="ru-RU" sz="4000"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 1, 2010</a:t>
            </a:r>
          </a:p>
          <a:p>
            <a:r>
              <a:rPr lang="de-DE" sz="4000"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Geprüft von T. A. </a:t>
            </a:r>
            <a:r>
              <a:rPr lang="de-DE" sz="4000" dirty="0" err="1" smtClean="0">
                <a:ln w="18415" cmpd="sng">
                  <a:solidFill>
                    <a:srgbClr val="FFFFFF"/>
                  </a:solidFill>
                  <a:prstDash val="solid"/>
                </a:ln>
                <a:solidFill>
                  <a:srgbClr val="FFC000"/>
                </a:solidFill>
                <a:effectLst>
                  <a:outerShdw blurRad="63500" dir="3600000" algn="tl" rotWithShape="0">
                    <a:srgbClr val="000000">
                      <a:alpha val="70000"/>
                    </a:srgbClr>
                  </a:outerShdw>
                </a:effectLst>
              </a:rPr>
              <a:t>Assabina</a:t>
            </a:r>
            <a:r>
              <a:rPr lang="de-DE" sz="4000"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a:t>
            </a:r>
          </a:p>
          <a:p>
            <a:r>
              <a:rPr lang="de-DE" sz="4000"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Deutschlehrerin von CHGPK </a:t>
            </a:r>
            <a:r>
              <a:rPr lang="ru-RU" sz="4000"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 1</a:t>
            </a:r>
          </a:p>
          <a:p>
            <a:r>
              <a:rPr lang="de-DE" sz="4000" b="1" i="1" dirty="0" smtClean="0">
                <a:ln w="12700">
                  <a:solidFill>
                    <a:schemeClr val="tx2">
                      <a:satMod val="155000"/>
                    </a:schemeClr>
                  </a:solidFill>
                  <a:prstDash val="solid"/>
                </a:ln>
                <a:solidFill>
                  <a:schemeClr val="accent6"/>
                </a:solidFill>
                <a:effectLst>
                  <a:outerShdw blurRad="41275" dist="20320" dir="1800000" algn="tl" rotWithShape="0">
                    <a:srgbClr val="000000">
                      <a:alpha val="40000"/>
                    </a:srgbClr>
                  </a:outerShdw>
                </a:effectLst>
              </a:rPr>
              <a:t>Internetquellen</a:t>
            </a:r>
            <a:r>
              <a:rPr lang="de-DE" sz="40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rPr>
              <a:t>:</a:t>
            </a:r>
          </a:p>
          <a:p>
            <a:r>
              <a:rPr lang="de-DE" sz="36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hlinkClick r:id="rId2"/>
              </a:rPr>
              <a:t>http://www.gotovim-tak.ru</a:t>
            </a:r>
            <a:endParaRPr lang="de-DE" sz="36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endParaRPr>
          </a:p>
          <a:p>
            <a:r>
              <a:rPr lang="de-DE" sz="36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hlinkClick r:id="rId3"/>
              </a:rPr>
              <a:t>http://www.rezepte-guru.de</a:t>
            </a:r>
            <a:endParaRPr lang="de-DE" sz="36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endParaRPr>
          </a:p>
          <a:p>
            <a:r>
              <a:rPr lang="de-DE" sz="36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hlinkClick r:id="rId4"/>
              </a:rPr>
              <a:t>http://mamas-rezepte.de</a:t>
            </a:r>
            <a:endParaRPr lang="ru-RU" sz="36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endParaRPr>
          </a:p>
          <a:p>
            <a:r>
              <a:rPr lang="de-DE" sz="36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hlinkClick r:id="rId5"/>
              </a:rPr>
              <a:t>http://rezepte-und-tipps.de</a:t>
            </a:r>
            <a:endParaRPr lang="de-DE" sz="36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endParaRPr>
          </a:p>
          <a:p>
            <a:endParaRPr lang="de-DE" sz="36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endParaRPr>
          </a:p>
          <a:p>
            <a:endParaRPr lang="ru-RU" sz="4000" i="1" dirty="0" smtClean="0">
              <a:ln w="18415" cmpd="sng">
                <a:solidFill>
                  <a:srgbClr val="FFFFFF"/>
                </a:solidFill>
                <a:prstDash val="solid"/>
              </a:ln>
              <a:solidFill>
                <a:srgbClr val="FFC000"/>
              </a:solidFill>
              <a:effectLst>
                <a:outerShdw blurRad="63500" dir="3600000" algn="tl" rotWithShape="0">
                  <a:srgbClr val="000000">
                    <a:alpha val="70000"/>
                  </a:srgbClr>
                </a:outerShdw>
              </a:effectLst>
            </a:endParaRPr>
          </a:p>
          <a:p>
            <a:endParaRPr lang="ru-RU" sz="5400" b="0" cap="none" spc="0" dirty="0">
              <a:ln w="18415" cmpd="sng">
                <a:solidFill>
                  <a:srgbClr val="FFFFFF"/>
                </a:solidFill>
                <a:prstDash val="solid"/>
              </a:ln>
              <a:solidFill>
                <a:srgbClr val="FFC000"/>
              </a:solidFill>
              <a:effectLst>
                <a:outerShdw blurRad="63500" dir="3600000" algn="tl" rotWithShape="0">
                  <a:srgbClr val="000000">
                    <a:alpha val="70000"/>
                  </a:srgbClr>
                </a:outerShdw>
              </a:effectLst>
            </a:endParaRPr>
          </a:p>
        </p:txBody>
      </p:sp>
    </p:spTree>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Татьяна\Мои документы\apfel.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71802" y="142852"/>
            <a:ext cx="6405584" cy="6500858"/>
          </a:xfrm>
          <a:prstGeom prst="rect">
            <a:avLst/>
          </a:prstGeom>
          <a:noFill/>
        </p:spPr>
      </p:pic>
      <p:pic>
        <p:nvPicPr>
          <p:cNvPr id="1029" name="Picture 5" descr="C:\Documents and Settings\Татьяна\Мои документы\apfel-zimt-muffins.jpg"/>
          <p:cNvPicPr>
            <a:picLocks noChangeAspect="1" noChangeArrowheads="1"/>
          </p:cNvPicPr>
          <p:nvPr/>
        </p:nvPicPr>
        <p:blipFill>
          <a:blip r:embed="rId3"/>
          <a:srcRect/>
          <a:stretch>
            <a:fillRect/>
          </a:stretch>
        </p:blipFill>
        <p:spPr bwMode="auto">
          <a:xfrm rot="20653402">
            <a:off x="810042" y="3746939"/>
            <a:ext cx="3571900" cy="2469528"/>
          </a:xfrm>
          <a:prstGeom prst="rect">
            <a:avLst/>
          </a:prstGeom>
          <a:ln w="190500" cap="sq">
            <a:solidFill>
              <a:schemeClr val="accent3">
                <a:lumMod val="5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 name="Picture 5" descr="C:\Documents and Settings\Татьяна\Мои документы\apfel-zimt-muffins.jpg"/>
          <p:cNvPicPr>
            <a:picLocks noChangeAspect="1" noChangeArrowheads="1"/>
          </p:cNvPicPr>
          <p:nvPr/>
        </p:nvPicPr>
        <p:blipFill>
          <a:blip r:embed="rId3"/>
          <a:srcRect/>
          <a:stretch>
            <a:fillRect/>
          </a:stretch>
        </p:blipFill>
        <p:spPr bwMode="auto">
          <a:xfrm>
            <a:off x="2143108" y="4071942"/>
            <a:ext cx="3429024" cy="2505076"/>
          </a:xfrm>
          <a:prstGeom prst="rect">
            <a:avLst/>
          </a:prstGeom>
          <a:ln w="190500" cap="sq">
            <a:solidFill>
              <a:schemeClr val="accent3">
                <a:lumMod val="75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9" name="Прямоугольник 8"/>
          <p:cNvSpPr/>
          <p:nvPr/>
        </p:nvSpPr>
        <p:spPr>
          <a:xfrm>
            <a:off x="785786" y="428604"/>
            <a:ext cx="4214842" cy="1569660"/>
          </a:xfrm>
          <a:prstGeom prst="rect">
            <a:avLst/>
          </a:prstGeom>
          <a:noFill/>
        </p:spPr>
        <p:txBody>
          <a:bodyPr wrap="square" lIns="91440" tIns="45720" rIns="91440" bIns="45720">
            <a:spAutoFit/>
          </a:bodyPr>
          <a:lstStyle/>
          <a:p>
            <a:r>
              <a:rPr lang="de-DE" sz="48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A</a:t>
            </a:r>
            <a:r>
              <a:rPr lang="de-DE" sz="48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pfelscheiben</a:t>
            </a:r>
          </a:p>
          <a:p>
            <a:r>
              <a:rPr lang="de-DE" sz="4800" b="1"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i</a:t>
            </a:r>
            <a:r>
              <a:rPr lang="de-DE" sz="48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m Teig</a:t>
            </a:r>
            <a:r>
              <a:rPr lang="de-DE" sz="48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a:t>
            </a:r>
            <a:endParaRPr lang="ru-RU" sz="4800" b="1" cap="none" spc="0"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endParaRPr>
          </a:p>
        </p:txBody>
      </p:sp>
      <p:sp>
        <p:nvSpPr>
          <p:cNvPr id="10" name="Прямоугольник 9"/>
          <p:cNvSpPr/>
          <p:nvPr/>
        </p:nvSpPr>
        <p:spPr>
          <a:xfrm>
            <a:off x="785786" y="1928802"/>
            <a:ext cx="2357454" cy="2123658"/>
          </a:xfrm>
          <a:prstGeom prst="rect">
            <a:avLst/>
          </a:prstGeom>
          <a:noFill/>
        </p:spPr>
        <p:txBody>
          <a:bodyPr wrap="square" lIns="91440" tIns="45720" rIns="91440" bIns="45720">
            <a:spAutoFit/>
          </a:bodyPr>
          <a:lstStyle/>
          <a:p>
            <a:r>
              <a:rPr lang="de-DE"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Thema: </a:t>
            </a:r>
          </a:p>
          <a:p>
            <a:r>
              <a:rPr lang="de-DE" sz="3200"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Imperativ</a:t>
            </a:r>
            <a:r>
              <a:rPr lang="ru-RU" sz="3200"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a:t>
            </a:r>
            <a:endParaRPr lang="de-DE" sz="3200"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endParaRPr>
          </a:p>
          <a:p>
            <a:r>
              <a:rPr lang="de-DE" sz="3200" b="1" cap="none"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II. Person Plural</a:t>
            </a:r>
            <a:endParaRPr lang="ru-RU" sz="3200" b="1" cap="none" spc="0" dirty="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endParaRPr>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282" y="428604"/>
            <a:ext cx="8572560" cy="6494085"/>
          </a:xfrm>
          <a:prstGeom prst="rect">
            <a:avLst/>
          </a:prstGeom>
          <a:noFill/>
        </p:spPr>
        <p:txBody>
          <a:bodyPr wrap="square" lIns="91440" tIns="45720" rIns="91440" bIns="45720">
            <a:spAutoFit/>
          </a:bodyPr>
          <a:lstStyle/>
          <a:p>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Nehm…</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4 mittlere Äpfel,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wasch…</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sie,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stech…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Kerngehäuse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aus</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schäl…</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sie und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schneid…</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in dicke runde Scheiben. Dann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brat…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die Apfelscheiben mit Mehl und 50 Gramm Zucker im Fett.</a:t>
            </a:r>
          </a:p>
          <a:p>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Für den Teig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nehm…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75 Gramm Mehl, 1 Ei, 4 Esslöffel Milch, Salz und Soda.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Zieh…</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die Apfelscheiben durch den Teig.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Erhitz…</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das Fett in der Pfanne und </a:t>
            </a:r>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brat…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die Apfelscheiben von beiden Seiten goldbraun.</a:t>
            </a:r>
          </a:p>
          <a:p>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Servier…</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warm mit Zimtzucker.</a:t>
            </a:r>
          </a:p>
          <a:p>
            <a:r>
              <a:rPr lang="de-DE" sz="3200" b="1" i="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Apfelscheiben im Teig sind fertig! Guten Appetit!</a:t>
            </a:r>
          </a:p>
          <a:p>
            <a:endParaRPr lang="ru-RU" sz="3200" b="1" cap="none" spc="0"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endParaRPr>
          </a:p>
        </p:txBody>
      </p:sp>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1472" y="428604"/>
            <a:ext cx="4429156" cy="1015663"/>
          </a:xfrm>
          <a:prstGeom prst="rect">
            <a:avLst/>
          </a:prstGeom>
          <a:noFill/>
        </p:spPr>
        <p:txBody>
          <a:bodyPr wrap="square" lIns="91440" tIns="45720" rIns="91440" bIns="45720">
            <a:spAutoFit/>
          </a:bodyPr>
          <a:lstStyle/>
          <a:p>
            <a:r>
              <a:rPr lang="de-DE" sz="60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Obstsalat</a:t>
            </a:r>
            <a:r>
              <a:rPr lang="de-DE" sz="48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a:t>
            </a:r>
            <a:endParaRPr lang="ru-RU" sz="4800" b="1" cap="none" spc="0"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endParaRPr>
          </a:p>
        </p:txBody>
      </p:sp>
      <p:sp>
        <p:nvSpPr>
          <p:cNvPr id="5" name="Прямоугольник 4"/>
          <p:cNvSpPr/>
          <p:nvPr/>
        </p:nvSpPr>
        <p:spPr>
          <a:xfrm>
            <a:off x="714348" y="1500174"/>
            <a:ext cx="3643338" cy="1631216"/>
          </a:xfrm>
          <a:prstGeom prst="rect">
            <a:avLst/>
          </a:prstGeom>
          <a:noFill/>
        </p:spPr>
        <p:txBody>
          <a:bodyPr wrap="square" lIns="91440" tIns="45720" rIns="91440" bIns="45720">
            <a:spAutoFit/>
          </a:bodyPr>
          <a:lstStyle/>
          <a:p>
            <a:r>
              <a:rPr lang="de-DE"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Thema: </a:t>
            </a:r>
          </a:p>
          <a:p>
            <a:r>
              <a:rPr lang="de-DE" sz="3200"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Imperativ,</a:t>
            </a:r>
          </a:p>
          <a:p>
            <a:r>
              <a:rPr lang="de-DE" sz="3200" b="1" cap="none"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Höflichkeitsform</a:t>
            </a:r>
            <a:endParaRPr lang="ru-RU" sz="3200" b="1" cap="none" spc="0" dirty="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endParaRPr>
          </a:p>
        </p:txBody>
      </p:sp>
      <p:pic>
        <p:nvPicPr>
          <p:cNvPr id="3074" name="Picture 2" descr="C:\Documents and Settings\Татьяна\Мои документы\kiwi.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714744" y="642918"/>
            <a:ext cx="5715000" cy="5715000"/>
          </a:xfrm>
          <a:prstGeom prst="rect">
            <a:avLst/>
          </a:prstGeom>
          <a:noFill/>
        </p:spPr>
      </p:pic>
      <p:pic>
        <p:nvPicPr>
          <p:cNvPr id="3075" name="Picture 3" descr="C:\Documents and Settings\Татьяна\Мои документы\0053.jpg"/>
          <p:cNvPicPr>
            <a:picLocks noChangeAspect="1" noChangeArrowheads="1"/>
          </p:cNvPicPr>
          <p:nvPr/>
        </p:nvPicPr>
        <p:blipFill>
          <a:blip r:embed="rId3"/>
          <a:srcRect/>
          <a:stretch>
            <a:fillRect/>
          </a:stretch>
        </p:blipFill>
        <p:spPr bwMode="auto">
          <a:xfrm>
            <a:off x="785786" y="3429000"/>
            <a:ext cx="4876800" cy="2971800"/>
          </a:xfrm>
          <a:prstGeom prst="rect">
            <a:avLst/>
          </a:prstGeom>
          <a:ln w="190500" cap="sq">
            <a:solidFill>
              <a:schemeClr val="accent3">
                <a:lumMod val="5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00034" y="785794"/>
            <a:ext cx="8286808" cy="5016758"/>
          </a:xfrm>
          <a:prstGeom prst="rect">
            <a:avLst/>
          </a:prstGeom>
          <a:noFill/>
        </p:spPr>
        <p:txBody>
          <a:bodyPr wrap="square" lIns="91440" tIns="45720" rIns="91440" bIns="45720">
            <a:spAutoFit/>
          </a:bodyPr>
          <a:lstStyle/>
          <a:p>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Nehm……</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einen Apfel, 1 Orange, 1 Kiwi, 1</a:t>
            </a:r>
          </a:p>
          <a:p>
            <a:r>
              <a:rPr lang="de-DE" sz="32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Banane und 1 Birne. Wasch… Sie und schäl… Sie das Obst und </a:t>
            </a:r>
            <a:r>
              <a:rPr lang="de-DE" sz="3200" b="1" cap="none" spc="0"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schneid…… </a:t>
            </a:r>
            <a:r>
              <a:rPr lang="de-DE" sz="32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es in kleine Stücke. </a:t>
            </a:r>
            <a:r>
              <a:rPr lang="de-DE" sz="3200" b="1" cap="none" spc="0"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Gebe……   </a:t>
            </a:r>
            <a:r>
              <a:rPr lang="de-DE" sz="32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gehackte Haselnüsse und Zucker </a:t>
            </a:r>
            <a:r>
              <a:rPr lang="de-DE" sz="3200" b="1" cap="none" spc="0"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zu</a:t>
            </a:r>
            <a:r>
              <a:rPr lang="de-DE" sz="32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a:t>
            </a:r>
            <a:r>
              <a:rPr lang="de-DE" sz="3200" b="1" cap="none" spc="0"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Misch……  </a:t>
            </a:r>
            <a:r>
              <a:rPr lang="de-DE" sz="32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alles und </a:t>
            </a:r>
            <a:r>
              <a:rPr lang="de-DE" sz="3200" b="1" cap="none" spc="0"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geb……  </a:t>
            </a:r>
            <a:r>
              <a:rPr lang="de-DE" sz="32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Zitronensaft oder Joghurt </a:t>
            </a:r>
            <a:r>
              <a:rPr lang="de-DE" sz="3200" b="1" cap="none" spc="0"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zu</a:t>
            </a:r>
            <a:r>
              <a:rPr lang="de-DE" sz="32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a:t>
            </a:r>
          </a:p>
          <a:p>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Servier……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den Obstsalat mit Orange, Banane</a:t>
            </a:r>
          </a:p>
          <a:p>
            <a:r>
              <a:rPr lang="de-DE" sz="3200" b="1"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u</a:t>
            </a:r>
            <a:r>
              <a:rPr lang="de-DE" sz="32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nd Nüssen.</a:t>
            </a:r>
          </a:p>
          <a:p>
            <a:r>
              <a:rPr lang="de-DE" sz="3200" b="1" dirty="0" smtClean="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rPr>
              <a:t>Probier……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das! Es schmeckt besonders im Winter.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Arial Black" pitchFamily="34" charset="0"/>
              </a:rPr>
              <a:t>Guten Appetit!</a:t>
            </a:r>
            <a:endParaRPr lang="ru-RU" sz="3200" b="1" cap="none" spc="0" dirty="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latin typeface="Arial Black" pitchFamily="34" charset="0"/>
            </a:endParaRP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Documents and Settings\Татьяна\Мои документы\syr.jpg"/>
          <p:cNvPicPr>
            <a:picLocks noChangeAspect="1" noChangeArrowheads="1"/>
          </p:cNvPicPr>
          <p:nvPr/>
        </p:nvPicPr>
        <p:blipFill>
          <a:blip r:embed="rId2">
            <a:clrChange>
              <a:clrFrom>
                <a:srgbClr val="F8F6FB"/>
              </a:clrFrom>
              <a:clrTo>
                <a:srgbClr val="F8F6FB">
                  <a:alpha val="0"/>
                </a:srgbClr>
              </a:clrTo>
            </a:clrChange>
          </a:blip>
          <a:srcRect/>
          <a:stretch>
            <a:fillRect/>
          </a:stretch>
        </p:blipFill>
        <p:spPr bwMode="auto">
          <a:xfrm>
            <a:off x="4000496" y="2428868"/>
            <a:ext cx="4572032" cy="3929090"/>
          </a:xfrm>
          <a:prstGeom prst="rect">
            <a:avLst/>
          </a:prstGeom>
          <a:noFill/>
        </p:spPr>
      </p:pic>
      <p:sp>
        <p:nvSpPr>
          <p:cNvPr id="4" name="Прямоугольник 3"/>
          <p:cNvSpPr/>
          <p:nvPr/>
        </p:nvSpPr>
        <p:spPr>
          <a:xfrm>
            <a:off x="571472" y="428604"/>
            <a:ext cx="4429156" cy="923330"/>
          </a:xfrm>
          <a:prstGeom prst="rect">
            <a:avLst/>
          </a:prstGeom>
          <a:noFill/>
        </p:spPr>
        <p:txBody>
          <a:bodyPr wrap="square" lIns="91440" tIns="45720" rIns="91440" bIns="45720">
            <a:spAutoFit/>
          </a:bodyPr>
          <a:lstStyle/>
          <a:p>
            <a:r>
              <a:rPr lang="de-DE" sz="5400" b="1" dirty="0" err="1"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Käsetörtchen</a:t>
            </a:r>
            <a:r>
              <a:rPr lang="de-DE" sz="4800" b="1" cap="none" spc="0"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a:t>
            </a:r>
            <a:endParaRPr lang="ru-RU" sz="4800" b="1" cap="none" spc="0"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endParaRPr>
          </a:p>
        </p:txBody>
      </p:sp>
      <p:sp>
        <p:nvSpPr>
          <p:cNvPr id="5" name="Содержимое 4"/>
          <p:cNvSpPr>
            <a:spLocks noGrp="1"/>
          </p:cNvSpPr>
          <p:nvPr>
            <p:ph idx="1"/>
          </p:nvPr>
        </p:nvSpPr>
        <p:spPr>
          <a:xfrm>
            <a:off x="457200" y="1600200"/>
            <a:ext cx="8229600" cy="1828193"/>
          </a:xfrm>
          <a:prstGeom prst="rect">
            <a:avLst/>
          </a:prstGeom>
          <a:noFill/>
        </p:spPr>
        <p:txBody>
          <a:bodyPr wrap="square" lIns="91440" tIns="45720" rIns="91440" bIns="45720">
            <a:spAutoFit/>
          </a:bodyPr>
          <a:lstStyle/>
          <a:p>
            <a:pPr>
              <a:buNone/>
            </a:pPr>
            <a:r>
              <a:rPr lang="de-DE"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Thema: </a:t>
            </a:r>
          </a:p>
          <a:p>
            <a:pPr>
              <a:buNone/>
            </a:pPr>
            <a:r>
              <a:rPr lang="de-DE" sz="3200"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    Imperativ,</a:t>
            </a:r>
          </a:p>
          <a:p>
            <a:pPr>
              <a:buNone/>
            </a:pPr>
            <a:r>
              <a:rPr lang="de-DE"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    I. Person Singular</a:t>
            </a:r>
            <a:endParaRPr lang="ru-RU" sz="3200" b="1" cap="none" spc="0" dirty="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endParaRPr>
          </a:p>
        </p:txBody>
      </p:sp>
      <p:pic>
        <p:nvPicPr>
          <p:cNvPr id="2050" name="Picture 2" descr="C:\Documents and Settings\Татьяна\Мои документы\image.26545.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rot="243592">
            <a:off x="3851407" y="563992"/>
            <a:ext cx="4088599" cy="4005578"/>
          </a:xfrm>
          <a:prstGeom prst="rect">
            <a:avLst/>
          </a:prstGeom>
          <a:noFill/>
        </p:spPr>
      </p:pic>
      <p:pic>
        <p:nvPicPr>
          <p:cNvPr id="2052" name="Picture 4" descr="C:\Documents and Settings\Татьяна\Мои документы\cafe1.jpg"/>
          <p:cNvPicPr>
            <a:picLocks noChangeAspect="1" noChangeArrowheads="1"/>
          </p:cNvPicPr>
          <p:nvPr/>
        </p:nvPicPr>
        <p:blipFill>
          <a:blip r:embed="rId4"/>
          <a:srcRect/>
          <a:stretch>
            <a:fillRect/>
          </a:stretch>
        </p:blipFill>
        <p:spPr bwMode="auto">
          <a:xfrm>
            <a:off x="1000100" y="3571876"/>
            <a:ext cx="3810000" cy="2638425"/>
          </a:xfrm>
          <a:prstGeom prst="rect">
            <a:avLst/>
          </a:prstGeom>
          <a:ln w="190500" cap="sq">
            <a:solidFill>
              <a:srgbClr val="FFC00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00034" y="142852"/>
            <a:ext cx="8429684" cy="7478970"/>
          </a:xfrm>
          <a:prstGeom prst="rect">
            <a:avLst/>
          </a:prstGeom>
          <a:noFill/>
        </p:spPr>
        <p:txBody>
          <a:bodyPr wrap="square" lIns="91440" tIns="45720" rIns="91440" bIns="45720">
            <a:spAutoFit/>
          </a:bodyPr>
          <a:lstStyle/>
          <a:p>
            <a:pPr algn="l"/>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Black" pitchFamily="34" charset="0"/>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Arial Black" pitchFamily="34" charset="0"/>
              </a:rPr>
              <a:t> </a:t>
            </a:r>
            <a:r>
              <a:rPr lang="de-DE" sz="3200" b="1" i="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für den Teig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250 g Mehl, 125  g kalte Butter, ¼ Teelöffel Salz. </a:t>
            </a:r>
            <a:b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br>
            <a:r>
              <a:rPr lang="de-DE" sz="3200" b="1" i="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Für die Füllung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 160 g geriebenen Käse, 160 ml Milch, 3 Eier, 2 Tomaten.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 Salz, Pfeffer, Frühlingszwiebeln, Basilikum zu.</a:t>
            </a:r>
            <a:b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b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Mehl, Salz und Butter, …. den Teig und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ihn</a:t>
            </a:r>
            <a:b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b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eine Stunde kühl.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die Zwiebel in Ringe</a:t>
            </a:r>
            <a:b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b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und Tomaten in Stücke.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alles mit Käse, Milch und Eiern. Aus dem aufgerollten Teig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Kreise aus  und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sie i</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n Backformen.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 die Füllung und …. die </a:t>
            </a:r>
            <a:r>
              <a:rPr lang="de-DE" sz="3200" b="1" dirty="0" err="1"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Käsetörtchen</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 ca. 25 min goldbraun.</a:t>
            </a:r>
            <a:b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b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Backe / nimm / gib / stelle / </a:t>
            </a:r>
            <a:r>
              <a:rPr lang="de-DE" sz="3200" b="1" dirty="0" err="1"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verknete</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 / steche /</a:t>
            </a:r>
            <a:b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b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n-lt"/>
              </a:rPr>
              <a:t>schneide / mische / lege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
            </a:r>
            <a:b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b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t/>
            </a:r>
            <a:b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mn-lt"/>
              </a:rPr>
            </a:br>
            <a:endParaRPr lang="ru-RU" sz="3200" b="1" cap="none" spc="0" dirty="0">
              <a:ln w="12700">
                <a:solidFill>
                  <a:schemeClr val="tx2">
                    <a:satMod val="155000"/>
                  </a:schemeClr>
                </a:solidFill>
                <a:prstDash val="solid"/>
              </a:ln>
              <a:solidFill>
                <a:schemeClr val="accent2"/>
              </a:solidFill>
              <a:effectLst>
                <a:outerShdw blurRad="41275" dist="20320" dir="1800000" algn="tl" rotWithShape="0">
                  <a:srgbClr val="000000">
                    <a:alpha val="40000"/>
                  </a:srgbClr>
                </a:outerShdw>
              </a:effectLst>
              <a:latin typeface="Arial Black" pitchFamily="34" charset="0"/>
            </a:endParaRPr>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Татьяна\Мои документы\perfectmashedpotatoes3.jpg"/>
          <p:cNvPicPr>
            <a:picLocks noChangeAspect="1" noChangeArrowheads="1"/>
          </p:cNvPicPr>
          <p:nvPr/>
        </p:nvPicPr>
        <p:blipFill>
          <a:blip r:embed="rId2"/>
          <a:srcRect l="2621" t="5660"/>
          <a:stretch>
            <a:fillRect/>
          </a:stretch>
        </p:blipFill>
        <p:spPr bwMode="auto">
          <a:xfrm>
            <a:off x="5000628" y="1500174"/>
            <a:ext cx="3714776" cy="35719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Прямоугольник 3"/>
          <p:cNvSpPr/>
          <p:nvPr/>
        </p:nvSpPr>
        <p:spPr>
          <a:xfrm>
            <a:off x="571472" y="428604"/>
            <a:ext cx="6357982" cy="1015663"/>
          </a:xfrm>
          <a:prstGeom prst="rect">
            <a:avLst/>
          </a:prstGeom>
          <a:noFill/>
        </p:spPr>
        <p:txBody>
          <a:bodyPr wrap="square" lIns="91440" tIns="45720" rIns="91440" bIns="45720">
            <a:spAutoFit/>
          </a:bodyPr>
          <a:lstStyle/>
          <a:p>
            <a:r>
              <a:rPr lang="de-DE" sz="60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Kartoffelgebäck</a:t>
            </a:r>
            <a:endParaRPr lang="ru-RU" sz="4800" b="1" cap="none" spc="0" dirty="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endParaRPr>
          </a:p>
        </p:txBody>
      </p:sp>
      <p:sp>
        <p:nvSpPr>
          <p:cNvPr id="5" name="Прямоугольник 4"/>
          <p:cNvSpPr/>
          <p:nvPr/>
        </p:nvSpPr>
        <p:spPr>
          <a:xfrm>
            <a:off x="714348" y="1285860"/>
            <a:ext cx="3643338" cy="1692771"/>
          </a:xfrm>
          <a:prstGeom prst="rect">
            <a:avLst/>
          </a:prstGeom>
          <a:noFill/>
        </p:spPr>
        <p:txBody>
          <a:bodyPr wrap="square" lIns="91440" tIns="45720" rIns="91440" bIns="45720">
            <a:spAutoFit/>
          </a:bodyPr>
          <a:lstStyle/>
          <a:p>
            <a:r>
              <a:rPr lang="de-DE"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Thema: </a:t>
            </a:r>
          </a:p>
          <a:p>
            <a:r>
              <a:rPr lang="de-DE" sz="3600" b="1"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rPr>
              <a:t>Modalverben</a:t>
            </a:r>
          </a:p>
          <a:p>
            <a:endParaRPr lang="ru-RU" sz="3200" b="1" cap="none" spc="0" dirty="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endParaRPr>
          </a:p>
        </p:txBody>
      </p:sp>
      <p:pic>
        <p:nvPicPr>
          <p:cNvPr id="1026" name="Picture 2" descr="C:\Documents and Settings\Татьяна\Мои документы\kartoffel-gebaeck3.jpg"/>
          <p:cNvPicPr>
            <a:picLocks noChangeAspect="1" noChangeArrowheads="1"/>
          </p:cNvPicPr>
          <p:nvPr/>
        </p:nvPicPr>
        <p:blipFill>
          <a:blip r:embed="rId3"/>
          <a:srcRect t="7962" b="12420"/>
          <a:stretch>
            <a:fillRect/>
          </a:stretch>
        </p:blipFill>
        <p:spPr bwMode="auto">
          <a:xfrm>
            <a:off x="571472" y="2714620"/>
            <a:ext cx="5072098" cy="3571900"/>
          </a:xfrm>
          <a:prstGeom prst="rect">
            <a:avLst/>
          </a:prstGeom>
          <a:ln w="190500" cap="sq">
            <a:solidFill>
              <a:srgbClr val="FFC00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028" name="Picture 4" descr="C:\Documents and Settings\Татьяна\Мои документы\file.jpeg"/>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357818" y="3500438"/>
            <a:ext cx="3643339" cy="2928958"/>
          </a:xfrm>
          <a:prstGeom prst="rect">
            <a:avLst/>
          </a:prstGeom>
          <a:noFill/>
        </p:spPr>
      </p:pic>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282" y="285728"/>
            <a:ext cx="8786874" cy="6309420"/>
          </a:xfrm>
          <a:prstGeom prst="rect">
            <a:avLst/>
          </a:prstGeom>
          <a:noFill/>
        </p:spPr>
        <p:txBody>
          <a:bodyPr wrap="square" lIns="91440" tIns="45720" rIns="91440" bIns="45720">
            <a:spAutoFit/>
          </a:bodyPr>
          <a:lstStyle/>
          <a:p>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Für 4 Personen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Sie 150 g kalten Kartoffelbrei (ca. 3 Esslöffel voll) nehmen. Sie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150 g Mehl, ½ Teelöffel Salz und ½ Teelöffel Backpulver zugeben. Alles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Sie gut mischen. Aus allen Zutaten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Sie den Teig kneten. Und diesen Teig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Sie eine halbe Stunde kühl lagern. Dann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Sie den Teig auswellen und beliebte Figuren ausschneiden. Die Teigstücke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Sie mit  Eigelb einpinseln. Sie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die Teigstücke</a:t>
            </a:r>
            <a:r>
              <a:rPr lang="de-DE" sz="36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mit grobem Salz und Kümmelsamen bestreuen und </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a:t>
            </a:r>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rPr>
              <a:t> sie 15 Minuten backen. </a:t>
            </a:r>
            <a:r>
              <a:rPr lang="de-DE" sz="3200" b="1" i="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Arial Black" pitchFamily="34" charset="0"/>
              </a:rPr>
              <a:t>Guten Appetit! </a:t>
            </a:r>
          </a:p>
          <a:p>
            <a:r>
              <a:rPr lang="de-DE" sz="3200" b="1" dirty="0" smtClean="0">
                <a:ln w="12700">
                  <a:solidFill>
                    <a:schemeClr val="tx2">
                      <a:satMod val="155000"/>
                    </a:schemeClr>
                  </a:solidFill>
                  <a:prstDash val="solid"/>
                </a:ln>
                <a:solidFill>
                  <a:srgbClr val="FFC000"/>
                </a:solidFill>
                <a:effectLst>
                  <a:outerShdw blurRad="41275" dist="20320" dir="1800000" algn="tl" rotWithShape="0">
                    <a:srgbClr val="000000">
                      <a:alpha val="40000"/>
                    </a:srgbClr>
                  </a:outerShdw>
                </a:effectLst>
                <a:latin typeface="Arial Black" pitchFamily="34" charset="0"/>
              </a:rPr>
              <a:t> </a:t>
            </a:r>
            <a:r>
              <a:rPr lang="de-DE" sz="4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Black" pitchFamily="34" charset="0"/>
              </a:rPr>
              <a:t>können / sollen</a:t>
            </a:r>
            <a:r>
              <a:rPr lang="de-DE" sz="32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Black" pitchFamily="34" charset="0"/>
              </a:rPr>
              <a:t>   </a:t>
            </a:r>
            <a:endParaRPr lang="ru-RU" sz="32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Arial Black" pitchFamily="34" charset="0"/>
            </a:endParaRPr>
          </a:p>
        </p:txBody>
      </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TotalTime>
  <Words>374</Words>
  <Application>Microsoft Office PowerPoint</Application>
  <PresentationFormat>Экран (4:3)</PresentationFormat>
  <Paragraphs>43</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 für den Teig 250 g Mehl, 125  g kalte Butter, ¼ Teelöffel Salz.  Für die Füllung … 160 g geriebenen Käse, 160 ml Milch, 3 Eier, 2 Tomaten. …… Salz, Pfeffer, Frühlingszwiebeln, Basilikum zu. ….. Mehl, Salz und Butter, …. den Teig und …. ihn eine Stunde kühl. …. die Zwiebel in Ringe und Tomaten in Stücke. …. alles mit Käse, Milch und Eiern. Aus dem aufgerollten Teig …. Kreise aus  und … sie in Backformen. …. die Füllung und …. die Käsetörtchen ca. 25 min goldbraun. Backe / nimm / gib / stelle / verknete / steche / schneide / mische / lege    </vt:lpstr>
      <vt:lpstr>Слайд 8</vt:lpstr>
      <vt:lpstr>Слайд 9</vt:lpstr>
      <vt:lpstr>Слайд 10</vt:lpstr>
    </vt:vector>
  </TitlesOfParts>
  <Company>Хоум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Татьяна</dc:creator>
  <cp:lastModifiedBy>Татьяна</cp:lastModifiedBy>
  <cp:revision>28</cp:revision>
  <dcterms:created xsi:type="dcterms:W3CDTF">2011-02-04T16:30:43Z</dcterms:created>
  <dcterms:modified xsi:type="dcterms:W3CDTF">2011-02-08T16:21:08Z</dcterms:modified>
</cp:coreProperties>
</file>