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5" r:id="rId4"/>
    <p:sldId id="259" r:id="rId5"/>
    <p:sldId id="273" r:id="rId6"/>
    <p:sldId id="274" r:id="rId7"/>
    <p:sldId id="275" r:id="rId8"/>
    <p:sldId id="260" r:id="rId9"/>
    <p:sldId id="261" r:id="rId10"/>
    <p:sldId id="262" r:id="rId11"/>
    <p:sldId id="269" r:id="rId12"/>
    <p:sldId id="276" r:id="rId13"/>
    <p:sldId id="277" r:id="rId14"/>
    <p:sldId id="285" r:id="rId15"/>
    <p:sldId id="286" r:id="rId16"/>
    <p:sldId id="287" r:id="rId17"/>
    <p:sldId id="288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64" r:id="rId26"/>
    <p:sldId id="267" r:id="rId27"/>
    <p:sldId id="268" r:id="rId28"/>
    <p:sldId id="270" r:id="rId29"/>
    <p:sldId id="271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775" autoAdjust="0"/>
  </p:normalViewPr>
  <p:slideViewPr>
    <p:cSldViewPr>
      <p:cViewPr>
        <p:scale>
          <a:sx n="80" d="100"/>
          <a:sy n="80" d="100"/>
        </p:scale>
        <p:origin x="-864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94D4F-91F0-4852-BAB4-6B7C55AD8749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D060-752D-46BC-8BF0-624F7FCF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7000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94D4F-91F0-4852-BAB4-6B7C55AD8749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D060-752D-46BC-8BF0-624F7FCF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7000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94D4F-91F0-4852-BAB4-6B7C55AD8749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D060-752D-46BC-8BF0-624F7FCF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7000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94D4F-91F0-4852-BAB4-6B7C55AD8749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D060-752D-46BC-8BF0-624F7FCF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7000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94D4F-91F0-4852-BAB4-6B7C55AD8749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D060-752D-46BC-8BF0-624F7FCF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7000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94D4F-91F0-4852-BAB4-6B7C55AD8749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D060-752D-46BC-8BF0-624F7FCF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7000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94D4F-91F0-4852-BAB4-6B7C55AD8749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D060-752D-46BC-8BF0-624F7FCF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7000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94D4F-91F0-4852-BAB4-6B7C55AD8749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D060-752D-46BC-8BF0-624F7FCF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7000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94D4F-91F0-4852-BAB4-6B7C55AD8749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D060-752D-46BC-8BF0-624F7FCF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7000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94D4F-91F0-4852-BAB4-6B7C55AD8749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D060-752D-46BC-8BF0-624F7FCF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7000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94D4F-91F0-4852-BAB4-6B7C55AD8749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D060-752D-46BC-8BF0-624F7FCF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7000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94D4F-91F0-4852-BAB4-6B7C55AD8749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DD060-752D-46BC-8BF0-624F7FCF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7000">
    <p:strip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428596" y="642918"/>
            <a:ext cx="8072494" cy="5500726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de-DE" sz="4800" b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Comic Sans MS"/>
              </a:rPr>
              <a:t>Deutsche Feste</a:t>
            </a:r>
          </a:p>
          <a:p>
            <a:pPr algn="ctr" rtl="0"/>
            <a:r>
              <a:rPr lang="de-DE" sz="4800" b="1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u</a:t>
            </a:r>
            <a:r>
              <a:rPr lang="de-DE" sz="4800" b="1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nd deutsche Grammatik</a:t>
            </a:r>
            <a:endParaRPr lang="ru-RU" sz="4800" b="1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Comic Sans MS"/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357166"/>
            <a:ext cx="10215634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Im Osten geht die Sonne ………… ,</a:t>
            </a:r>
          </a:p>
          <a:p>
            <a:r>
              <a:rPr lang="de-DE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u</a:t>
            </a:r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nd damit fängt das Leben ……… .</a:t>
            </a:r>
          </a:p>
          <a:p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Zum Fest ……..</a:t>
            </a:r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malt man </a:t>
            </a:r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Eier bunt.</a:t>
            </a:r>
          </a:p>
          <a:p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Die Eltern bereiten für Kinder viele</a:t>
            </a:r>
          </a:p>
          <a:p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Geschenke ……… . Sie …….. stecken</a:t>
            </a:r>
          </a:p>
          <a:p>
            <a:r>
              <a:rPr lang="de-DE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</a:t>
            </a:r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ie Geschenke ins Gras. Sie …….. –</a:t>
            </a:r>
          </a:p>
          <a:p>
            <a:r>
              <a:rPr lang="de-DE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k</a:t>
            </a:r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lären den Kindern, dass sie der </a:t>
            </a:r>
          </a:p>
          <a:p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Osterhase gebracht hat. Zu Ostern</a:t>
            </a:r>
          </a:p>
          <a:p>
            <a:r>
              <a:rPr lang="de-DE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</a:t>
            </a:r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ereitet man Osterspeisen ……. .</a:t>
            </a:r>
          </a:p>
          <a:p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………………………………………………………</a:t>
            </a:r>
          </a:p>
          <a:p>
            <a:r>
              <a:rPr lang="de-DE" sz="4000" b="1" i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z</a:t>
            </a:r>
            <a:r>
              <a:rPr lang="de-DE" sz="40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u, an, </a:t>
            </a:r>
            <a:r>
              <a:rPr lang="de-DE" sz="4000" b="1" i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be</a:t>
            </a:r>
            <a:r>
              <a:rPr lang="de-DE" sz="40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, vor, </a:t>
            </a:r>
            <a:r>
              <a:rPr lang="de-DE" sz="4000" b="1" i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ver</a:t>
            </a:r>
            <a:r>
              <a:rPr lang="de-DE" sz="40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, er, auf.</a:t>
            </a:r>
          </a:p>
          <a:p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</a:p>
          <a:p>
            <a:endParaRPr lang="ru-RU" sz="3600" dirty="0"/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1071538" y="2214554"/>
            <a:ext cx="7072362" cy="4643446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de-DE" sz="4800" b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Comic Sans MS"/>
              </a:rPr>
              <a:t>Muttertag</a:t>
            </a:r>
            <a:endParaRPr lang="ru-RU" sz="4800" b="1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Comic Sans M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928670"/>
            <a:ext cx="671517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de-DE" sz="44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THEMA:</a:t>
            </a:r>
            <a:r>
              <a:rPr lang="de-DE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PERFEKT                                              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Documents and Settings\Татьяна\Мои документы\114f0e4f24ba4b07b983b6873b9fb4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357298"/>
            <a:ext cx="7643866" cy="4786346"/>
          </a:xfrm>
          <a:prstGeom prst="rect">
            <a:avLst/>
          </a:prstGeom>
          <a:noFill/>
        </p:spPr>
      </p:pic>
      <p:pic>
        <p:nvPicPr>
          <p:cNvPr id="3075" name="Picture 3" descr="C:\Documents and Settings\Татьяна\Мои документы\vdaygift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2500"/>
          <a:stretch>
            <a:fillRect/>
          </a:stretch>
        </p:blipFill>
        <p:spPr bwMode="auto">
          <a:xfrm>
            <a:off x="5857884" y="428604"/>
            <a:ext cx="3143272" cy="321471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0" y="714356"/>
            <a:ext cx="8001056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3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3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Ute, sag mal, ………. ihr in der Familie   den Muttertag …………… (feiern)?</a:t>
            </a:r>
          </a:p>
          <a:p>
            <a:pPr>
              <a:buFont typeface="Wingdings" pitchFamily="2" charset="2"/>
              <a:buChar char="q"/>
            </a:pP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Und ob! Wir alle</a:t>
            </a:r>
            <a:r>
              <a:rPr lang="de-DE" sz="3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……….. 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</a:t>
            </a:r>
            <a:r>
              <a:rPr lang="de-DE" sz="3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rüh …………… 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(aufstehen), 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……das 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Frühstück 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für </a:t>
            </a: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unsere liebe Mutti ………………. machen), die </a:t>
            </a:r>
            <a:r>
              <a:rPr lang="de-DE" sz="3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Wohnung …………………. aufräumen).</a:t>
            </a:r>
          </a:p>
          <a:p>
            <a:pPr>
              <a:buFont typeface="Wingdings" pitchFamily="2" charset="2"/>
              <a:buChar char="q"/>
            </a:pPr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………. du eine Torte ………………….. (backen)?</a:t>
            </a:r>
          </a:p>
          <a:p>
            <a:pPr>
              <a:buFont typeface="Wingdings" pitchFamily="2" charset="2"/>
              <a:buChar char="q"/>
            </a:pPr>
            <a:r>
              <a:rPr lang="de-DE" sz="3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Ich ……. einen Kirschkuchen ………… </a:t>
            </a:r>
          </a:p>
          <a:p>
            <a:r>
              <a:rPr lang="de-DE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(backen), eine Glückwunschkarte und schöne Blumen ……………… (schenken).</a:t>
            </a:r>
            <a:endParaRPr lang="ru-RU" sz="32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857232"/>
            <a:ext cx="721523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de-DE" sz="44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THEMA:</a:t>
            </a:r>
            <a:r>
              <a:rPr lang="de-DE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PASSIV PRÄSENS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1071538" y="2285992"/>
            <a:ext cx="7072362" cy="421481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de-DE" sz="4800" b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Comic Sans MS"/>
              </a:rPr>
              <a:t>Pfingsten</a:t>
            </a:r>
            <a:endParaRPr lang="ru-RU" sz="4800" b="1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Comic Sans MS"/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C:\Documents and Settings\Татьяна\Мои документы\Pfingst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642918"/>
            <a:ext cx="7858180" cy="571504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714356"/>
            <a:ext cx="8715404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Pfingsten …….. am siebenten Sonntag</a:t>
            </a:r>
          </a:p>
          <a:p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nach Ostern  ……………. . Das Fest ist seit Mitte des 3. Jahrhunderts bekannt.</a:t>
            </a:r>
          </a:p>
          <a:p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Pfingsten ist ein Sommerfest, darum … Grün als die wichtigste Farbe ………….. .</a:t>
            </a:r>
          </a:p>
          <a:p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Zu den Pfingstsymbolen ………………..</a:t>
            </a:r>
          </a:p>
          <a:p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Tauben und Birkenzweige ……………… .</a:t>
            </a:r>
          </a:p>
          <a:p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Häuser ……………… mit Blumen, grünen</a:t>
            </a:r>
          </a:p>
          <a:p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Zweigen …………………… .</a:t>
            </a:r>
          </a:p>
          <a:p>
            <a:endParaRPr lang="ru-RU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C:\Documents and Settings\Татьяна\Мои документы\1fgxoj.jpg.jpeg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66"/>
            <a:ext cx="8001056" cy="526734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5715016"/>
            <a:ext cx="80548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feiern/ schätzen/ zählen/ schmücken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500042"/>
            <a:ext cx="703083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Weiße Taube ist das Symbol</a:t>
            </a:r>
            <a:endParaRPr lang="ru-RU" sz="4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4786322"/>
            <a:ext cx="580408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de-DE" sz="48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für den heiligen Geist.</a:t>
            </a:r>
            <a:endParaRPr lang="ru-RU" sz="48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857232"/>
            <a:ext cx="721523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de-DE" sz="44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THEMA:</a:t>
            </a:r>
            <a:r>
              <a:rPr lang="de-DE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PRÄTERITUM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1071538" y="2285992"/>
            <a:ext cx="7072362" cy="421481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de-DE" sz="4800" b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Comic Sans MS"/>
              </a:rPr>
              <a:t>Einschulung</a:t>
            </a:r>
            <a:endParaRPr lang="ru-RU" sz="4800" b="1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Comic Sans MS"/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Documents and Settings\Татьяна\Мои документы\inde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071546"/>
            <a:ext cx="8072494" cy="4786346"/>
          </a:xfrm>
          <a:prstGeom prst="rect">
            <a:avLst/>
          </a:prstGeom>
          <a:noFill/>
        </p:spPr>
      </p:pic>
      <p:pic>
        <p:nvPicPr>
          <p:cNvPr id="4100" name="Picture 4" descr="C:\Documents and Settings\Татьяна\Мои документы\Schultüte-300x227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71480"/>
            <a:ext cx="2857500" cy="2500330"/>
          </a:xfrm>
          <a:prstGeom prst="rect">
            <a:avLst/>
          </a:prstGeom>
          <a:noFill/>
        </p:spPr>
      </p:pic>
      <p:pic>
        <p:nvPicPr>
          <p:cNvPr id="4101" name="Picture 5" descr="C:\Documents and Settings\Татьяна\Мои документы\ein-maedchen-sitzt-mit-einer-schultuete-in-einem-klassensaal-bild-imago-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9874882">
            <a:off x="5512758" y="4008464"/>
            <a:ext cx="2928958" cy="2286016"/>
          </a:xfrm>
          <a:prstGeom prst="rect">
            <a:avLst/>
          </a:prstGeom>
          <a:noFill/>
        </p:spPr>
      </p:pic>
      <p:pic>
        <p:nvPicPr>
          <p:cNvPr id="4102" name="Picture 6" descr="C:\Documents and Settings\Татьяна\Мои документы\130872---6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87798">
            <a:off x="-827643" y="2387074"/>
            <a:ext cx="4286250" cy="4286250"/>
          </a:xfrm>
          <a:prstGeom prst="rect">
            <a:avLst/>
          </a:prstGeom>
          <a:noFill/>
        </p:spPr>
      </p:pic>
      <p:pic>
        <p:nvPicPr>
          <p:cNvPr id="4103" name="Picture 7" descr="C:\Documents and Settings\Татьяна\Мои документы\677076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095528">
            <a:off x="6365828" y="1013727"/>
            <a:ext cx="2928958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7242" y="357166"/>
            <a:ext cx="738378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de-DE" sz="44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THEMA:</a:t>
            </a:r>
            <a:r>
              <a:rPr lang="de-DE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Das Verb mit dem      </a:t>
            </a:r>
          </a:p>
          <a:p>
            <a:r>
              <a:rPr lang="de-DE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de-DE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unbestimmten</a:t>
            </a:r>
          </a:p>
          <a:p>
            <a:r>
              <a:rPr lang="de-DE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Pronomen „man“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42908" y="2214554"/>
            <a:ext cx="1047588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   </a:t>
            </a:r>
          </a:p>
        </p:txBody>
      </p:sp>
      <p:sp>
        <p:nvSpPr>
          <p:cNvPr id="8" name="WordArt 2"/>
          <p:cNvSpPr>
            <a:spLocks noChangeArrowheads="1" noChangeShapeType="1" noTextEdit="1"/>
          </p:cNvSpPr>
          <p:nvPr/>
        </p:nvSpPr>
        <p:spPr bwMode="auto">
          <a:xfrm>
            <a:off x="428596" y="2571744"/>
            <a:ext cx="8072494" cy="385765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de-DE" sz="4800" b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Comic Sans MS"/>
              </a:rPr>
              <a:t>Weihnachten</a:t>
            </a:r>
            <a:endParaRPr lang="ru-RU" sz="4800" b="1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Comic Sans MS"/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1" y="285728"/>
            <a:ext cx="8858279" cy="60631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de-DE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Mutti, bald gehe ich in die Schule, nicht wahr?</a:t>
            </a:r>
          </a:p>
          <a:p>
            <a:pPr>
              <a:buFont typeface="Wingdings" pitchFamily="2" charset="2"/>
              <a:buChar char="§"/>
            </a:pPr>
            <a:r>
              <a:rPr lang="de-DE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Ja, du bist schon 6 Jahre alt und gehst bald in die erste Klasse.</a:t>
            </a:r>
          </a:p>
          <a:p>
            <a:pPr>
              <a:buFont typeface="Wingdings" pitchFamily="2" charset="2"/>
              <a:buChar char="§"/>
            </a:pPr>
            <a:r>
              <a:rPr lang="de-DE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Bekomme ich auch eine Zuckertüte?</a:t>
            </a:r>
          </a:p>
          <a:p>
            <a:pPr>
              <a:buFont typeface="Wingdings" pitchFamily="2" charset="2"/>
              <a:buChar char="§"/>
            </a:pPr>
            <a:r>
              <a:rPr lang="de-DE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Natürlich. Als ich klein ….., …… ich auch eine Zuckertüte oder Schultüte. </a:t>
            </a:r>
            <a:r>
              <a:rPr lang="de-DE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Dort ………………</a:t>
            </a:r>
          </a:p>
          <a:p>
            <a:r>
              <a:rPr lang="de-DE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</a:t>
            </a:r>
            <a:r>
              <a:rPr lang="de-DE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iele Süßigkeiten, Schulsachen und Spielzeuge. Diese Tradition ………….... </a:t>
            </a:r>
            <a:r>
              <a:rPr lang="de-DE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de-DE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us dem </a:t>
            </a:r>
            <a:r>
              <a:rPr lang="de-DE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Jahr 1910.</a:t>
            </a:r>
            <a:r>
              <a:rPr lang="de-DE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Zuerst ………… die Zuckertüten nicht so bunt aus, aber ich ………. </a:t>
            </a:r>
            <a:r>
              <a:rPr lang="de-DE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</a:t>
            </a:r>
            <a:r>
              <a:rPr lang="de-DE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ie schönste mit Bildern von Schneewittchen und sieben Zwergen.</a:t>
            </a:r>
          </a:p>
          <a:p>
            <a:pPr>
              <a:buFont typeface="Wingdings" pitchFamily="2" charset="2"/>
              <a:buChar char="§"/>
            </a:pPr>
            <a:r>
              <a:rPr lang="de-DE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Mutti, ich will schnell in die Schule!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1071546"/>
            <a:ext cx="3899016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de-DE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sein</a:t>
            </a:r>
          </a:p>
          <a:p>
            <a:pPr>
              <a:buFont typeface="Wingdings" pitchFamily="2" charset="2"/>
              <a:buChar char="v"/>
            </a:pPr>
            <a:r>
              <a:rPr lang="de-DE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h</a:t>
            </a:r>
            <a:r>
              <a:rPr lang="de-DE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aben</a:t>
            </a:r>
          </a:p>
          <a:p>
            <a:pPr>
              <a:buFont typeface="Wingdings" pitchFamily="2" charset="2"/>
              <a:buChar char="v"/>
            </a:pPr>
            <a:r>
              <a:rPr lang="de-DE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liegen</a:t>
            </a:r>
          </a:p>
          <a:p>
            <a:pPr>
              <a:buFont typeface="Wingdings" pitchFamily="2" charset="2"/>
              <a:buChar char="v"/>
            </a:pPr>
            <a:r>
              <a:rPr lang="de-DE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k</a:t>
            </a:r>
            <a:r>
              <a:rPr lang="de-DE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ommen</a:t>
            </a:r>
          </a:p>
          <a:p>
            <a:pPr>
              <a:buFont typeface="Wingdings" pitchFamily="2" charset="2"/>
              <a:buChar char="v"/>
            </a:pPr>
            <a:r>
              <a:rPr lang="de-DE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sehen</a:t>
            </a:r>
          </a:p>
          <a:p>
            <a:pPr>
              <a:buFont typeface="Wingdings" pitchFamily="2" charset="2"/>
              <a:buChar char="v"/>
            </a:pPr>
            <a:r>
              <a:rPr lang="de-DE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bekommen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7" name="Picture 3" descr="C:\Documents and Settings\Татьяна\Мои документы\1400503347_ccc27c280b.jpg"/>
          <p:cNvPicPr>
            <a:picLocks noChangeAspect="1" noChangeArrowheads="1"/>
          </p:cNvPicPr>
          <p:nvPr/>
        </p:nvPicPr>
        <p:blipFill>
          <a:blip r:embed="rId3"/>
          <a:srcRect l="35484"/>
          <a:stretch>
            <a:fillRect/>
          </a:stretch>
        </p:blipFill>
        <p:spPr bwMode="auto">
          <a:xfrm>
            <a:off x="4857752" y="785794"/>
            <a:ext cx="3714776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1071538" y="2285992"/>
            <a:ext cx="7072362" cy="428628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de-DE" sz="4800" b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Comic Sans MS"/>
              </a:rPr>
              <a:t>Oktoberfest</a:t>
            </a:r>
            <a:endParaRPr lang="ru-RU" sz="4800" b="1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Comic Sans M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7242" y="785794"/>
            <a:ext cx="802672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de-DE" sz="44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THEMA:</a:t>
            </a:r>
            <a:r>
              <a:rPr lang="de-DE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Passiv Präteritum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Documents and Settings\Татьяна\Мои документы\175115_image_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642918"/>
            <a:ext cx="7500990" cy="550072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142852"/>
            <a:ext cx="8715435" cy="68831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Das erste Oktoberfest wurde in München am 12. Oktober 1810 …… (feiern). Es wurde</a:t>
            </a:r>
          </a:p>
          <a:p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über  den Geburtstag von König Maximilian dem I. ……………. (berichten). An diesem Tag war auch die Hochzeit des Kronprinzen Ludwig I. mit der Prinzessin Therese von Sachsen-Hildburg. Das ganze Volk …….. ein-</a:t>
            </a:r>
          </a:p>
          <a:p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eladen. Auf der </a:t>
            </a:r>
            <a:r>
              <a:rPr lang="de-DE" sz="3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Theresienwiese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wurden  viele Bierzelten ………….. (bauen). Pferderennen ………….. </a:t>
            </a:r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 Millionen besucht. Das erste Oktoberfest  wurde von 12 bis 17 Oktober ………. (durchführen).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7242" y="785794"/>
            <a:ext cx="802672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de-DE" sz="44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THEMA:</a:t>
            </a:r>
            <a:r>
              <a:rPr lang="de-DE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Rektion der Verben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1000100" y="2428868"/>
            <a:ext cx="7358114" cy="3714776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de-DE" sz="4800" b="1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NIKOLAUSTAG</a:t>
            </a:r>
            <a:endParaRPr lang="ru-RU" sz="4800" b="1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Comic Sans MS"/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G:\Nikolaus\Nikolaus_we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204913"/>
            <a:ext cx="7620000" cy="4448175"/>
          </a:xfrm>
          <a:prstGeom prst="rect">
            <a:avLst/>
          </a:prstGeom>
          <a:noFill/>
        </p:spPr>
      </p:pic>
      <p:pic>
        <p:nvPicPr>
          <p:cNvPr id="1027" name="Picture 3" descr="G:\Nikolaus\nikolaus_stiefel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000372"/>
            <a:ext cx="2571768" cy="338138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428604"/>
            <a:ext cx="8786842" cy="51398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Der 6. Dezember ist      Nikolaustag</a:t>
            </a:r>
          </a:p>
          <a:p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</a:t>
            </a:r>
            <a:r>
              <a:rPr lang="de-DE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ekannt. Die Kinder bereiten sich  </a:t>
            </a:r>
          </a:p>
          <a:p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dieses Fest vor. Sie warten … den Nikolaus und stellen ihre Stiefel hinter die Tür. Sie glauben … den Nikolaus und hoffen … gewünschte Geschenke. Wenn das Kind ein Geschenk bekommt, freut es sich … dieses Geschenk riesig.</a:t>
            </a:r>
          </a:p>
          <a:p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……………………………………………….................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endParaRPr lang="ru-RU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571480"/>
            <a:ext cx="357190" cy="3571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rgbClr val="FF6600"/>
                </a:solidFill>
              </a:rPr>
              <a:t> </a:t>
            </a:r>
            <a:endParaRPr lang="ru-RU" dirty="0">
              <a:solidFill>
                <a:srgbClr val="FF66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768" y="1071546"/>
            <a:ext cx="357190" cy="3571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rgbClr val="FF6600"/>
                </a:solidFill>
              </a:rPr>
              <a:t> </a:t>
            </a:r>
            <a:endParaRPr lang="ru-RU" dirty="0">
              <a:solidFill>
                <a:srgbClr val="FF66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1643050"/>
            <a:ext cx="357190" cy="3571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rgbClr val="FF6600"/>
                </a:solidFill>
              </a:rPr>
              <a:t> </a:t>
            </a:r>
            <a:endParaRPr lang="ru-RU" dirty="0">
              <a:solidFill>
                <a:srgbClr val="FF66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71670" y="2786058"/>
            <a:ext cx="357190" cy="3571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rgbClr val="FF6600"/>
                </a:solidFill>
              </a:rPr>
              <a:t> </a:t>
            </a:r>
            <a:endParaRPr lang="ru-RU" dirty="0">
              <a:solidFill>
                <a:srgbClr val="FF66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00958" y="2714620"/>
            <a:ext cx="357190" cy="3571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rgbClr val="FF6600"/>
                </a:solidFill>
              </a:rPr>
              <a:t> </a:t>
            </a:r>
            <a:endParaRPr lang="ru-RU" dirty="0">
              <a:solidFill>
                <a:srgbClr val="FF66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3929066"/>
            <a:ext cx="357190" cy="3571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rgbClr val="FF6600"/>
                </a:solidFill>
              </a:rPr>
              <a:t> </a:t>
            </a:r>
            <a:endParaRPr lang="ru-RU" dirty="0">
              <a:solidFill>
                <a:srgbClr val="FF66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5429264"/>
            <a:ext cx="622830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auf/über/auf/an/für/auf/</a:t>
            </a:r>
            <a:endParaRPr lang="ru-RU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07336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778055" y="496736"/>
            <a:ext cx="7576922" cy="56584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rtl="0"/>
            <a:r>
              <a:rPr lang="de-DE" sz="4800" b="1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Kennen Sie jetzt</a:t>
            </a:r>
          </a:p>
          <a:p>
            <a:pPr rtl="0"/>
            <a:r>
              <a:rPr lang="de-DE" sz="4800" b="1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 deutsche </a:t>
            </a:r>
            <a:r>
              <a:rPr lang="de-DE" sz="4800" b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Comic Sans MS"/>
              </a:rPr>
              <a:t>Feste besser?</a:t>
            </a:r>
          </a:p>
          <a:p>
            <a:pPr rtl="0"/>
            <a:r>
              <a:rPr lang="de-DE" sz="4800" b="1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Können Sie </a:t>
            </a:r>
            <a:r>
              <a:rPr lang="de-DE" sz="4800" b="1" kern="1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daüber</a:t>
            </a:r>
            <a:r>
              <a:rPr lang="de-DE" sz="4800" b="1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 </a:t>
            </a:r>
          </a:p>
          <a:p>
            <a:pPr rtl="0"/>
            <a:r>
              <a:rPr lang="de-DE" sz="4800" b="1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g</a:t>
            </a:r>
            <a:r>
              <a:rPr lang="de-DE" sz="4800" b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Comic Sans MS"/>
              </a:rPr>
              <a:t>rammatisch richtig</a:t>
            </a:r>
          </a:p>
          <a:p>
            <a:pPr rtl="0"/>
            <a:r>
              <a:rPr lang="de-DE" sz="4800" b="1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erzählen?</a:t>
            </a:r>
            <a:endParaRPr lang="ru-RU" sz="4800" b="1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Comic Sans MS"/>
            </a:endParaRPr>
          </a:p>
        </p:txBody>
      </p:sp>
      <p:pic>
        <p:nvPicPr>
          <p:cNvPr id="7170" name="Picture 2" descr="F:\Новая анимация\анимац-мелк\0_1fc83_9bb298d6_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786190"/>
            <a:ext cx="2286016" cy="221457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142852"/>
            <a:ext cx="8715404" cy="91409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sz="4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Projekt </a:t>
            </a:r>
            <a:r>
              <a:rPr lang="de-DE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von </a:t>
            </a:r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Angela </a:t>
            </a:r>
            <a:r>
              <a:rPr lang="de-DE" sz="4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Uljanowa</a:t>
            </a:r>
            <a:r>
              <a:rPr lang="de-DE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</a:t>
            </a:r>
          </a:p>
          <a:p>
            <a:r>
              <a:rPr lang="de-DE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Tscheljabinsker</a:t>
            </a:r>
            <a:r>
              <a:rPr lang="de-DE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pädagogisches College</a:t>
            </a:r>
          </a:p>
          <a:p>
            <a:r>
              <a:rPr lang="de-DE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№ 1, 2010</a:t>
            </a:r>
          </a:p>
          <a:p>
            <a:r>
              <a:rPr lang="de-DE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Geprüft von T. A. </a:t>
            </a:r>
            <a:r>
              <a:rPr lang="de-DE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Assabina</a:t>
            </a:r>
            <a:r>
              <a:rPr lang="de-DE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</a:t>
            </a:r>
          </a:p>
          <a:p>
            <a:r>
              <a:rPr lang="de-DE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Deutschlehrerin von CHGPK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№ 1</a:t>
            </a:r>
            <a:endParaRPr lang="de-DE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de-DE" sz="36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Quellen:</a:t>
            </a:r>
          </a:p>
          <a:p>
            <a:pPr>
              <a:buFont typeface="Arial" pitchFamily="34" charset="0"/>
              <a:buChar char="•"/>
            </a:pPr>
            <a:r>
              <a:rPr lang="de-DE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G. Samara, S. </a:t>
            </a:r>
            <a:r>
              <a:rPr lang="de-DE" sz="3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Katajew</a:t>
            </a:r>
            <a:r>
              <a:rPr lang="de-DE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Guten Tag, Deutschland! – M.: Rolf, 2001 – S.304</a:t>
            </a:r>
          </a:p>
          <a:p>
            <a:pPr>
              <a:buFont typeface="Arial" pitchFamily="34" charset="0"/>
              <a:buChar char="•"/>
            </a:pPr>
            <a:r>
              <a:rPr lang="de-DE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H.H.-J. </a:t>
            </a:r>
            <a:r>
              <a:rPr lang="de-DE" sz="3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Panassjuk</a:t>
            </a:r>
            <a:r>
              <a:rPr lang="de-DE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Deutschland:  Land und</a:t>
            </a:r>
          </a:p>
          <a:p>
            <a:r>
              <a:rPr lang="de-DE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Leute. – Minsk, </a:t>
            </a:r>
            <a:r>
              <a:rPr lang="de-DE" sz="3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Wyschejschja</a:t>
            </a:r>
            <a:r>
              <a:rPr lang="de-DE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de-DE" sz="36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Schkola</a:t>
            </a:r>
            <a:r>
              <a:rPr lang="de-DE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1996-</a:t>
            </a:r>
          </a:p>
          <a:p>
            <a:r>
              <a:rPr lang="de-DE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S. 365</a:t>
            </a:r>
          </a:p>
          <a:p>
            <a:pPr>
              <a:buFont typeface="Arial" pitchFamily="34" charset="0"/>
              <a:buChar char="•"/>
            </a:pPr>
            <a:endParaRPr lang="de-DE" sz="36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de-DE" sz="4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4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C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свечи"/>
          <p:cNvPicPr>
            <a:picLocks noChangeAspect="1" noChangeArrowheads="1" noCrop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642910" y="571480"/>
            <a:ext cx="785818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5" y="357166"/>
            <a:ext cx="10001320" cy="68634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Wann feier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man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in Deutschland und </a:t>
            </a:r>
          </a:p>
          <a:p>
            <a:r>
              <a:rPr lang="de-DE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Weihnachten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?</a:t>
            </a:r>
          </a:p>
          <a:p>
            <a:pPr>
              <a:buFont typeface="Arial" pitchFamily="34" charset="0"/>
              <a:buChar char="•"/>
            </a:pPr>
            <a:r>
              <a:rPr lang="de-DE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 Feier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man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das Fest im Familienkreis?</a:t>
            </a:r>
          </a:p>
          <a:p>
            <a:pPr>
              <a:buFont typeface="Arial" pitchFamily="34" charset="0"/>
              <a:buChar char="•"/>
            </a:pP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 Schmück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man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den Tannenbaum?</a:t>
            </a:r>
          </a:p>
          <a:p>
            <a:pPr>
              <a:buFont typeface="Arial" pitchFamily="34" charset="0"/>
              <a:buChar char="•"/>
            </a:pPr>
            <a:r>
              <a:rPr lang="de-DE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Womit  dekorier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man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die Wohnung?</a:t>
            </a:r>
          </a:p>
          <a:p>
            <a:pPr>
              <a:buFont typeface="Arial" pitchFamily="34" charset="0"/>
              <a:buChar char="•"/>
            </a:pPr>
            <a:r>
              <a:rPr lang="de-DE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Zünde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man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Kerzen an?</a:t>
            </a:r>
          </a:p>
          <a:p>
            <a:pPr>
              <a:buFont typeface="Arial" pitchFamily="34" charset="0"/>
              <a:buChar char="•"/>
            </a:pPr>
            <a:r>
              <a:rPr lang="de-DE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Sing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man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Lieder?</a:t>
            </a:r>
          </a:p>
          <a:p>
            <a:pPr>
              <a:buFont typeface="Arial" pitchFamily="34" charset="0"/>
              <a:buChar char="•"/>
            </a:pPr>
            <a:r>
              <a:rPr lang="de-DE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 Gratulier</a:t>
            </a:r>
            <a:r>
              <a:rPr lang="de-DE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</a:t>
            </a:r>
            <a:r>
              <a:rPr lang="de-DE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man</a:t>
            </a:r>
            <a:r>
              <a:rPr lang="de-DE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einander zum Fest?</a:t>
            </a:r>
          </a:p>
          <a:p>
            <a:pPr>
              <a:buFont typeface="Arial" pitchFamily="34" charset="0"/>
              <a:buChar char="•"/>
            </a:pPr>
            <a:r>
              <a:rPr lang="de-DE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Geh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man</a:t>
            </a:r>
            <a:r>
              <a:rPr lang="de-DE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zum Gottesdienst?</a:t>
            </a:r>
          </a:p>
          <a:p>
            <a:pPr>
              <a:buFont typeface="Arial" pitchFamily="34" charset="0"/>
              <a:buChar char="•"/>
            </a:pPr>
            <a:r>
              <a:rPr lang="de-DE" sz="40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Besuch</a:t>
            </a:r>
            <a:r>
              <a:rPr lang="de-DE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</a:t>
            </a:r>
            <a:r>
              <a:rPr lang="de-DE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de-DE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man</a:t>
            </a:r>
            <a:r>
              <a:rPr lang="de-DE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Weihnachtsmärkte?</a:t>
            </a:r>
          </a:p>
          <a:p>
            <a:r>
              <a:rPr lang="de-DE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</a:t>
            </a:r>
            <a:endParaRPr lang="ru-RU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7242" y="642918"/>
            <a:ext cx="738378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de-DE" sz="44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THEMA:</a:t>
            </a:r>
            <a:r>
              <a:rPr lang="de-DE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PRÄSENS           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1000100" y="1928802"/>
            <a:ext cx="7358114" cy="421484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de-DE" sz="4800" b="1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omic Sans MS"/>
              </a:rPr>
              <a:t>KARNEVAL</a:t>
            </a:r>
            <a:endParaRPr lang="ru-RU" sz="4800" b="1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Comic Sans MS"/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Documents and Settings\Татьяна\Мои документы\c4637dcd452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642918"/>
            <a:ext cx="7858180" cy="550072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142852"/>
            <a:ext cx="8715404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Die Vorbereitungen zum Karneval</a:t>
            </a:r>
          </a:p>
          <a:p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eginn… 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am 11. November um 11.11.</a:t>
            </a:r>
          </a:p>
          <a:p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 diesem Tag 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wähl…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man den Elferrat, den Prinzen und die Prinzessin des Karnevals. Das Fest 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feier…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die Deutschen Ende Februar.</a:t>
            </a:r>
          </a:p>
          <a:p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Damit </a:t>
            </a:r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sag…</a:t>
            </a:r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sie dem Winter „Auf Wiedersehen!“ und </a:t>
            </a:r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begrüß…</a:t>
            </a:r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den Frühling.</a:t>
            </a:r>
          </a:p>
          <a:p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Man 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nenn…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den Karneval die fünfte Jahreszeit. Das Programm des Karnevals 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biet… 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viele Wettbewerbe und Überraschungen 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Straßenzüge mit Kostümen 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schmück…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dieses Fest.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1071538" y="2643182"/>
            <a:ext cx="7072362" cy="350046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de-DE" sz="4800" b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/>
                <a:latin typeface="Comic Sans MS"/>
              </a:rPr>
              <a:t>Ostern</a:t>
            </a:r>
            <a:endParaRPr lang="ru-RU" sz="4800" b="1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/>
              <a:latin typeface="Comic Sans M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0232" y="642918"/>
            <a:ext cx="671517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de-DE" sz="44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THEMA:</a:t>
            </a:r>
            <a:r>
              <a:rPr lang="de-DE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Trennbare und</a:t>
            </a:r>
          </a:p>
          <a:p>
            <a:r>
              <a:rPr lang="de-DE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de-DE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untrennbare</a:t>
            </a:r>
          </a:p>
          <a:p>
            <a:r>
              <a:rPr lang="de-DE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de-DE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Präfixe des Verbs                         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Новая анимация\Соmputer\фоны-2\0_38c47_5cf2998d_XL.jpe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Eierbech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714356"/>
            <a:ext cx="7643866" cy="5429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 advTm="7000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768</Words>
  <Application>Microsoft Office PowerPoint</Application>
  <PresentationFormat>Экран (4:3)</PresentationFormat>
  <Paragraphs>109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Хоум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47</cp:revision>
  <dcterms:created xsi:type="dcterms:W3CDTF">2011-01-27T19:59:06Z</dcterms:created>
  <dcterms:modified xsi:type="dcterms:W3CDTF">2011-02-06T18:30:33Z</dcterms:modified>
</cp:coreProperties>
</file>