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7" r:id="rId5"/>
    <p:sldId id="259" r:id="rId6"/>
    <p:sldId id="262" r:id="rId7"/>
    <p:sldId id="263" r:id="rId8"/>
    <p:sldId id="264" r:id="rId9"/>
    <p:sldId id="265" r:id="rId10"/>
    <p:sldId id="269" r:id="rId11"/>
    <p:sldId id="266" r:id="rId12"/>
    <p:sldId id="270" r:id="rId13"/>
    <p:sldId id="272" r:id="rId14"/>
    <p:sldId id="274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CC69"/>
    <a:srgbClr val="000000"/>
    <a:srgbClr val="ECC966"/>
    <a:srgbClr val="F4F480"/>
    <a:srgbClr val="BC48EA"/>
    <a:srgbClr val="78DAE4"/>
    <a:srgbClr val="F6A4D5"/>
    <a:srgbClr val="ECAF1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342" autoAdjust="0"/>
    <p:restoredTop sz="96280" autoAdjust="0"/>
  </p:normalViewPr>
  <p:slideViewPr>
    <p:cSldViewPr>
      <p:cViewPr varScale="1">
        <p:scale>
          <a:sx n="73" d="100"/>
          <a:sy n="73" d="100"/>
        </p:scale>
        <p:origin x="-46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5B9A3-B012-49AC-9817-DF3DF3645753}" type="datetimeFigureOut">
              <a:rPr lang="ru-RU"/>
              <a:pPr>
                <a:defRPr/>
              </a:pPr>
              <a:t>31.01.2011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48A06-D981-488D-A542-FB6E2A1B97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26A8EE-C604-4A5F-93CC-3B774AA3F55B}" type="datetimeFigureOut">
              <a:rPr lang="ru-RU"/>
              <a:pPr>
                <a:defRPr/>
              </a:pPr>
              <a:t>31.01.2011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5D0EE-3739-4219-86E1-6BD4F4582C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D0C71-8BC3-401C-83E1-6AEDEE652D6F}" type="datetimeFigureOut">
              <a:rPr lang="ru-RU"/>
              <a:pPr>
                <a:defRPr/>
              </a:pPr>
              <a:t>31.01.2011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43D5C-3AA9-41A0-8D8A-2DDF23E1AB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38E29-6B91-413D-A0FA-62D34FB4B40B}" type="datetimeFigureOut">
              <a:rPr lang="ru-RU"/>
              <a:pPr>
                <a:defRPr/>
              </a:pPr>
              <a:t>31.01.2011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5CC0A-C26A-4B95-B3EC-C7BC11C3EB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40BEE-B091-43D8-95DE-21DF3D156E9B}" type="datetimeFigureOut">
              <a:rPr lang="ru-RU"/>
              <a:pPr>
                <a:defRPr/>
              </a:pPr>
              <a:t>31.01.2011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8D58AD-B171-4177-BFD2-10064E016F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F99D8-B2FB-43FF-AE01-86F7FAB790F9}" type="datetimeFigureOut">
              <a:rPr lang="ru-RU"/>
              <a:pPr>
                <a:defRPr/>
              </a:pPr>
              <a:t>31.01.2011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DC5871-6D42-404A-9980-4B5586FBAA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1558A-1A14-47C0-AE90-4978A396E99F}" type="datetimeFigureOut">
              <a:rPr lang="ru-RU"/>
              <a:pPr>
                <a:defRPr/>
              </a:pPr>
              <a:t>31.01.2011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8C6CD-954D-4F6E-AA33-B93312A809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8E425-02A3-4F4B-99A1-4DDCEC7ADEFF}" type="datetimeFigureOut">
              <a:rPr lang="ru-RU"/>
              <a:pPr>
                <a:defRPr/>
              </a:pPr>
              <a:t>31.01.2011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C0786-61DB-4B03-935A-B016F68DF7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30D5C-9E92-40EE-9BD3-DE1FAE01DCCB}" type="datetimeFigureOut">
              <a:rPr lang="ru-RU"/>
              <a:pPr>
                <a:defRPr/>
              </a:pPr>
              <a:t>31.01.2011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36AF6-7261-403F-847C-357235E1D0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4CE9CF-42EA-4CDB-B87B-F98CE5076C27}" type="datetimeFigureOut">
              <a:rPr lang="ru-RU"/>
              <a:pPr>
                <a:defRPr/>
              </a:pPr>
              <a:t>31.01.2011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BAD92-5064-4195-B187-27743C5BC1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3C8608-63C8-4F5A-BC4C-26C1EFC8E4B7}" type="datetimeFigureOut">
              <a:rPr lang="ru-RU"/>
              <a:pPr>
                <a:defRPr/>
              </a:pPr>
              <a:t>31.01.2011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DBA4A-0560-484E-B23D-3F421B47F4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69F1BBB-4085-445B-9616-8B56CB3641CD}" type="datetimeFigureOut">
              <a:rPr lang="ru-RU"/>
              <a:pPr>
                <a:defRPr/>
              </a:pPr>
              <a:t>31.01.2011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F037332-9F3B-4FD5-A5A3-8EDC08B6C5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7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1142984"/>
            <a:ext cx="8215370" cy="118585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dirty="0" err="1" smtClean="0"/>
              <a:t>Спиртзавод</a:t>
            </a:r>
            <a:endParaRPr lang="ru-RU" sz="6000" dirty="0"/>
          </a:p>
        </p:txBody>
      </p:sp>
      <p:sp>
        <p:nvSpPr>
          <p:cNvPr id="1331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313" y="4143375"/>
            <a:ext cx="8786812" cy="954088"/>
          </a:xfrm>
        </p:spPr>
        <p:txBody>
          <a:bodyPr/>
          <a:lstStyle/>
          <a:p>
            <a:pPr eaLnBrk="1" hangingPunct="1"/>
            <a:r>
              <a:rPr lang="ru-RU" sz="6000" smtClean="0">
                <a:solidFill>
                  <a:srgbClr val="F3CC69"/>
                </a:solidFill>
                <a:latin typeface="Arial Black" pitchFamily="34" charset="0"/>
              </a:rPr>
              <a:t>ОАО «Петровский»</a:t>
            </a:r>
          </a:p>
        </p:txBody>
      </p:sp>
      <p:sp>
        <p:nvSpPr>
          <p:cNvPr id="13316" name="TextBox 3"/>
          <p:cNvSpPr txBox="1">
            <a:spLocks noChangeArrowheads="1"/>
          </p:cNvSpPr>
          <p:nvPr/>
        </p:nvSpPr>
        <p:spPr bwMode="auto">
          <a:xfrm>
            <a:off x="1403350" y="214313"/>
            <a:ext cx="63373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Times New Roman" pitchFamily="18" charset="0"/>
              </a:rPr>
              <a:t>ОГОУ</a:t>
            </a:r>
            <a:r>
              <a:rPr lang="ru-RU"/>
              <a:t> </a:t>
            </a:r>
            <a:r>
              <a:rPr lang="ru-RU">
                <a:latin typeface="Times New Roman" pitchFamily="18" charset="0"/>
              </a:rPr>
              <a:t>НПО П</a:t>
            </a:r>
            <a:r>
              <a:rPr lang="ru-RU"/>
              <a:t>рофессиональный </a:t>
            </a:r>
            <a:r>
              <a:rPr lang="ru-RU">
                <a:latin typeface="Times New Roman" pitchFamily="18" charset="0"/>
              </a:rPr>
              <a:t>Л</a:t>
            </a:r>
            <a:r>
              <a:rPr lang="ru-RU"/>
              <a:t>ицей </a:t>
            </a:r>
            <a:r>
              <a:rPr lang="ru-RU">
                <a:latin typeface="Times New Roman" pitchFamily="18" charset="0"/>
              </a:rPr>
              <a:t>№17</a:t>
            </a:r>
          </a:p>
        </p:txBody>
      </p:sp>
      <p:sp>
        <p:nvSpPr>
          <p:cNvPr id="13317" name="TextBox 5"/>
          <p:cNvSpPr txBox="1">
            <a:spLocks noChangeArrowheads="1"/>
          </p:cNvSpPr>
          <p:nvPr/>
        </p:nvSpPr>
        <p:spPr bwMode="auto">
          <a:xfrm>
            <a:off x="4211638" y="5229225"/>
            <a:ext cx="493236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b="1" i="1">
                <a:solidFill>
                  <a:srgbClr val="F2C78E"/>
                </a:solidFill>
                <a:latin typeface="Times New Roman" pitchFamily="18" charset="0"/>
              </a:rPr>
              <a:t>Выполнила: учащаяся </a:t>
            </a:r>
            <a:r>
              <a:rPr lang="en-US" b="1" i="1">
                <a:solidFill>
                  <a:srgbClr val="F2C78E"/>
                </a:solidFill>
                <a:latin typeface="Times New Roman" pitchFamily="18" charset="0"/>
              </a:rPr>
              <a:t>I</a:t>
            </a:r>
            <a:r>
              <a:rPr lang="ru-RU" b="1" i="1">
                <a:solidFill>
                  <a:srgbClr val="F2C78E"/>
                </a:solidFill>
                <a:latin typeface="Times New Roman" pitchFamily="18" charset="0"/>
              </a:rPr>
              <a:t> курса группы 19/20</a:t>
            </a:r>
          </a:p>
          <a:p>
            <a:pPr algn="r"/>
            <a:r>
              <a:rPr lang="ru-RU" b="1" i="1">
                <a:solidFill>
                  <a:srgbClr val="F2C78E"/>
                </a:solidFill>
                <a:latin typeface="Times New Roman" pitchFamily="18" charset="0"/>
              </a:rPr>
              <a:t>Антонова Екатерина</a:t>
            </a:r>
          </a:p>
          <a:p>
            <a:pPr algn="r"/>
            <a:r>
              <a:rPr lang="ru-RU" b="1" i="1">
                <a:solidFill>
                  <a:srgbClr val="F2C78E"/>
                </a:solidFill>
                <a:latin typeface="Times New Roman" pitchFamily="18" charset="0"/>
              </a:rPr>
              <a:t>Руководитель: преподаватель химии</a:t>
            </a:r>
          </a:p>
          <a:p>
            <a:pPr algn="r"/>
            <a:r>
              <a:rPr lang="ru-RU" b="1" i="1">
                <a:solidFill>
                  <a:srgbClr val="F2C78E"/>
                </a:solidFill>
                <a:latin typeface="Times New Roman" pitchFamily="18" charset="0"/>
              </a:rPr>
              <a:t>Карасева Евгения Александровна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Прямоугольник 1"/>
          <p:cNvSpPr>
            <a:spLocks noChangeArrowheads="1"/>
          </p:cNvSpPr>
          <p:nvPr/>
        </p:nvSpPr>
        <p:spPr bwMode="auto">
          <a:xfrm>
            <a:off x="0" y="2643188"/>
            <a:ext cx="91440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solidFill>
                  <a:srgbClr val="F3CC69"/>
                </a:solidFill>
                <a:latin typeface="Times New Roman" pitchFamily="18" charset="0"/>
              </a:rPr>
              <a:t>Результаты новых технологий…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605213"/>
            <a:ext cx="2357438" cy="325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13" y="0"/>
            <a:ext cx="2071687" cy="254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ext Box 6"/>
          <p:cNvSpPr txBox="1">
            <a:spLocks noChangeArrowheads="1"/>
          </p:cNvSpPr>
          <p:nvPr/>
        </p:nvSpPr>
        <p:spPr bwMode="auto">
          <a:xfrm>
            <a:off x="5416550" y="49609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2253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1638" y="3644900"/>
            <a:ext cx="4537075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Text Box 8"/>
          <p:cNvSpPr txBox="1">
            <a:spLocks noChangeArrowheads="1"/>
          </p:cNvSpPr>
          <p:nvPr/>
        </p:nvSpPr>
        <p:spPr bwMode="auto">
          <a:xfrm>
            <a:off x="1600200" y="9286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2535" name="Text Box 10"/>
          <p:cNvSpPr txBox="1">
            <a:spLocks noChangeArrowheads="1"/>
          </p:cNvSpPr>
          <p:nvPr/>
        </p:nvSpPr>
        <p:spPr bwMode="auto">
          <a:xfrm>
            <a:off x="1527175" y="10731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22536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7088" y="333375"/>
            <a:ext cx="3240087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714875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5" y="3357563"/>
            <a:ext cx="4429125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TextBox 6"/>
          <p:cNvSpPr txBox="1">
            <a:spLocks noChangeArrowheads="1"/>
          </p:cNvSpPr>
          <p:nvPr/>
        </p:nvSpPr>
        <p:spPr bwMode="auto">
          <a:xfrm>
            <a:off x="214313" y="4000500"/>
            <a:ext cx="357187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rgbClr val="ECAF18"/>
                </a:solidFill>
                <a:latin typeface="Times New Roman" pitchFamily="18" charset="0"/>
              </a:rPr>
              <a:t>Приготовление дрожжей из картофеля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1"/>
          <p:cNvSpPr txBox="1">
            <a:spLocks noChangeArrowheads="1"/>
          </p:cNvSpPr>
          <p:nvPr/>
        </p:nvSpPr>
        <p:spPr bwMode="auto">
          <a:xfrm>
            <a:off x="827088" y="4286250"/>
            <a:ext cx="6408737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>
                <a:solidFill>
                  <a:srgbClr val="F3CC69"/>
                </a:solidFill>
                <a:latin typeface="Times New Roman" pitchFamily="18" charset="0"/>
              </a:rPr>
              <a:t>Химизм брожения сырьевой массы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42875"/>
            <a:ext cx="4565650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75" y="1500188"/>
            <a:ext cx="4125913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1125" y="2928938"/>
            <a:ext cx="5222875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1"/>
          <p:cNvSpPr txBox="1">
            <a:spLocks noChangeArrowheads="1"/>
          </p:cNvSpPr>
          <p:nvPr/>
        </p:nvSpPr>
        <p:spPr bwMode="auto">
          <a:xfrm>
            <a:off x="5214938" y="1785938"/>
            <a:ext cx="3929062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F3CC69"/>
                </a:solidFill>
                <a:latin typeface="Times New Roman" pitchFamily="18" charset="0"/>
              </a:rPr>
              <a:t>Спирт этиловый «Экстра» (питьевой)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857625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825" y="3008313"/>
            <a:ext cx="4067175" cy="384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Box 6"/>
          <p:cNvSpPr txBox="1">
            <a:spLocks noChangeArrowheads="1"/>
          </p:cNvSpPr>
          <p:nvPr/>
        </p:nvSpPr>
        <p:spPr bwMode="auto">
          <a:xfrm>
            <a:off x="214313" y="3786188"/>
            <a:ext cx="3786187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>
                <a:solidFill>
                  <a:srgbClr val="F3CC69"/>
                </a:solidFill>
                <a:latin typeface="Times New Roman" pitchFamily="18" charset="0"/>
              </a:rPr>
              <a:t>Спирт этиловый «Люкс»</a:t>
            </a:r>
          </a:p>
        </p:txBody>
      </p:sp>
      <p:pic>
        <p:nvPicPr>
          <p:cNvPr id="2560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77050" y="0"/>
            <a:ext cx="2266950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Box 1"/>
          <p:cNvSpPr txBox="1">
            <a:spLocks noChangeArrowheads="1"/>
          </p:cNvSpPr>
          <p:nvPr/>
        </p:nvSpPr>
        <p:spPr bwMode="auto">
          <a:xfrm>
            <a:off x="357188" y="1844675"/>
            <a:ext cx="8501062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>
                <a:solidFill>
                  <a:srgbClr val="F3CC69"/>
                </a:solidFill>
                <a:latin typeface="Times New Roman" pitchFamily="18" charset="0"/>
              </a:rPr>
              <a:t>Однако стабильная работа предприятия продолжалась недолго. Войдя в холдинг группы компании «ОСТ» оно вскоре практически перестало производить и</a:t>
            </a:r>
            <a:r>
              <a:rPr lang="ru-RU" sz="3200">
                <a:latin typeface="Times New Roman" pitchFamily="18" charset="0"/>
              </a:rPr>
              <a:t> </a:t>
            </a:r>
            <a:r>
              <a:rPr lang="ru-RU" sz="3200">
                <a:solidFill>
                  <a:srgbClr val="F3CC69"/>
                </a:solidFill>
                <a:latin typeface="Times New Roman" pitchFamily="18" charset="0"/>
              </a:rPr>
              <a:t>существовать …..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4291013"/>
            <a:ext cx="2714625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13" y="285750"/>
            <a:ext cx="2286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" y="357188"/>
            <a:ext cx="1717675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Text Box 7"/>
          <p:cNvSpPr txBox="1">
            <a:spLocks noChangeArrowheads="1"/>
          </p:cNvSpPr>
          <p:nvPr/>
        </p:nvSpPr>
        <p:spPr bwMode="auto">
          <a:xfrm>
            <a:off x="2411413" y="728663"/>
            <a:ext cx="3825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78DAE4"/>
                </a:solidFill>
              </a:rPr>
              <a:t>«Закат» производства…</a:t>
            </a:r>
          </a:p>
        </p:txBody>
      </p:sp>
      <p:pic>
        <p:nvPicPr>
          <p:cNvPr id="2663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83188" y="4330700"/>
            <a:ext cx="291782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688" y="928688"/>
            <a:ext cx="2036762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205413"/>
            <a:ext cx="2214563" cy="165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8000" i="1" dirty="0" smtClean="0"/>
              <a:t>План</a:t>
            </a:r>
            <a:endParaRPr lang="ru-RU" sz="8000" i="1" dirty="0"/>
          </a:p>
        </p:txBody>
      </p:sp>
      <p:sp>
        <p:nvSpPr>
          <p:cNvPr id="14340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7900988" cy="2900363"/>
          </a:xfrm>
        </p:spPr>
        <p:txBody>
          <a:bodyPr/>
          <a:lstStyle/>
          <a:p>
            <a:pPr marL="650875" indent="-514350" eaLnBrk="1" hangingPunct="1">
              <a:buFont typeface="Lucida Sans" pitchFamily="34" charset="0"/>
              <a:buAutoNum type="arabicPeriod"/>
            </a:pPr>
            <a:r>
              <a:rPr lang="ru-RU" smtClean="0">
                <a:solidFill>
                  <a:srgbClr val="EBCB71"/>
                </a:solidFill>
              </a:rPr>
              <a:t>Предисловие о спиртзаводе</a:t>
            </a:r>
          </a:p>
          <a:p>
            <a:pPr marL="650875" indent="-514350" eaLnBrk="1" hangingPunct="1">
              <a:buFont typeface="Lucida Sans" pitchFamily="34" charset="0"/>
              <a:buAutoNum type="arabicPeriod"/>
            </a:pPr>
            <a:r>
              <a:rPr lang="ru-RU" smtClean="0">
                <a:solidFill>
                  <a:srgbClr val="EBCB71"/>
                </a:solidFill>
              </a:rPr>
              <a:t>Несколько слов о производстве</a:t>
            </a:r>
          </a:p>
          <a:p>
            <a:pPr marL="650875" indent="-514350" eaLnBrk="1" hangingPunct="1">
              <a:buFont typeface="Lucida Sans" pitchFamily="34" charset="0"/>
              <a:buAutoNum type="arabicPeriod"/>
            </a:pPr>
            <a:r>
              <a:rPr lang="ru-RU" smtClean="0">
                <a:solidFill>
                  <a:srgbClr val="EBCB71"/>
                </a:solidFill>
              </a:rPr>
              <a:t>К чему привело внедрение новых технологий?</a:t>
            </a:r>
          </a:p>
          <a:p>
            <a:pPr marL="650875" indent="-514350" eaLnBrk="1" hangingPunct="1">
              <a:buFont typeface="Lucida Sans" pitchFamily="34" charset="0"/>
              <a:buAutoNum type="arabicPeriod"/>
            </a:pPr>
            <a:r>
              <a:rPr lang="ru-RU" smtClean="0">
                <a:solidFill>
                  <a:srgbClr val="EBCB71"/>
                </a:solidFill>
              </a:rPr>
              <a:t>«Закат» производства</a:t>
            </a:r>
          </a:p>
        </p:txBody>
      </p:sp>
      <p:pic>
        <p:nvPicPr>
          <p:cNvPr id="1434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500" y="4500563"/>
            <a:ext cx="1928813" cy="145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24775" y="0"/>
            <a:ext cx="1419225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750" y="5357813"/>
            <a:ext cx="2000250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43625" y="4714875"/>
            <a:ext cx="1857375" cy="139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86125" y="5357813"/>
            <a:ext cx="1285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000625" y="4000500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7" name="Picture 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0"/>
            <a:ext cx="15208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4290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375025"/>
            <a:ext cx="4572000" cy="348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4572000" y="0"/>
            <a:ext cx="4572000" cy="3429000"/>
          </a:xfrm>
        </p:spPr>
      </p:pic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858312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900" i="1" dirty="0" smtClean="0">
                <a:solidFill>
                  <a:srgbClr val="F4F480"/>
                </a:solidFill>
                <a:latin typeface="Comic Sans MS" pitchFamily="66" charset="0"/>
              </a:rPr>
              <a:t>Предисловие о </a:t>
            </a:r>
            <a:r>
              <a:rPr lang="ru-RU" sz="4900" i="1" dirty="0" err="1" smtClean="0">
                <a:solidFill>
                  <a:srgbClr val="F4F480"/>
                </a:solidFill>
                <a:latin typeface="Comic Sans MS" pitchFamily="66" charset="0"/>
              </a:rPr>
              <a:t>спиртзаводе</a:t>
            </a:r>
            <a:r>
              <a:rPr lang="ru-RU" dirty="0" smtClean="0">
                <a:solidFill>
                  <a:srgbClr val="EBCB71"/>
                </a:solidFill>
                <a:latin typeface="Comic Sans MS" pitchFamily="66" charset="0"/>
              </a:rPr>
              <a:t/>
            </a:r>
            <a:br>
              <a:rPr lang="ru-RU" dirty="0" smtClean="0">
                <a:solidFill>
                  <a:srgbClr val="EBCB71"/>
                </a:solidFill>
                <a:latin typeface="Comic Sans MS" pitchFamily="66" charset="0"/>
              </a:rPr>
            </a:br>
            <a:endParaRPr lang="ru-RU" dirty="0">
              <a:latin typeface="Comic Sans MS" pitchFamily="66" charset="0"/>
            </a:endParaRPr>
          </a:p>
        </p:txBody>
      </p:sp>
      <p:sp>
        <p:nvSpPr>
          <p:cNvPr id="15366" name="TextBox 7"/>
          <p:cNvSpPr txBox="1">
            <a:spLocks noChangeArrowheads="1"/>
          </p:cNvSpPr>
          <p:nvPr/>
        </p:nvSpPr>
        <p:spPr bwMode="auto">
          <a:xfrm>
            <a:off x="0" y="1928813"/>
            <a:ext cx="4572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</a:rPr>
              <a:t>Спиртзавод «Петровский» находится в одном из красивейшех уголков России</a:t>
            </a:r>
          </a:p>
        </p:txBody>
      </p:sp>
      <p:sp>
        <p:nvSpPr>
          <p:cNvPr id="15367" name="TextBox 8"/>
          <p:cNvSpPr txBox="1">
            <a:spLocks noChangeArrowheads="1"/>
          </p:cNvSpPr>
          <p:nvPr/>
        </p:nvSpPr>
        <p:spPr bwMode="auto">
          <a:xfrm>
            <a:off x="4714875" y="5572125"/>
            <a:ext cx="4286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Times New Roman" pitchFamily="18" charset="0"/>
              </a:rPr>
              <a:t>Самое крупное предприятие среди родственных предприятий Европы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1"/>
          <p:cNvSpPr txBox="1">
            <a:spLocks noChangeArrowheads="1"/>
          </p:cNvSpPr>
          <p:nvPr/>
        </p:nvSpPr>
        <p:spPr bwMode="auto">
          <a:xfrm>
            <a:off x="0" y="3143250"/>
            <a:ext cx="9144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>
                <a:solidFill>
                  <a:srgbClr val="F3CC69"/>
                </a:solidFill>
                <a:latin typeface="Times New Roman" pitchFamily="18" charset="0"/>
              </a:rPr>
              <a:t>Было освоено производство...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4143375"/>
            <a:ext cx="3143250" cy="248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214313"/>
            <a:ext cx="3143250" cy="274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323850" y="1116013"/>
            <a:ext cx="53276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>
                <a:solidFill>
                  <a:schemeClr val="folHlink"/>
                </a:solidFill>
              </a:rPr>
              <a:t>ЛЕКАРСТВЕННЫЕ </a:t>
            </a:r>
          </a:p>
          <a:p>
            <a:pPr algn="ctr"/>
            <a:r>
              <a:rPr lang="ru-RU" sz="3200">
                <a:solidFill>
                  <a:schemeClr val="folHlink"/>
                </a:solidFill>
              </a:rPr>
              <a:t>ПРЕПАРАТЫ</a:t>
            </a:r>
          </a:p>
        </p:txBody>
      </p:sp>
      <p:sp>
        <p:nvSpPr>
          <p:cNvPr id="16389" name="Text Box 6"/>
          <p:cNvSpPr txBox="1">
            <a:spLocks noChangeArrowheads="1"/>
          </p:cNvSpPr>
          <p:nvPr/>
        </p:nvSpPr>
        <p:spPr bwMode="auto">
          <a:xfrm>
            <a:off x="4067175" y="4529138"/>
            <a:ext cx="50165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>
                <a:solidFill>
                  <a:srgbClr val="78DAE4"/>
                </a:solidFill>
              </a:rPr>
              <a:t>ХЛЕБОПЕКАРНЫЕ ДРОЖЖИ</a:t>
            </a:r>
          </a:p>
          <a:p>
            <a:pPr algn="ctr"/>
            <a:endParaRPr lang="ru-RU" sz="3200">
              <a:solidFill>
                <a:srgbClr val="78DAE4"/>
              </a:solidFill>
            </a:endParaRPr>
          </a:p>
          <a:p>
            <a:pPr algn="ctr"/>
            <a:r>
              <a:rPr lang="ru-RU" sz="3200">
                <a:solidFill>
                  <a:srgbClr val="78DAE4"/>
                </a:solidFill>
              </a:rPr>
              <a:t>ФЕРМЕНТЫ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25"/>
            <a:ext cx="3643313" cy="2143125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7200" dirty="0"/>
          </a:p>
        </p:txBody>
      </p:sp>
      <p:pic>
        <p:nvPicPr>
          <p:cNvPr id="1741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138488"/>
            <a:ext cx="4572000" cy="371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Box 7"/>
          <p:cNvSpPr txBox="1">
            <a:spLocks noChangeArrowheads="1"/>
          </p:cNvSpPr>
          <p:nvPr/>
        </p:nvSpPr>
        <p:spPr bwMode="auto">
          <a:xfrm>
            <a:off x="179388" y="4437063"/>
            <a:ext cx="42132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ECAF18"/>
                </a:solidFill>
                <a:latin typeface="Times New Roman" pitchFamily="18" charset="0"/>
              </a:rPr>
              <a:t>«сухой лед»</a:t>
            </a:r>
            <a:endParaRPr lang="ru-RU" sz="4000">
              <a:solidFill>
                <a:srgbClr val="ECAF18"/>
              </a:solidFill>
              <a:latin typeface="Times New Roman" pitchFamily="18" charset="0"/>
            </a:endParaRPr>
          </a:p>
        </p:txBody>
      </p:sp>
      <p:pic>
        <p:nvPicPr>
          <p:cNvPr id="17412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4572000" cy="3160713"/>
          </a:xfrm>
        </p:spPr>
      </p:pic>
      <p:sp>
        <p:nvSpPr>
          <p:cNvPr id="17413" name="Text Box 7"/>
          <p:cNvSpPr txBox="1">
            <a:spLocks noChangeArrowheads="1"/>
          </p:cNvSpPr>
          <p:nvPr/>
        </p:nvSpPr>
        <p:spPr bwMode="auto">
          <a:xfrm>
            <a:off x="6424613" y="11445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7414" name="Text Box 8"/>
          <p:cNvSpPr txBox="1">
            <a:spLocks noChangeArrowheads="1"/>
          </p:cNvSpPr>
          <p:nvPr/>
        </p:nvSpPr>
        <p:spPr bwMode="auto">
          <a:xfrm>
            <a:off x="4787900" y="549275"/>
            <a:ext cx="43561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solidFill>
                  <a:srgbClr val="ECC966"/>
                </a:solidFill>
              </a:rPr>
              <a:t>Для оборонной промышленности стали производить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3" y="0"/>
            <a:ext cx="4357687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68663"/>
            <a:ext cx="4786313" cy="358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Box 3"/>
          <p:cNvSpPr txBox="1">
            <a:spLocks noChangeArrowheads="1"/>
          </p:cNvSpPr>
          <p:nvPr/>
        </p:nvSpPr>
        <p:spPr bwMode="auto">
          <a:xfrm>
            <a:off x="4786313" y="285750"/>
            <a:ext cx="15716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</a:rPr>
              <a:t>Пузырьки углекислого газа</a:t>
            </a:r>
          </a:p>
        </p:txBody>
      </p:sp>
      <p:sp>
        <p:nvSpPr>
          <p:cNvPr id="18436" name="Прямоугольник 4"/>
          <p:cNvSpPr>
            <a:spLocks noChangeArrowheads="1"/>
          </p:cNvSpPr>
          <p:nvPr/>
        </p:nvSpPr>
        <p:spPr bwMode="auto">
          <a:xfrm>
            <a:off x="0" y="6211888"/>
            <a:ext cx="2286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00"/>
                </a:solidFill>
                <a:latin typeface="Times New Roman" pitchFamily="18" charset="0"/>
              </a:rPr>
              <a:t>Молекула углекислого газа</a:t>
            </a:r>
          </a:p>
        </p:txBody>
      </p:sp>
      <p:sp>
        <p:nvSpPr>
          <p:cNvPr id="18437" name="TextBox 5"/>
          <p:cNvSpPr txBox="1">
            <a:spLocks noChangeArrowheads="1"/>
          </p:cNvSpPr>
          <p:nvPr/>
        </p:nvSpPr>
        <p:spPr bwMode="auto">
          <a:xfrm>
            <a:off x="0" y="549275"/>
            <a:ext cx="4500563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solidFill>
                  <a:srgbClr val="F3CC69"/>
                </a:solidFill>
                <a:latin typeface="Times New Roman" pitchFamily="18" charset="0"/>
              </a:rPr>
              <a:t>На сварку танков, бронепоездов, </a:t>
            </a:r>
          </a:p>
          <a:p>
            <a:pPr algn="ctr"/>
            <a:r>
              <a:rPr lang="ru-RU" sz="3600">
                <a:solidFill>
                  <a:srgbClr val="F3CC69"/>
                </a:solidFill>
                <a:latin typeface="Times New Roman" pitchFamily="18" charset="0"/>
              </a:rPr>
              <a:t>щитов для орудий </a:t>
            </a:r>
          </a:p>
          <a:p>
            <a:pPr algn="ctr"/>
            <a:r>
              <a:rPr lang="ru-RU" sz="3600">
                <a:solidFill>
                  <a:srgbClr val="F3CC69"/>
                </a:solidFill>
                <a:latin typeface="Times New Roman" pitchFamily="18" charset="0"/>
              </a:rPr>
              <a:t>шел с завода </a:t>
            </a:r>
          </a:p>
        </p:txBody>
      </p:sp>
      <p:sp>
        <p:nvSpPr>
          <p:cNvPr id="18438" name="Text Box 7"/>
          <p:cNvSpPr txBox="1">
            <a:spLocks noChangeArrowheads="1"/>
          </p:cNvSpPr>
          <p:nvPr/>
        </p:nvSpPr>
        <p:spPr bwMode="auto">
          <a:xfrm>
            <a:off x="5435600" y="4076700"/>
            <a:ext cx="3638550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F3CC69"/>
                </a:solidFill>
              </a:rPr>
              <a:t>углекислый газ</a:t>
            </a:r>
          </a:p>
          <a:p>
            <a:endParaRPr lang="ru-RU" sz="3600" b="1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3214688"/>
            <a:ext cx="4643437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500563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Box 4"/>
          <p:cNvSpPr txBox="1">
            <a:spLocks noChangeArrowheads="1"/>
          </p:cNvSpPr>
          <p:nvPr/>
        </p:nvSpPr>
        <p:spPr bwMode="auto">
          <a:xfrm>
            <a:off x="142875" y="4005263"/>
            <a:ext cx="4071938" cy="197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F3CC69"/>
                </a:solidFill>
                <a:latin typeface="Times New Roman" pitchFamily="18" charset="0"/>
              </a:rPr>
              <a:t>и биологически активной </a:t>
            </a:r>
          </a:p>
          <a:p>
            <a:pPr algn="ctr"/>
            <a:r>
              <a:rPr lang="ru-RU" sz="2400">
                <a:solidFill>
                  <a:srgbClr val="F3CC69"/>
                </a:solidFill>
                <a:latin typeface="Times New Roman" pitchFamily="18" charset="0"/>
              </a:rPr>
              <a:t>пищевой добавки </a:t>
            </a:r>
          </a:p>
          <a:p>
            <a:pPr algn="ctr"/>
            <a:r>
              <a:rPr lang="ru-RU" sz="2800">
                <a:solidFill>
                  <a:srgbClr val="78DAE4"/>
                </a:solidFill>
                <a:latin typeface="Times New Roman" pitchFamily="18" charset="0"/>
              </a:rPr>
              <a:t>«иммуновит»</a:t>
            </a:r>
            <a:r>
              <a:rPr lang="ru-RU" sz="2400">
                <a:solidFill>
                  <a:srgbClr val="F3CC69"/>
                </a:solidFill>
                <a:latin typeface="Times New Roman" pitchFamily="18" charset="0"/>
              </a:rPr>
              <a:t>, </a:t>
            </a:r>
          </a:p>
          <a:p>
            <a:pPr algn="ctr"/>
            <a:r>
              <a:rPr lang="ru-RU" sz="2400">
                <a:solidFill>
                  <a:srgbClr val="F3CC69"/>
                </a:solidFill>
                <a:latin typeface="Times New Roman" pitchFamily="18" charset="0"/>
              </a:rPr>
              <a:t>которая повышает иммунитет человека</a:t>
            </a:r>
          </a:p>
        </p:txBody>
      </p:sp>
      <p:sp>
        <p:nvSpPr>
          <p:cNvPr id="19460" name="Text Box 5"/>
          <p:cNvSpPr txBox="1">
            <a:spLocks noChangeArrowheads="1"/>
          </p:cNvSpPr>
          <p:nvPr/>
        </p:nvSpPr>
        <p:spPr bwMode="auto">
          <a:xfrm>
            <a:off x="4572000" y="404813"/>
            <a:ext cx="45720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F3CC69"/>
                </a:solidFill>
                <a:latin typeface="Times New Roman" pitchFamily="18" charset="0"/>
              </a:rPr>
              <a:t>Кроме того, </a:t>
            </a:r>
          </a:p>
          <a:p>
            <a:pPr algn="ctr"/>
            <a:r>
              <a:rPr lang="ru-RU" sz="2400">
                <a:solidFill>
                  <a:srgbClr val="F3CC69"/>
                </a:solidFill>
                <a:latin typeface="Times New Roman" pitchFamily="18" charset="0"/>
              </a:rPr>
              <a:t>комбинатом освоен выпуск </a:t>
            </a:r>
          </a:p>
          <a:p>
            <a:pPr algn="ctr"/>
            <a:r>
              <a:rPr lang="ru-RU" sz="2400">
                <a:solidFill>
                  <a:srgbClr val="F3CC69"/>
                </a:solidFill>
                <a:latin typeface="Times New Roman" pitchFamily="18" charset="0"/>
              </a:rPr>
              <a:t>хлебопекарных дрожжей </a:t>
            </a:r>
          </a:p>
          <a:p>
            <a:pPr algn="ctr"/>
            <a:r>
              <a:rPr lang="ru-RU" sz="2400">
                <a:solidFill>
                  <a:srgbClr val="F3CC69"/>
                </a:solidFill>
                <a:latin typeface="Times New Roman" pitchFamily="18" charset="0"/>
              </a:rPr>
              <a:t>и ферментов, необходимых для хлебопекарной промышленности</a:t>
            </a:r>
          </a:p>
          <a:p>
            <a:pPr algn="ctr"/>
            <a:endParaRPr lang="ru-RU" sz="2400">
              <a:solidFill>
                <a:srgbClr val="F3CC69"/>
              </a:solidFill>
              <a:latin typeface="Times New Roman" pitchFamily="18" charset="0"/>
            </a:endParaRPr>
          </a:p>
          <a:p>
            <a:endParaRPr lang="ru-RU" sz="2400">
              <a:latin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71813"/>
            <a:ext cx="4643438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0"/>
            <a:ext cx="4500562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Box 4"/>
          <p:cNvSpPr txBox="1">
            <a:spLocks noChangeArrowheads="1"/>
          </p:cNvSpPr>
          <p:nvPr/>
        </p:nvSpPr>
        <p:spPr bwMode="auto">
          <a:xfrm flipH="1">
            <a:off x="0" y="260350"/>
            <a:ext cx="4500563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Times New Roman" pitchFamily="18" charset="0"/>
              </a:rPr>
              <a:t> </a:t>
            </a:r>
            <a:r>
              <a:rPr lang="ru-RU" sz="3200">
                <a:solidFill>
                  <a:srgbClr val="F3CC69"/>
                </a:solidFill>
                <a:latin typeface="Times New Roman" pitchFamily="18" charset="0"/>
              </a:rPr>
              <a:t>Петровские спиртовики поставляли свою продукцию на Ярославский шинный завод </a:t>
            </a:r>
          </a:p>
        </p:txBody>
      </p:sp>
      <p:sp>
        <p:nvSpPr>
          <p:cNvPr id="20484" name="Text Box 5"/>
          <p:cNvSpPr txBox="1">
            <a:spLocks noChangeArrowheads="1"/>
          </p:cNvSpPr>
          <p:nvPr/>
        </p:nvSpPr>
        <p:spPr bwMode="auto">
          <a:xfrm>
            <a:off x="4716463" y="3644900"/>
            <a:ext cx="4176712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solidFill>
                  <a:srgbClr val="ECAF18"/>
                </a:solidFill>
                <a:latin typeface="Times New Roman" pitchFamily="18" charset="0"/>
              </a:rPr>
              <a:t>для производства </a:t>
            </a:r>
          </a:p>
          <a:p>
            <a:pPr algn="ctr"/>
            <a:r>
              <a:rPr lang="ru-RU" sz="3600">
                <a:solidFill>
                  <a:srgbClr val="ECAF18"/>
                </a:solidFill>
                <a:latin typeface="Times New Roman" pitchFamily="18" charset="0"/>
              </a:rPr>
              <a:t>синтетического каучука </a:t>
            </a:r>
          </a:p>
          <a:p>
            <a:pPr algn="ctr"/>
            <a:r>
              <a:rPr lang="ru-RU" sz="3600">
                <a:solidFill>
                  <a:srgbClr val="ECAF18"/>
                </a:solidFill>
                <a:latin typeface="Times New Roman" pitchFamily="18" charset="0"/>
              </a:rPr>
              <a:t>и резины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821238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TextBox 1"/>
          <p:cNvSpPr txBox="1">
            <a:spLocks noChangeArrowheads="1"/>
          </p:cNvSpPr>
          <p:nvPr/>
        </p:nvSpPr>
        <p:spPr bwMode="auto">
          <a:xfrm>
            <a:off x="4859338" y="188913"/>
            <a:ext cx="4284662" cy="228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rgbClr val="F3CC69"/>
                </a:solidFill>
                <a:latin typeface="Times New Roman" pitchFamily="18" charset="0"/>
              </a:rPr>
              <a:t>Внедрение </a:t>
            </a:r>
            <a:endParaRPr lang="ru-RU" sz="4800" b="1">
              <a:solidFill>
                <a:srgbClr val="F3CC69"/>
              </a:solidFill>
            </a:endParaRPr>
          </a:p>
          <a:p>
            <a:pPr algn="ctr"/>
            <a:r>
              <a:rPr lang="ru-RU" sz="4800" b="1">
                <a:solidFill>
                  <a:srgbClr val="F3CC69"/>
                </a:solidFill>
                <a:latin typeface="Times New Roman" pitchFamily="18" charset="0"/>
              </a:rPr>
              <a:t>новых </a:t>
            </a:r>
            <a:endParaRPr lang="ru-RU" sz="4800" b="1">
              <a:solidFill>
                <a:srgbClr val="F3CC69"/>
              </a:solidFill>
            </a:endParaRPr>
          </a:p>
          <a:p>
            <a:pPr algn="ctr"/>
            <a:r>
              <a:rPr lang="ru-RU" sz="4800" b="1">
                <a:solidFill>
                  <a:srgbClr val="F3CC69"/>
                </a:solidFill>
                <a:latin typeface="Times New Roman" pitchFamily="18" charset="0"/>
              </a:rPr>
              <a:t>технологий</a:t>
            </a: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3" y="3214688"/>
            <a:ext cx="4357687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Box 4"/>
          <p:cNvSpPr txBox="1">
            <a:spLocks noChangeArrowheads="1"/>
          </p:cNvSpPr>
          <p:nvPr/>
        </p:nvSpPr>
        <p:spPr bwMode="auto">
          <a:xfrm>
            <a:off x="285750" y="3317875"/>
            <a:ext cx="3643313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solidFill>
                  <a:srgbClr val="F3CC69"/>
                </a:solidFill>
                <a:latin typeface="Times New Roman" pitchFamily="18" charset="0"/>
              </a:rPr>
              <a:t>Новые технологии, передовые методы труда. </a:t>
            </a:r>
          </a:p>
          <a:p>
            <a:pPr algn="ctr"/>
            <a:r>
              <a:rPr lang="ru-RU" sz="2800">
                <a:solidFill>
                  <a:srgbClr val="F3CC69"/>
                </a:solidFill>
                <a:latin typeface="Times New Roman" pitchFamily="18" charset="0"/>
              </a:rPr>
              <a:t>Результат имел только положительное продолжение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418</TotalTime>
  <Words>175</Words>
  <Application>Microsoft Office PowerPoint</Application>
  <PresentationFormat>Экран (4:3)</PresentationFormat>
  <Paragraphs>50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24" baseType="lpstr">
      <vt:lpstr>Arial</vt:lpstr>
      <vt:lpstr>Times New Roman</vt:lpstr>
      <vt:lpstr>Wingdings 2</vt:lpstr>
      <vt:lpstr>Wingdings</vt:lpstr>
      <vt:lpstr>Wingdings 3</vt:lpstr>
      <vt:lpstr>Calibri</vt:lpstr>
      <vt:lpstr>Arial Black</vt:lpstr>
      <vt:lpstr>Lucida Sans</vt:lpstr>
      <vt:lpstr>Апекс</vt:lpstr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Спиртзавод</dc:title>
  <dc:creator>1</dc:creator>
  <cp:lastModifiedBy>Евгения Александровна</cp:lastModifiedBy>
  <cp:revision>38</cp:revision>
  <dcterms:created xsi:type="dcterms:W3CDTF">2010-11-08T16:42:58Z</dcterms:created>
  <dcterms:modified xsi:type="dcterms:W3CDTF">2011-01-31T09:44:33Z</dcterms:modified>
</cp:coreProperties>
</file>