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sldIdLst>
    <p:sldId id="257" r:id="rId2"/>
    <p:sldId id="290" r:id="rId3"/>
    <p:sldId id="258" r:id="rId4"/>
    <p:sldId id="259" r:id="rId5"/>
    <p:sldId id="260" r:id="rId6"/>
    <p:sldId id="261" r:id="rId7"/>
    <p:sldId id="265" r:id="rId8"/>
    <p:sldId id="291" r:id="rId9"/>
    <p:sldId id="280" r:id="rId10"/>
    <p:sldId id="268" r:id="rId11"/>
    <p:sldId id="269" r:id="rId12"/>
    <p:sldId id="283" r:id="rId13"/>
    <p:sldId id="284" r:id="rId14"/>
    <p:sldId id="285" r:id="rId15"/>
    <p:sldId id="272" r:id="rId16"/>
    <p:sldId id="286" r:id="rId17"/>
    <p:sldId id="287" r:id="rId18"/>
    <p:sldId id="288" r:id="rId19"/>
    <p:sldId id="289" r:id="rId20"/>
    <p:sldId id="282" r:id="rId21"/>
    <p:sldId id="273" r:id="rId22"/>
    <p:sldId id="271" r:id="rId23"/>
    <p:sldId id="274" r:id="rId24"/>
    <p:sldId id="275" r:id="rId25"/>
    <p:sldId id="270" r:id="rId26"/>
    <p:sldId id="276" r:id="rId27"/>
    <p:sldId id="277" r:id="rId28"/>
    <p:sldId id="278" r:id="rId29"/>
    <p:sldId id="292"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15" autoAdjust="0"/>
  </p:normalViewPr>
  <p:slideViewPr>
    <p:cSldViewPr>
      <p:cViewPr varScale="1">
        <p:scale>
          <a:sx n="108" d="100"/>
          <a:sy n="108" d="100"/>
        </p:scale>
        <p:origin x="-10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0"/>
          <c:y val="0"/>
          <c:w val="1"/>
          <c:h val="1"/>
        </c:manualLayout>
      </c:layout>
      <c:pie3DChart>
        <c:varyColors val="1"/>
        <c:ser>
          <c:idx val="0"/>
          <c:order val="0"/>
          <c:tx>
            <c:strRef>
              <c:f>Лист1!$B$1</c:f>
              <c:strCache>
                <c:ptCount val="1"/>
                <c:pt idx="0">
                  <c:v>частота встречаемости в 3 "а" классе.</c:v>
                </c:pt>
              </c:strCache>
            </c:strRef>
          </c:tx>
          <c:explosion val="25"/>
          <c:dPt>
            <c:idx val="0"/>
            <c:spPr>
              <a:solidFill>
                <a:srgbClr val="FF0000"/>
              </a:solidFill>
            </c:spPr>
          </c:dPt>
          <c:dPt>
            <c:idx val="1"/>
            <c:explosion val="28"/>
            <c:spPr>
              <a:solidFill>
                <a:srgbClr val="7030A0"/>
              </a:solidFill>
            </c:spPr>
          </c:dPt>
          <c:dLbls>
            <c:dLbl>
              <c:idx val="0"/>
              <c:spPr/>
              <c:txPr>
                <a:bodyPr/>
                <a:lstStyle/>
                <a:p>
                  <a:pPr>
                    <a:defRPr sz="2800"/>
                  </a:pPr>
                  <a:endParaRPr lang="ru-RU"/>
                </a:p>
              </c:txPr>
            </c:dLbl>
            <c:dLbl>
              <c:idx val="1"/>
              <c:spPr/>
              <c:txPr>
                <a:bodyPr/>
                <a:lstStyle/>
                <a:p>
                  <a:pPr>
                    <a:defRPr sz="3600"/>
                  </a:pPr>
                  <a:endParaRPr lang="ru-RU"/>
                </a:p>
              </c:txPr>
            </c:dLbl>
            <c:showVal val="1"/>
            <c:showLeaderLines val="1"/>
          </c:dLbls>
          <c:cat>
            <c:strRef>
              <c:f>Лист1!$A$2:$A$3</c:f>
              <c:strCache>
                <c:ptCount val="2"/>
                <c:pt idx="0">
                  <c:v>Кв. 1</c:v>
                </c:pt>
                <c:pt idx="1">
                  <c:v>Кв. 2</c:v>
                </c:pt>
              </c:strCache>
            </c:strRef>
          </c:cat>
          <c:val>
            <c:numRef>
              <c:f>Лист1!$B$2:$B$3</c:f>
              <c:numCache>
                <c:formatCode>0%</c:formatCode>
                <c:ptCount val="2"/>
                <c:pt idx="0">
                  <c:v>4.0000000000000077E-2</c:v>
                </c:pt>
                <c:pt idx="1">
                  <c:v>0.96000000000000063</c:v>
                </c:pt>
              </c:numCache>
            </c:numRef>
          </c:val>
        </c:ser>
      </c:pie3DChart>
    </c:plotArea>
    <c:legend>
      <c:legendPos val="r"/>
      <c:layout/>
      <c:txPr>
        <a:bodyPr/>
        <a:lstStyle/>
        <a:p>
          <a:pPr>
            <a:defRPr sz="1600"/>
          </a:pPr>
          <a:endParaRPr lang="ru-RU"/>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0"/>
          <c:y val="0"/>
          <c:w val="1"/>
          <c:h val="1"/>
        </c:manualLayout>
      </c:layout>
      <c:pie3DChart>
        <c:varyColors val="1"/>
        <c:ser>
          <c:idx val="0"/>
          <c:order val="0"/>
          <c:tx>
            <c:strRef>
              <c:f>Лист1!$B$1</c:f>
              <c:strCache>
                <c:ptCount val="1"/>
                <c:pt idx="0">
                  <c:v>частота встречаемости в 3 "а" классе.</c:v>
                </c:pt>
              </c:strCache>
            </c:strRef>
          </c:tx>
          <c:explosion val="25"/>
          <c:dPt>
            <c:idx val="0"/>
            <c:spPr>
              <a:solidFill>
                <a:srgbClr val="FF0000"/>
              </a:solidFill>
            </c:spPr>
          </c:dPt>
          <c:dPt>
            <c:idx val="1"/>
            <c:spPr>
              <a:solidFill>
                <a:srgbClr val="7030A0"/>
              </a:solidFill>
            </c:spPr>
          </c:dPt>
          <c:dLbls>
            <c:dLbl>
              <c:idx val="0"/>
              <c:spPr/>
              <c:txPr>
                <a:bodyPr/>
                <a:lstStyle/>
                <a:p>
                  <a:pPr>
                    <a:defRPr sz="2800"/>
                  </a:pPr>
                  <a:endParaRPr lang="ru-RU"/>
                </a:p>
              </c:txPr>
            </c:dLbl>
            <c:dLbl>
              <c:idx val="1"/>
              <c:spPr/>
              <c:txPr>
                <a:bodyPr/>
                <a:lstStyle/>
                <a:p>
                  <a:pPr>
                    <a:defRPr sz="3600"/>
                  </a:pPr>
                  <a:endParaRPr lang="ru-RU"/>
                </a:p>
              </c:txPr>
            </c:dLbl>
            <c:showVal val="1"/>
            <c:showLeaderLines val="1"/>
          </c:dLbls>
          <c:cat>
            <c:strRef>
              <c:f>Лист1!$A$2:$A$3</c:f>
              <c:strCache>
                <c:ptCount val="2"/>
                <c:pt idx="0">
                  <c:v>Кв. 1</c:v>
                </c:pt>
                <c:pt idx="1">
                  <c:v>Кв. 2</c:v>
                </c:pt>
              </c:strCache>
            </c:strRef>
          </c:cat>
          <c:val>
            <c:numRef>
              <c:f>Лист1!$B$2:$B$3</c:f>
              <c:numCache>
                <c:formatCode>0%</c:formatCode>
                <c:ptCount val="2"/>
                <c:pt idx="0">
                  <c:v>4.0000000000000022E-2</c:v>
                </c:pt>
                <c:pt idx="1">
                  <c:v>0.96000000000000063</c:v>
                </c:pt>
              </c:numCache>
            </c:numRef>
          </c:val>
        </c:ser>
      </c:pie3DChart>
    </c:plotArea>
    <c:legend>
      <c:legendPos val="r"/>
      <c:layout/>
      <c:txPr>
        <a:bodyPr/>
        <a:lstStyle/>
        <a:p>
          <a:pPr>
            <a:defRPr sz="1400"/>
          </a:pPr>
          <a:endParaRPr lang="ru-RU"/>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6"/>
  <c:chart>
    <c:view3D>
      <c:rotY val="30"/>
      <c:perspective val="30"/>
    </c:view3D>
    <c:plotArea>
      <c:layout/>
      <c:bar3DChart>
        <c:barDir val="col"/>
        <c:grouping val="standard"/>
        <c:ser>
          <c:idx val="0"/>
          <c:order val="0"/>
          <c:tx>
            <c:strRef>
              <c:f>Лист1!$B$1</c:f>
              <c:strCache>
                <c:ptCount val="1"/>
                <c:pt idx="0">
                  <c:v>3 "б"</c:v>
                </c:pt>
              </c:strCache>
            </c:strRef>
          </c:tx>
          <c:spPr>
            <a:solidFill>
              <a:srgbClr val="00B0F0"/>
            </a:solidFill>
          </c:spPr>
          <c:dLbls>
            <c:txPr>
              <a:bodyPr/>
              <a:lstStyle/>
              <a:p>
                <a:pPr>
                  <a:defRPr sz="2000"/>
                </a:pPr>
                <a:endParaRPr lang="ru-RU"/>
              </a:p>
            </c:txPr>
            <c:showVal val="1"/>
          </c:dLbls>
          <c:cat>
            <c:strRef>
              <c:f>Лист1!$A$2:$A$5</c:f>
              <c:strCache>
                <c:ptCount val="4"/>
                <c:pt idx="0">
                  <c:v>2007г.</c:v>
                </c:pt>
                <c:pt idx="1">
                  <c:v>2008г.</c:v>
                </c:pt>
                <c:pt idx="2">
                  <c:v>2009г.</c:v>
                </c:pt>
                <c:pt idx="3">
                  <c:v>2010г.</c:v>
                </c:pt>
              </c:strCache>
            </c:strRef>
          </c:cat>
          <c:val>
            <c:numRef>
              <c:f>Лист1!$B$2:$B$5</c:f>
              <c:numCache>
                <c:formatCode>0%</c:formatCode>
                <c:ptCount val="4"/>
                <c:pt idx="0">
                  <c:v>4.0000000000000022E-2</c:v>
                </c:pt>
                <c:pt idx="1">
                  <c:v>8.0000000000000043E-2</c:v>
                </c:pt>
                <c:pt idx="2">
                  <c:v>4.0000000000000022E-2</c:v>
                </c:pt>
                <c:pt idx="3">
                  <c:v>4.0000000000000022E-2</c:v>
                </c:pt>
              </c:numCache>
            </c:numRef>
          </c:val>
        </c:ser>
        <c:ser>
          <c:idx val="1"/>
          <c:order val="1"/>
          <c:tx>
            <c:strRef>
              <c:f>Лист1!$C$1</c:f>
              <c:strCache>
                <c:ptCount val="1"/>
                <c:pt idx="0">
                  <c:v>3 "а"</c:v>
                </c:pt>
              </c:strCache>
            </c:strRef>
          </c:tx>
          <c:spPr>
            <a:solidFill>
              <a:srgbClr val="FFFF00"/>
            </a:solidFill>
          </c:spPr>
          <c:dLbls>
            <c:dLbl>
              <c:idx val="1"/>
              <c:layout>
                <c:manualLayout>
                  <c:x val="-7.6235234458071578E-3"/>
                  <c:y val="0"/>
                </c:manualLayout>
              </c:layout>
              <c:showVal val="1"/>
            </c:dLbl>
            <c:txPr>
              <a:bodyPr/>
              <a:lstStyle/>
              <a:p>
                <a:pPr>
                  <a:defRPr sz="2000"/>
                </a:pPr>
                <a:endParaRPr lang="ru-RU"/>
              </a:p>
            </c:txPr>
            <c:showVal val="1"/>
          </c:dLbls>
          <c:cat>
            <c:strRef>
              <c:f>Лист1!$A$2:$A$5</c:f>
              <c:strCache>
                <c:ptCount val="4"/>
                <c:pt idx="0">
                  <c:v>2007г.</c:v>
                </c:pt>
                <c:pt idx="1">
                  <c:v>2008г.</c:v>
                </c:pt>
                <c:pt idx="2">
                  <c:v>2009г.</c:v>
                </c:pt>
                <c:pt idx="3">
                  <c:v>2010г.</c:v>
                </c:pt>
              </c:strCache>
            </c:strRef>
          </c:cat>
          <c:val>
            <c:numRef>
              <c:f>Лист1!$C$2:$C$5</c:f>
              <c:numCache>
                <c:formatCode>0%</c:formatCode>
                <c:ptCount val="4"/>
                <c:pt idx="0">
                  <c:v>8.0000000000000043E-2</c:v>
                </c:pt>
                <c:pt idx="1">
                  <c:v>0.12000000000000002</c:v>
                </c:pt>
                <c:pt idx="2">
                  <c:v>8.0000000000000043E-2</c:v>
                </c:pt>
                <c:pt idx="3">
                  <c:v>4.0000000000000022E-2</c:v>
                </c:pt>
              </c:numCache>
            </c:numRef>
          </c:val>
        </c:ser>
        <c:ser>
          <c:idx val="2"/>
          <c:order val="2"/>
          <c:tx>
            <c:strRef>
              <c:f>Лист1!$D$1</c:f>
              <c:strCache>
                <c:ptCount val="1"/>
                <c:pt idx="0">
                  <c:v>Ряд 3</c:v>
                </c:pt>
              </c:strCache>
            </c:strRef>
          </c:tx>
          <c:cat>
            <c:strRef>
              <c:f>Лист1!$A$2:$A$5</c:f>
              <c:strCache>
                <c:ptCount val="4"/>
                <c:pt idx="0">
                  <c:v>2007г.</c:v>
                </c:pt>
                <c:pt idx="1">
                  <c:v>2008г.</c:v>
                </c:pt>
                <c:pt idx="2">
                  <c:v>2009г.</c:v>
                </c:pt>
                <c:pt idx="3">
                  <c:v>2010г.</c:v>
                </c:pt>
              </c:strCache>
            </c:strRef>
          </c:cat>
          <c:val>
            <c:numRef>
              <c:f>Лист1!$D$2:$D$5</c:f>
            </c:numRef>
          </c:val>
          <c:shape val="cone"/>
        </c:ser>
        <c:shape val="cylinder"/>
        <c:axId val="78415360"/>
        <c:axId val="78416896"/>
        <c:axId val="78317760"/>
      </c:bar3DChart>
      <c:catAx>
        <c:axId val="78415360"/>
        <c:scaling>
          <c:orientation val="minMax"/>
        </c:scaling>
        <c:axPos val="b"/>
        <c:tickLblPos val="nextTo"/>
        <c:txPr>
          <a:bodyPr/>
          <a:lstStyle/>
          <a:p>
            <a:pPr>
              <a:defRPr sz="1400"/>
            </a:pPr>
            <a:endParaRPr lang="ru-RU"/>
          </a:p>
        </c:txPr>
        <c:crossAx val="78416896"/>
        <c:crosses val="autoZero"/>
        <c:auto val="1"/>
        <c:lblAlgn val="ctr"/>
        <c:lblOffset val="100"/>
      </c:catAx>
      <c:valAx>
        <c:axId val="78416896"/>
        <c:scaling>
          <c:orientation val="minMax"/>
        </c:scaling>
        <c:axPos val="l"/>
        <c:majorGridlines/>
        <c:numFmt formatCode="0%" sourceLinked="1"/>
        <c:tickLblPos val="nextTo"/>
        <c:txPr>
          <a:bodyPr/>
          <a:lstStyle/>
          <a:p>
            <a:pPr>
              <a:defRPr sz="1400"/>
            </a:pPr>
            <a:endParaRPr lang="ru-RU"/>
          </a:p>
        </c:txPr>
        <c:crossAx val="78415360"/>
        <c:crosses val="autoZero"/>
        <c:crossBetween val="between"/>
      </c:valAx>
      <c:serAx>
        <c:axId val="78317760"/>
        <c:scaling>
          <c:orientation val="minMax"/>
        </c:scaling>
        <c:axPos val="b"/>
        <c:tickLblPos val="nextTo"/>
        <c:txPr>
          <a:bodyPr/>
          <a:lstStyle/>
          <a:p>
            <a:pPr>
              <a:defRPr sz="1400"/>
            </a:pPr>
            <a:endParaRPr lang="ru-RU"/>
          </a:p>
        </c:txPr>
        <c:crossAx val="78416896"/>
        <c:crosses val="autoZero"/>
      </c:serAx>
    </c:plotArea>
    <c:legend>
      <c:legendPos val="r"/>
      <c:layout/>
      <c:txPr>
        <a:bodyPr/>
        <a:lstStyle/>
        <a:p>
          <a:pPr>
            <a:defRPr sz="1400"/>
          </a:pPr>
          <a:endParaRPr lang="ru-RU"/>
        </a:p>
      </c:txPr>
    </c:legend>
    <c:plotVisOnly val="1"/>
  </c:chart>
  <c:spPr>
    <a:effectLst>
      <a:innerShdw blurRad="63500" dist="50800" dir="13500000">
        <a:prstClr val="black">
          <a:alpha val="50000"/>
        </a:prstClr>
      </a:innerShdw>
    </a:effectLst>
  </c:sp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4CE985-E35A-494A-855D-65BEBA1D5FA2}" type="datetimeFigureOut">
              <a:rPr lang="ru-RU" smtClean="0"/>
              <a:pPr/>
              <a:t>19.11.2010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4BED14-81D8-4647-99D4-9BEE5EF675F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64BED14-81D8-4647-99D4-9BEE5EF675FC}"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64BED14-81D8-4647-99D4-9BEE5EF675FC}"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19.11.2010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19.11.2010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19.11.2010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19.11.2010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19.11.2010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19.11.2010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19.11.2010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19.11.2010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19.11.2010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19.11.2010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19.11.2010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94382"/>
          </a:xfrm>
        </p:spPr>
        <p:txBody>
          <a:bodyPr>
            <a:normAutofit fontScale="90000"/>
          </a:bodyPr>
          <a:lstStyle/>
          <a:p>
            <a:pPr algn="ctr"/>
            <a:r>
              <a:rPr lang="ru-RU" sz="2000" dirty="0" smtClean="0">
                <a:solidFill>
                  <a:srgbClr val="FF0000"/>
                </a:solidFill>
                <a:latin typeface="Times New Roman" pitchFamily="18" charset="0"/>
                <a:cs typeface="Times New Roman" pitchFamily="18" charset="0"/>
              </a:rPr>
              <a:t>МИНИСТЕРСТВО ОБРАЗОВАНИЯ РС(Я)</a:t>
            </a:r>
            <a:br>
              <a:rPr lang="ru-RU" sz="2000" dirty="0" smtClean="0">
                <a:solidFill>
                  <a:srgbClr val="FF0000"/>
                </a:solidFill>
                <a:latin typeface="Times New Roman" pitchFamily="18" charset="0"/>
                <a:cs typeface="Times New Roman" pitchFamily="18" charset="0"/>
              </a:rPr>
            </a:br>
            <a:r>
              <a:rPr lang="ru-RU" sz="2000" dirty="0" smtClean="0">
                <a:solidFill>
                  <a:srgbClr val="FF0000"/>
                </a:solidFill>
                <a:latin typeface="Times New Roman" pitchFamily="18" charset="0"/>
                <a:cs typeface="Times New Roman" pitchFamily="18" charset="0"/>
              </a:rPr>
              <a:t>МИРНИНСКОЕ УПРАВЛЕНИЕ ОБРАЗОВАНИЯ</a:t>
            </a:r>
            <a:br>
              <a:rPr lang="ru-RU" sz="2000" dirty="0" smtClean="0">
                <a:solidFill>
                  <a:srgbClr val="FF0000"/>
                </a:solidFill>
                <a:latin typeface="Times New Roman" pitchFamily="18" charset="0"/>
                <a:cs typeface="Times New Roman" pitchFamily="18" charset="0"/>
              </a:rPr>
            </a:br>
            <a:r>
              <a:rPr lang="ru-RU" sz="2000" dirty="0" smtClean="0">
                <a:solidFill>
                  <a:srgbClr val="FF0000"/>
                </a:solidFill>
                <a:latin typeface="Times New Roman" pitchFamily="18" charset="0"/>
                <a:cs typeface="Times New Roman" pitchFamily="18" charset="0"/>
              </a:rPr>
              <a:t>МОУ СОШ № 6</a:t>
            </a:r>
            <a:br>
              <a:rPr lang="ru-RU" sz="2000" dirty="0" smtClean="0">
                <a:solidFill>
                  <a:srgbClr val="FF0000"/>
                </a:solidFill>
                <a:latin typeface="Times New Roman" pitchFamily="18" charset="0"/>
                <a:cs typeface="Times New Roman" pitchFamily="18" charset="0"/>
              </a:rPr>
            </a:br>
            <a:endParaRPr lang="ru-RU" sz="20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1714488"/>
            <a:ext cx="7239000" cy="4846320"/>
          </a:xfrm>
          <a:solidFill>
            <a:srgbClr val="FFFF00"/>
          </a:solidFill>
        </p:spPr>
        <p:txBody>
          <a:bodyPr/>
          <a:lstStyle/>
          <a:p>
            <a:pPr algn="ctr">
              <a:buNone/>
            </a:pPr>
            <a:r>
              <a:rPr lang="ru-RU" dirty="0" smtClean="0"/>
              <a:t>    </a:t>
            </a:r>
            <a:r>
              <a:rPr lang="ru-RU" sz="3600" dirty="0" smtClean="0">
                <a:solidFill>
                  <a:srgbClr val="FF0000"/>
                </a:solidFill>
              </a:rPr>
              <a:t>СКОЛИОЗЫ В ШКОЛЬНОМ </a:t>
            </a:r>
          </a:p>
          <a:p>
            <a:pPr algn="ctr">
              <a:buNone/>
            </a:pPr>
            <a:r>
              <a:rPr lang="ru-RU" sz="3600" dirty="0" smtClean="0">
                <a:solidFill>
                  <a:srgbClr val="FF0000"/>
                </a:solidFill>
              </a:rPr>
              <a:t>ВОЗРАСТЕ</a:t>
            </a:r>
          </a:p>
          <a:p>
            <a:pPr algn="ctr">
              <a:buNone/>
            </a:pPr>
            <a:endParaRPr lang="ru-RU" dirty="0" smtClean="0"/>
          </a:p>
          <a:p>
            <a:pPr algn="ctr">
              <a:buNone/>
            </a:pPr>
            <a:endParaRPr lang="ru-RU" dirty="0" smtClean="0"/>
          </a:p>
          <a:p>
            <a:pPr algn="ctr">
              <a:buNone/>
            </a:pPr>
            <a:endParaRPr lang="ru-RU" dirty="0" smtClean="0"/>
          </a:p>
          <a:p>
            <a:pPr algn="ctr">
              <a:buNone/>
            </a:pPr>
            <a:endParaRPr lang="ru-RU" dirty="0" smtClean="0"/>
          </a:p>
          <a:p>
            <a:pPr algn="r">
              <a:buNone/>
            </a:pPr>
            <a:r>
              <a:rPr lang="ru-RU" sz="2000" dirty="0" smtClean="0"/>
              <a:t>Ершова Альбина 3 «б»класс</a:t>
            </a:r>
          </a:p>
          <a:p>
            <a:pPr algn="r">
              <a:buNone/>
            </a:pPr>
            <a:r>
              <a:rPr lang="ru-RU" sz="2000" dirty="0" err="1" smtClean="0"/>
              <a:t>Гармаева</a:t>
            </a:r>
            <a:r>
              <a:rPr lang="ru-RU" sz="2000" dirty="0" smtClean="0"/>
              <a:t> Арина 3 «б»класс</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solidFill>
                  <a:srgbClr val="FF0000"/>
                </a:solidFill>
              </a:rPr>
              <a:t>Частота встречаемости заболевания в 3 «а» классе</a:t>
            </a:r>
            <a:endParaRPr lang="ru-RU" sz="3200" b="1" dirty="0">
              <a:solidFill>
                <a:srgbClr val="FF0000"/>
              </a:solidFill>
            </a:endParaRPr>
          </a:p>
        </p:txBody>
      </p:sp>
      <p:graphicFrame>
        <p:nvGraphicFramePr>
          <p:cNvPr id="4" name="Содержимое 3"/>
          <p:cNvGraphicFramePr>
            <a:graphicFrameLocks noGrp="1"/>
          </p:cNvGraphicFramePr>
          <p:nvPr>
            <p:ph idx="1"/>
          </p:nvPr>
        </p:nvGraphicFramePr>
        <p:xfrm>
          <a:off x="457200" y="1609725"/>
          <a:ext cx="7239000" cy="48466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dirty="0" smtClean="0">
                <a:solidFill>
                  <a:srgbClr val="FF0000"/>
                </a:solidFill>
                <a:latin typeface="Times New Roman" pitchFamily="18" charset="0"/>
                <a:cs typeface="Times New Roman" pitchFamily="18" charset="0"/>
              </a:rPr>
              <a:t>Причины появления сколиоза</a:t>
            </a:r>
            <a:endParaRPr lang="ru-RU" sz="3200" dirty="0">
              <a:solidFill>
                <a:srgbClr val="FF0000"/>
              </a:solidFill>
              <a:latin typeface="Times New Roman" pitchFamily="18" charset="0"/>
              <a:cs typeface="Times New Roman" pitchFamily="18" charset="0"/>
            </a:endParaRPr>
          </a:p>
        </p:txBody>
      </p:sp>
      <p:sp>
        <p:nvSpPr>
          <p:cNvPr id="5" name="Содержимое 4"/>
          <p:cNvSpPr>
            <a:spLocks noGrp="1"/>
          </p:cNvSpPr>
          <p:nvPr>
            <p:ph idx="1"/>
          </p:nvPr>
        </p:nvSpPr>
        <p:spPr/>
        <p:txBody>
          <a:bodyPr/>
          <a:lstStyle/>
          <a:p>
            <a:r>
              <a:rPr lang="ru-RU" dirty="0" smtClean="0">
                <a:solidFill>
                  <a:srgbClr val="0070C0"/>
                </a:solidFill>
                <a:latin typeface="Times New Roman" pitchFamily="18" charset="0"/>
                <a:cs typeface="Times New Roman" pitchFamily="18" charset="0"/>
              </a:rPr>
              <a:t>неправильно  устроенные парты</a:t>
            </a:r>
          </a:p>
          <a:p>
            <a:r>
              <a:rPr lang="ru-RU" dirty="0" smtClean="0">
                <a:solidFill>
                  <a:srgbClr val="0070C0"/>
                </a:solidFill>
                <a:latin typeface="Times New Roman" pitchFamily="18" charset="0"/>
                <a:cs typeface="Times New Roman" pitchFamily="18" charset="0"/>
              </a:rPr>
              <a:t> рассаживание школьников без  учета  их  роста  и  номеров  парт</a:t>
            </a:r>
          </a:p>
          <a:p>
            <a:r>
              <a:rPr lang="ru-RU" dirty="0" smtClean="0">
                <a:solidFill>
                  <a:srgbClr val="0070C0"/>
                </a:solidFill>
                <a:latin typeface="Times New Roman" pitchFamily="18" charset="0"/>
                <a:cs typeface="Times New Roman" pitchFamily="18" charset="0"/>
              </a:rPr>
              <a:t> ношение тяжелых портфелей с первых  классов</a:t>
            </a:r>
          </a:p>
          <a:p>
            <a:r>
              <a:rPr lang="ru-RU" dirty="0" smtClean="0">
                <a:solidFill>
                  <a:srgbClr val="0070C0"/>
                </a:solidFill>
                <a:latin typeface="Times New Roman" pitchFamily="18" charset="0"/>
                <a:cs typeface="Times New Roman" pitchFamily="18" charset="0"/>
              </a:rPr>
              <a:t> держание ребенка во время прогулки за одну руку </a:t>
            </a:r>
            <a:endParaRPr lang="ru-RU"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txBody>
          <a:bodyPr>
            <a:noAutofit/>
          </a:bodyPr>
          <a:lstStyle/>
          <a:p>
            <a:pPr algn="ctr"/>
            <a:r>
              <a:rPr lang="ru-RU" sz="3200" dirty="0" smtClean="0">
                <a:solidFill>
                  <a:srgbClr val="FF0000"/>
                </a:solidFill>
                <a:latin typeface="Times New Roman" pitchFamily="18" charset="0"/>
                <a:cs typeface="Times New Roman" pitchFamily="18" charset="0"/>
              </a:rPr>
              <a:t>Сколиоз у детей</a:t>
            </a:r>
            <a:endParaRPr lang="ru-RU" sz="3200" dirty="0">
              <a:solidFill>
                <a:srgbClr val="FF0000"/>
              </a:solidFill>
              <a:latin typeface="Times New Roman" pitchFamily="18" charset="0"/>
              <a:cs typeface="Times New Roman" pitchFamily="18" charset="0"/>
            </a:endParaRPr>
          </a:p>
        </p:txBody>
      </p:sp>
      <p:pic>
        <p:nvPicPr>
          <p:cNvPr id="2050" name="Picture 2" descr="C:\Documents and Settings\Администратор\Рабочий стол\Точечный рисунок.bmp"/>
          <p:cNvPicPr>
            <a:picLocks noChangeAspect="1" noChangeArrowheads="1"/>
          </p:cNvPicPr>
          <p:nvPr/>
        </p:nvPicPr>
        <p:blipFill>
          <a:blip r:embed="rId2"/>
          <a:srcRect/>
          <a:stretch>
            <a:fillRect/>
          </a:stretch>
        </p:blipFill>
        <p:spPr bwMode="auto">
          <a:xfrm>
            <a:off x="1357290" y="1428736"/>
            <a:ext cx="5572136" cy="480216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txBody>
          <a:bodyPr>
            <a:noAutofit/>
          </a:bodyPr>
          <a:lstStyle/>
          <a:p>
            <a:pPr algn="ctr"/>
            <a:r>
              <a:rPr lang="ru-RU" sz="3200" dirty="0" smtClean="0">
                <a:solidFill>
                  <a:srgbClr val="FF0000"/>
                </a:solidFill>
                <a:latin typeface="Times New Roman" pitchFamily="18" charset="0"/>
                <a:cs typeface="Times New Roman" pitchFamily="18" charset="0"/>
              </a:rPr>
              <a:t>Деформация позвоночника</a:t>
            </a:r>
            <a:endParaRPr lang="ru-RU" sz="3200" dirty="0">
              <a:solidFill>
                <a:srgbClr val="FF0000"/>
              </a:solidFill>
              <a:latin typeface="Times New Roman" pitchFamily="18" charset="0"/>
              <a:cs typeface="Times New Roman" pitchFamily="18" charset="0"/>
            </a:endParaRPr>
          </a:p>
        </p:txBody>
      </p:sp>
      <p:pic>
        <p:nvPicPr>
          <p:cNvPr id="1026" name="Picture 2" descr="C:\Documents and Settings\Администратор\Рабочий стол\Точечный рисунок.bmp"/>
          <p:cNvPicPr>
            <a:picLocks noChangeAspect="1" noChangeArrowheads="1"/>
          </p:cNvPicPr>
          <p:nvPr/>
        </p:nvPicPr>
        <p:blipFill>
          <a:blip r:embed="rId2"/>
          <a:srcRect/>
          <a:stretch>
            <a:fillRect/>
          </a:stretch>
        </p:blipFill>
        <p:spPr bwMode="auto">
          <a:xfrm>
            <a:off x="928662" y="1214422"/>
            <a:ext cx="6167151" cy="531496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357166"/>
            <a:ext cx="7239000" cy="751506"/>
          </a:xfrm>
        </p:spPr>
        <p:txBody>
          <a:bodyPr>
            <a:noAutofit/>
          </a:bodyPr>
          <a:lstStyle/>
          <a:p>
            <a:pPr algn="ctr"/>
            <a:r>
              <a:rPr lang="ru-RU" sz="3200" dirty="0" smtClean="0">
                <a:solidFill>
                  <a:srgbClr val="FF0000"/>
                </a:solidFill>
                <a:latin typeface="Times New Roman" pitchFamily="18" charset="0"/>
                <a:cs typeface="Times New Roman" pitchFamily="18" charset="0"/>
              </a:rPr>
              <a:t>Рентгеновский снимок больного сколиозом</a:t>
            </a:r>
            <a:endParaRPr lang="ru-RU" sz="3200" dirty="0">
              <a:solidFill>
                <a:srgbClr val="FF0000"/>
              </a:solidFill>
              <a:latin typeface="Times New Roman" pitchFamily="18" charset="0"/>
              <a:cs typeface="Times New Roman" pitchFamily="18" charset="0"/>
            </a:endParaRPr>
          </a:p>
        </p:txBody>
      </p:sp>
      <p:pic>
        <p:nvPicPr>
          <p:cNvPr id="5" name="Содержимое 4" descr="Картинка 39 из 5888"/>
          <p:cNvPicPr>
            <a:picLocks noGrp="1"/>
          </p:cNvPicPr>
          <p:nvPr>
            <p:ph idx="1"/>
          </p:nvPr>
        </p:nvPicPr>
        <p:blipFill>
          <a:blip r:embed="rId2"/>
          <a:srcRect/>
          <a:stretch>
            <a:fillRect/>
          </a:stretch>
        </p:blipFill>
        <p:spPr bwMode="auto">
          <a:xfrm>
            <a:off x="857224" y="1357298"/>
            <a:ext cx="6286544" cy="5286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7239000" cy="751506"/>
          </a:xfrm>
        </p:spPr>
        <p:txBody>
          <a:bodyPr>
            <a:noAutofit/>
          </a:bodyPr>
          <a:lstStyle/>
          <a:p>
            <a:pPr algn="ctr"/>
            <a:r>
              <a:rPr lang="ru-RU" sz="3200" dirty="0" smtClean="0">
                <a:solidFill>
                  <a:srgbClr val="FF0000"/>
                </a:solidFill>
              </a:rPr>
              <a:t>Позвоночный столб при сколиозе</a:t>
            </a:r>
            <a:endParaRPr lang="ru-RU" sz="3200" dirty="0">
              <a:solidFill>
                <a:srgbClr val="FF0000"/>
              </a:solidFill>
              <a:latin typeface="Times New Roman" pitchFamily="18" charset="0"/>
              <a:cs typeface="Times New Roman" pitchFamily="18" charset="0"/>
            </a:endParaRPr>
          </a:p>
        </p:txBody>
      </p:sp>
      <p:pic>
        <p:nvPicPr>
          <p:cNvPr id="4" name="Содержимое 3" descr="Картинка 19 из 5888"/>
          <p:cNvPicPr>
            <a:picLocks noGrp="1"/>
          </p:cNvPicPr>
          <p:nvPr>
            <p:ph idx="1"/>
          </p:nvPr>
        </p:nvPicPr>
        <p:blipFill>
          <a:blip r:embed="rId2"/>
          <a:srcRect/>
          <a:stretch>
            <a:fillRect/>
          </a:stretch>
        </p:blipFill>
        <p:spPr bwMode="auto">
          <a:xfrm>
            <a:off x="1643042" y="1428736"/>
            <a:ext cx="4786346" cy="52149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txBody>
          <a:bodyPr>
            <a:noAutofit/>
          </a:bodyPr>
          <a:lstStyle/>
          <a:p>
            <a:pPr algn="ctr"/>
            <a:r>
              <a:rPr lang="ru-RU" sz="3200" dirty="0" smtClean="0">
                <a:solidFill>
                  <a:srgbClr val="FF0000"/>
                </a:solidFill>
                <a:latin typeface="Times New Roman" pitchFamily="18" charset="0"/>
                <a:cs typeface="Times New Roman" pitchFamily="18" charset="0"/>
              </a:rPr>
              <a:t>Сколиоз    3</a:t>
            </a:r>
            <a:r>
              <a:rPr lang="en-US" sz="3200" dirty="0" smtClean="0">
                <a:solidFill>
                  <a:srgbClr val="FF0000"/>
                </a:solidFill>
                <a:latin typeface="Times New Roman" pitchFamily="18" charset="0"/>
                <a:cs typeface="Times New Roman" pitchFamily="18" charset="0"/>
              </a:rPr>
              <a:t> </a:t>
            </a:r>
            <a:r>
              <a:rPr lang="ru-RU" sz="3200" dirty="0" smtClean="0">
                <a:solidFill>
                  <a:srgbClr val="FF0000"/>
                </a:solidFill>
                <a:latin typeface="Times New Roman" pitchFamily="18" charset="0"/>
                <a:cs typeface="Times New Roman" pitchFamily="18" charset="0"/>
              </a:rPr>
              <a:t>степени</a:t>
            </a:r>
            <a:endParaRPr lang="ru-RU" sz="3200" dirty="0">
              <a:solidFill>
                <a:srgbClr val="FF0000"/>
              </a:solidFill>
              <a:latin typeface="Times New Roman" pitchFamily="18" charset="0"/>
              <a:cs typeface="Times New Roman" pitchFamily="18" charset="0"/>
            </a:endParaRPr>
          </a:p>
        </p:txBody>
      </p:sp>
      <p:pic>
        <p:nvPicPr>
          <p:cNvPr id="4" name="Содержимое 3" descr="Картинка 41 из 5888"/>
          <p:cNvPicPr>
            <a:picLocks noGrp="1"/>
          </p:cNvPicPr>
          <p:nvPr>
            <p:ph idx="1"/>
          </p:nvPr>
        </p:nvPicPr>
        <p:blipFill>
          <a:blip r:embed="rId2"/>
          <a:srcRect/>
          <a:stretch>
            <a:fillRect/>
          </a:stretch>
        </p:blipFill>
        <p:spPr bwMode="auto">
          <a:xfrm>
            <a:off x="2143108" y="1285860"/>
            <a:ext cx="3929090" cy="5286411"/>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txBody>
          <a:bodyPr>
            <a:noAutofit/>
          </a:bodyPr>
          <a:lstStyle/>
          <a:p>
            <a:pPr algn="ctr"/>
            <a:r>
              <a:rPr lang="ru-RU" sz="3200" dirty="0" smtClean="0">
                <a:solidFill>
                  <a:srgbClr val="FF0000"/>
                </a:solidFill>
                <a:latin typeface="Times New Roman" pitchFamily="18" charset="0"/>
                <a:cs typeface="Times New Roman" pitchFamily="18" charset="0"/>
              </a:rPr>
              <a:t>Сколиоз   </a:t>
            </a:r>
            <a:r>
              <a:rPr lang="ru-RU" sz="3200" dirty="0" smtClean="0">
                <a:solidFill>
                  <a:srgbClr val="FF0000"/>
                </a:solidFill>
                <a:latin typeface="Times New Roman" pitchFamily="18" charset="0"/>
                <a:cs typeface="Times New Roman" pitchFamily="18" charset="0"/>
              </a:rPr>
              <a:t>4 степени</a:t>
            </a:r>
            <a:endParaRPr lang="ru-RU" sz="3200" dirty="0">
              <a:solidFill>
                <a:srgbClr val="FF0000"/>
              </a:solidFill>
              <a:latin typeface="Times New Roman" pitchFamily="18" charset="0"/>
              <a:cs typeface="Times New Roman" pitchFamily="18" charset="0"/>
            </a:endParaRPr>
          </a:p>
        </p:txBody>
      </p:sp>
      <p:pic>
        <p:nvPicPr>
          <p:cNvPr id="4" name="Содержимое 3" descr="Картинка 79 из 5888"/>
          <p:cNvPicPr>
            <a:picLocks noGrp="1"/>
          </p:cNvPicPr>
          <p:nvPr>
            <p:ph idx="1"/>
          </p:nvPr>
        </p:nvPicPr>
        <p:blipFill>
          <a:blip r:embed="rId2"/>
          <a:srcRect/>
          <a:stretch>
            <a:fillRect/>
          </a:stretch>
        </p:blipFill>
        <p:spPr bwMode="auto">
          <a:xfrm>
            <a:off x="2143108" y="1357298"/>
            <a:ext cx="3929090" cy="509906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txBody>
          <a:bodyPr>
            <a:noAutofit/>
          </a:bodyPr>
          <a:lstStyle/>
          <a:p>
            <a:pPr algn="ctr"/>
            <a:r>
              <a:rPr lang="ru-RU" sz="3200" dirty="0" smtClean="0">
                <a:solidFill>
                  <a:srgbClr val="FF0000"/>
                </a:solidFill>
                <a:latin typeface="Times New Roman" pitchFamily="18" charset="0"/>
                <a:cs typeface="Times New Roman" pitchFamily="18" charset="0"/>
              </a:rPr>
              <a:t>Сколиоз   4</a:t>
            </a:r>
            <a:r>
              <a:rPr lang="en-US" sz="3200" dirty="0" smtClean="0">
                <a:solidFill>
                  <a:srgbClr val="FF0000"/>
                </a:solidFill>
                <a:latin typeface="Times New Roman" pitchFamily="18" charset="0"/>
                <a:cs typeface="Times New Roman" pitchFamily="18" charset="0"/>
              </a:rPr>
              <a:t> </a:t>
            </a:r>
            <a:r>
              <a:rPr lang="ru-RU" sz="3200" dirty="0" smtClean="0">
                <a:solidFill>
                  <a:srgbClr val="FF0000"/>
                </a:solidFill>
                <a:latin typeface="Times New Roman" pitchFamily="18" charset="0"/>
                <a:cs typeface="Times New Roman" pitchFamily="18" charset="0"/>
              </a:rPr>
              <a:t>степени</a:t>
            </a:r>
            <a:endParaRPr lang="ru-RU" sz="3200" dirty="0">
              <a:solidFill>
                <a:srgbClr val="FF0000"/>
              </a:solidFill>
              <a:latin typeface="Times New Roman" pitchFamily="18" charset="0"/>
              <a:cs typeface="Times New Roman" pitchFamily="18" charset="0"/>
            </a:endParaRPr>
          </a:p>
        </p:txBody>
      </p:sp>
      <p:pic>
        <p:nvPicPr>
          <p:cNvPr id="4" name="Содержимое 3" descr="Картинка 80 из 5888"/>
          <p:cNvPicPr>
            <a:picLocks noGrp="1"/>
          </p:cNvPicPr>
          <p:nvPr>
            <p:ph idx="1"/>
          </p:nvPr>
        </p:nvPicPr>
        <p:blipFill>
          <a:blip r:embed="rId2"/>
          <a:srcRect/>
          <a:stretch>
            <a:fillRect/>
          </a:stretch>
        </p:blipFill>
        <p:spPr bwMode="auto">
          <a:xfrm>
            <a:off x="1643042" y="1428736"/>
            <a:ext cx="4786346" cy="5143536"/>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dirty="0" smtClean="0">
                <a:solidFill>
                  <a:srgbClr val="FF0000"/>
                </a:solidFill>
                <a:latin typeface="Times New Roman" pitchFamily="18" charset="0"/>
                <a:cs typeface="Times New Roman" pitchFamily="18" charset="0"/>
              </a:rPr>
              <a:t>Важные условия успешного лечения</a:t>
            </a:r>
            <a:endParaRPr lang="ru-RU" sz="3200" dirty="0">
              <a:solidFill>
                <a:srgbClr val="FF0000"/>
              </a:solidFill>
              <a:latin typeface="Times New Roman" pitchFamily="18" charset="0"/>
              <a:cs typeface="Times New Roman" pitchFamily="18" charset="0"/>
            </a:endParaRPr>
          </a:p>
        </p:txBody>
      </p:sp>
      <p:sp>
        <p:nvSpPr>
          <p:cNvPr id="5" name="Содержимое 4"/>
          <p:cNvSpPr>
            <a:spLocks noGrp="1"/>
          </p:cNvSpPr>
          <p:nvPr>
            <p:ph idx="1"/>
          </p:nvPr>
        </p:nvSpPr>
        <p:spPr/>
        <p:txBody>
          <a:bodyPr>
            <a:normAutofit fontScale="77500" lnSpcReduction="20000"/>
          </a:bodyPr>
          <a:lstStyle/>
          <a:p>
            <a:r>
              <a:rPr lang="ru-RU" sz="3400" dirty="0" smtClean="0">
                <a:solidFill>
                  <a:srgbClr val="0070C0"/>
                </a:solidFill>
                <a:latin typeface="Times New Roman" pitchFamily="18" charset="0"/>
                <a:cs typeface="Times New Roman" pitchFamily="18" charset="0"/>
              </a:rPr>
              <a:t>полноценное и богатое витаминами питание</a:t>
            </a:r>
          </a:p>
          <a:p>
            <a:r>
              <a:rPr lang="ru-RU" sz="3400" dirty="0" smtClean="0">
                <a:solidFill>
                  <a:srgbClr val="0070C0"/>
                </a:solidFill>
                <a:latin typeface="Times New Roman" pitchFamily="18" charset="0"/>
                <a:cs typeface="Times New Roman" pitchFamily="18" charset="0"/>
              </a:rPr>
              <a:t>регулярное  пребывание  на  свежем  воздухе</a:t>
            </a:r>
          </a:p>
          <a:p>
            <a:r>
              <a:rPr lang="ru-RU" sz="3400" dirty="0" smtClean="0">
                <a:solidFill>
                  <a:srgbClr val="0070C0"/>
                </a:solidFill>
                <a:latin typeface="Times New Roman" pitchFamily="18" charset="0"/>
                <a:cs typeface="Times New Roman" pitchFamily="18" charset="0"/>
              </a:rPr>
              <a:t>подвижные игры</a:t>
            </a:r>
          </a:p>
          <a:p>
            <a:r>
              <a:rPr lang="ru-RU" sz="3400" dirty="0" smtClean="0">
                <a:solidFill>
                  <a:srgbClr val="0070C0"/>
                </a:solidFill>
                <a:latin typeface="Times New Roman" pitchFamily="18" charset="0"/>
                <a:cs typeface="Times New Roman" pitchFamily="18" charset="0"/>
              </a:rPr>
              <a:t>постель  должна быть жесткой</a:t>
            </a:r>
          </a:p>
          <a:p>
            <a:r>
              <a:rPr lang="ru-RU" sz="3400" dirty="0" smtClean="0">
                <a:solidFill>
                  <a:srgbClr val="0070C0"/>
                </a:solidFill>
                <a:latin typeface="Times New Roman" pitchFamily="18" charset="0"/>
                <a:cs typeface="Times New Roman" pitchFamily="18" charset="0"/>
              </a:rPr>
              <a:t>стул  и  стол  на  рабочем  месте  должны соответствовать росту</a:t>
            </a:r>
          </a:p>
          <a:p>
            <a:r>
              <a:rPr lang="ru-RU" sz="3400" dirty="0" smtClean="0">
                <a:solidFill>
                  <a:srgbClr val="0070C0"/>
                </a:solidFill>
                <a:latin typeface="Times New Roman" pitchFamily="18" charset="0"/>
                <a:cs typeface="Times New Roman" pitchFamily="18" charset="0"/>
              </a:rPr>
              <a:t>нужно следить, чтобы ребенок сидел за столом  прямо,  а  ноги  его  при этом достигали пола</a:t>
            </a:r>
          </a:p>
          <a:p>
            <a:r>
              <a:rPr lang="ru-RU" sz="3400" dirty="0" smtClean="0">
                <a:solidFill>
                  <a:srgbClr val="0070C0"/>
                </a:solidFill>
                <a:latin typeface="Times New Roman" pitchFamily="18" charset="0"/>
                <a:cs typeface="Times New Roman" pitchFamily="18" charset="0"/>
              </a:rPr>
              <a:t>важна также  правильная  установка  света,  а при нарушении зрения обязательна  его коррекция. </a:t>
            </a:r>
          </a:p>
          <a:p>
            <a:r>
              <a:rPr lang="ru-RU" sz="3400" dirty="0" smtClean="0">
                <a:solidFill>
                  <a:srgbClr val="0070C0"/>
                </a:solidFill>
                <a:latin typeface="Times New Roman" pitchFamily="18" charset="0"/>
                <a:cs typeface="Times New Roman" pitchFamily="18" charset="0"/>
              </a:rPr>
              <a:t>систематически проводят лечебную гимнастику и часто назначают ношение корсетов.</a:t>
            </a:r>
          </a:p>
          <a:p>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Что такое сколиоз?</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lgn="ctr">
              <a:buNone/>
            </a:pPr>
            <a:r>
              <a:rPr lang="ru-RU" dirty="0" smtClean="0"/>
              <a:t>    </a:t>
            </a:r>
          </a:p>
          <a:p>
            <a:pPr algn="ctr">
              <a:buNone/>
            </a:pPr>
            <a:r>
              <a:rPr lang="ru-RU" dirty="0" smtClean="0">
                <a:solidFill>
                  <a:srgbClr val="FF0000"/>
                </a:solidFill>
                <a:latin typeface="Times New Roman" pitchFamily="18" charset="0"/>
                <a:cs typeface="Times New Roman" pitchFamily="18" charset="0"/>
              </a:rPr>
              <a:t>Сколиоз</a:t>
            </a:r>
            <a:r>
              <a:rPr lang="ru-RU" dirty="0" smtClean="0">
                <a:latin typeface="Times New Roman" pitchFamily="18" charset="0"/>
                <a:cs typeface="Times New Roman" pitchFamily="18" charset="0"/>
              </a:rPr>
              <a:t> </a:t>
            </a:r>
            <a:r>
              <a:rPr lang="ru-RU" dirty="0" smtClean="0">
                <a:solidFill>
                  <a:srgbClr val="0070C0"/>
                </a:solidFill>
                <a:latin typeface="Times New Roman" pitchFamily="18" charset="0"/>
                <a:cs typeface="Times New Roman" pitchFamily="18" charset="0"/>
              </a:rPr>
              <a:t>– это боковое искривление позвоночника во фронтальной плоскости. Рёберный горб, который при этом наблюдается, образует деформацию с выпуклостью в бок и сзади – кифосколиоз</a:t>
            </a:r>
            <a:r>
              <a:rPr lang="ru-RU"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dirty="0" smtClean="0">
                <a:solidFill>
                  <a:srgbClr val="FF0000"/>
                </a:solidFill>
                <a:latin typeface="Times New Roman" pitchFamily="18" charset="0"/>
                <a:cs typeface="Times New Roman" pitchFamily="18" charset="0"/>
              </a:rPr>
              <a:t>Физические упражнения для позвоночника</a:t>
            </a:r>
            <a:endParaRPr lang="ru-RU" sz="3200" dirty="0">
              <a:solidFill>
                <a:srgbClr val="FF0000"/>
              </a:solidFill>
              <a:latin typeface="Times New Roman" pitchFamily="18" charset="0"/>
              <a:cs typeface="Times New Roman" pitchFamily="18" charset="0"/>
            </a:endParaRPr>
          </a:p>
        </p:txBody>
      </p:sp>
      <p:pic>
        <p:nvPicPr>
          <p:cNvPr id="4" name="Содержимое 3" descr="Картинка 117 из 5888"/>
          <p:cNvPicPr>
            <a:picLocks noGrp="1"/>
          </p:cNvPicPr>
          <p:nvPr>
            <p:ph idx="1"/>
          </p:nvPr>
        </p:nvPicPr>
        <p:blipFill>
          <a:blip r:embed="rId2"/>
          <a:stretch>
            <a:fillRect/>
          </a:stretch>
        </p:blipFill>
        <p:spPr bwMode="auto">
          <a:xfrm>
            <a:off x="1104900" y="1894681"/>
            <a:ext cx="5943600" cy="427672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71480"/>
            <a:ext cx="8086724" cy="153966"/>
          </a:xfrm>
        </p:spPr>
        <p:txBody>
          <a:bodyPr>
            <a:noAutofit/>
          </a:bodyPr>
          <a:lstStyle/>
          <a:p>
            <a:pPr algn="ct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r>
              <a:rPr lang="ru-RU" sz="2800" dirty="0" smtClean="0">
                <a:solidFill>
                  <a:srgbClr val="FF0000"/>
                </a:solidFill>
                <a:latin typeface="Times New Roman" pitchFamily="18" charset="0"/>
                <a:cs typeface="Times New Roman" pitchFamily="18" charset="0"/>
              </a:rPr>
              <a:t>Как правильно сидеть</a:t>
            </a:r>
            <a:br>
              <a:rPr lang="ru-RU" sz="2800" dirty="0" smtClean="0">
                <a:solidFill>
                  <a:srgbClr val="FF0000"/>
                </a:solidFill>
                <a:latin typeface="Times New Roman" pitchFamily="18" charset="0"/>
                <a:cs typeface="Times New Roman" pitchFamily="18" charset="0"/>
              </a:rPr>
            </a:br>
            <a:endParaRPr lang="ru-RU" sz="2800" dirty="0">
              <a:solidFill>
                <a:srgbClr val="FF0000"/>
              </a:solidFill>
              <a:latin typeface="Times New Roman" pitchFamily="18" charset="0"/>
              <a:cs typeface="Times New Roman" pitchFamily="18" charset="0"/>
            </a:endParaRPr>
          </a:p>
        </p:txBody>
      </p:sp>
      <p:sp>
        <p:nvSpPr>
          <p:cNvPr id="5" name="Содержимое 4"/>
          <p:cNvSpPr>
            <a:spLocks noGrp="1"/>
          </p:cNvSpPr>
          <p:nvPr>
            <p:ph idx="1"/>
          </p:nvPr>
        </p:nvSpPr>
        <p:spPr>
          <a:xfrm>
            <a:off x="285720" y="571480"/>
            <a:ext cx="7786742" cy="5929354"/>
          </a:xfrm>
        </p:spPr>
        <p:txBody>
          <a:bodyPr>
            <a:noAutofit/>
          </a:bodyPr>
          <a:lstStyle/>
          <a:p>
            <a:r>
              <a:rPr lang="ru-RU" sz="2400" dirty="0" smtClean="0">
                <a:solidFill>
                  <a:srgbClr val="0070C0"/>
                </a:solidFill>
                <a:latin typeface="Times New Roman" pitchFamily="18" charset="0"/>
                <a:cs typeface="Times New Roman" pitchFamily="18" charset="0"/>
              </a:rPr>
              <a:t>-избегайте слишком мягкой мебели - она не для вас. </a:t>
            </a:r>
          </a:p>
          <a:p>
            <a:r>
              <a:rPr lang="ru-RU" sz="2400" dirty="0" smtClean="0">
                <a:solidFill>
                  <a:srgbClr val="0070C0"/>
                </a:solidFill>
                <a:latin typeface="Times New Roman" pitchFamily="18" charset="0"/>
                <a:cs typeface="Times New Roman" pitchFamily="18" charset="0"/>
              </a:rPr>
              <a:t>-если вы вынуждены долго сидеть, старайтесь примерно каждые 15 - 20 мин. немного размяться, поменять положение ног.</a:t>
            </a:r>
          </a:p>
          <a:p>
            <a:r>
              <a:rPr lang="ru-RU" sz="2400" dirty="0" smtClean="0">
                <a:solidFill>
                  <a:srgbClr val="0070C0"/>
                </a:solidFill>
                <a:latin typeface="Times New Roman" pitchFamily="18" charset="0"/>
                <a:cs typeface="Times New Roman" pitchFamily="18" charset="0"/>
              </a:rPr>
              <a:t>-следите за тем, чтобы спина плотно прилегала к спинке стула.</a:t>
            </a:r>
          </a:p>
          <a:p>
            <a:r>
              <a:rPr lang="ru-RU" sz="2400" dirty="0" smtClean="0">
                <a:solidFill>
                  <a:srgbClr val="0070C0"/>
                </a:solidFill>
                <a:latin typeface="Times New Roman" pitchFamily="18" charset="0"/>
                <a:cs typeface="Times New Roman" pitchFamily="18" charset="0"/>
              </a:rPr>
              <a:t>-Сидите прямо не сильно наклоняя голову и не сгибая туловище, чтобы не напрягать мышцы тела.</a:t>
            </a:r>
          </a:p>
          <a:p>
            <a:r>
              <a:rPr lang="ru-RU" sz="2400" dirty="0" smtClean="0">
                <a:solidFill>
                  <a:srgbClr val="0070C0"/>
                </a:solidFill>
                <a:latin typeface="Times New Roman" pitchFamily="18" charset="0"/>
                <a:cs typeface="Times New Roman" pitchFamily="18" charset="0"/>
              </a:rPr>
              <a:t>-если вам приходится подолгу ежедневно читать, сделайте приспособление на столе (пюпитр) поддерживающее книгу на достаточной высоте и наклонно к столу, чтобы верхнюю часть туловища вам не надо было наклонять вперед.</a:t>
            </a:r>
          </a:p>
          <a:p>
            <a:r>
              <a:rPr lang="ru-RU" sz="2400" dirty="0" smtClean="0">
                <a:solidFill>
                  <a:srgbClr val="0070C0"/>
                </a:solidFill>
                <a:latin typeface="Times New Roman" pitchFamily="18" charset="0"/>
                <a:cs typeface="Times New Roman" pitchFamily="18" charset="0"/>
              </a:rPr>
              <a:t>-перед экраном телевизора не сидите и не лежите долго в одной позе. Периодически меняйте ее, вставайте, чтобы поразмяться. </a:t>
            </a:r>
          </a:p>
          <a:p>
            <a:endParaRPr lang="ru-RU"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08630"/>
          </a:xfrm>
        </p:spPr>
        <p:txBody>
          <a:bodyPr>
            <a:noAutofit/>
          </a:bodyPr>
          <a:lstStyle/>
          <a:p>
            <a:pPr algn="ctr"/>
            <a:r>
              <a:rPr lang="ru-RU" sz="3200" dirty="0" smtClean="0">
                <a:solidFill>
                  <a:srgbClr val="FF0000"/>
                </a:solidFill>
                <a:latin typeface="Times New Roman" pitchFamily="18" charset="0"/>
                <a:cs typeface="Times New Roman" pitchFamily="18" charset="0"/>
              </a:rPr>
              <a:t>Как правильно стоять</a:t>
            </a:r>
            <a:endParaRPr lang="ru-RU" sz="3200" dirty="0">
              <a:solidFill>
                <a:srgbClr val="FF0000"/>
              </a:solidFill>
              <a:latin typeface="Times New Roman" pitchFamily="18" charset="0"/>
              <a:cs typeface="Times New Roman" pitchFamily="18" charset="0"/>
            </a:endParaRPr>
          </a:p>
        </p:txBody>
      </p:sp>
      <p:sp>
        <p:nvSpPr>
          <p:cNvPr id="5" name="Содержимое 4"/>
          <p:cNvSpPr>
            <a:spLocks noGrp="1"/>
          </p:cNvSpPr>
          <p:nvPr>
            <p:ph idx="1"/>
          </p:nvPr>
        </p:nvSpPr>
        <p:spPr>
          <a:xfrm>
            <a:off x="428596" y="1071546"/>
            <a:ext cx="7643866" cy="5572164"/>
          </a:xfrm>
        </p:spPr>
        <p:txBody>
          <a:bodyPr>
            <a:normAutofit fontScale="92500"/>
          </a:bodyPr>
          <a:lstStyle/>
          <a:p>
            <a:pPr>
              <a:buNone/>
            </a:pPr>
            <a:endParaRPr lang="ru-RU" dirty="0" smtClean="0"/>
          </a:p>
          <a:p>
            <a:r>
              <a:rPr lang="ru-RU" dirty="0" smtClean="0">
                <a:solidFill>
                  <a:srgbClr val="0070C0"/>
                </a:solidFill>
                <a:latin typeface="Times New Roman" pitchFamily="18" charset="0"/>
                <a:cs typeface="Times New Roman" pitchFamily="18" charset="0"/>
              </a:rPr>
              <a:t>-меняйте позу через каждые 10-15 мин., опираясь при этом то на одну то на другую ногу, это уменьшит нагрузку на позвоночник.</a:t>
            </a:r>
          </a:p>
          <a:p>
            <a:r>
              <a:rPr lang="ru-RU" dirty="0" smtClean="0">
                <a:solidFill>
                  <a:srgbClr val="0070C0"/>
                </a:solidFill>
                <a:latin typeface="Times New Roman" pitchFamily="18" charset="0"/>
                <a:cs typeface="Times New Roman" pitchFamily="18" charset="0"/>
              </a:rPr>
              <a:t>-если есть возможность ходите на месте, двигайтесь.</a:t>
            </a:r>
          </a:p>
          <a:p>
            <a:r>
              <a:rPr lang="ru-RU" dirty="0" smtClean="0">
                <a:solidFill>
                  <a:srgbClr val="0070C0"/>
                </a:solidFill>
                <a:latin typeface="Times New Roman" pitchFamily="18" charset="0"/>
                <a:cs typeface="Times New Roman" pitchFamily="18" charset="0"/>
              </a:rPr>
              <a:t>-время от времени прогибайтесь назад, вытянув руки вверх, сделайте глубокий вдох. Этим можно несколько снять усталость с мышц плечевого пояса, шеи, затылка, спины.</a:t>
            </a:r>
          </a:p>
          <a:p>
            <a:r>
              <a:rPr lang="ru-RU" dirty="0" smtClean="0">
                <a:solidFill>
                  <a:srgbClr val="0070C0"/>
                </a:solidFill>
                <a:latin typeface="Times New Roman" pitchFamily="18" charset="0"/>
                <a:cs typeface="Times New Roman" pitchFamily="18" charset="0"/>
              </a:rPr>
              <a:t>-если вы моете посуду, гладите белье, попеременно ставьте то одну, то другую ногу на небольшую скамеечку или ящик. Страдающим остеохондрозом гладить лучше сидя или поставив гладильную доску так чтобы не приходилось низко наклоняться.</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239000" cy="1143000"/>
          </a:xfrm>
        </p:spPr>
        <p:txBody>
          <a:bodyPr>
            <a:noAutofit/>
          </a:bodyPr>
          <a:lstStyle/>
          <a:p>
            <a:pPr algn="ctr"/>
            <a:r>
              <a:rPr lang="ru-RU" dirty="0" smtClean="0">
                <a:solidFill>
                  <a:srgbClr val="FF0000"/>
                </a:solidFill>
                <a:latin typeface="Times New Roman" pitchFamily="18" charset="0"/>
                <a:cs typeface="Times New Roman" pitchFamily="18" charset="0"/>
              </a:rPr>
              <a:t>Профилактика сколиоза</a:t>
            </a:r>
            <a:endParaRPr lang="ru-RU" dirty="0">
              <a:solidFill>
                <a:srgbClr val="FF0000"/>
              </a:solidFill>
              <a:latin typeface="Times New Roman" pitchFamily="18" charset="0"/>
              <a:cs typeface="Times New Roman" pitchFamily="18" charset="0"/>
            </a:endParaRPr>
          </a:p>
        </p:txBody>
      </p:sp>
      <p:sp>
        <p:nvSpPr>
          <p:cNvPr id="5" name="Содержимое 4"/>
          <p:cNvSpPr>
            <a:spLocks noGrp="1"/>
          </p:cNvSpPr>
          <p:nvPr>
            <p:ph idx="1"/>
          </p:nvPr>
        </p:nvSpPr>
        <p:spPr>
          <a:xfrm>
            <a:off x="914400" y="1571612"/>
            <a:ext cx="7086624" cy="4525963"/>
          </a:xfrm>
        </p:spPr>
        <p:txBody>
          <a:bodyPr>
            <a:normAutofit/>
          </a:bodyPr>
          <a:lstStyle/>
          <a:p>
            <a:r>
              <a:rPr lang="ru-RU" sz="4000" dirty="0" smtClean="0">
                <a:solidFill>
                  <a:srgbClr val="0070C0"/>
                </a:solidFill>
                <a:latin typeface="Times New Roman" pitchFamily="18" charset="0"/>
                <a:cs typeface="Times New Roman" pitchFamily="18" charset="0"/>
              </a:rPr>
              <a:t>утренняя  гимнастика</a:t>
            </a:r>
          </a:p>
          <a:p>
            <a:r>
              <a:rPr lang="ru-RU" sz="4000" dirty="0" smtClean="0">
                <a:solidFill>
                  <a:srgbClr val="0070C0"/>
                </a:solidFill>
                <a:latin typeface="Times New Roman" pitchFamily="18" charset="0"/>
                <a:cs typeface="Times New Roman" pitchFamily="18" charset="0"/>
              </a:rPr>
              <a:t> оздоровительная тренировка</a:t>
            </a:r>
          </a:p>
          <a:p>
            <a:r>
              <a:rPr lang="ru-RU" sz="4000" dirty="0" smtClean="0">
                <a:solidFill>
                  <a:srgbClr val="0070C0"/>
                </a:solidFill>
                <a:latin typeface="Times New Roman" pitchFamily="18" charset="0"/>
                <a:cs typeface="Times New Roman" pitchFamily="18" charset="0"/>
              </a:rPr>
              <a:t>активный отдых -ходьба,  бег,  гимнастика и плавание.</a:t>
            </a:r>
          </a:p>
          <a:p>
            <a:r>
              <a:rPr lang="ru-RU" sz="4000" dirty="0" smtClean="0">
                <a:solidFill>
                  <a:srgbClr val="0070C0"/>
                </a:solidFill>
                <a:latin typeface="Times New Roman" pitchFamily="18" charset="0"/>
                <a:cs typeface="Times New Roman" pitchFamily="18" charset="0"/>
              </a:rPr>
              <a:t>физ.минутки на занятиях</a:t>
            </a:r>
          </a:p>
          <a:p>
            <a:endParaRPr lang="ru-RU" sz="4400" dirty="0" smtClean="0">
              <a:solidFill>
                <a:srgbClr val="0070C0"/>
              </a:solidFill>
              <a:latin typeface="Times New Roman" pitchFamily="18" charset="0"/>
              <a:cs typeface="Times New Roman" pitchFamily="18" charset="0"/>
            </a:endParaRPr>
          </a:p>
          <a:p>
            <a:endParaRPr lang="ru-RU" sz="48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000" b="1" dirty="0" smtClean="0">
                <a:solidFill>
                  <a:srgbClr val="FF0000"/>
                </a:solidFill>
              </a:rPr>
              <a:t>Сравнение частоты встречаемости сколиоза с 2007 по 2010год</a:t>
            </a:r>
            <a:r>
              <a:rPr lang="ru-RU" sz="3200" dirty="0" smtClean="0">
                <a:solidFill>
                  <a:srgbClr val="FF0000"/>
                </a:solidFill>
              </a:rPr>
              <a:t/>
            </a:r>
            <a:br>
              <a:rPr lang="ru-RU" sz="3200" dirty="0" smtClean="0">
                <a:solidFill>
                  <a:srgbClr val="FF0000"/>
                </a:solidFill>
              </a:rPr>
            </a:br>
            <a:endParaRPr lang="ru-RU" sz="3200" dirty="0">
              <a:solidFill>
                <a:srgbClr val="FF0000"/>
              </a:solidFill>
            </a:endParaRPr>
          </a:p>
        </p:txBody>
      </p:sp>
      <p:graphicFrame>
        <p:nvGraphicFramePr>
          <p:cNvPr id="4" name="Содержимое 3"/>
          <p:cNvGraphicFramePr>
            <a:graphicFrameLocks noGrp="1"/>
          </p:cNvGraphicFramePr>
          <p:nvPr>
            <p:ph idx="1"/>
          </p:nvPr>
        </p:nvGraphicFramePr>
        <p:xfrm>
          <a:off x="357159" y="1071546"/>
          <a:ext cx="7500990" cy="54292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smtClean="0">
                <a:solidFill>
                  <a:srgbClr val="FF0000"/>
                </a:solidFill>
                <a:latin typeface="Times New Roman" pitchFamily="18" charset="0"/>
                <a:cs typeface="Times New Roman" pitchFamily="18" charset="0"/>
              </a:rPr>
              <a:t>Диаграмма показывает </a:t>
            </a:r>
            <a:endParaRPr lang="ru-RU" sz="40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7500" lnSpcReduction="20000"/>
          </a:bodyPr>
          <a:lstStyle/>
          <a:p>
            <a:pPr algn="ctr"/>
            <a:r>
              <a:rPr lang="ru-RU" sz="3300" dirty="0" smtClean="0">
                <a:solidFill>
                  <a:srgbClr val="0070C0"/>
                </a:solidFill>
                <a:latin typeface="Times New Roman" pitchFamily="18" charset="0"/>
                <a:cs typeface="Times New Roman" pitchFamily="18" charset="0"/>
              </a:rPr>
              <a:t>В 3а классе в 2008г. резко повысилась обсуждаемая патология, это можно связать с тем, что дети дольше стали сидеть за партами и заниматься в неправильном положении. Но уже со 2 класса идёт снижение заболеваемости. А при медицинском осмотре в 2010году сколиоз выявлен только у одного ученика, что составило 6%. </a:t>
            </a:r>
          </a:p>
          <a:p>
            <a:pPr algn="ctr"/>
            <a:r>
              <a:rPr lang="ru-RU" sz="3300" dirty="0" smtClean="0">
                <a:solidFill>
                  <a:srgbClr val="0070C0"/>
                </a:solidFill>
                <a:latin typeface="Times New Roman" pitchFamily="18" charset="0"/>
                <a:cs typeface="Times New Roman" pitchFamily="18" charset="0"/>
              </a:rPr>
              <a:t>В 3 «б» классе мы видим, что заметного подъёма патологии нет: в 1 класс поступил 1 ребёнок  со сколиозом. Во 2 классе 2 школьника. С 2009г. в 3 б классе с данной патологией, так же как и в 3а классе 1 ученик. </a:t>
            </a:r>
          </a:p>
          <a:p>
            <a:endParaRPr lang="ru-RU"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Выводы:</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642910" y="1571612"/>
            <a:ext cx="8229600" cy="4525963"/>
          </a:xfrm>
        </p:spPr>
        <p:txBody>
          <a:bodyPr>
            <a:normAutofit/>
          </a:bodyPr>
          <a:lstStyle/>
          <a:p>
            <a:pPr lvl="0"/>
            <a:r>
              <a:rPr lang="ru-RU" dirty="0" smtClean="0">
                <a:solidFill>
                  <a:srgbClr val="0070C0"/>
                </a:solidFill>
                <a:latin typeface="Times New Roman" pitchFamily="18" charset="0"/>
                <a:cs typeface="Times New Roman" pitchFamily="18" charset="0"/>
              </a:rPr>
              <a:t>В двух группах одинаковое количество сколиоза.</a:t>
            </a:r>
          </a:p>
          <a:p>
            <a:pPr lvl="0"/>
            <a:r>
              <a:rPr lang="ru-RU" dirty="0" smtClean="0">
                <a:solidFill>
                  <a:srgbClr val="0070C0"/>
                </a:solidFill>
                <a:latin typeface="Times New Roman" pitchFamily="18" charset="0"/>
                <a:cs typeface="Times New Roman" pitchFamily="18" charset="0"/>
              </a:rPr>
              <a:t>Данная патология чаще встречается во 2 классе.</a:t>
            </a:r>
          </a:p>
          <a:p>
            <a:pPr lvl="0"/>
            <a:r>
              <a:rPr lang="ru-RU" dirty="0" smtClean="0">
                <a:solidFill>
                  <a:srgbClr val="0070C0"/>
                </a:solidFill>
                <a:latin typeface="Times New Roman" pitchFamily="18" charset="0"/>
                <a:cs typeface="Times New Roman" pitchFamily="18" charset="0"/>
              </a:rPr>
              <a:t> Физические занятия, упражнения на уроках и занятиях физ. культурой в МОУ СОШ №6 заметно влияет на здоровье школьников. </a:t>
            </a:r>
          </a:p>
          <a:p>
            <a:endParaRPr lang="ru-RU" dirty="0">
              <a:solidFill>
                <a:srgbClr val="0070C0"/>
              </a:solidFill>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Заключение </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ru-RU" dirty="0" smtClean="0">
                <a:solidFill>
                  <a:srgbClr val="0070C0"/>
                </a:solidFill>
                <a:latin typeface="Times New Roman" pitchFamily="18" charset="0"/>
                <a:cs typeface="Times New Roman" pitchFamily="18" charset="0"/>
              </a:rPr>
              <a:t>Где  бы  вы не находились, не забывайте контролировать   свою   осанку.  Это  поможет  вам  избежать сколиоза. </a:t>
            </a:r>
          </a:p>
          <a:p>
            <a:r>
              <a:rPr lang="ru-RU" dirty="0" smtClean="0">
                <a:solidFill>
                  <a:srgbClr val="0070C0"/>
                </a:solidFill>
                <a:latin typeface="Times New Roman" pitchFamily="18" charset="0"/>
                <a:cs typeface="Times New Roman" pitchFamily="18" charset="0"/>
              </a:rPr>
              <a:t>Занятия физической культурой должны быть систематическими и регулярными. Только в этом случае можно рассчитывать на максимальный положительный эффект. При этом необходимо учитывать свои возможности, состояние здоровья.</a:t>
            </a:r>
          </a:p>
          <a:p>
            <a:pPr>
              <a:buNone/>
            </a:pPr>
            <a:r>
              <a:rPr lang="ru-RU" dirty="0" smtClean="0">
                <a:solidFill>
                  <a:srgbClr val="0070C0"/>
                </a:solidFill>
                <a:latin typeface="Times New Roman" pitchFamily="18" charset="0"/>
                <a:cs typeface="Times New Roman" pitchFamily="18" charset="0"/>
              </a:rPr>
              <a:t> </a:t>
            </a: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rgbClr val="FF0000"/>
                </a:solidFill>
                <a:latin typeface="Times New Roman" pitchFamily="18" charset="0"/>
                <a:cs typeface="Times New Roman" pitchFamily="18" charset="0"/>
              </a:rPr>
              <a:t>Список литературы</a:t>
            </a:r>
            <a:endParaRPr lang="ru-RU" sz="36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ru-RU" dirty="0" smtClean="0">
                <a:solidFill>
                  <a:srgbClr val="0070C0"/>
                </a:solidFill>
                <a:latin typeface="Times New Roman" pitchFamily="18" charset="0"/>
                <a:cs typeface="Times New Roman" pitchFamily="18" charset="0"/>
              </a:rPr>
              <a:t>1.</a:t>
            </a:r>
            <a:r>
              <a:rPr lang="ru-RU" dirty="0" smtClean="0">
                <a:latin typeface="Times New Roman" pitchFamily="18" charset="0"/>
                <a:cs typeface="Times New Roman" pitchFamily="18" charset="0"/>
              </a:rPr>
              <a:t>	</a:t>
            </a:r>
            <a:r>
              <a:rPr lang="ru-RU" dirty="0" smtClean="0">
                <a:solidFill>
                  <a:srgbClr val="0070C0"/>
                </a:solidFill>
                <a:latin typeface="Times New Roman" pitchFamily="18" charset="0"/>
                <a:cs typeface="Times New Roman" pitchFamily="18" charset="0"/>
              </a:rPr>
              <a:t>Большая медицинская энциклопедия том 23 стр. 386-389</a:t>
            </a:r>
          </a:p>
          <a:p>
            <a:r>
              <a:rPr lang="ru-RU" dirty="0" smtClean="0">
                <a:solidFill>
                  <a:srgbClr val="0070C0"/>
                </a:solidFill>
                <a:latin typeface="Times New Roman" pitchFamily="18" charset="0"/>
                <a:cs typeface="Times New Roman" pitchFamily="18" charset="0"/>
              </a:rPr>
              <a:t>2.	Журнал “Здоровье” N 6 2008 г.</a:t>
            </a:r>
          </a:p>
          <a:p>
            <a:r>
              <a:rPr lang="ru-RU" dirty="0" smtClean="0">
                <a:solidFill>
                  <a:srgbClr val="0070C0"/>
                </a:solidFill>
                <a:latin typeface="Times New Roman" pitchFamily="18" charset="0"/>
                <a:cs typeface="Times New Roman" pitchFamily="18" charset="0"/>
              </a:rPr>
              <a:t>3.	Журнал “Здоровье” N 8 2009 г.	</a:t>
            </a:r>
          </a:p>
          <a:p>
            <a:endParaRPr lang="ru-RU" dirty="0">
              <a:solidFill>
                <a:srgbClr val="0070C0"/>
              </a:solidFill>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142984"/>
            <a:ext cx="7358114" cy="2214578"/>
          </a:xfrm>
        </p:spPr>
        <p:txBody>
          <a:bodyPr>
            <a:normAutofit/>
          </a:bodyPr>
          <a:lstStyle/>
          <a:p>
            <a:r>
              <a:rPr lang="ru-RU" dirty="0" smtClean="0">
                <a:solidFill>
                  <a:srgbClr val="FF0000"/>
                </a:solidFill>
              </a:rPr>
              <a:t>БЛАГОДАРИМ ЗА ВНИМАНИЕ!!!</a:t>
            </a:r>
            <a:endParaRPr lang="ru-RU"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solidFill>
                  <a:srgbClr val="FF0000"/>
                </a:solidFill>
              </a:rPr>
              <a:t>Заметка </a:t>
            </a:r>
            <a:endParaRPr lang="ru-RU" sz="3200" dirty="0">
              <a:solidFill>
                <a:srgbClr val="FF0000"/>
              </a:solidFill>
            </a:endParaRPr>
          </a:p>
        </p:txBody>
      </p:sp>
      <p:sp>
        <p:nvSpPr>
          <p:cNvPr id="3" name="Содержимое 2"/>
          <p:cNvSpPr>
            <a:spLocks noGrp="1"/>
          </p:cNvSpPr>
          <p:nvPr>
            <p:ph idx="1"/>
          </p:nvPr>
        </p:nvSpPr>
        <p:spPr/>
        <p:txBody>
          <a:bodyPr/>
          <a:lstStyle/>
          <a:p>
            <a:pPr algn="ctr"/>
            <a:r>
              <a:rPr lang="ru-RU" dirty="0" smtClean="0"/>
              <a:t> </a:t>
            </a:r>
            <a:r>
              <a:rPr lang="ru-RU" dirty="0" smtClean="0">
                <a:solidFill>
                  <a:srgbClr val="0070C0"/>
                </a:solidFill>
                <a:latin typeface="Times New Roman" pitchFamily="18" charset="0"/>
                <a:cs typeface="Times New Roman" pitchFamily="18" charset="0"/>
              </a:rPr>
              <a:t>Сколиоз  встречается  гораздо чаще, чем об этом думают. По данным Петербургского детского ортопедического института им.  Г.И.Турнера</a:t>
            </a:r>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у 40% обследованных школьников старших классов</a:t>
            </a:r>
            <a:r>
              <a:rPr lang="ru-RU" dirty="0" smtClean="0">
                <a:latin typeface="Times New Roman" pitchFamily="18" charset="0"/>
                <a:cs typeface="Times New Roman" pitchFamily="18" charset="0"/>
              </a:rPr>
              <a:t> </a:t>
            </a:r>
            <a:r>
              <a:rPr lang="ru-RU" dirty="0" smtClean="0">
                <a:solidFill>
                  <a:srgbClr val="0070C0"/>
                </a:solidFill>
                <a:latin typeface="Times New Roman" pitchFamily="18" charset="0"/>
                <a:cs typeface="Times New Roman" pitchFamily="18" charset="0"/>
              </a:rPr>
              <a:t>выявлено нарушение статики, требующее лечения.</a:t>
            </a:r>
            <a:endParaRPr lang="ru-RU"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FF0000"/>
                </a:solidFill>
              </a:rPr>
              <a:t>Если у школьника сколиоз</a:t>
            </a:r>
            <a:endParaRPr lang="ru-RU" dirty="0">
              <a:solidFill>
                <a:srgbClr val="FF0000"/>
              </a:solidFill>
            </a:endParaRPr>
          </a:p>
        </p:txBody>
      </p:sp>
      <p:sp>
        <p:nvSpPr>
          <p:cNvPr id="3" name="Содержимое 2"/>
          <p:cNvSpPr>
            <a:spLocks noGrp="1"/>
          </p:cNvSpPr>
          <p:nvPr>
            <p:ph idx="1"/>
          </p:nvPr>
        </p:nvSpPr>
        <p:spPr/>
        <p:txBody>
          <a:bodyPr>
            <a:normAutofit/>
          </a:bodyPr>
          <a:lstStyle/>
          <a:p>
            <a:pPr algn="ctr"/>
            <a:r>
              <a:rPr lang="ru-RU" dirty="0" smtClean="0">
                <a:solidFill>
                  <a:srgbClr val="0070C0"/>
                </a:solidFill>
                <a:latin typeface="Times New Roman" pitchFamily="18" charset="0"/>
                <a:cs typeface="Times New Roman" pitchFamily="18" charset="0"/>
              </a:rPr>
              <a:t> В первую очередь ему будет сложно писать, читать, долго сидеть за партой, т.к при сколиозе болят мышцы, связки. </a:t>
            </a:r>
          </a:p>
          <a:p>
            <a:pPr algn="ctr"/>
            <a:r>
              <a:rPr lang="ru-RU" dirty="0" smtClean="0">
                <a:solidFill>
                  <a:srgbClr val="0070C0"/>
                </a:solidFill>
                <a:latin typeface="Times New Roman" pitchFamily="18" charset="0"/>
                <a:cs typeface="Times New Roman" pitchFamily="18" charset="0"/>
              </a:rPr>
              <a:t>Искривляется позвоночник, тем самым могут ущемиться нервы, изгибаются сосуды, нарушается кровоток, прежде всего в головном мозге.  </a:t>
            </a:r>
          </a:p>
          <a:p>
            <a:pPr algn="ctr"/>
            <a:r>
              <a:rPr lang="ru-RU" dirty="0" smtClean="0">
                <a:solidFill>
                  <a:srgbClr val="0070C0"/>
                </a:solidFill>
                <a:latin typeface="Times New Roman" pitchFamily="18" charset="0"/>
                <a:cs typeface="Times New Roman" pitchFamily="18" charset="0"/>
              </a:rPr>
              <a:t>Начинается слабость, быстрая утомляемость, головные боли. Успеваемость школьников резко падает. </a:t>
            </a:r>
            <a:endParaRPr lang="ru-RU"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Цель нашей работы:</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lnSpcReduction="10000"/>
          </a:bodyPr>
          <a:lstStyle/>
          <a:p>
            <a:pPr algn="ctr">
              <a:buNone/>
            </a:pPr>
            <a:r>
              <a:rPr lang="ru-RU" dirty="0" smtClean="0">
                <a:solidFill>
                  <a:srgbClr val="0070C0"/>
                </a:solidFill>
                <a:latin typeface="Times New Roman" pitchFamily="18" charset="0"/>
                <a:cs typeface="Times New Roman" pitchFamily="18" charset="0"/>
              </a:rPr>
              <a:t>    </a:t>
            </a:r>
            <a:r>
              <a:rPr lang="ru-RU" sz="4000" dirty="0" smtClean="0">
                <a:solidFill>
                  <a:srgbClr val="0070C0"/>
                </a:solidFill>
                <a:latin typeface="Times New Roman" pitchFamily="18" charset="0"/>
                <a:cs typeface="Times New Roman" pitchFamily="18" charset="0"/>
              </a:rPr>
              <a:t>Изучение частоты встречаемости  ортопедической патологии: сколиоза  у учеников 3-х классов. Период изучения с дошкольного возраста по настоящее время. (2007г.,2008г.,2009г.,2010г.).</a:t>
            </a:r>
            <a:endParaRPr lang="ru-RU" sz="40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Задачи нашей работы:</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solidFill>
                  <a:srgbClr val="0070C0"/>
                </a:solidFill>
                <a:latin typeface="Times New Roman" pitchFamily="18" charset="0"/>
                <a:cs typeface="Times New Roman" pitchFamily="18" charset="0"/>
              </a:rPr>
              <a:t>1.Изучение частоты встречаемости сколиозов у данной группы.</a:t>
            </a:r>
          </a:p>
          <a:p>
            <a:r>
              <a:rPr lang="ru-RU" dirty="0" smtClean="0">
                <a:solidFill>
                  <a:srgbClr val="0070C0"/>
                </a:solidFill>
                <a:latin typeface="Times New Roman" pitchFamily="18" charset="0"/>
                <a:cs typeface="Times New Roman" pitchFamily="18" charset="0"/>
              </a:rPr>
              <a:t>2. В каком возрасте часто встречаются сколиозы и плоскостопия.</a:t>
            </a:r>
          </a:p>
          <a:p>
            <a:r>
              <a:rPr lang="ru-RU" dirty="0" smtClean="0">
                <a:solidFill>
                  <a:srgbClr val="0070C0"/>
                </a:solidFill>
                <a:latin typeface="Times New Roman" pitchFamily="18" charset="0"/>
                <a:cs typeface="Times New Roman" pitchFamily="18" charset="0"/>
              </a:rPr>
              <a:t>3. Изучение эффективности физических занятий, упражнений на уроках и занятиях физ. культурой в МОУ СОШ №6.</a:t>
            </a:r>
          </a:p>
          <a:p>
            <a:pPr>
              <a:buNone/>
            </a:pPr>
            <a:r>
              <a:rPr lang="ru-RU" dirty="0" smtClean="0">
                <a:solidFill>
                  <a:srgbClr val="0070C0"/>
                </a:solidFill>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txBody>
          <a:bodyPr/>
          <a:lstStyle/>
          <a:p>
            <a:pPr algn="ctr"/>
            <a:r>
              <a:rPr lang="ru-RU" dirty="0" smtClean="0">
                <a:solidFill>
                  <a:srgbClr val="FF0000"/>
                </a:solidFill>
                <a:latin typeface="Times New Roman" pitchFamily="18" charset="0"/>
                <a:cs typeface="Times New Roman" pitchFamily="18" charset="0"/>
              </a:rPr>
              <a:t>Гипотеза:</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85860"/>
            <a:ext cx="7239000" cy="4786346"/>
          </a:xfrm>
        </p:spPr>
        <p:txBody>
          <a:bodyPr>
            <a:normAutofit/>
          </a:bodyPr>
          <a:lstStyle/>
          <a:p>
            <a:pPr algn="ctr">
              <a:buNone/>
            </a:pPr>
            <a:r>
              <a:rPr lang="ru-RU" sz="3600" dirty="0" smtClean="0">
                <a:solidFill>
                  <a:srgbClr val="0070C0"/>
                </a:solidFill>
                <a:latin typeface="Times New Roman" pitchFamily="18" charset="0"/>
                <a:cs typeface="Times New Roman" pitchFamily="18" charset="0"/>
              </a:rPr>
              <a:t>   </a:t>
            </a:r>
          </a:p>
          <a:p>
            <a:r>
              <a:rPr lang="ru-RU" sz="3200" dirty="0" smtClean="0">
                <a:solidFill>
                  <a:srgbClr val="0070C0"/>
                </a:solidFill>
                <a:latin typeface="Times New Roman" pitchFamily="18" charset="0"/>
                <a:cs typeface="Times New Roman" pitchFamily="18" charset="0"/>
              </a:rPr>
              <a:t>Систематическое выполнение физических упражнений, физминуток во время продолжительных занятий и при правильной осанке, лечение сколиоза становится более эффективным.   </a:t>
            </a:r>
            <a:endParaRPr lang="ru-RU" sz="32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Материалы и методы:</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lnSpcReduction="10000"/>
          </a:bodyPr>
          <a:lstStyle/>
          <a:p>
            <a:pPr algn="ctr">
              <a:buNone/>
            </a:pPr>
            <a:r>
              <a:rPr lang="ru-RU" sz="3600" dirty="0" smtClean="0">
                <a:solidFill>
                  <a:srgbClr val="0070C0"/>
                </a:solidFill>
                <a:latin typeface="Times New Roman" pitchFamily="18" charset="0"/>
                <a:cs typeface="Times New Roman" pitchFamily="18" charset="0"/>
              </a:rPr>
              <a:t>   Исследование проводилось на базе МОУ СОШ №6. Материалом изучения явились школьные карты №026/у и данные медицинских осмотров специалистов за 4 года. Исследовали 2 класса, на данное время являются 3 «б» и «а» классы.</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solidFill>
                  <a:srgbClr val="FF0000"/>
                </a:solidFill>
              </a:rPr>
              <a:t>Частота встречаемости заболевания в 3 «б» классе</a:t>
            </a:r>
            <a:endParaRPr lang="ru-RU" sz="3200" dirty="0">
              <a:solidFill>
                <a:srgbClr val="FF0000"/>
              </a:solidFill>
            </a:endParaRPr>
          </a:p>
        </p:txBody>
      </p:sp>
      <p:graphicFrame>
        <p:nvGraphicFramePr>
          <p:cNvPr id="4" name="Содержимое 3"/>
          <p:cNvGraphicFramePr>
            <a:graphicFrameLocks noGrp="1"/>
          </p:cNvGraphicFramePr>
          <p:nvPr>
            <p:ph idx="1"/>
          </p:nvPr>
        </p:nvGraphicFramePr>
        <p:xfrm>
          <a:off x="457200" y="1609725"/>
          <a:ext cx="7239000" cy="48466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Другая 1">
      <a:dk1>
        <a:sysClr val="windowText" lastClr="000000"/>
      </a:dk1>
      <a:lt1>
        <a:srgbClr val="CCFF99"/>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246</TotalTime>
  <Words>919</Words>
  <PresentationFormat>Экран (4:3)</PresentationFormat>
  <Paragraphs>92</Paragraphs>
  <Slides>29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Изящная</vt:lpstr>
      <vt:lpstr>МИНИСТЕРСТВО ОБРАЗОВАНИЯ РС(Я) МИРНИНСКОЕ УПРАВЛЕНИЕ ОБРАЗОВАНИЯ МОУ СОШ № 6 </vt:lpstr>
      <vt:lpstr>Что такое сколиоз?</vt:lpstr>
      <vt:lpstr>Заметка </vt:lpstr>
      <vt:lpstr>Если у школьника сколиоз</vt:lpstr>
      <vt:lpstr>Цель нашей работы:</vt:lpstr>
      <vt:lpstr>Задачи нашей работы:</vt:lpstr>
      <vt:lpstr>Гипотеза:</vt:lpstr>
      <vt:lpstr>Материалы и методы:</vt:lpstr>
      <vt:lpstr>Частота встречаемости заболевания в 3 «б» классе</vt:lpstr>
      <vt:lpstr>Частота встречаемости заболевания в 3 «а» классе</vt:lpstr>
      <vt:lpstr>Причины появления сколиоза</vt:lpstr>
      <vt:lpstr>Сколиоз у детей</vt:lpstr>
      <vt:lpstr>Деформация позвоночника</vt:lpstr>
      <vt:lpstr>Рентгеновский снимок больного сколиозом</vt:lpstr>
      <vt:lpstr>Позвоночный столб при сколиозе</vt:lpstr>
      <vt:lpstr>Сколиоз    3 степени</vt:lpstr>
      <vt:lpstr>Сколиоз   4 степени</vt:lpstr>
      <vt:lpstr>Сколиоз   4 степени</vt:lpstr>
      <vt:lpstr>Важные условия успешного лечения</vt:lpstr>
      <vt:lpstr>Физические упражнения для позвоночника</vt:lpstr>
      <vt:lpstr>          Как правильно сидеть </vt:lpstr>
      <vt:lpstr>Как правильно стоять</vt:lpstr>
      <vt:lpstr>Профилактика сколиоза</vt:lpstr>
      <vt:lpstr>Сравнение частоты встречаемости сколиоза с 2007 по 2010год </vt:lpstr>
      <vt:lpstr>Диаграмма показывает </vt:lpstr>
      <vt:lpstr>Выводы:</vt:lpstr>
      <vt:lpstr>Заключение </vt:lpstr>
      <vt:lpstr>Список литературы</vt:lpstr>
      <vt:lpstr>БЛАГОДАРИМ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Сколиозы в школьном возрасте</dc:title>
  <dc:creator>maryana</dc:creator>
  <cp:lastModifiedBy>Admin</cp:lastModifiedBy>
  <cp:revision>36</cp:revision>
  <dcterms:created xsi:type="dcterms:W3CDTF">2010-11-17T03:33:58Z</dcterms:created>
  <dcterms:modified xsi:type="dcterms:W3CDTF">2010-11-19T21:23:05Z</dcterms:modified>
</cp:coreProperties>
</file>