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6" r:id="rId3"/>
    <p:sldId id="257" r:id="rId4"/>
    <p:sldId id="258" r:id="rId5"/>
    <p:sldId id="260" r:id="rId6"/>
    <p:sldId id="261" r:id="rId7"/>
    <p:sldId id="262" r:id="rId8"/>
    <p:sldId id="264" r:id="rId9"/>
    <p:sldId id="27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02CAE-CBF7-4AAD-8AF6-D927C8B808BE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B0353-3A5F-4DD2-B27B-0CBC28A5F0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B0353-3A5F-4DD2-B27B-0CBC28A5F0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 userDrawn="1"/>
        </p:nvGrpSpPr>
        <p:grpSpPr>
          <a:xfrm>
            <a:off x="214282" y="214290"/>
            <a:ext cx="8643998" cy="6429420"/>
            <a:chOff x="214282" y="214290"/>
            <a:chExt cx="8643998" cy="6429420"/>
          </a:xfrm>
        </p:grpSpPr>
        <p:sp>
          <p:nvSpPr>
            <p:cNvPr id="7" name="Скругленный прямоугольник 6"/>
            <p:cNvSpPr/>
            <p:nvPr userDrawn="1"/>
          </p:nvSpPr>
          <p:spPr>
            <a:xfrm>
              <a:off x="214282" y="214290"/>
              <a:ext cx="8643998" cy="6429420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 userDrawn="1"/>
          </p:nvSpPr>
          <p:spPr>
            <a:xfrm>
              <a:off x="285720" y="285728"/>
              <a:ext cx="8501122" cy="6286544"/>
            </a:xfrm>
            <a:prstGeom prst="roundRect">
              <a:avLst/>
            </a:prstGeom>
            <a:solidFill>
              <a:srgbClr val="00CC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buFontTx/>
              <a:buNone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buFontTx/>
              <a:buNone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buFontTx/>
              <a:buNone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buFontTx/>
              <a:buNone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buFontTx/>
              <a:buNone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</a:t>
            </a:r>
            <a:r>
              <a:rPr lang="ru-RU" dirty="0" err="1" smtClean="0"/>
              <a:t>уровень+</a:t>
            </a:r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 smtClean="0"/>
          </a:p>
          <a:p>
            <a:pPr lvl="4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lang="ru-RU" sz="5400" b="1" kern="1200" dirty="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None/>
        <a:defRPr lang="ru-RU" sz="3600" b="1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None/>
        <a:defRPr lang="ru-RU" sz="3600" b="1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None/>
        <a:defRPr lang="ru-RU" sz="3600" b="1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None/>
        <a:defRPr lang="ru-RU" sz="3600" b="1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None/>
        <a:defRPr lang="ru-RU" sz="3600" b="1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ru/imgres?q=%D1%83%D0%BD%D0%B0%D0%BA%D0%B8%D1%82+%D0%B2%D0%B8%D0%BA%D0%B8%D0%BF%D0%B5%D0%B4%D0%B8%D1%8F&amp;um=1&amp;hl=ru&amp;newwindow=1&amp;sa=N&amp;biw=1259&amp;bih=781&amp;tbs=isch:1&amp;tbnid=HUFv7J8muYtVAM:&amp;imgrefurl=http://caminhospagao.blogspot.com/2010/08/cristais.html&amp;imgurl=http://tudojoia.blog.br/blog/wp-content/2010/02/UNAKITA-.jpg&amp;zoom=1&amp;w=923&amp;h=772&amp;iact=rc&amp;dur=313&amp;ei=7uwmTZKtHYWEOt2XgPsC&amp;oei=lewmTZzeOpGn8QOg-5iEBw&amp;esq=12&amp;page=3&amp;tbnh=146&amp;tbnw=208&amp;start=42&amp;ndsp=26&amp;ved=1t:429,r:17,s:42&amp;tx=122&amp;ty=28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F%D0%BE%D1%80%D0%BE%D0%B4%D0%BE%D0%BE%D0%B1%D1%80%D0%B0%D0%B7%D1%83%D1%8E%D1%89%D0%B8%D0%B5_%D0%BC%D0%B8%D0%BD%D0%B5%D1%80%D0%B0%D0%BB%D1%8B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CC00"/>
            </a:gs>
            <a:gs pos="21001">
              <a:srgbClr val="00B050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00B050"/>
            </a:gs>
            <a:gs pos="100000">
              <a:srgbClr val="00CC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 t="79239" b="3320"/>
          <a:stretch>
            <a:fillRect/>
          </a:stretch>
        </p:blipFill>
        <p:spPr bwMode="auto">
          <a:xfrm>
            <a:off x="0" y="3357562"/>
            <a:ext cx="9144000" cy="1285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Минералы. </a:t>
            </a:r>
            <a:b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Сокровища земли.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5500702"/>
            <a:ext cx="6400800" cy="96680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Коротенко Евгений,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5В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класс, Школа одарённых детей, г. </a:t>
            </a:r>
            <a:r>
              <a:rPr smtClean="0">
                <a:solidFill>
                  <a:schemeClr val="bg1"/>
                </a:solidFill>
              </a:rPr>
              <a:t>А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страхань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7715304" cy="3857652"/>
          </a:xfrm>
        </p:spPr>
        <p:txBody>
          <a:bodyPr>
            <a:normAutofit/>
          </a:bodyPr>
          <a:lstStyle/>
          <a:p>
            <a:pPr marL="0" indent="0" algn="ctr"/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Месторождения раухтопаза в основном имеют гидротермальное происхождение и приручены к пустотам внутри крупных кварцевых жил. Они многочисленны и распространены по всему миру.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572396" y="5643578"/>
            <a:ext cx="928694" cy="857256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smtClean="0"/>
              <a:t>Унакит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6115064" cy="5572164"/>
          </a:xfrm>
        </p:spPr>
        <p:txBody>
          <a:bodyPr>
            <a:normAutofit fontScale="92500" lnSpcReduction="20000"/>
          </a:bodyPr>
          <a:lstStyle/>
          <a:p>
            <a:pPr marL="0" indent="0"/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Унакит — крупнозернистая метаморфическая горная порода, представляет собой эпидотизированный гранит, сложена зелёным эпидотом, прозрачным серым кварцем, розовым (калиевым) или иногда белым полевым шпатом.</a:t>
            </a:r>
            <a:r>
              <a:rPr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Цвет унакита варьирует от розового до зелёного (в зависимости от соотношения составлящих его минералов).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170" name="Picture 2" descr="http://t2.gstatic.com/images?q=tbn:ANd9GcSTbofA-47lXhPhgXYumEiSqv_3Q1qaLb5jp8gOP360286lxsOzcyfqUDl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642918"/>
            <a:ext cx="2324105" cy="1746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http://t2.gstatic.com/images?q=tbn:ANd9GcQU62DxbIYvYF6mw0vwKhynVZDFMb-o7f3dgi3zTaefMn-5RBoiISovs8s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911074"/>
            <a:ext cx="1914532" cy="2251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UFv7J8muYtVAM:b" descr="http://t3.gstatic.com/images?q=tbn:ANd9GcSvpnjZ1AVbKPcVP8uAMfpfcmQMYEUPP1uSlKK6jiOK5PIzbpx64_NvVv7PNQ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8"/>
            <a:ext cx="1785950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428860" y="285728"/>
            <a:ext cx="6257940" cy="6286544"/>
          </a:xfrm>
        </p:spPr>
        <p:txBody>
          <a:bodyPr>
            <a:normAutofit fontScale="92500"/>
          </a:bodyPr>
          <a:lstStyle/>
          <a:p>
            <a:pPr marL="0" indent="0"/>
            <a:r>
              <a:rPr i="1" smtClean="0"/>
              <a:t>Унакит имеет твёрдость 6-7 по шкале Мооса.</a:t>
            </a:r>
            <a:r>
              <a:rPr smtClean="0"/>
              <a:t> </a:t>
            </a:r>
            <a:r>
              <a:rPr i="1" smtClean="0"/>
              <a:t>Основные месторождения — на территории Бразилии и Китая, а также на юге Африки (ЮАР). В России — на территории Кольского полуострова.</a:t>
            </a:r>
            <a:r>
              <a:rPr smtClean="0"/>
              <a:t> </a:t>
            </a:r>
            <a:r>
              <a:rPr i="1" smtClean="0"/>
              <a:t>Унакит - хороший поделочный камень. Применяется в основном для шлифовки, но иногда используется для создания украшений</a:t>
            </a:r>
            <a:endParaRPr lang="ru-RU" dirty="0"/>
          </a:p>
        </p:txBody>
      </p:sp>
      <p:pic>
        <p:nvPicPr>
          <p:cNvPr id="6146" name="Picture 2" descr="http://t2.gstatic.com/images?q=tbn:ANd9GcRlfxIvAP_lc6wlw3t1R8p-drQw7tJhvQwII_BF-mAv5fLoFQIsK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500438"/>
            <a:ext cx="1700217" cy="1700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7858148" y="5572140"/>
            <a:ext cx="928694" cy="857256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i="1" smtClean="0"/>
              <a:t>Кальцит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Кальцит, известковый шпат — минерал CaCO</a:t>
            </a:r>
            <a:r>
              <a:rPr i="1" baseline="-2500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 из группы карбонатов, одна из природных форм карбоната кальция. Исключительно широко распространён на поверхности Земли, породообразующий</a:t>
            </a:r>
            <a:r>
              <a:rPr i="1" smtClean="0">
                <a:solidFill>
                  <a:schemeClr val="bg1">
                    <a:lumMod val="95000"/>
                  </a:schemeClr>
                </a:solidFill>
                <a:hlinkClick r:id="rId2" tooltip="Породообразующие минералы"/>
              </a:rPr>
              <a:t> </a:t>
            </a:r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минерал. Кальцитом сложены известняки, меловые породы, мергели, карбонатиты. Кальцит — самый распространённый биоминерал: он участвует в строении очень многих живых организмов, в составе раковин и костей.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6329378" cy="5554683"/>
          </a:xfrm>
        </p:spPr>
        <p:txBody>
          <a:bodyPr>
            <a:normAutofit/>
          </a:bodyPr>
          <a:lstStyle/>
          <a:p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Карбонат кальция имеет и другую (ромбическую) полиморфную модификацию — арагонит.</a:t>
            </a:r>
            <a:endParaRPr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Название предложено Гайдингером в 1845 году и происходит, как и название химического элемента, от лат. </a:t>
            </a:r>
            <a:r>
              <a:rPr lang="la-Latn" i="1" dirty="0" smtClean="0">
                <a:solidFill>
                  <a:schemeClr val="bg1">
                    <a:lumMod val="95000"/>
                  </a:schemeClr>
                </a:solidFill>
              </a:rPr>
              <a:t>calx</a:t>
            </a:r>
            <a:r>
              <a:rPr i="1" smtClean="0">
                <a:solidFill>
                  <a:schemeClr val="bg1">
                    <a:lumMod val="95000"/>
                  </a:schemeClr>
                </a:solidFill>
              </a:rPr>
              <a:t>— известь.</a:t>
            </a:r>
            <a:endParaRPr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http://t1.gstatic.com/images?q=tbn:ANd9GcR9gamvxYUjgpIfoVbCGyqOFXKbdo94l4pWlNXCmRXkWY9ZSMK4PCV3y3g4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500042"/>
            <a:ext cx="219076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http://t2.gstatic.com/images?q=tbn:ANd9GcRj4_nx22cLvofLOp8Po2LQQpAflTFTBBkPpzZhD16qBMS5caDwn6wfR2u_y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071810"/>
            <a:ext cx="2240022" cy="1676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5757874" cy="6286520"/>
          </a:xfrm>
        </p:spPr>
        <p:txBody>
          <a:bodyPr>
            <a:normAutofit fontScale="77500" lnSpcReduction="20000"/>
          </a:bodyPr>
          <a:lstStyle/>
          <a:p>
            <a:r>
              <a:rPr i="1" smtClean="0"/>
              <a:t>В чистом виде кальцит белый или бесцветный, прозрачный (исландский шпат) или просвечивающий, — в зависимости от степени совершенства кристаллической структуры. Примеси окрашивают его в разные цвета.; марганцевые кальциты — розовые. Тонкодисперсный пирит окрашивает в синеватый и зеленоватый цвет. Кальцит с примесью железа — желтоватый, буроватый, красно-коричневый; с примесью хлорита — зелёный. </a:t>
            </a:r>
            <a:endParaRPr lang="ru-RU" dirty="0"/>
          </a:p>
        </p:txBody>
      </p:sp>
      <p:pic>
        <p:nvPicPr>
          <p:cNvPr id="3074" name="Picture 2" descr="http://t1.gstatic.com/images?q=tbn:ANd9GcQqTcUkRJgQr21y6YiJNHK700N3vJv4Z7GsAXPe9flfMhn0houJ5-nbnGTyT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500042"/>
            <a:ext cx="1785950" cy="206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http://t3.gstatic.com/images?q=tbn:ANd9GcT9KVYBObO1d-cvkbNsIr-EhZR6MpsdNuoGivKCIVpE6rP5SRE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71810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642918"/>
            <a:ext cx="6000760" cy="5500726"/>
          </a:xfrm>
        </p:spPr>
        <p:txBody>
          <a:bodyPr>
            <a:normAutofit lnSpcReduction="10000"/>
          </a:bodyPr>
          <a:lstStyle/>
          <a:p>
            <a:r>
              <a:rPr i="1" smtClean="0"/>
              <a:t>Углистое вещество часто придает кальциту неравномерную чёрную окраску. Известны кристаллы с многочисленными включениями битуминозного вещества, они имеют жёлтый или бурый цвет.</a:t>
            </a:r>
            <a:r>
              <a:rPr smtClean="0"/>
              <a:t> </a:t>
            </a:r>
            <a:endParaRPr lang="ru-RU" dirty="0"/>
          </a:p>
        </p:txBody>
      </p:sp>
      <p:pic>
        <p:nvPicPr>
          <p:cNvPr id="2050" name="Picture 2" descr="http://t0.gstatic.com/images?q=tbn:ANd9GcQ7l9Z4WRyU50HYkabHTQZdoE7OP1nf4rlxZBKIeQ3zajgkDKenrsnnwPA0r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2062166" cy="1928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http://t1.gstatic.com/images?q=tbn:ANd9GcTccwznhIOShA9aPFHnuoz1_8aq0va2dVqpAqxk8iuzeK4mGPjEz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876"/>
            <a:ext cx="2581276" cy="1935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5829312" cy="6286520"/>
          </a:xfrm>
        </p:spPr>
        <p:txBody>
          <a:bodyPr>
            <a:normAutofit fontScale="92500" lnSpcReduction="20000"/>
          </a:bodyPr>
          <a:lstStyle/>
          <a:p>
            <a:r>
              <a:rPr i="1" smtClean="0"/>
              <a:t>Определить кальцит относительно легко: его отличительные свойства — совершенная спайность по ромбоэдру и низкая твёрдость. Характерна реакция с кислотой. Я проводил реакцию с уксусной кислотой в домашних условиях – при этом происходило бурное вскипание и выделялся бесцветный газ без запаха – углекислый газ.</a:t>
            </a:r>
            <a:endParaRPr lang="ru-RU" dirty="0"/>
          </a:p>
        </p:txBody>
      </p:sp>
      <p:pic>
        <p:nvPicPr>
          <p:cNvPr id="1026" name="Picture 2" descr="http://t0.gstatic.com/images?q=tbn:ANd9GcQK7eQKXOG78emCH4hh3gy3X49nV7BvlvaYEGvIfYJ7KJfUjGw2-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714356"/>
            <a:ext cx="2362201" cy="2199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://t0.gstatic.com/images?q=tbn:ANd9GcRrnSooscCAPIRC_iPeiSxcVkQ_AuoXZ3-TrLPdUEVT7QVHTaJNd-pqNFmR8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286124"/>
            <a:ext cx="2864652" cy="2124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858148" y="5572140"/>
            <a:ext cx="928694" cy="857256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357429"/>
            <a:ext cx="7643866" cy="1214447"/>
          </a:xfrm>
        </p:spPr>
        <p:txBody>
          <a:bodyPr>
            <a:normAutofit/>
          </a:bodyPr>
          <a:lstStyle/>
          <a:p>
            <a:r>
              <a:rPr sz="6000" smtClean="0"/>
              <a:t>Спасибо за внимание!</a:t>
            </a:r>
            <a:endParaRPr lang="ru-RU" sz="6000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П</a:t>
            </a:r>
            <a:r>
              <a:rPr smtClean="0">
                <a:hlinkClick r:id="rId2" action="ppaction://hlinksldjump"/>
              </a:rPr>
              <a:t>ирит</a:t>
            </a:r>
            <a:endParaRPr smtClean="0"/>
          </a:p>
          <a:p>
            <a:r>
              <a:rPr lang="ru-RU" dirty="0" smtClean="0">
                <a:hlinkClick r:id="rId3" action="ppaction://hlinksldjump"/>
              </a:rPr>
              <a:t>Р</a:t>
            </a:r>
            <a:r>
              <a:rPr smtClean="0">
                <a:hlinkClick r:id="rId3" action="ppaction://hlinksldjump"/>
              </a:rPr>
              <a:t>аухтопаз</a:t>
            </a:r>
            <a:endParaRPr smtClean="0"/>
          </a:p>
          <a:p>
            <a:r>
              <a:rPr smtClean="0">
                <a:hlinkClick r:id="rId4" action="ppaction://hlinksldjump"/>
              </a:rPr>
              <a:t>Унакит</a:t>
            </a:r>
            <a:endParaRPr smtClean="0"/>
          </a:p>
          <a:p>
            <a:r>
              <a:rPr smtClean="0">
                <a:hlinkClick r:id="rId5" action="ppaction://hlinksldjump"/>
              </a:rPr>
              <a:t>Кальцит</a:t>
            </a:r>
            <a:endParaRPr smtClean="0"/>
          </a:p>
        </p:txBody>
      </p:sp>
      <p:pic>
        <p:nvPicPr>
          <p:cNvPr id="15362" name="Picture 2" descr="http://t3.gstatic.com/images?q=tbn:ANd9GcRBT409WJmrikjIA38EQjBKJy7XVR_PebUpLtTQs-PRrK6i7hqBU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1571612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4" name="Picture 4" descr="http://t1.gstatic.com/images?q=tbn:ANd9GcTD3RfiCQqwrTx2twJzcLRT2Ci34n4oafqc0xl6bPZTmGAjbO-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4000504"/>
            <a:ext cx="2476506" cy="1857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/>
              <a:t>Пирит</a:t>
            </a:r>
            <a:endParaRPr lang="ru-RU" sz="8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6472254" cy="5143536"/>
          </a:xfrm>
        </p:spPr>
        <p:txBody>
          <a:bodyPr>
            <a:normAutofit fontScale="85000" lnSpcReduction="20000"/>
          </a:bodyPr>
          <a:lstStyle/>
          <a:p>
            <a:pPr marL="0" indent="0" algn="ctr"/>
            <a:r>
              <a:rPr lang="ru-RU" b="1" i="1" dirty="0" smtClean="0"/>
              <a:t>От греческого — камень, высекающий огонь, минерал, сульфид железа химического состава FeS</a:t>
            </a:r>
            <a:r>
              <a:rPr lang="ru-RU" b="1" i="1" baseline="-25000" dirty="0" smtClean="0"/>
              <a:t>2</a:t>
            </a:r>
            <a:r>
              <a:rPr lang="ru-RU" b="1" i="1" dirty="0" smtClean="0"/>
              <a:t>. </a:t>
            </a:r>
          </a:p>
          <a:p>
            <a:pPr marL="0" indent="0" algn="ctr"/>
            <a:r>
              <a:rPr lang="ru-RU" b="1" i="1" dirty="0" smtClean="0"/>
              <a:t>Пирит кристаллизуется в </a:t>
            </a:r>
            <a:r>
              <a:rPr lang="ru-RU" b="1" i="1" dirty="0" smtClean="0">
                <a:solidFill>
                  <a:srgbClr val="FFC000"/>
                </a:solidFill>
              </a:rPr>
              <a:t>кубической сингонии</a:t>
            </a:r>
            <a:r>
              <a:rPr lang="ru-RU" b="1" i="1" dirty="0" smtClean="0"/>
              <a:t>, образуя кубические кристаллы. Распространён преимущественно в виде сплошных масс, мелкозернистых агрегатов, прожилков, а в осадочных горных породах — желваков и стяжений различной формы.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85728"/>
            <a:ext cx="4186238" cy="6143668"/>
          </a:xfrm>
        </p:spPr>
        <p:txBody>
          <a:bodyPr>
            <a:normAutofit fontScale="92500" lnSpcReduction="20000"/>
          </a:bodyPr>
          <a:lstStyle/>
          <a:p>
            <a:pPr marL="0" indent="0" algn="ctr"/>
            <a:r>
              <a:rPr lang="ru-RU" sz="3600" b="1" i="1" dirty="0" smtClean="0"/>
              <a:t>Цвет на свежем сколе светлый латунно-жёлтый до золотисто-жёлтого, со временем меняется до тёмно-жёлтого, часто с побежалостью, за счёт образования поверхностной окисной плёнки. Имеет металлический блеск.</a:t>
            </a:r>
            <a:endParaRPr lang="ru-RU" sz="3600" dirty="0"/>
          </a:p>
        </p:txBody>
      </p:sp>
      <p:pic>
        <p:nvPicPr>
          <p:cNvPr id="8" name="Содержимое 3" descr="http://upload.wikimedia.org/wikipedia/commons/thumb/f/fd/Pyrite_from_Ampliaci%C3%B3n_a_Victoria_Mine%2C_Navaj%C3%BAn%2C_La_Rioja%2C_Spain_2.jpg/220px-Pyrite_from_Ampliaci%C3%B3n_a_Victoria_Mine%2C_Navaj%C3%BAn%2C_La_Rioja%2C_Spain_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290"/>
            <a:ext cx="4286280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Pyrite foolsgold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929066"/>
            <a:ext cx="4380697" cy="2546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6"/>
            <a:ext cx="7786742" cy="3429024"/>
          </a:xfrm>
        </p:spPr>
        <p:txBody>
          <a:bodyPr>
            <a:normAutofit fontScale="77500" lnSpcReduction="20000"/>
          </a:bodyPr>
          <a:lstStyle/>
          <a:p>
            <a:pPr marL="0" indent="0" algn="ctr"/>
            <a:r>
              <a:rPr lang="ru-RU" b="1" i="1" dirty="0" smtClean="0">
                <a:solidFill>
                  <a:srgbClr val="FFC000"/>
                </a:solidFill>
              </a:rPr>
              <a:t>В России </a:t>
            </a:r>
            <a:r>
              <a:rPr lang="ru-RU" b="1" i="1" dirty="0" smtClean="0"/>
              <a:t>месторождения пирита расположены на Урале (</a:t>
            </a:r>
            <a:r>
              <a:rPr lang="ru-RU" b="1" i="1" dirty="0" err="1" smtClean="0"/>
              <a:t>Дегтярское</a:t>
            </a:r>
            <a:r>
              <a:rPr lang="ru-RU" b="1" i="1" dirty="0" smtClean="0"/>
              <a:t>, Калатинское, Берёзовское золоторудное), на Алтае, Кавказе. </a:t>
            </a:r>
          </a:p>
          <a:p>
            <a:pPr marL="0" indent="0" algn="ctr"/>
            <a:r>
              <a:rPr lang="ru-RU" b="1" i="1" dirty="0" smtClean="0">
                <a:solidFill>
                  <a:srgbClr val="FFC000"/>
                </a:solidFill>
              </a:rPr>
              <a:t>За рубежом</a:t>
            </a:r>
            <a:r>
              <a:rPr lang="ru-RU" b="1" i="1" dirty="0" smtClean="0"/>
              <a:t> — в Казахстане, Норвегии, Испании, Италии, на острове Кипр, в США, Канаде, Японии. Но пирит не является самостоятельным предметом разработки и добывается попутно из более ценных полезных ископаемых. </a:t>
            </a:r>
          </a:p>
          <a:p>
            <a:pPr algn="ctr"/>
            <a:endParaRPr lang="ru-RU" dirty="0"/>
          </a:p>
        </p:txBody>
      </p:sp>
      <p:pic>
        <p:nvPicPr>
          <p:cNvPr id="12290" name="Picture 2" descr="http://t2.gstatic.com/images?q=tbn:ANd9GcQ1j9jaEQEWqwhnm-WMGJnIqFuCX2jXfdghazxpQ41lqjU3mQl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44" y="4071942"/>
            <a:ext cx="2571768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2" name="Picture 4" descr="http://t2.gstatic.com/images?q=tbn:ANd9GcRC1s0NJgTFLUNiN6284uXgBQJiOFlgmfTqC6hMIUsLuPGx94XAH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857628"/>
            <a:ext cx="2967315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929586" y="5572140"/>
            <a:ext cx="928694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SDA Mineral Smokey Quartz 93v3949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357298"/>
            <a:ext cx="3929090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/>
              <a:t>Раухтопаз</a:t>
            </a:r>
            <a:endParaRPr lang="ru-RU" sz="7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5429256" cy="6000792"/>
          </a:xfrm>
        </p:spPr>
        <p:txBody>
          <a:bodyPr>
            <a:noAutofit/>
          </a:bodyPr>
          <a:lstStyle/>
          <a:p>
            <a:pPr marL="0" indent="0" algn="ctr"/>
            <a:r>
              <a:rPr lang="ru-RU" sz="3400" b="1" i="1" dirty="0" smtClean="0"/>
              <a:t>От немецкого </a:t>
            </a:r>
            <a:r>
              <a:rPr lang="de-DE" sz="3400" b="1" i="1" dirty="0" smtClean="0"/>
              <a:t>Rauch</a:t>
            </a:r>
            <a:r>
              <a:rPr lang="ru-RU" sz="3400" b="1" i="1" dirty="0" smtClean="0"/>
              <a:t> — дым и греческого— топаз, </a:t>
            </a:r>
            <a:br>
              <a:rPr lang="ru-RU" sz="3400" b="1" i="1" dirty="0" smtClean="0"/>
            </a:br>
            <a:r>
              <a:rPr lang="ru-RU" sz="3400" b="1" i="1" dirty="0" smtClean="0"/>
              <a:t>синонимы — дымчатый кварц и дымчатый хрусталь — разновидность кварца. Несмотря на название, совершенно не имеет отношения к топазам.</a:t>
            </a:r>
          </a:p>
          <a:p>
            <a:pPr algn="ctr"/>
            <a:endParaRPr lang="ru-RU" sz="3400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6072230" cy="68580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i="1" dirty="0" smtClean="0"/>
              <a:t> </a:t>
            </a:r>
            <a:endParaRPr lang="ru-RU" b="1" dirty="0" smtClean="0"/>
          </a:p>
          <a:p>
            <a:pPr marL="0" indent="0" algn="ctr"/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Окрашен в бурый цвет — от едва заметного дымчатого оттенка до тёмно-бурого, коричневого. Встречается также абсолютно чёрная разновидность дымчатого кварца, которая называется морионом. Цвет обычно углубляется от основания кристалла к его верхушке, а трещины, пузырьки и прочие дефекты чаще встречаются у основания. 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xfxniphN9A7PNM:b" descr="http://t3.gstatic.com/images?q=tbn:ANd9GcREfbNBDi4KDfzQR3JNjOQeaL9LnEyGnF5YkUSlWAwovZCTnZKZEmWvw1Q2aA"/>
          <p:cNvPicPr/>
          <p:nvPr/>
        </p:nvPicPr>
        <p:blipFill>
          <a:blip r:embed="rId2"/>
          <a:srcRect l="28571" r="11111"/>
          <a:stretch>
            <a:fillRect/>
          </a:stretch>
        </p:blipFill>
        <p:spPr bwMode="auto">
          <a:xfrm>
            <a:off x="6143636" y="357166"/>
            <a:ext cx="271464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6H3PEULRAh9moM:b" descr="http://t3.gstatic.com/images?q=tbn:ANd9GcS9M5ISIskYp3b2vb4ypoLUM7stRQRh_KB2Nsi1o3nWzRM_Zo-2Szx9-z-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929066"/>
            <a:ext cx="2571768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6" y="357166"/>
            <a:ext cx="5643570" cy="4525963"/>
          </a:xfrm>
        </p:spPr>
        <p:txBody>
          <a:bodyPr>
            <a:noAutofit/>
          </a:bodyPr>
          <a:lstStyle/>
          <a:p>
            <a:pPr marL="0" indent="0" algn="ctr"/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  <a:t>После осторожного нагревания в электропечи до 350° вуаль (окраска) дымчатого кварца пропадает и он становится бесцветным и прозрачным как горный хрусталь. Окраска раухтопаза бывает обусловлена примесью алюминия.</a:t>
            </a:r>
          </a:p>
          <a:p>
            <a:endParaRPr lang="ru-RU" sz="36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218" name="Picture 2" descr="http://t3.gstatic.com/images?q=tbn:ANd9GcSJ6c_1Vvi3h63MBEY2XhUcV9sMmRBLSEr-LGqgzA1WFL_ttmFoGBdRnjSQk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785794"/>
            <a:ext cx="2219333" cy="2219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http://t1.gstatic.com/images?q=tbn:ANd9GcT_uGjM3bnoAE70figCkENayI6yvci-NN8lnPnQ15ZbszLfD6gDTdjfApM2E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429000"/>
            <a:ext cx="2147895" cy="2147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86808" cy="6357958"/>
          </a:xfrm>
        </p:spPr>
        <p:txBody>
          <a:bodyPr>
            <a:normAutofit/>
          </a:bodyPr>
          <a:lstStyle/>
          <a:p>
            <a:pPr marL="0" indent="0" algn="ctr"/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Встречается в виде прозрачных и полупрозрачных кристаллов, иногда очень больших (до 1 м в длину), часто образующих красивые сростки и друзы. Были сообщения о находке гигантских кристаллов дымчатого кварца весом до нескольких тонн. 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42" name="Picture 2" descr="http://t3.gstatic.com/images?q=tbn:ANd9GcThEr0CNfWLHyZp9-uFa-8c5_yBMu8sJ2_4ucWGjrH73PFkNWw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572008"/>
            <a:ext cx="1651203" cy="163830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263</Words>
  <PresentationFormat>Экран (4:3)</PresentationFormat>
  <Paragraphs>32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Минералы.  Сокровища земли.</vt:lpstr>
      <vt:lpstr>Содержание</vt:lpstr>
      <vt:lpstr>Пирит</vt:lpstr>
      <vt:lpstr>Слайд 4</vt:lpstr>
      <vt:lpstr>Слайд 5</vt:lpstr>
      <vt:lpstr>Раухтопаз</vt:lpstr>
      <vt:lpstr>Слайд 7</vt:lpstr>
      <vt:lpstr>Слайд 8</vt:lpstr>
      <vt:lpstr>Слайд 9</vt:lpstr>
      <vt:lpstr>Слайд 10</vt:lpstr>
      <vt:lpstr>Унакит</vt:lpstr>
      <vt:lpstr>Слайд 12</vt:lpstr>
      <vt:lpstr>Кальцит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Boss</cp:lastModifiedBy>
  <cp:revision>65</cp:revision>
  <dcterms:modified xsi:type="dcterms:W3CDTF">2011-11-24T12:37:00Z</dcterms:modified>
</cp:coreProperties>
</file>