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7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60" r:id="rId12"/>
    <p:sldId id="261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2E186-A007-4EFC-894C-00DA1BD07A1D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1AC7B4-6DD4-498B-A9C0-31955501DF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AC7B4-6DD4-498B-A9C0-31955501DF2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sneyPark" pitchFamily="65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5400" b="1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sneyPark" pitchFamily="65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lang="ru-RU" sz="7200" b="1" kern="1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sneyPark" pitchFamily="65" charset="-52"/>
                <a:ea typeface="+mj-ea"/>
                <a:cs typeface="+mj-c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/>
          <a:lstStyle>
            <a:lvl1pPr>
              <a:buFontTx/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214282" y="214290"/>
            <a:ext cx="8715436" cy="6429420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akak.ru/recipes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ile:///E:\&#1046;&#1077;&#1085;&#1103;%20&#1044;&#1086;&#1082;&#1091;&#1084;&#1077;&#1085;&#1090;&#1099;%20&#1082;&#1085;&#1080;&#1078;&#1082;&#1080;\&#1055;&#1056;&#1054;&#1045;&#1050;&#1058;&#1067;\&#1055;&#1088;&#1086;&#1077;&#1082;&#1090;%20&#1052;&#1048;&#1053;&#1045;&#1056;&#1040;&#1051;&#1067;\&#1055;&#1056;&#1054;&#1045;&#1050;&#1058;%20&#1052;&#1080;&#1085;&#1077;&#1088;&#1072;&#1083;&#1099;\&#1055;&#1086;&#1088;&#1090;&#1092;&#1086;&#1083;&#1080;&#1086;\&#1076;&#1083;&#1103;%20&#1079;&#1072;&#1087;&#1080;&#1089;&#1080;\&#1073;&#1091;&#1082;&#1083;&#1077;&#1090;.pub" TargetMode="External"/><Relationship Id="rId3" Type="http://schemas.openxmlformats.org/officeDocument/2006/relationships/hyperlink" Target="&#1052;&#1080;&#1085;&#1077;&#1088;&#1072;&#1083;&#1099;.%20&#1057;&#1086;&#1082;&#1088;&#1086;&#1074;&#1080;&#1097;&#1072;%20&#1079;&#1077;&#1084;&#1083;&#1080;.pptx" TargetMode="External"/><Relationship Id="rId7" Type="http://schemas.openxmlformats.org/officeDocument/2006/relationships/hyperlink" Target="file:///E:\&#1046;&#1077;&#1085;&#1103;%20&#1044;&#1086;&#1082;&#1091;&#1084;&#1077;&#1085;&#1090;&#1099;%20&#1082;&#1085;&#1080;&#1078;&#1082;&#1080;\&#1055;&#1056;&#1054;&#1045;&#1050;&#1058;&#1067;\&#1055;&#1088;&#1086;&#1077;&#1082;&#1090;%20&#1052;&#1048;&#1053;&#1045;&#1056;&#1040;&#1051;&#1067;\&#1055;&#1056;&#1054;&#1045;&#1050;&#1058;%20&#1052;&#1080;&#1085;&#1077;&#1088;&#1072;&#1083;&#1099;\&#1055;&#1086;&#1088;&#1090;&#1092;&#1086;&#1083;&#1080;&#1086;\&#1076;&#1083;&#1103;%20&#1079;&#1072;&#1087;&#1080;&#1089;&#1080;\&#1052;&#1080;&#1085;&#1077;&#1088;&#1072;&#1083;&#1099;.%20&#1057;&#1086;&#1082;&#1088;&#1086;&#1074;&#1080;&#1097;&#1072;%20&#1079;&#1077;&#1084;&#1083;&#1080;.pptx%23-1,1,&#1052;&#1080;&#1085;&#1077;&#1088;&#1072;&#1083;&#1099;.%20%20&#1057;&#1086;&#1082;&#1088;&#1086;&#1074;&#1080;&#1097;&#1072;%20&#1079;&#1077;&#1084;&#1083;&#1080;.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hyperlink" Target="&#1073;&#1091;&#1082;&#1083;&#1077;&#1090;.pub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500166" y="142852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121" name="Picture 1"/>
            <p:cNvPicPr>
              <a:picLocks noChangeAspect="1" noChangeArrowheads="1"/>
            </p:cNvPicPr>
            <p:nvPr/>
          </p:nvPicPr>
          <p:blipFill>
            <a:blip r:embed="rId2"/>
            <a:srcRect t="3662" b="3320"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Прямоугольник 4"/>
            <p:cNvSpPr/>
            <p:nvPr/>
          </p:nvSpPr>
          <p:spPr>
            <a:xfrm>
              <a:off x="1357290" y="642918"/>
              <a:ext cx="6715172" cy="100013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Проект ученика 5 «В» класса </a:t>
              </a:r>
              <a:br>
                <a:rPr lang="ru-RU" sz="3200" b="1" dirty="0" smtClean="0"/>
              </a:br>
              <a:r>
                <a:rPr lang="ru-RU" sz="3200" b="1" dirty="0" smtClean="0"/>
                <a:t>Коротенко Евгения</a:t>
              </a:r>
              <a:endParaRPr lang="ru-RU" sz="3200" b="1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357290" y="71414"/>
              <a:ext cx="6715172" cy="50006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/>
                <a:t>Областная государственная общеобразовательная школа-интернат </a:t>
              </a:r>
              <a:br>
                <a:rPr lang="ru-RU" sz="1400" b="1" dirty="0" smtClean="0"/>
              </a:br>
              <a:r>
                <a:rPr lang="ru-RU" sz="1400" b="1" dirty="0" smtClean="0"/>
                <a:t>«Школа одарённых детей им. А.П. Гужвина»</a:t>
              </a:r>
              <a:endParaRPr lang="ru-RU" sz="1400" b="1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357290" y="5786454"/>
              <a:ext cx="6715172" cy="50006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/>
                <a:t>Астрахань</a:t>
              </a:r>
              <a:endParaRPr lang="ru-RU" sz="1400" b="1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00100" y="3071810"/>
              <a:ext cx="7358114" cy="235745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/>
                <a:t>Как растёт кристалл</a:t>
              </a:r>
              <a:endParaRPr lang="ru-RU" sz="6000" b="1" dirty="0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Женя Документы книжки\Проект МИНЕРАЛЫ\ПРОЕКТ Минералы\буклет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7981868" cy="5643602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8660" y="571480"/>
            <a:ext cx="9429752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Arial" pitchFamily="34" charset="0"/>
                <a:cs typeface="Arial" pitchFamily="34" charset="0"/>
              </a:rPr>
              <a:t>Выводы:</a:t>
            </a:r>
            <a:r>
              <a:rPr lang="ru-RU" sz="4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4800" dirty="0" smtClean="0">
                <a:latin typeface="Arial" pitchFamily="34" charset="0"/>
                <a:cs typeface="Arial" pitchFamily="34" charset="0"/>
              </a:rPr>
            </a:b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229600" cy="5214974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Кристаллы различных минералов имеют разные формы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FFCC66"/>
                </a:solidFill>
              </a:rPr>
              <a:t>Кристалл вещества можно вырастить из его насыщенного раствора</a:t>
            </a:r>
          </a:p>
          <a:p>
            <a:pPr marL="514350" indent="-514350">
              <a:buAutoNum type="arabicPeriod"/>
            </a:pPr>
            <a:r>
              <a:rPr lang="ru-RU" dirty="0" smtClean="0"/>
              <a:t>Для выращивания кристалла правильной формы нужен мелкий кристалл-затравка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FFCC66"/>
                </a:solidFill>
              </a:rPr>
              <a:t>При быстром охлаждении раствора кристаллизация проходит быстрее и на затравке образуются грозди мелких кристаллов (щетки, друзы)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 медленном охлаждении раствора медленно растет крупный кристалл, максимально приближенный к своей правильной форме.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1matrassvial-thum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834" y="5429264"/>
            <a:ext cx="1174749" cy="881062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Источники информации: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08"/>
            <a:ext cx="8786874" cy="5500726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arenR"/>
            </a:pPr>
            <a:r>
              <a:rPr lang="ru-RU" sz="2400" i="1" dirty="0" smtClean="0"/>
              <a:t> Энциклопедия «Камни мира. Самые красивые и знаменитые», изд. «</a:t>
            </a:r>
            <a:r>
              <a:rPr lang="ru-RU" sz="2400" i="1" dirty="0" err="1" smtClean="0"/>
              <a:t>Аванта</a:t>
            </a:r>
            <a:r>
              <a:rPr lang="ru-RU" sz="2400" i="1" dirty="0" smtClean="0"/>
              <a:t>», 2003 г.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arenR"/>
            </a:pPr>
            <a:r>
              <a:rPr lang="ru-RU" sz="2400" i="1" dirty="0" smtClean="0"/>
              <a:t> Дж. </a:t>
            </a:r>
            <a:r>
              <a:rPr lang="ru-RU" sz="2400" i="1" dirty="0" err="1" smtClean="0"/>
              <a:t>Синкенкест</a:t>
            </a:r>
            <a:r>
              <a:rPr lang="ru-RU" sz="2400" i="1" dirty="0" smtClean="0"/>
              <a:t> «Руководство по обработке драгоценных и поделочных камней», изд. «Мир», 1989 год, глава 1.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arenR"/>
            </a:pPr>
            <a:r>
              <a:rPr lang="ru-RU" sz="2400" i="1" dirty="0" smtClean="0"/>
              <a:t> Журналы «Минералы. Сокровища земли.», изд. «</a:t>
            </a:r>
            <a:r>
              <a:rPr lang="en-US" sz="2400" i="1" dirty="0" err="1" smtClean="0"/>
              <a:t>DeAGOSTINI</a:t>
            </a:r>
            <a:r>
              <a:rPr lang="ru-RU" sz="2400" i="1" dirty="0" smtClean="0"/>
              <a:t>», 2008-2010 год.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arenR"/>
            </a:pPr>
            <a:r>
              <a:rPr lang="ru-RU" sz="2400" i="1" dirty="0" smtClean="0"/>
              <a:t> </a:t>
            </a:r>
            <a:r>
              <a:rPr lang="ru-RU" sz="2400" i="1" u="sng" dirty="0" smtClean="0">
                <a:hlinkClick r:id="rId2"/>
              </a:rPr>
              <a:t>http://akak.ru/recipes/</a:t>
            </a:r>
            <a:endParaRPr lang="ru-RU" sz="2400" i="1" dirty="0" smtClean="0"/>
          </a:p>
          <a:p>
            <a:pPr>
              <a:lnSpc>
                <a:spcPct val="150000"/>
              </a:lnSpc>
              <a:buNone/>
            </a:pPr>
            <a:endParaRPr lang="ru-RU" sz="2400" i="1" dirty="0"/>
          </a:p>
        </p:txBody>
      </p:sp>
      <p:sp>
        <p:nvSpPr>
          <p:cNvPr id="20482" name="AutoShape 2" descr="data:image/jpg;base64,/9j/4AAQSkZJRgABAQAAAQABAAD/2wBDAAkGBwgHBgkIBwgKCgkLDRYPDQwMDRsUFRAWIB0iIiAdHx8kKDQsJCYxJx8fLT0tMTU3Ojo6Iys/RD84QzQ5Ojf/2wBDAQoKCg0MDRoPDxo3JR8lNzc3Nzc3Nzc3Nzc3Nzc3Nzc3Nzc3Nzc3Nzc3Nzc3Nzc3Nzc3Nzc3Nzc3Nzc3Nzc3Nzf/wAARCACpAKUDASIAAhEBAxEB/8QAGwAAAQUBAQAAAAAAAAAAAAAAAwABAgQFBgf/xAA4EAABAwIEAwYDBwQDAQAAAAABAAIDBBEFEiExQVFhBhMicYGRMqHBByMzQlKx0RQVYsJy4fDx/8QAGwEAAQUBAQAAAAAAAAAAAAAAAAECAwQFBgf/xAAnEQACAgIBBAICAgMAAAAAAAAAAQIDBBESBSExQRMiUWEjMjNxgf/aAAwDAQACEQMRAD8A9iSTpW6pAIlJOUkAMmKkqGN4rDhFGaiaxc45YmX+N3Ly5p0ISnJRiu7Ek1FbZj47jzxJNQYQ8f1sZGcWuTzDebh/8Q8Px2aKlbNW1DXMZHmkL7Cw/leeNknkqppJJHPc57n5uIN739yulp6wVIa+oDO9DBnzDR53zHqt+fTo11qOt/v2YF2fNyUovw/B6K2zmtc24BAIvobFSC4jC8YOGzEtzSULj44r3MXVvTou0gmiqYWTQPa+N4u1wO4WLfjzpen4NnHyY3x2vIRPwTbJ1XJxXSumTpQHThRCcJQJhJMkCgB7pJkkAPdJJJAEbaJk4SQA1krJyEggBl5b9pGImpx2OlicctGzKSOD3WJ+WUe69Oq546WlmqJjaKJhe89ALleEVNS+rqpqqU3kne6R/mTey2uiY/O52PwjM6pc4VcF7LjJLxF18khGv8qxHUeIR3BDQLm6ymyGwsiMzNNxoefJdLKpM5yEuMts24ZjE7MHAn9wtbB8cfg83esBfSSuvNTg6tP6m9ei5qGdhYQQSeLb/sr0MOdocB4rajmqV9EJrjNGhTZxkpxej1ejqoa2nZUU0gkieLhwRl5zgdXV4PMZqcd7Sv8Axqf/AGb1Xf0VVDW0zKileHxPFweXQ8iuXy8V0S7d0b1GRG1fsOkErpKoWB7JBIFJACuVIJr6JC6UCSQUU4QA6SSSAGsmTp0AMPJKySSAOR+0quFPgIpA6zqyQMIB1yN1d9B6leUZbcdF1n2j4iavtE6ma4GOjYI9P1HxO/1HouUJ1XadIo+LGTfl9zmuoW87ml4QaMg6WRpi1kJeTYAIMAvfmoVz+8lZCNhq5aGtyMxR5TJUcuVwlfYOJ8Ouy6Ggqmym5Ab9VhRRNLWm1+SsMfkOm1tlDdBTFlPv2OojzMIdGQBfQ8lv9kZo3V9XHCCGmNrna+HNe1/P+FxFHiGYGCRwzZfCTxC0sEr5aSpknpn6scGkG+V/MH/1wsjLxnKuUfZfwreFinI9OSVegqmV1HFUxtLRIPhJvY7EKwuYacXp+Tp001tCSTJ0gognumToAcG6dRSulAkko3SQBNIpk6AEg1lRHSUk1TN+HCwvd5AXR99R6rmftEmMXZaqax4DnuYwi+pBcLqWmv5LIw/LGWz4QcvweR1NTJV1M1TOT3s0jnvvzJv9VXLtVKQ2KFdehwioxSXo5Fvk22HjfkFzwQQ4l2b8zjc+Scnwkc1Fnxap2vYJaL0MlvJSkdyQWaDVOHZiBxUTXchce4CpleySN0ZtIAbLo8Drm1NMIsmSVnxW4i+pWFUNGQjTNzVmixKkw67cj5ZC0Xaze/G5UWRHnX2Xct1faJ7TgsIgwmlYLAd2Dy31+quOBsvLKvt/i0zWxUMNPRxhoAJBkfbzOnyK53E8UxGreJKyuqZXXu28pAaeYA0C5qHRsi2TlLS2bbz6YJRXc90Thcr2I7TtxqkFNVvb/cIR4jt3rf1DrzHqupusi6mdNjhPyi9XNTipIkU10wSUY8kmTJwkASSeySUCahUOe2nkdCA6QMJaDsTwupXsCSbALzbGvtEqps0WC0rYY+E0vieRzDdh63VnGxbciWq1vRFbbGtbkYeI9pO0dRNNHU174MjiHMiAYB6rEqhOSHzyzvedbyuJ9rqNbK+rmfLVTyOkebuL+KrunkbH3fev7vNfJm8Pmu2ox41xXGKRzltk5Se5MT5HcWsPyUBI38zHD/ibqTnMdsdeqgAFcSRGn6aCB0btM9vMW/ZGja0tsxzXn/EglVMmqTow4IcP2I+DL4B/MLeaZ4A23VNplj/Dle3oCVHvZQSc5Jvx1TFBjXWn4ZavlOu/Dp1UGMYy5115j908MudlpsocNlFz7mw2SpdxEmuwdh21SmGZpHBAzahEzgs3Sa9j+HYnR1c9BUxVFPIY5onBzH8v+ui9m7L49Bj+HCojsyZnhmiJ1Y7n5HgV4k8gt1OytYDjtRgWIsrKck28MsYOkjeIP0PBZvU+nLLr5RX2Rewsl1S0/DPe9kkChq4q+hgq4D91PGHtvpoQj3XFNNPTN9aGSCSZIBK6SYFJAHPdvcXqcKwVho3NbNPL3WZzb2aWkkjrt7ryZjSDYaAC26737U5nd1h8WYADO/U2uRlHruuC7wSszMtcm1hwHNdb0auMcbml5ZidQt/k4/gUjhlykAjkdVnzxuc68dso4BXZWgEC/DZV3XvpstuHbwVI6kUrkHK4EeaIA4C4VxkJlIFr+asy0sYaMpN1I7Unojm0n2MsSH8ymJAnqG5Bt6qvfMLhPSTE1ssh7eaG5zWnwk36hBvaye9yjiKo6CB5O5Uw4IVrIjQLIYjSHc7kol7jsnLUvhSIRPsMA4qEkdjZHY8XTvbmn0Gm1gk5aBN7O0wPtnimH0UFKKaCoiiYGtBaWkAbaj+F6DgmLR4pSNkc1sM1yHw94CWn97ei8up6VsI+9GV2UeEG/uq1VirKZ2WE3dwsdlzeT02vJf8AEtM06cm2tcrX/wAPbOCid1zvYXGji+BRmZ4NTAe6ludTbY+ot7FdFuuatqlVNwl5RrwmpxUkK6SiQeaSjHGbjGE0GMwCLEIs5bcse1xDmE72I9Oa837QdnI8MqTHQ1P9S0i+Ut8behI0PyXaY5i7qWPuaf8AFcL5v0hcfJU2JLnFzzqbnUlbvSVkR+yf1/BldRso3xfk5CpdJG4tka4OHA8FCKcggHVa9TAa2q8DQx7uG4PUoMuGxx93ld94QS5u4Fhqf/c11SvglqXkzow2txJU8jLAp5ZLhVZWmG7HaOHJVXVLmHW6VQ5d0QKL2GqXWba2gVMHpZFdN3m580J1hqDsp4LSJti0TjRQzJZk/QaDBwUmlBaUQFNaGNBQUrX4JmnMpvBabC/smDAbmlp0Whgzo4a9ks7gGtaXEnYWGizxJY+KynDdxLhtsm2R5RaHxm4NSL+J4q+ocWwlzW39SsxsL3uzOOis5Wg3sCU1y5xGw6JsIqEdRQk75Te2dP2AxEYbj0cbjaGqHduudA78p99PVetXXhEQNhkNnDUHqvZOz2I/3TCKeqJHeOblkAOzxoR9fVcr12jViuXvszV6Xfyi636NO6SgTZJYBrHFY/E6ogL4CO/AsLnguTqWOiOtyeK6qrnsDewXP1xY97i0hbnRsl/45GL1nF+yuiv9lCN3jJazM61gFJ0bYW7AyOH5dOu3mmpvDM64NrKTz3tQAdAN7cuS3LE3MgxWlSYWKumZOTILDZttrKkHlx1K6iemZKCHtBB4LLfgx728clmciNlfpyIKOpdhrh7M3KBw9kN1gRckaqxV5GSlkJzhuhcdAT0VJ0T3XJBaOpVqElJbGxX5Chl9uKFJma6ztPqrdPFlAJN0SaJsosRbkRwRz0xUUGuPVGjeTofmglhjkyu2580TjpqE96YSRYDi3ayd0zuOvqq5fYWCTbvNh6pnFeyPiHY8vkaHXLTvxVuNoa2zduSrwhrBYe/NWo7FRSIbJehjukG63U3sN7psjncgmbI9hYnG4Dfdd19n1Z3E0lE933c3jYOTgNfcfsuIhbYBauG1L6SeOaM2fG8Ob5rOz6VdU4C4+R8N6l69nrp1SQaSdlVTxzxG7HtDgkuIf1emjsEuS2jga4FzSsGpjOY3XSTtvdZFZCdSn4t3xyH31qXkwaqsdSgMawue7W5OgH8ocOKtbe8Li63MK/VQMmblkHkbbLBqo3RSOblAJ3tsV2vT7a8iGn5MK+EqnpeDRGN5iWiEA9Xf9IFRi08sbo2NazMLFw3AWa6xbfZTiicW5nEAcAeK0JVVQXJorpykM8DIOX7p2R5iC7YI8tMGtz94156bIeY8E+Ek1tDe4Vumycnggd6c2Wx233TguPApUti6JTQiRljry6Ko8Oi8JHkeau2NuKRYHtIdrdOUtBvRRbG6Q5RufkrTGNa2wGg4qzBC2JuUe6i+Oz/NI57ZFOzfZEGg3CsxobGorQmSeyvNhhtqkBY6JMHNFyqFsgb0ThF1egizkANvrpZApIHSOAa0knYAbruuz/Z8QtbUV0dnHVsR1t1P8LOzcuFC7kmPh2ZMtR8Gh2Yiniw0RzAhocSwHkUlpm4Nhaw2SXIWWuc3LXk6+ur44KO/Bxkg0VOaMOButF7UB7b3VSL0XWYdRDa+izaqlbKLEWPNdHNFfgs+aGy1MXJlXJOL7lK6tSWmc23DnNfeXVo2HNPNASLaey2XRdEN0N+C1p51tr3JlFUxh4OekhcDt7IDmEbgroZKa/BV30d+ClhlNDXWjFFwjMm0s4equvo/8UJ1IRwV2vN0QypTIteHcUVrQeI90I0h5Jf0j+FwrKy4vyQyx36ZYaSDYg+inJGS29rHhdBjp5gRZx9VoQU0rgA7W/FK8qHpkUseZTZG8us1pceQWhT4NiU1iykfY8yB9VtYZQMiIcW3PVdHTmwA4WVK7qLX9EPhhp/2OWpuyuKyWvHGwf5Sj6XWlTdjqwfizUzfVx+gXSxSHmrLZb2BKy7eo5D9ot14GO/KKmCYJDhjc7yJZv1W0aOgWzm0VYO6oodp5LHvnOyXKT2adVcK48YLSCXCSHpx0SUBKc09qC5misSITtlEid9iq9ipzRLQfsq0uymg+5DIzXQ9FAwq4/ihrQhJlKZVMB5KDoFdOyG7ZSqTIyo6mvw+SG6k6fJX+KYqVTYjM40nT5KTaTorjt2+adm4UnySQ0DHR34fJaFPTBtrj5KMXwuVxvBMlbJiaRYgjsrsQsB0VaLY+X1VqLZROTJFFFhhsjs81XZ8R8lYZsFDNj0g7XcEUO280EbDzRRsqsyxAM09Ekm/CElASn//2Q=="/>
          <p:cNvSpPr>
            <a:spLocks noChangeAspect="1" noChangeArrowheads="1"/>
          </p:cNvSpPr>
          <p:nvPr/>
        </p:nvSpPr>
        <p:spPr bwMode="auto">
          <a:xfrm>
            <a:off x="155575" y="-693738"/>
            <a:ext cx="1419225" cy="1447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S3N8YCAKA7P26CAJZ1076CATFCK9QCALK3098CACNRQ5GCAR4DEKRCA3VMBJ8CAF41KH3CALVT5A5CAHCD6PXCAKFVY3SCAUVOMBZCA731STPCADG29EQCAQFIOIECASFG8Z8CA9JQ4NBCACK1QW1CAG3OKP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1401" y="4572008"/>
            <a:ext cx="2695989" cy="1785950"/>
          </a:xfrm>
          <a:prstGeom prst="roundRect">
            <a:avLst>
              <a:gd name="adj" fmla="val 16667"/>
            </a:avLst>
          </a:prstGeom>
          <a:ln w="28575">
            <a:solidFill>
              <a:srgbClr val="FFFF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571472" y="500042"/>
            <a:ext cx="7923437" cy="5924569"/>
            <a:chOff x="571472" y="500042"/>
            <a:chExt cx="7923437" cy="5924569"/>
          </a:xfrm>
        </p:grpSpPr>
        <p:pic>
          <p:nvPicPr>
            <p:cNvPr id="1026" name="Picture 2" descr="C:\Documents and Settings\Маруся\Рабочий стол\МИНЕРАЛЫ\арбузики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72198" y="500042"/>
              <a:ext cx="2422711" cy="1717661"/>
            </a:xfrm>
            <a:prstGeom prst="rect">
              <a:avLst/>
            </a:prstGeom>
            <a:ln w="28575">
              <a:solidFill>
                <a:srgbClr val="FFFF00"/>
              </a:solidFill>
            </a:ln>
          </p:spPr>
        </p:pic>
        <p:pic>
          <p:nvPicPr>
            <p:cNvPr id="8" name="Picture 2" descr="http://t2.gstatic.com/images?q=tbn:ANd9GcQNUu1heR8nSU4VjXd0VFf5hsZbZvIqosl187est48api7OU_tq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1472" y="642918"/>
              <a:ext cx="1714512" cy="1714512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</p:pic>
        <p:pic>
          <p:nvPicPr>
            <p:cNvPr id="4" name="Рисунок 3" descr="5VAU3CA7PFHFACA2VAGKQCAKM0NX9CA3W3Z04CAGYVX14CAHSIJWNCARDZYZSCAXKI7BDCAC6E4PNCA67P4MRCA23YUL2CAJWIIN9CAI01ZS3CAA5TJOMCARWWNTNCA58MPRFCAZ37KO0CAVNQ8EXCA49SPIH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4348" y="2714620"/>
              <a:ext cx="2320529" cy="2143140"/>
            </a:xfrm>
            <a:prstGeom prst="rect">
              <a:avLst/>
            </a:prstGeom>
            <a:ln w="28575">
              <a:solidFill>
                <a:srgbClr val="FFFF00"/>
              </a:solidFill>
            </a:ln>
          </p:spPr>
        </p:pic>
        <p:pic>
          <p:nvPicPr>
            <p:cNvPr id="5" name="Рисунок 4" descr="A90EXCA9JWG5RCA8I36S1CAGBGWTLCAZX70O2CAYEK707CARZTEEVCAJP0RSZCAXWBZEOCA7XY08WCAKYJWY2CAJ755CTCAUJZBMZCA9ZWK2ECAOF3UK5CA6YZSRXCAD0XQ78CASK3MT5CA7BRQIPCAMVPTNG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15074" y="2786058"/>
              <a:ext cx="2214578" cy="2082156"/>
            </a:xfrm>
            <a:prstGeom prst="rect">
              <a:avLst/>
            </a:prstGeom>
            <a:ln w="28575">
              <a:solidFill>
                <a:srgbClr val="FFFF00"/>
              </a:solidFill>
            </a:ln>
          </p:spPr>
        </p:pic>
        <p:pic>
          <p:nvPicPr>
            <p:cNvPr id="19458" name="Picture 2" descr="http://www.atheismru.narod.ru/science/popular/kaganov3.files/00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786050" y="4572008"/>
              <a:ext cx="3684153" cy="1852603"/>
            </a:xfrm>
            <a:prstGeom prst="rect">
              <a:avLst/>
            </a:prstGeom>
            <a:ln w="28575">
              <a:solidFill>
                <a:srgbClr val="FFFF00"/>
              </a:solidFill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57364"/>
            <a:ext cx="8229600" cy="1143000"/>
          </a:xfrm>
        </p:spPr>
        <p:txBody>
          <a:bodyPr/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3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0496" y="3357562"/>
            <a:ext cx="1528834" cy="1528834"/>
          </a:xfrm>
          <a:prstGeom prst="rect">
            <a:avLst/>
          </a:prstGeom>
        </p:spPr>
      </p:pic>
      <p:pic>
        <p:nvPicPr>
          <p:cNvPr id="9" name="Рисунок 8" descr="83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2071670" y="1285860"/>
            <a:ext cx="942860" cy="91452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4025897"/>
          </a:xfrm>
        </p:spPr>
        <p:txBody>
          <a:bodyPr/>
          <a:lstStyle/>
          <a:p>
            <a:pPr algn="ctr">
              <a:buNone/>
            </a:pPr>
            <a:r>
              <a:rPr lang="ru-RU" b="1" u="sng" dirty="0" smtClean="0">
                <a:solidFill>
                  <a:srgbClr val="FFC000"/>
                </a:solidFill>
              </a:rPr>
              <a:t>Тип проекта:</a:t>
            </a:r>
            <a:r>
              <a:rPr lang="ru-RU" u="sng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информационно-исследовательский</a:t>
            </a:r>
          </a:p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r>
              <a:rPr lang="ru-RU" b="1" u="sng" dirty="0" smtClean="0">
                <a:solidFill>
                  <a:srgbClr val="FFC000"/>
                </a:solidFill>
              </a:rPr>
              <a:t>Цель: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dirty="0" smtClean="0"/>
              <a:t>узнать, как растет кристалл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3074" name="Picture 2" descr="http://t0.gstatic.com/images?q=tbn:ANd9GcQJb69tldmUQwaaFbSz2V5QsSHyghUl8QVviFQbpoa9MMLOgYuV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143380"/>
            <a:ext cx="1873110" cy="2214578"/>
          </a:xfrm>
          <a:prstGeom prst="roundRect">
            <a:avLst>
              <a:gd name="adj" fmla="val 16667"/>
            </a:avLst>
          </a:prstGeom>
          <a:ln w="28575">
            <a:solidFill>
              <a:srgbClr val="FFFF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6" name="Picture 4" descr="http://t0.gstatic.com/images?q=tbn:ANd9GcTf6ZR3sBszqut6Rsnt_oQsPXzYyEJKhIzWAzrl1zTlx7gGL4F7f_uaX8Ny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4071942"/>
            <a:ext cx="1993693" cy="2168142"/>
          </a:xfrm>
          <a:prstGeom prst="roundRect">
            <a:avLst>
              <a:gd name="adj" fmla="val 16667"/>
            </a:avLst>
          </a:prstGeom>
          <a:ln w="28575">
            <a:solidFill>
              <a:srgbClr val="FFFF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8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4929198"/>
            <a:ext cx="1285884" cy="128588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70" y="0"/>
            <a:ext cx="9144000" cy="1143000"/>
          </a:xfrm>
        </p:spPr>
        <p:txBody>
          <a:bodyPr/>
          <a:lstStyle/>
          <a:p>
            <a:r>
              <a:rPr lang="ru-RU" sz="4800" dirty="0" smtClean="0">
                <a:latin typeface="Arial" pitchFamily="34" charset="0"/>
                <a:cs typeface="Arial" pitchFamily="34" charset="0"/>
              </a:rPr>
              <a:t>Почему я выбрал эту тему?</a:t>
            </a: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1"/>
            <a:ext cx="8229600" cy="3786214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Эта тема интересует меня давно. Мне интересно наблюдать, как природа создаёт минералы причудливых форм, расцветок.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Мне интересно находить минералы в природе.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Мне интересно исследовать свойства минералов, определять их названия по свойствам.</a:t>
            </a:r>
            <a:endParaRPr lang="ru-RU" dirty="0"/>
          </a:p>
        </p:txBody>
      </p:sp>
      <p:pic>
        <p:nvPicPr>
          <p:cNvPr id="4" name="Рисунок 3" descr="8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48" y="1428736"/>
            <a:ext cx="1128842" cy="1128842"/>
          </a:xfrm>
          <a:prstGeom prst="rect">
            <a:avLst/>
          </a:prstGeom>
        </p:spPr>
      </p:pic>
      <p:pic>
        <p:nvPicPr>
          <p:cNvPr id="2050" name="Picture 2" descr="C:\Documents and Settings\Маруся\Рабочий стол\МИНЕРАЛЫ\Безимени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572008"/>
            <a:ext cx="2819999" cy="19938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Documents and Settings\Маруся\Рабочий стол\МИНЕРАЛЫ\Кальцит с Чатыр-Даг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4572008"/>
            <a:ext cx="2571768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Маруся\Рабочий стол\МИНЕРАЛЫ\шарик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4572008"/>
            <a:ext cx="2714644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42852"/>
          <a:ext cx="8572559" cy="6064971"/>
        </p:xfrm>
        <a:graphic>
          <a:graphicData uri="http://schemas.openxmlformats.org/drawingml/2006/table">
            <a:tbl>
              <a:tblPr/>
              <a:tblGrid>
                <a:gridCol w="3357586"/>
                <a:gridCol w="5214973"/>
              </a:tblGrid>
              <a:tr h="4238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Задачи </a:t>
                      </a:r>
                      <a:r>
                        <a:rPr lang="ru-RU" sz="2000" b="1" dirty="0" smtClean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 проекта:</a:t>
                      </a:r>
                      <a:endParaRPr lang="ru-RU" sz="2000" b="1" dirty="0">
                        <a:solidFill>
                          <a:srgbClr val="FFCC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Ход работы :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9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lang="ru-RU" sz="2000" b="1" dirty="0" smtClean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Познакомиться с многообразием форм кристаллов</a:t>
                      </a:r>
                      <a:endParaRPr lang="ru-RU" sz="2000" b="1" dirty="0">
                        <a:solidFill>
                          <a:srgbClr val="FFCC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  <a:hlinkClick r:id="rId2" action="ppaction://hlinksldjump"/>
                        </a:rPr>
                        <a:t>Посещение Минералогического музея </a:t>
                      </a:r>
                      <a:b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  <a:hlinkClick r:id="rId2" action="ppaction://hlinksldjump"/>
                        </a:rPr>
                      </a:b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  <a:hlinkClick r:id="rId2" action="ppaction://hlinksldjump"/>
                        </a:rPr>
                        <a:t>им. Ферсмана в Москве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  <a:hlinkClick r:id="rId2" action="ppaction://hlinksldjump"/>
                        </a:rPr>
                        <a:t>.</a:t>
                      </a:r>
                      <a:b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  <a:hlinkClick r:id="rId2" action="ppaction://hlinksldjump"/>
                        </a:rPr>
                      </a:br>
                      <a:endPara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2.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Создание презентации </a:t>
                      </a:r>
                      <a:b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b="1" dirty="0" smtClean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  <a:hlinkClick r:id="rId3" action="ppaction://hlinkpres?slideindex=1&amp;slidetitle="/>
                        </a:rPr>
                        <a:t>Минералы. Сокровища земли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».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и демонстрация интересных образцов минералов из моей коллекции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i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см. презентацию)</a:t>
                      </a:r>
                      <a:endParaRPr lang="ru-RU" sz="2000" b="1" i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2. </a:t>
                      </a:r>
                      <a:r>
                        <a:rPr lang="ru-RU" sz="2000" b="1" dirty="0" smtClean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Научиться </a:t>
                      </a:r>
                      <a:r>
                        <a:rPr lang="ru-RU" sz="2000" b="1" dirty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выращивать кристаллы в домашних </a:t>
                      </a:r>
                      <a:r>
                        <a:rPr lang="ru-RU" sz="2000" b="1" dirty="0" smtClean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условиях.</a:t>
                      </a:r>
                      <a:endParaRPr lang="ru-RU" sz="2000" b="1" dirty="0">
                        <a:solidFill>
                          <a:srgbClr val="FFCC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3. </a:t>
                      </a:r>
                      <a:r>
                        <a:rPr lang="ru-RU" sz="2000" b="1" smtClean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Познакомиться </a:t>
                      </a:r>
                      <a:r>
                        <a:rPr lang="ru-RU" sz="2000" b="1" dirty="0" smtClean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с условиями кристаллизации веществ.</a:t>
                      </a:r>
                      <a:endParaRPr lang="ru-RU" sz="2000" b="1" dirty="0">
                        <a:solidFill>
                          <a:srgbClr val="FFCC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2000" b="1" dirty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2000" b="1" dirty="0" smtClean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Сравнить </a:t>
                      </a:r>
                      <a:r>
                        <a:rPr lang="ru-RU" sz="2000" b="1" dirty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формы различных </a:t>
                      </a:r>
                      <a:r>
                        <a:rPr lang="ru-RU" sz="2000" b="1" dirty="0" smtClean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кристаллов.</a:t>
                      </a:r>
                      <a:endParaRPr lang="ru-RU" sz="2000" b="1" dirty="0">
                        <a:solidFill>
                          <a:srgbClr val="FFCC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3. </a:t>
                      </a:r>
                      <a:r>
                        <a:rPr lang="ru-RU" sz="2000" b="1" dirty="0" smtClean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Выращивание кристаллов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медного купороса и поваренной соли из их растворов.</a:t>
                      </a:r>
                      <a:b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</a:br>
                      <a:endPara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4. Исследование условий кристаллизации.</a:t>
                      </a:r>
                      <a:b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</a:br>
                      <a:endPara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5. Создание </a:t>
                      </a:r>
                      <a:r>
                        <a:rPr lang="ru-RU" sz="2000" b="1" dirty="0" smtClean="0">
                          <a:solidFill>
                            <a:srgbClr val="FFCC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  <a:hlinkClick r:id="rId4" action="ppaction://hlinkfile"/>
                        </a:rPr>
                        <a:t>буклета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с инструкцией по выращиванию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кристаллов.</a:t>
                      </a:r>
                      <a:b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</a:b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C:\Documents and Settings\Маруся\Рабочий стол\МИНЕРАЛЫ\арбузик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142976" y="1714488"/>
            <a:ext cx="1712942" cy="1214446"/>
          </a:xfrm>
          <a:prstGeom prst="rect">
            <a:avLst/>
          </a:prstGeom>
          <a:noFill/>
          <a:ln>
            <a:solidFill>
              <a:srgbClr val="FFCC66"/>
            </a:solidFill>
          </a:ln>
        </p:spPr>
      </p:pic>
      <p:pic>
        <p:nvPicPr>
          <p:cNvPr id="9" name="Рисунок 8" descr="2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4678" y="2643182"/>
            <a:ext cx="914528" cy="914528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7715272" y="1000108"/>
            <a:ext cx="35719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7" action="ppaction://hlinkpres?slideindex=1&amp;slidetitle=Минералы.  Сокровища земли." highlightClick="1"/>
          </p:cNvPr>
          <p:cNvSpPr/>
          <p:nvPr/>
        </p:nvSpPr>
        <p:spPr>
          <a:xfrm>
            <a:off x="8143900" y="2000240"/>
            <a:ext cx="35719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8" action="ppaction://hlinkfile" highlightClick="1"/>
          </p:cNvPr>
          <p:cNvSpPr/>
          <p:nvPr/>
        </p:nvSpPr>
        <p:spPr>
          <a:xfrm>
            <a:off x="5715008" y="4857760"/>
            <a:ext cx="35719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274638"/>
            <a:ext cx="6186502" cy="1143000"/>
          </a:xfrm>
        </p:spPr>
        <p:txBody>
          <a:bodyPr/>
          <a:lstStyle/>
          <a:p>
            <a:r>
              <a:rPr sz="3600" smtClean="0">
                <a:latin typeface="Arial" pitchFamily="34" charset="0"/>
                <a:cs typeface="Arial" pitchFamily="34" charset="0"/>
              </a:rPr>
              <a:t>Минералогический музей </a:t>
            </a:r>
            <a:br>
              <a:rPr sz="3600" smtClean="0">
                <a:latin typeface="Arial" pitchFamily="34" charset="0"/>
                <a:cs typeface="Arial" pitchFamily="34" charset="0"/>
              </a:rPr>
            </a:br>
            <a:r>
              <a:rPr sz="3600" smtClean="0">
                <a:latin typeface="Arial" pitchFamily="34" charset="0"/>
                <a:cs typeface="Arial" pitchFamily="34" charset="0"/>
              </a:rPr>
              <a:t>им. Ферсмана в Москве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P3270080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000240"/>
            <a:ext cx="6100018" cy="4576305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2" name="Рисунок 11" descr="P3270096 копия.jpg"/>
          <p:cNvPicPr>
            <a:picLocks noChangeAspect="1"/>
          </p:cNvPicPr>
          <p:nvPr/>
        </p:nvPicPr>
        <p:blipFill>
          <a:blip r:embed="rId3" cstate="print"/>
          <a:srcRect l="48251"/>
          <a:stretch>
            <a:fillRect/>
          </a:stretch>
        </p:blipFill>
        <p:spPr>
          <a:xfrm>
            <a:off x="214282" y="214290"/>
            <a:ext cx="2145285" cy="2643182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1" name="Рисунок 10" descr="P3270099 коп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1500174"/>
            <a:ext cx="1948690" cy="2007329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13" name="Рисунок 12" descr="P3270096 копия.jpg"/>
          <p:cNvPicPr>
            <a:picLocks noChangeAspect="1"/>
          </p:cNvPicPr>
          <p:nvPr/>
        </p:nvPicPr>
        <p:blipFill>
          <a:blip r:embed="rId3" cstate="print"/>
          <a:srcRect r="51749"/>
          <a:stretch>
            <a:fillRect/>
          </a:stretch>
        </p:blipFill>
        <p:spPr>
          <a:xfrm>
            <a:off x="6786578" y="3714752"/>
            <a:ext cx="2000264" cy="2643182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sz="3200" smtClean="0">
                <a:latin typeface="Arial" pitchFamily="34" charset="0"/>
                <a:cs typeface="Arial" pitchFamily="34" charset="0"/>
              </a:rPr>
              <a:t/>
            </a:r>
            <a:br>
              <a:rPr sz="3200" smtClean="0">
                <a:latin typeface="Arial" pitchFamily="34" charset="0"/>
                <a:cs typeface="Arial" pitchFamily="34" charset="0"/>
              </a:rPr>
            </a:br>
            <a:r>
              <a:rPr sz="3200" smtClean="0">
                <a:solidFill>
                  <a:srgbClr val="FFCC66"/>
                </a:solidFill>
                <a:latin typeface="Arial" pitchFamily="34" charset="0"/>
                <a:cs typeface="Arial" pitchFamily="34" charset="0"/>
              </a:rPr>
              <a:t>Минералогический музей</a:t>
            </a:r>
            <a:r>
              <a:rPr sz="3200" smtClean="0">
                <a:latin typeface="Arial" pitchFamily="34" charset="0"/>
                <a:cs typeface="Arial" pitchFamily="34" charset="0"/>
              </a:rPr>
              <a:t/>
            </a:r>
            <a:br>
              <a:rPr sz="3200" smtClean="0">
                <a:latin typeface="Arial" pitchFamily="34" charset="0"/>
                <a:cs typeface="Arial" pitchFamily="34" charset="0"/>
              </a:rPr>
            </a:b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P3270108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000108"/>
            <a:ext cx="5461894" cy="3771528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" name="Рисунок 3" descr="P3270100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1714488"/>
            <a:ext cx="3585818" cy="4864849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28596" y="5072074"/>
            <a:ext cx="3000396" cy="7254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Пейзаж из камня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643570" y="1071546"/>
            <a:ext cx="3000396" cy="7254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Окаменелая мышь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sz="3200" smtClean="0">
                <a:latin typeface="Arial" pitchFamily="34" charset="0"/>
                <a:cs typeface="Arial" pitchFamily="34" charset="0"/>
              </a:rPr>
              <a:t/>
            </a:r>
            <a:br>
              <a:rPr sz="3200" smtClean="0">
                <a:latin typeface="Arial" pitchFamily="34" charset="0"/>
                <a:cs typeface="Arial" pitchFamily="34" charset="0"/>
              </a:rPr>
            </a:br>
            <a:r>
              <a:rPr sz="3200" smtClean="0">
                <a:solidFill>
                  <a:srgbClr val="FFCC66"/>
                </a:solidFill>
                <a:latin typeface="Arial" pitchFamily="34" charset="0"/>
                <a:cs typeface="Arial" pitchFamily="34" charset="0"/>
              </a:rPr>
              <a:t>Минералогический музей</a:t>
            </a:r>
            <a:r>
              <a:rPr sz="3200" smtClean="0">
                <a:latin typeface="Arial" pitchFamily="34" charset="0"/>
                <a:cs typeface="Arial" pitchFamily="34" charset="0"/>
              </a:rPr>
              <a:t/>
            </a:r>
            <a:br>
              <a:rPr sz="3200" smtClean="0">
                <a:latin typeface="Arial" pitchFamily="34" charset="0"/>
                <a:cs typeface="Arial" pitchFamily="34" charset="0"/>
              </a:rPr>
            </a:b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4471990" cy="504351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Кристаллы медного купороса, выращенные в домашних условиях</a:t>
            </a:r>
            <a:endParaRPr lang="ru-RU" sz="2800" dirty="0"/>
          </a:p>
        </p:txBody>
      </p:sp>
      <p:pic>
        <p:nvPicPr>
          <p:cNvPr id="4" name="Рисунок 3" descr="P32701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1000108"/>
            <a:ext cx="3648636" cy="5507790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5" name="Рисунок 4" descr="P32701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071810"/>
            <a:ext cx="4643437" cy="3482578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6" name="Управляющая кнопка: настраиваемая 5">
            <a:hlinkClick r:id="rId4" action="ppaction://hlinksldjump" highlightClick="1"/>
          </p:cNvPr>
          <p:cNvSpPr/>
          <p:nvPr/>
        </p:nvSpPr>
        <p:spPr>
          <a:xfrm>
            <a:off x="6000760" y="6215082"/>
            <a:ext cx="2286016" cy="500066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возврат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 smtClean="0">
                <a:solidFill>
                  <a:srgbClr val="FFCC66"/>
                </a:solidFill>
                <a:latin typeface="Arial" pitchFamily="34" charset="0"/>
                <a:cs typeface="Arial" pitchFamily="34" charset="0"/>
              </a:rPr>
              <a:t>Кристаллы, выращенные мной</a:t>
            </a:r>
          </a:p>
        </p:txBody>
      </p:sp>
      <p:pic>
        <p:nvPicPr>
          <p:cNvPr id="1026" name="Picture 2" descr="E:\Женя Документы книжки\Проект МИНЕРАЛЫ\ПРОЕКТ Минералы\кристаллы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6972131" cy="5043488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sz="3200" smtClean="0">
                <a:solidFill>
                  <a:srgbClr val="FFCC66"/>
                </a:solidFill>
                <a:latin typeface="Arial" pitchFamily="34" charset="0"/>
                <a:cs typeface="Arial" pitchFamily="34" charset="0"/>
              </a:rPr>
              <a:t>Буклет</a:t>
            </a:r>
          </a:p>
        </p:txBody>
      </p:sp>
      <p:pic>
        <p:nvPicPr>
          <p:cNvPr id="3075" name="Picture 3" descr="E:\Женя Документы книжки\Проект МИНЕРАЛЫ\ПРОЕКТ Минералы\букл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817222"/>
            <a:ext cx="8143932" cy="5606658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FBD5B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264</Words>
  <PresentationFormat>Экран (4:3)</PresentationFormat>
  <Paragraphs>47</Paragraphs>
  <Slides>13</Slides>
  <Notes>1</Notes>
  <HiddenSlides>3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Почему я выбрал эту тему?</vt:lpstr>
      <vt:lpstr>Слайд 4</vt:lpstr>
      <vt:lpstr>Минералогический музей  им. Ферсмана в Москве</vt:lpstr>
      <vt:lpstr> Минералогический музей </vt:lpstr>
      <vt:lpstr> Минералогический музей </vt:lpstr>
      <vt:lpstr>Кристаллы, выращенные мной</vt:lpstr>
      <vt:lpstr>Буклет</vt:lpstr>
      <vt:lpstr>Слайд 10</vt:lpstr>
      <vt:lpstr>Выводы: </vt:lpstr>
      <vt:lpstr>Источники информации: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Творческое название:  «Ярмарка самоцветов» </dc:title>
  <cp:lastModifiedBy>Boss</cp:lastModifiedBy>
  <cp:revision>30</cp:revision>
  <dcterms:modified xsi:type="dcterms:W3CDTF">2011-11-24T12:36:00Z</dcterms:modified>
</cp:coreProperties>
</file>