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75" r:id="rId10"/>
    <p:sldId id="265" r:id="rId11"/>
    <p:sldId id="270" r:id="rId12"/>
    <p:sldId id="269" r:id="rId13"/>
    <p:sldId id="282" r:id="rId14"/>
    <p:sldId id="271" r:id="rId15"/>
    <p:sldId id="280" r:id="rId16"/>
    <p:sldId id="278" r:id="rId17"/>
    <p:sldId id="279" r:id="rId18"/>
    <p:sldId id="281" r:id="rId19"/>
    <p:sldId id="267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27596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3369" autoAdjust="0"/>
  </p:normalViewPr>
  <p:slideViewPr>
    <p:cSldViewPr>
      <p:cViewPr>
        <p:scale>
          <a:sx n="100" d="100"/>
          <a:sy n="100" d="100"/>
        </p:scale>
        <p:origin x="-516" y="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1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7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6"/>
            <a:ext cx="762000" cy="365125"/>
          </a:xfrm>
        </p:spPr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535113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362201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362201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524001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6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75B878B-14F1-486C-9876-4332CED95FB4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6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6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8B3FC79-8ACC-4D7C-AF01-AEE36F1149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то-00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48" y="3000372"/>
            <a:ext cx="7858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</a:rPr>
              <a:t>Совершенствование </a:t>
            </a:r>
            <a:r>
              <a:rPr lang="ru-RU" sz="3600" b="1" dirty="0" err="1" smtClean="0">
                <a:solidFill>
                  <a:srgbClr val="FFFF00"/>
                </a:solidFill>
              </a:rPr>
              <a:t>эколого</a:t>
            </a:r>
            <a:r>
              <a:rPr lang="ru-RU" sz="3600" b="1" dirty="0" smtClean="0">
                <a:solidFill>
                  <a:srgbClr val="FFFF00"/>
                </a:solidFill>
              </a:rPr>
              <a:t> – ландшафтного землепользования Крыловских земель. </a:t>
            </a:r>
          </a:p>
          <a:p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929067"/>
            <a:ext cx="4357719" cy="2714644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>
                <a:solidFill>
                  <a:srgbClr val="002060"/>
                </a:solidFill>
              </a:rPr>
              <a:t>В крупной балке устроена цепь прудов для орошения и отдыха людей. </a:t>
            </a: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 descr="C:\Users\я\Desktop\краеведение\Овраги\Фото-0014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9534" y="214291"/>
            <a:ext cx="40957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Рисунок 5" descr="Фото-00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14290"/>
            <a:ext cx="394248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Фото-04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3571876"/>
            <a:ext cx="3795150" cy="2960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D:\краеведение\Новая папка\Фото-04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23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642919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>
                <a:solidFill>
                  <a:srgbClr val="FF0000"/>
                </a:solidFill>
              </a:rPr>
              <a:t>Формула для определения коэффициента соотношения угодий в </a:t>
            </a:r>
            <a:r>
              <a:rPr lang="ru-RU" sz="3200" b="1" dirty="0" err="1" smtClean="0">
                <a:solidFill>
                  <a:srgbClr val="FF0000"/>
                </a:solidFill>
              </a:rPr>
              <a:t>агроландшафтах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143248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где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450850" algn="ctr" eaLnBrk="0" hangingPunct="0"/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450850" eaLnBrk="0" hangingPunct="0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– 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стабилизирующие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угодья</a:t>
            </a:r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</a:p>
          <a:p>
            <a:pPr indent="450850" eaLnBrk="0" hangingPunct="0"/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450850" eaLnBrk="0" hangingPunct="0"/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 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дестабилизирующие</a:t>
            </a: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угодья</a:t>
            </a:r>
            <a:endPara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indent="450850" eaLnBrk="0" hangingPunct="0"/>
            <a:endParaRPr 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1785926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К =</a:t>
            </a:r>
            <a:endParaRPr lang="ru-RU" sz="7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3786182" y="2357430"/>
            <a:ext cx="150019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57620" y="1714488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А</a:t>
            </a:r>
            <a:endParaRPr lang="ru-RU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929058" y="2428868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Б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285720" y="214290"/>
            <a:ext cx="8429684" cy="6072013"/>
            <a:chOff x="585" y="135"/>
            <a:chExt cx="4815" cy="4458"/>
          </a:xfrm>
        </p:grpSpPr>
        <p:sp>
          <p:nvSpPr>
            <p:cNvPr id="4" name="WordArt 19"/>
            <p:cNvSpPr>
              <a:spLocks noChangeArrowheads="1" noChangeShapeType="1" noTextEdit="1"/>
            </p:cNvSpPr>
            <p:nvPr/>
          </p:nvSpPr>
          <p:spPr bwMode="auto">
            <a:xfrm>
              <a:off x="911" y="2138"/>
              <a:ext cx="1714" cy="245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леса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лесные полосы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кустарниковые кулисы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сенокосы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пастбища</a:t>
              </a:r>
            </a:p>
            <a:p>
              <a:r>
                <a:rPr lang="ru-RU" sz="1400" kern="10" dirty="0" err="1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экотоны</a:t>
              </a:r>
              <a:endParaRPr lang="ru-RU" sz="1400" kern="10" dirty="0">
                <a:ln w="9525">
                  <a:noFill/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endParaRP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пруды</a:t>
              </a:r>
            </a:p>
          </p:txBody>
        </p:sp>
        <p:sp>
          <p:nvSpPr>
            <p:cNvPr id="5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1305" y="135"/>
              <a:ext cx="3420" cy="54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5">
                      <a:lumMod val="50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УГОДЬЯ</a:t>
              </a:r>
            </a:p>
          </p:txBody>
        </p:sp>
        <p:sp>
          <p:nvSpPr>
            <p:cNvPr id="6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85" y="1341"/>
              <a:ext cx="2140" cy="38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2000" i="1" kern="10" dirty="0" err="1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средостабилизирующие</a:t>
              </a:r>
              <a:endParaRPr lang="ru-RU" sz="2000" i="1" kern="10" dirty="0">
                <a:ln w="9525">
                  <a:noFill/>
                  <a:round/>
                  <a:headEnd/>
                  <a:tailEnd/>
                </a:ln>
                <a:solidFill>
                  <a:schemeClr val="accent4">
                    <a:lumMod val="75000"/>
                  </a:schemeClr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endParaRPr>
            </a:p>
          </p:txBody>
        </p:sp>
        <p:sp>
          <p:nvSpPr>
            <p:cNvPr id="7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3105" y="1289"/>
              <a:ext cx="2295" cy="4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685"/>
                </a:avLst>
              </a:prstTxWarp>
            </a:bodyPr>
            <a:lstStyle/>
            <a:p>
              <a:pPr algn="ctr"/>
              <a:r>
                <a:rPr lang="ru-RU" sz="2000" i="1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дестабилизирующие</a:t>
              </a:r>
            </a:p>
          </p:txBody>
        </p:sp>
        <p:sp>
          <p:nvSpPr>
            <p:cNvPr id="8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3890" y="2076"/>
              <a:ext cx="612" cy="167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пашня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дороги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овраги</a:t>
              </a:r>
            </a:p>
            <a:p>
              <a:r>
                <a:rPr lang="ru-RU" sz="1400" kern="10" dirty="0">
                  <a:ln w="9525">
                    <a:noFill/>
                    <a:round/>
                    <a:headEnd/>
                    <a:tailEnd/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оползни</a:t>
              </a:r>
            </a:p>
          </p:txBody>
        </p:sp>
      </p:grpSp>
      <p:sp>
        <p:nvSpPr>
          <p:cNvPr id="9" name="Стрелка вниз 8"/>
          <p:cNvSpPr/>
          <p:nvPr/>
        </p:nvSpPr>
        <p:spPr>
          <a:xfrm>
            <a:off x="2428860" y="1000108"/>
            <a:ext cx="484632" cy="7143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6500826" y="1000108"/>
            <a:ext cx="484632" cy="714380"/>
          </a:xfrm>
          <a:prstGeom prst="downArrow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1285852" y="2428868"/>
            <a:ext cx="285752" cy="428628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500826" y="2357430"/>
            <a:ext cx="285752" cy="428628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Динамика и структура землепользования в ОАО «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Крыловское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18" y="1285861"/>
          <a:ext cx="8715437" cy="5214975"/>
        </p:xfrm>
        <a:graphic>
          <a:graphicData uri="http://schemas.openxmlformats.org/drawingml/2006/table">
            <a:tbl>
              <a:tblPr/>
              <a:tblGrid>
                <a:gridCol w="2709324"/>
                <a:gridCol w="1044382"/>
                <a:gridCol w="914753"/>
                <a:gridCol w="949688"/>
                <a:gridCol w="1044382"/>
                <a:gridCol w="1044382"/>
                <a:gridCol w="1008526"/>
              </a:tblGrid>
              <a:tr h="37016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Виды угодий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2001 г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2002 г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2003 г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1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га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га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га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3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Общая земельная площадь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2626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2691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2685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8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Всего сельскохозяйственных угодий     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2270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86,4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2281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84,8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2309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86,0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  из них: пашня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1201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45,7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1220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45,3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1309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48,8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сенокосы     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пастбища     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9,3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9,1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244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9,0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52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Многолетние насаждения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797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30,4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789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29,3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728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27,1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Лесополосы 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0,4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0,4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0,4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Пруды и водоемы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1,2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1,3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Прочие угодья 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356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13,6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366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13,5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332</a:t>
                      </a:r>
                      <a:endParaRPr lang="ru-RU" sz="16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12,4</a:t>
                      </a:r>
                      <a:endParaRPr lang="ru-RU" sz="16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я\Desktop\краеведение\Краеведение 31.10.10\Фото-0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0"/>
            <a:ext cx="742955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142976" y="2643182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  Коэффициент - 0,63, 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   что свидетельствует 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о неустойчивости</a:t>
            </a:r>
          </a:p>
          <a:p>
            <a:pPr algn="ctr"/>
            <a:r>
              <a:rPr lang="ru-RU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агроландшафта</a:t>
            </a:r>
            <a:r>
              <a:rPr lang="ru-RU" sz="40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.</a:t>
            </a:r>
            <a:endParaRPr lang="ru-RU" sz="4000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1" cy="2500330"/>
          </a:xfrm>
        </p:spPr>
        <p:txBody>
          <a:bodyPr>
            <a:noAutofit/>
          </a:bodyPr>
          <a:lstStyle/>
          <a:p>
            <a:pPr algn="l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 хозяйстве основными объектами загрязнения являются скотомогильники, хотя животноводческая ферма ликвидирована еще в 2005 году, навоз от частного скота,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отопительные котельные, склады удобрений и средств защиты растений, гнилые яблоки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фрукто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- перерабатывающего комбината, сваливаемые на ближайшие поля и лесополосы.</a:t>
            </a:r>
            <a:r>
              <a:rPr lang="ru-RU" sz="2400" dirty="0" smtClean="0">
                <a:solidFill>
                  <a:srgbClr val="27596B"/>
                </a:solidFill>
              </a:rPr>
              <a:t/>
            </a:r>
            <a:br>
              <a:rPr lang="ru-RU" sz="2400" dirty="0" smtClean="0">
                <a:solidFill>
                  <a:srgbClr val="27596B"/>
                </a:solidFill>
              </a:rPr>
            </a:br>
            <a:endParaRPr lang="ru-RU" sz="2400" dirty="0">
              <a:solidFill>
                <a:srgbClr val="27596B"/>
              </a:solidFill>
            </a:endParaRPr>
          </a:p>
        </p:txBody>
      </p:sp>
      <p:pic>
        <p:nvPicPr>
          <p:cNvPr id="4" name="Рисунок 3" descr="C:\Users\я\Desktop\краеведение\7.03.2011 п.Садовый\лиственницы.jpg"/>
          <p:cNvPicPr/>
          <p:nvPr/>
        </p:nvPicPr>
        <p:blipFill>
          <a:blip r:embed="rId2" cstate="print"/>
          <a:srcRect r="24561"/>
          <a:stretch>
            <a:fillRect/>
          </a:stretch>
        </p:blipFill>
        <p:spPr bwMode="auto">
          <a:xfrm>
            <a:off x="5000628" y="3143248"/>
            <a:ext cx="392909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5357818" y="328612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Газовая котельная</a:t>
            </a:r>
            <a:endParaRPr lang="ru-RU" dirty="0"/>
          </a:p>
        </p:txBody>
      </p:sp>
      <p:pic>
        <p:nvPicPr>
          <p:cNvPr id="9" name="Picture 3" descr="F:\краеведение\Овраги\Фото-0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357158" y="3071810"/>
            <a:ext cx="4214842" cy="35719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10" name="Прямоугольник 9"/>
          <p:cNvSpPr/>
          <p:nvPr/>
        </p:nvSpPr>
        <p:spPr>
          <a:xfrm>
            <a:off x="428597" y="3244334"/>
            <a:ext cx="4143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/>
              <a:t>Вытаптывание</a:t>
            </a:r>
            <a:r>
              <a:rPr lang="ru-RU" b="1" dirty="0" smtClean="0"/>
              <a:t> домашним скотом почв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928670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 smtClean="0">
                <a:solidFill>
                  <a:srgbClr val="FF0000"/>
                </a:solidFill>
              </a:rPr>
              <a:t>Объекты, загрязняющие </a:t>
            </a:r>
          </a:p>
          <a:p>
            <a:pPr algn="r"/>
            <a:r>
              <a:rPr lang="ru-RU" sz="2400" b="1" dirty="0" smtClean="0">
                <a:solidFill>
                  <a:srgbClr val="FF0000"/>
                </a:solidFill>
              </a:rPr>
              <a:t>ландшафты.</a:t>
            </a:r>
            <a:endParaRPr lang="ru-RU" sz="2400" dirty="0"/>
          </a:p>
        </p:txBody>
      </p:sp>
      <p:pic>
        <p:nvPicPr>
          <p:cNvPr id="3" name="Picture 3" descr="G:\Images\Фото-0016.jpg"/>
          <p:cNvPicPr>
            <a:picLocks noChangeAspect="1" noChangeArrowheads="1"/>
          </p:cNvPicPr>
          <p:nvPr/>
        </p:nvPicPr>
        <p:blipFill>
          <a:blip r:embed="rId2"/>
          <a:srcRect l="20247" t="34116" r="41735" b="34777"/>
          <a:stretch>
            <a:fillRect/>
          </a:stretch>
        </p:blipFill>
        <p:spPr bwMode="auto">
          <a:xfrm>
            <a:off x="357158" y="642918"/>
            <a:ext cx="3929090" cy="28575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929190" y="2714620"/>
            <a:ext cx="37147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                                                      </a:t>
            </a:r>
            <a:endParaRPr lang="ru-RU" sz="1600" b="1" dirty="0"/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6429396"/>
            <a:ext cx="8229600" cy="428604"/>
          </a:xfrm>
        </p:spPr>
        <p:txBody>
          <a:bodyPr>
            <a:noAutofit/>
          </a:bodyPr>
          <a:lstStyle/>
          <a:p>
            <a:r>
              <a:rPr lang="ru-RU" sz="16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Фрукто</a:t>
            </a:r>
            <a:r>
              <a:rPr lang="ru-RU" sz="1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– перерабатывающий завод</a:t>
            </a:r>
            <a:endParaRPr lang="ru-RU" sz="1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type="body" sz="half" idx="4294967295"/>
          </p:nvPr>
        </p:nvSpPr>
        <p:spPr>
          <a:xfrm>
            <a:off x="0" y="3071813"/>
            <a:ext cx="3643313" cy="428625"/>
          </a:xfrm>
          <a:noFill/>
        </p:spPr>
        <p:txBody>
          <a:bodyPr>
            <a:normAutofit fontScale="47500" lnSpcReduction="20000"/>
          </a:bodyPr>
          <a:lstStyle/>
          <a:p>
            <a:endParaRPr lang="ru-RU" dirty="0" smtClean="0">
              <a:solidFill>
                <a:srgbClr val="FF0066"/>
              </a:solidFill>
            </a:endParaRPr>
          </a:p>
          <a:p>
            <a:pPr algn="ctr">
              <a:buNone/>
            </a:pPr>
            <a:r>
              <a:rPr lang="ru-RU" sz="2100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Хранилища ядохимикатов</a:t>
            </a:r>
            <a:endParaRPr lang="ru-RU" sz="2100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" name="Содержимое 9" descr="IMG0050A.jpg"/>
          <p:cNvPicPr>
            <a:picLocks noGrp="1" noChangeAspect="1"/>
          </p:cNvPicPr>
          <p:nvPr>
            <p:ph type="pic" idx="4294967295"/>
          </p:nvPr>
        </p:nvPicPr>
        <p:blipFill>
          <a:blip r:embed="rId3"/>
          <a:srcRect t="1852" b="1852"/>
          <a:stretch>
            <a:fillRect/>
          </a:stretch>
        </p:blipFill>
        <p:spPr>
          <a:xfrm>
            <a:off x="4714876" y="3714752"/>
            <a:ext cx="3929090" cy="2786062"/>
          </a:xfrm>
        </p:spPr>
      </p:pic>
      <p:pic>
        <p:nvPicPr>
          <p:cNvPr id="12" name="Рисунок 11" descr="Pict0255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643314"/>
            <a:ext cx="3929090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85721" y="3357562"/>
            <a:ext cx="2857520" cy="35719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7410" name="Picture 2" descr="C:\Users\я\Pictures\MP Navigator EX\2011_11_27\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353" b="8333"/>
          <a:stretch>
            <a:fillRect/>
          </a:stretch>
        </p:blipFill>
        <p:spPr bwMode="auto">
          <a:xfrm>
            <a:off x="1357290" y="142852"/>
            <a:ext cx="5857916" cy="650085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42852"/>
            <a:ext cx="3643306" cy="21431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effectLst/>
                <a:latin typeface="+mn-lt"/>
              </a:rPr>
              <a:t>Карта – схема загрязняющих объектов</a:t>
            </a:r>
            <a:endParaRPr lang="ru-RU" sz="1400" b="1" dirty="0">
              <a:solidFill>
                <a:srgbClr val="C00000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60" y="642917"/>
          <a:ext cx="8429682" cy="6051093"/>
        </p:xfrm>
        <a:graphic>
          <a:graphicData uri="http://schemas.openxmlformats.org/drawingml/2006/table">
            <a:tbl>
              <a:tblPr/>
              <a:tblGrid>
                <a:gridCol w="4091629"/>
                <a:gridCol w="4262187"/>
                <a:gridCol w="75866"/>
              </a:tblGrid>
              <a:tr h="287424"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Наименование мероприятий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Ожидаемый экологический эффект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51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607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1.Посев культур поперек склона крутизной 1-3 градуса, га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восстановление эрозионных земель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35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2.Удаление с полей камней, кочек и кустарников,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восстановление пахотных земель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69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3.Хранение навоза в траншеях с гидроизоляционной облицовкой с укрытием их газоулавливающим материалом, 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улучшение окружающей атмосферы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41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4.Использование в качестве удобрений сидератов сельхоз культур (донника, белого люпина многолетнего и др.), га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восстановление плодородия почв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72671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5.Увеличение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площадей </a:t>
                      </a:r>
                      <a:r>
                        <a:rPr lang="ru-RU" sz="1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средостабилизирующих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(лесополос,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установленние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зон санитарной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охраны,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увеличение площадей сенокосов) и уменьшение площади пашни.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улучшение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устойчивости </a:t>
                      </a:r>
                      <a:r>
                        <a:rPr lang="ru-RU" sz="14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агроландшафта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25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6.Насаждения на откосах, по днищам оврагов, облесение конусов выноса в оврагах.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остановить рост оврагов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728" marR="467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85010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Перечень природоохранных мероприятий.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сканирование карт\карта новая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8715404" cy="600076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929198"/>
            <a:ext cx="2928958" cy="1714512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6357958"/>
            <a:ext cx="7524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6357950" y="6429396"/>
            <a:ext cx="428628" cy="142877"/>
          </a:xfrm>
          <a:prstGeom prst="rect">
            <a:avLst/>
          </a:pr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00042"/>
            <a:ext cx="1714512" cy="100013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Совершенствование </a:t>
            </a:r>
            <a:r>
              <a:rPr lang="ru-RU" sz="2800" dirty="0" err="1" smtClean="0"/>
              <a:t>эколого</a:t>
            </a:r>
            <a:r>
              <a:rPr lang="ru-RU" sz="2800" dirty="0" smtClean="0"/>
              <a:t> – ландшафтного землеустройства.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6572264" y="500042"/>
            <a:ext cx="2428892" cy="42862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Предлагаемые  мероприятия.</a:t>
            </a:r>
          </a:p>
          <a:p>
            <a:r>
              <a:rPr lang="ru-RU" sz="1400" b="1" dirty="0" smtClean="0"/>
              <a:t>1.Обсадка оврагов и берегов пруда лесополосами.</a:t>
            </a:r>
          </a:p>
          <a:p>
            <a:r>
              <a:rPr lang="ru-RU" sz="1400" b="1" dirty="0" smtClean="0"/>
              <a:t>2.Увеличение площади сенокоса, за счет выведения двух пашенных полей из севооборотов и разбивка их лесополосами.</a:t>
            </a:r>
          </a:p>
          <a:p>
            <a:r>
              <a:rPr lang="ru-RU" sz="1400" b="1" dirty="0" smtClean="0"/>
              <a:t>3.Увеличение площади пастбища за счет выведения двух пашенных полей из севооборота, находящихся в пойме реки.</a:t>
            </a:r>
          </a:p>
          <a:p>
            <a:r>
              <a:rPr lang="ru-RU" sz="1400" b="1" dirty="0" smtClean="0"/>
              <a:t>4.Увеличение площади </a:t>
            </a:r>
          </a:p>
          <a:p>
            <a:r>
              <a:rPr lang="ru-RU" sz="1400" b="1" dirty="0" smtClean="0"/>
              <a:t>сенокоса, за счет двух полей вдоль пруда. </a:t>
            </a:r>
          </a:p>
          <a:p>
            <a:endParaRPr lang="ru-RU" sz="14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357158" y="2428868"/>
            <a:ext cx="1285884" cy="158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000100" y="1714488"/>
            <a:ext cx="1071570" cy="35719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4348" y="1357298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 flipH="1" flipV="1">
            <a:off x="3106727" y="4893479"/>
            <a:ext cx="2358248" cy="79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5400000" flipH="1" flipV="1">
            <a:off x="3571868" y="5072074"/>
            <a:ext cx="1714512" cy="2857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  <a:effectLst>
            <a:outerShdw blurRad="190500" dist="228600" dir="2700000" sy="90000" rotWithShape="0">
              <a:schemeClr val="bg1">
                <a:alpha val="25000"/>
              </a:scheme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43372" y="607220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3</a:t>
            </a:r>
            <a:endParaRPr lang="ru-RU" b="1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 rot="16200000" flipH="1">
            <a:off x="1964513" y="1464455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071670" y="857232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</a:t>
            </a:r>
            <a:endParaRPr lang="ru-RU" b="1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 flipH="1" flipV="1">
            <a:off x="3893339" y="1535893"/>
            <a:ext cx="7143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0800000" flipV="1">
            <a:off x="3929058" y="1214422"/>
            <a:ext cx="357190" cy="28575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>
            <a:off x="4000496" y="1428736"/>
            <a:ext cx="500066" cy="71438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143373" y="92867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4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err="1" smtClean="0"/>
              <a:t>це</a:t>
            </a:r>
            <a:endParaRPr lang="ru-RU" dirty="0"/>
          </a:p>
        </p:txBody>
      </p:sp>
      <p:pic>
        <p:nvPicPr>
          <p:cNvPr id="4" name="Содержимое 3" descr="схема Крыловка.bmp"/>
          <p:cNvPicPr>
            <a:picLocks noGrp="1" noChangeAspect="1"/>
          </p:cNvPicPr>
          <p:nvPr>
            <p:ph idx="1"/>
          </p:nvPr>
        </p:nvPicPr>
        <p:blipFill>
          <a:blip r:embed="rId2"/>
          <a:srcRect l="279" t="8838" r="24009" b="24868"/>
          <a:stretch>
            <a:fillRect/>
          </a:stretch>
        </p:blipFill>
        <p:spPr>
          <a:xfrm>
            <a:off x="714349" y="428604"/>
            <a:ext cx="7572427" cy="5500726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285721" y="357166"/>
            <a:ext cx="8358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Поселки </a:t>
            </a:r>
            <a:r>
              <a:rPr lang="ru-RU" sz="3200" b="1" dirty="0" err="1" smtClean="0">
                <a:solidFill>
                  <a:srgbClr val="002060"/>
                </a:solidFill>
              </a:rPr>
              <a:t>Крыловского</a:t>
            </a:r>
            <a:r>
              <a:rPr lang="ru-RU" sz="3200" b="1" dirty="0" smtClean="0">
                <a:solidFill>
                  <a:srgbClr val="002060"/>
                </a:solidFill>
              </a:rPr>
              <a:t> землепользования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857233"/>
          <a:ext cx="7358115" cy="5286411"/>
        </p:xfrm>
        <a:graphic>
          <a:graphicData uri="http://schemas.openxmlformats.org/drawingml/2006/table">
            <a:tbl>
              <a:tblPr/>
              <a:tblGrid>
                <a:gridCol w="2452705"/>
                <a:gridCol w="2452705"/>
                <a:gridCol w="2452705"/>
              </a:tblGrid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 = 1</a:t>
                      </a:r>
                      <a:endParaRPr lang="ru-RU" sz="9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= 3</a:t>
                      </a:r>
                      <a:endParaRPr lang="ru-RU" sz="9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indent="27051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Виды угодий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7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2685 га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2685 га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Общая земельная площадь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2309га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2309га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Всего сельскохозяйственных угодий     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1059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559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  из них: пашня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88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сенокосы     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304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304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пастбища     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948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1548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Многолетние насаждения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Лесополосы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6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Пруды и водоемы 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47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latin typeface="Times New Roman"/>
                          <a:ea typeface="Times New Roman"/>
                          <a:cs typeface="Times New Roman"/>
                        </a:rPr>
                        <a:t>232</a:t>
                      </a:r>
                      <a:endParaRPr lang="ru-RU" sz="90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132</a:t>
                      </a:r>
                      <a:endParaRPr lang="ru-RU" sz="9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Прочие угодья (дороги, овраги, коллективные огороды и т.д.)</a:t>
                      </a:r>
                      <a:endParaRPr lang="ru-RU" sz="900" dirty="0"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857232"/>
            <a:ext cx="857250" cy="209550"/>
          </a:xfrm>
          <a:prstGeom prst="rect">
            <a:avLst/>
          </a:prstGeom>
          <a:noFill/>
        </p:spPr>
      </p:pic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857232"/>
            <a:ext cx="857250" cy="20955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002060"/>
                </a:solidFill>
              </a:rPr>
              <a:t>Усовершенствованная система землепользования </a:t>
            </a:r>
            <a:endParaRPr lang="ru-RU" sz="1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4000496" cy="857256"/>
          </a:xfrm>
        </p:spPr>
        <p:txBody>
          <a:bodyPr>
            <a:noAutofit/>
          </a:bodyPr>
          <a:lstStyle/>
          <a:p>
            <a:pPr algn="l"/>
            <a:r>
              <a:rPr lang="ru-RU" sz="2400" dirty="0" err="1" smtClean="0">
                <a:solidFill>
                  <a:schemeClr val="accent4">
                    <a:lumMod val="50000"/>
                  </a:schemeClr>
                </a:solidFill>
              </a:rPr>
              <a:t>Природно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</a:rPr>
              <a:t> – сельскохозяйственные зоны области</a:t>
            </a:r>
            <a:endParaRPr lang="ru-RU" sz="2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Содержимое 5" descr="ветер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45" y="2357431"/>
            <a:ext cx="3441132" cy="4143404"/>
          </a:xfrm>
          <a:solidFill>
            <a:schemeClr val="bg2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</p:pic>
      <p:graphicFrame>
        <p:nvGraphicFramePr>
          <p:cNvPr id="25607" name="Object 7"/>
          <p:cNvGraphicFramePr>
            <a:graphicFrameLocks noChangeAspect="1"/>
          </p:cNvGraphicFramePr>
          <p:nvPr/>
        </p:nvGraphicFramePr>
        <p:xfrm>
          <a:off x="3643307" y="141495"/>
          <a:ext cx="5266688" cy="6430778"/>
        </p:xfrm>
        <a:graphic>
          <a:graphicData uri="http://schemas.openxmlformats.org/presentationml/2006/ole">
            <p:oleObj spid="_x0000_s1026" name="Точечный рисунок" r:id="rId4" imgW="5504762" imgH="7209524" progId="PBrush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2844" y="1928803"/>
            <a:ext cx="3429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Роза ветров по </a:t>
            </a:r>
            <a:r>
              <a:rPr lang="ru-RU" dirty="0" err="1" smtClean="0"/>
              <a:t>Крыловке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4964906" y="2178863"/>
            <a:ext cx="6357958" cy="2000232"/>
          </a:xfrm>
        </p:spPr>
        <p:txBody>
          <a:bodyPr vert="vert270">
            <a:norm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 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Оценка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качества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природных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свойств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почв в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баллах.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/>
            </a:r>
            <a:br>
              <a:rPr lang="ru-RU" sz="2400" dirty="0" smtClean="0">
                <a:solidFill>
                  <a:srgbClr val="002060"/>
                </a:solidFill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бонитет_врн"/>
          <p:cNvPicPr>
            <a:picLocks noGrp="1"/>
          </p:cNvPicPr>
          <p:nvPr>
            <p:ph idx="1"/>
          </p:nvPr>
        </p:nvPicPr>
        <p:blipFill>
          <a:blip r:embed="rId2" cstate="print">
            <a:grayscl/>
          </a:blip>
          <a:srcRect l="2380" t="3369" r="4759" b="37061"/>
          <a:stretch>
            <a:fillRect/>
          </a:stretch>
        </p:blipFill>
        <p:spPr bwMode="auto">
          <a:xfrm>
            <a:off x="428597" y="785794"/>
            <a:ext cx="6643735" cy="578647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арактеристика почв обр.jpg"/>
          <p:cNvPicPr>
            <a:picLocks noChangeAspect="1"/>
          </p:cNvPicPr>
          <p:nvPr/>
        </p:nvPicPr>
        <p:blipFill>
          <a:blip r:embed="rId2"/>
          <a:srcRect l="6506" r="9011" b="4878"/>
          <a:stretch>
            <a:fillRect/>
          </a:stretch>
        </p:blipFill>
        <p:spPr>
          <a:xfrm>
            <a:off x="4500562" y="214290"/>
            <a:ext cx="4643439" cy="6357982"/>
          </a:xfrm>
          <a:prstGeom prst="rect">
            <a:avLst/>
          </a:prstGeom>
        </p:spPr>
      </p:pic>
      <p:pic>
        <p:nvPicPr>
          <p:cNvPr id="3" name="Рисунок 2" descr="группировка почв обрез.jpg"/>
          <p:cNvPicPr>
            <a:picLocks noChangeAspect="1"/>
          </p:cNvPicPr>
          <p:nvPr/>
        </p:nvPicPr>
        <p:blipFill>
          <a:blip r:embed="rId3"/>
          <a:srcRect l="2344" t="18524" r="3905" b="38636"/>
          <a:stretch>
            <a:fillRect/>
          </a:stretch>
        </p:blipFill>
        <p:spPr>
          <a:xfrm>
            <a:off x="1" y="2500307"/>
            <a:ext cx="4429124" cy="35719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285721" y="4786323"/>
            <a:ext cx="642943" cy="71438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85720" y="1357298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Содержание гумуса  в </a:t>
            </a:r>
            <a:r>
              <a:rPr lang="ru-RU" sz="2000" dirty="0" err="1" smtClean="0"/>
              <a:t>Крыловских</a:t>
            </a:r>
            <a:r>
              <a:rPr lang="ru-RU" sz="2000" dirty="0" smtClean="0"/>
              <a:t> землях.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C:\Users\я\Desktop\краеведение\Овраги\Фото-003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9" y="1500174"/>
            <a:ext cx="728667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Рельеф преимущественно спокойный, ровный.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Более крутой возвышенный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правый берег реки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Тамлык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714357"/>
            <a:ext cx="8258204" cy="703282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002060"/>
                </a:solidFill>
              </a:rPr>
              <a:t>Слабая расчлененность </a:t>
            </a:r>
            <a:r>
              <a:rPr lang="ru-RU" sz="3100" dirty="0" err="1" smtClean="0">
                <a:solidFill>
                  <a:srgbClr val="002060"/>
                </a:solidFill>
              </a:rPr>
              <a:t>овражно</a:t>
            </a:r>
            <a:r>
              <a:rPr lang="ru-RU" sz="3100" dirty="0" smtClean="0">
                <a:solidFill>
                  <a:srgbClr val="002060"/>
                </a:solidFill>
              </a:rPr>
              <a:t> – балочной сетью способствовала формированию не смытых и слабо смытых почв.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 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Содержимое 3" descr="C:\Users\я\Desktop\краеведение\Овраги\Фото-006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5" y="1571613"/>
            <a:ext cx="700092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я\Desktop\краеведение\7.03.2011 п.Садовый\Фото-00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000364" y="3500438"/>
            <a:ext cx="614363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Расстояния между основными полезащитными лесными полосами: на выщелоченных и мощных черноземах оно не больше 500 м, а на типичных и обыкновенных– 400 м. </a:t>
            </a:r>
            <a:endParaRPr lang="ru-RU" sz="3200" dirty="0" smtClean="0">
              <a:solidFill>
                <a:srgbClr val="FFFF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:\Images\Фото-00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142984"/>
            <a:ext cx="4047007" cy="464347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Фото-0407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457200" y="1142984"/>
            <a:ext cx="4040188" cy="4616269"/>
          </a:xfrm>
        </p:spPr>
      </p:pic>
      <p:sp>
        <p:nvSpPr>
          <p:cNvPr id="3" name="Прямоугольник 2"/>
          <p:cNvSpPr/>
          <p:nvPr/>
        </p:nvSpPr>
        <p:spPr>
          <a:xfrm>
            <a:off x="785786" y="500043"/>
            <a:ext cx="78581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Площади обсадки лесополосами в среднем от 15 до 30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г.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620</TotalTime>
  <Words>491</Words>
  <Application>Microsoft Office PowerPoint</Application>
  <PresentationFormat>Экран (4:3)</PresentationFormat>
  <Paragraphs>197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Апекс</vt:lpstr>
      <vt:lpstr>Точечный рисунок</vt:lpstr>
      <vt:lpstr>Слайд 1</vt:lpstr>
      <vt:lpstr>це</vt:lpstr>
      <vt:lpstr>Природно – сельскохозяйственные зоны области</vt:lpstr>
      <vt:lpstr>  Оценка   качества   природных   свойств   почв в   баллах.  </vt:lpstr>
      <vt:lpstr>Слайд 5</vt:lpstr>
      <vt:lpstr>Слайд 6</vt:lpstr>
      <vt:lpstr> Слабая расчлененность овражно – балочной сетью способствовала формированию не смытых и слабо смытых почв.   </vt:lpstr>
      <vt:lpstr>Слайд 8</vt:lpstr>
      <vt:lpstr>Слайд 9</vt:lpstr>
      <vt:lpstr>    В крупной балке устроена цепь прудов для орошения и отдыха людей.  </vt:lpstr>
      <vt:lpstr>Слайд 11</vt:lpstr>
      <vt:lpstr>Слайд 12</vt:lpstr>
      <vt:lpstr>Динамика и структура землепользования в ОАО «Крыловское». </vt:lpstr>
      <vt:lpstr>Слайд 14</vt:lpstr>
      <vt:lpstr> В хозяйстве основными объектами загрязнения являются скотомогильники, хотя животноводческая ферма ликвидирована еще в 2005 году, навоз от частного скота, отопительные котельные, склады удобрений и средств защиты растений, гнилые яблоки фрукто - перерабатывающего комбината, сваливаемые на ближайшие поля и лесополосы. </vt:lpstr>
      <vt:lpstr>Фрукто – перерабатывающий завод</vt:lpstr>
      <vt:lpstr>Карта – схема загрязняющих объектов</vt:lpstr>
      <vt:lpstr>Слайд 18</vt:lpstr>
      <vt:lpstr>Слайд 19</vt:lpstr>
      <vt:lpstr>Усовершенствованная система землепользования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надя</cp:lastModifiedBy>
  <cp:revision>70</cp:revision>
  <dcterms:created xsi:type="dcterms:W3CDTF">2011-04-11T14:14:01Z</dcterms:created>
  <dcterms:modified xsi:type="dcterms:W3CDTF">2011-12-06T17:14:45Z</dcterms:modified>
</cp:coreProperties>
</file>