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57" r:id="rId4"/>
    <p:sldId id="259" r:id="rId5"/>
    <p:sldId id="260" r:id="rId6"/>
    <p:sldId id="261" r:id="rId7"/>
    <p:sldId id="265" r:id="rId8"/>
    <p:sldId id="272" r:id="rId9"/>
    <p:sldId id="287" r:id="rId10"/>
    <p:sldId id="285" r:id="rId11"/>
    <p:sldId id="286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66" r:id="rId24"/>
    <p:sldId id="262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C:\Documents and Settings\пользователь\Мои документы\Мои рисунки\letter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785794"/>
            <a:ext cx="7772400" cy="385765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Monotype Corsiva" pitchFamily="66" charset="0"/>
              </a:rPr>
              <a:t>Исследовательская работа</a:t>
            </a:r>
            <a:br>
              <a:rPr lang="ru-RU" dirty="0" smtClean="0">
                <a:latin typeface="Monotype Corsiva" pitchFamily="66" charset="0"/>
              </a:rPr>
            </a:br>
            <a:r>
              <a:rPr lang="ru-RU" sz="6000" b="1" dirty="0" smtClean="0">
                <a:latin typeface="Monotype Corsiva" pitchFamily="66" charset="0"/>
              </a:rPr>
              <a:t>Сказочные мотивы в романе Т. Толстой «</a:t>
            </a:r>
            <a:r>
              <a:rPr lang="ru-RU" sz="6000" b="1" dirty="0" err="1" smtClean="0">
                <a:latin typeface="Monotype Corsiva" pitchFamily="66" charset="0"/>
              </a:rPr>
              <a:t>Кысь</a:t>
            </a:r>
            <a:r>
              <a:rPr lang="ru-RU" sz="6000" b="1" dirty="0" smtClean="0">
                <a:latin typeface="Monotype Corsiva" pitchFamily="66" charset="0"/>
              </a:rPr>
              <a:t>»</a:t>
            </a:r>
            <a:r>
              <a:rPr lang="ru-RU" sz="6000" b="1" dirty="0" smtClean="0"/>
              <a:t/>
            </a:r>
            <a:br>
              <a:rPr lang="ru-RU" sz="6000" b="1" dirty="0" smtClean="0"/>
            </a:br>
            <a:endParaRPr lang="ru-RU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C:\Documents and Settings\пользователь\Мои документы\Мои рисунки\letter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00332" y="1000108"/>
            <a:ext cx="6143668" cy="507209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Monotype Corsiva" pitchFamily="66" charset="0"/>
              </a:rPr>
              <a:t>		Главный герой романа – Бенедикт, получивший разрешение на чтение старопечатных книг, впадает в зависимость от них. Чтобы добыть еще книг, он, сговорившись с тестем, свергает старого правителя и получает доступ к его библиотеке. </a:t>
            </a:r>
            <a:endParaRPr lang="ru-RU" sz="3600" dirty="0"/>
          </a:p>
        </p:txBody>
      </p:sp>
      <p:pic>
        <p:nvPicPr>
          <p:cNvPr id="6" name="Picture 3" descr="C:\Documents and Settings\пользователь\Мои документы\Мои рисунки\беня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928802"/>
            <a:ext cx="2571768" cy="331991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C:\Documents and Settings\пользователь\Мои документы\Мои рисунки\letter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428604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Monotype Corsiva" pitchFamily="66" charset="0"/>
              </a:rPr>
              <a:t>		Но книги, которые он поглощает в огромных количествах, не делает его ни умнее, ни добрее. Своего наставника, Никиту Ивановича, он приносит в жертву </a:t>
            </a:r>
            <a:r>
              <a:rPr lang="ru-RU" dirty="0" err="1" smtClean="0">
                <a:latin typeface="Monotype Corsiva" pitchFamily="66" charset="0"/>
              </a:rPr>
              <a:t>Кудеяру</a:t>
            </a:r>
            <a:r>
              <a:rPr lang="ru-RU" dirty="0" smtClean="0">
                <a:latin typeface="Monotype Corsiva" pitchFamily="66" charset="0"/>
              </a:rPr>
              <a:t> </a:t>
            </a:r>
            <a:r>
              <a:rPr lang="ru-RU" dirty="0" err="1" smtClean="0">
                <a:latin typeface="Monotype Corsiva" pitchFamily="66" charset="0"/>
              </a:rPr>
              <a:t>Кудеяровичу</a:t>
            </a:r>
            <a:r>
              <a:rPr lang="ru-RU" dirty="0" smtClean="0">
                <a:latin typeface="Monotype Corsiva" pitchFamily="66" charset="0"/>
              </a:rPr>
              <a:t>. Но пламя костра чудесным образом пощадило прежних , зато сгорает весь город и его жители, а Бенедикт остается в растерянности на пепелище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4214818"/>
            <a:ext cx="4358899" cy="2388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C:\Documents and Settings\пользователь\Мои документы\Мои рисунки\letter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Monotype Corsiva" pitchFamily="66" charset="0"/>
              </a:rPr>
              <a:t>Сказочные мотивы </a:t>
            </a:r>
            <a:br>
              <a:rPr lang="ru-RU" b="1" dirty="0" smtClean="0">
                <a:latin typeface="Monotype Corsiva" pitchFamily="66" charset="0"/>
              </a:rPr>
            </a:br>
            <a:endParaRPr lang="ru-RU" b="1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928670"/>
            <a:ext cx="8229600" cy="5715016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b="1" dirty="0" smtClean="0">
                <a:latin typeface="Monotype Corsiva" pitchFamily="66" charset="0"/>
              </a:rPr>
              <a:t>Структурообразующие мотивы</a:t>
            </a:r>
            <a:r>
              <a:rPr lang="ru-RU" dirty="0" smtClean="0">
                <a:latin typeface="Monotype Corsiva" pitchFamily="66" charset="0"/>
              </a:rPr>
              <a:t> двигают сюжет произведения, являются элементом композиции. Эти  мотивы заключают в себе зерно дальнейшего развития и часто конфликтное начало.</a:t>
            </a:r>
          </a:p>
          <a:p>
            <a:pPr lvl="0"/>
            <a:endParaRPr lang="ru-RU" dirty="0" smtClean="0">
              <a:latin typeface="Monotype Corsiva" pitchFamily="66" charset="0"/>
            </a:endParaRPr>
          </a:p>
          <a:p>
            <a:pPr lvl="0"/>
            <a:r>
              <a:rPr lang="ru-RU" b="1" dirty="0" smtClean="0">
                <a:latin typeface="Monotype Corsiva" pitchFamily="66" charset="0"/>
              </a:rPr>
              <a:t>Орнаментальные</a:t>
            </a:r>
            <a:r>
              <a:rPr lang="ru-RU" dirty="0" smtClean="0">
                <a:latin typeface="Monotype Corsiva" pitchFamily="66" charset="0"/>
              </a:rPr>
              <a:t> (</a:t>
            </a:r>
            <a:r>
              <a:rPr lang="ru-RU" dirty="0" err="1" smtClean="0">
                <a:latin typeface="Monotype Corsiva" pitchFamily="66" charset="0"/>
              </a:rPr>
              <a:t>несюжетообразующие</a:t>
            </a:r>
            <a:r>
              <a:rPr lang="ru-RU" dirty="0" smtClean="0">
                <a:latin typeface="Monotype Corsiva" pitchFamily="66" charset="0"/>
              </a:rPr>
              <a:t>)  передают эмоциональные и интеллектуальные реакции персонажей, этикетные аспекты, описания атрибутов, мест, персонажей.</a:t>
            </a:r>
          </a:p>
          <a:p>
            <a:pPr lvl="0"/>
            <a:endParaRPr lang="ru-RU" dirty="0" smtClean="0">
              <a:latin typeface="Monotype Corsiva" pitchFamily="66" charset="0"/>
            </a:endParaRPr>
          </a:p>
          <a:p>
            <a:pPr lvl="0"/>
            <a:r>
              <a:rPr lang="ru-RU" b="1" dirty="0" smtClean="0">
                <a:latin typeface="Monotype Corsiva" pitchFamily="66" charset="0"/>
              </a:rPr>
              <a:t>Лейтмотив - </a:t>
            </a:r>
            <a:r>
              <a:rPr lang="ru-RU" dirty="0" smtClean="0">
                <a:latin typeface="Monotype Corsiva" pitchFamily="66" charset="0"/>
              </a:rPr>
              <a:t>повторяемая в пределах текста группа слов (или слово), объединенная в некий ряд. Именно </a:t>
            </a:r>
            <a:r>
              <a:rPr lang="ru-RU" i="1" dirty="0" smtClean="0">
                <a:latin typeface="Monotype Corsiva" pitchFamily="66" charset="0"/>
              </a:rPr>
              <a:t>повторяемость </a:t>
            </a:r>
            <a:r>
              <a:rPr lang="ru-RU" dirty="0" smtClean="0">
                <a:latin typeface="Monotype Corsiva" pitchFamily="66" charset="0"/>
              </a:rPr>
              <a:t>мотива в тексте литературном или музыкальном  становится его ключевым свойством.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C:\Documents and Settings\пользователь\Мои документы\Мои рисунки\letter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0"/>
            <a:ext cx="8229600" cy="150017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900" b="1" dirty="0" smtClean="0">
                <a:latin typeface="Monotype Corsiva" pitchFamily="66" charset="0"/>
              </a:rPr>
              <a:t>Сказочные мотивы в романе «</a:t>
            </a:r>
            <a:r>
              <a:rPr lang="ru-RU" sz="4900" b="1" dirty="0" err="1" smtClean="0">
                <a:latin typeface="Monotype Corsiva" pitchFamily="66" charset="0"/>
              </a:rPr>
              <a:t>Кысь</a:t>
            </a:r>
            <a:r>
              <a:rPr lang="ru-RU" sz="4900" b="1" dirty="0" smtClean="0">
                <a:latin typeface="Monotype Corsiva" pitchFamily="66" charset="0"/>
              </a:rPr>
              <a:t>» </a:t>
            </a:r>
            <a:r>
              <a:rPr lang="ru-RU" sz="4900" b="1" dirty="0" smtClean="0"/>
              <a:t/>
            </a:r>
            <a:br>
              <a:rPr lang="ru-RU" sz="4900" b="1" dirty="0" smtClean="0"/>
            </a:br>
            <a:r>
              <a:rPr lang="ru-RU" sz="4000" dirty="0" smtClean="0">
                <a:latin typeface="Monotype Corsiva" pitchFamily="66" charset="0"/>
              </a:rPr>
              <a:t>Структурообразующие мотивы</a:t>
            </a:r>
            <a:r>
              <a:rPr lang="ru-RU" dirty="0" smtClean="0">
                <a:latin typeface="Monotype Corsiva" pitchFamily="66" charset="0"/>
              </a:rPr>
              <a:t/>
            </a:r>
            <a:br>
              <a:rPr lang="ru-RU" dirty="0" smtClean="0">
                <a:latin typeface="Monotype Corsiva" pitchFamily="66" charset="0"/>
              </a:rPr>
            </a:br>
            <a:endParaRPr lang="ru-RU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785926"/>
            <a:ext cx="3328982" cy="1042982"/>
          </a:xfrm>
        </p:spPr>
        <p:txBody>
          <a:bodyPr/>
          <a:lstStyle/>
          <a:p>
            <a:pPr>
              <a:buNone/>
            </a:pPr>
            <a:r>
              <a:rPr lang="ru-RU" sz="3600" b="1" dirty="0" smtClean="0">
                <a:latin typeface="Monotype Corsiva" pitchFamily="66" charset="0"/>
              </a:rPr>
              <a:t>Мотив запрета </a:t>
            </a:r>
            <a:endParaRPr lang="ru-RU" sz="3600" dirty="0" smtClean="0">
              <a:latin typeface="Monotype Corsiva" pitchFamily="66" charset="0"/>
            </a:endParaRP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357686" y="2571744"/>
            <a:ext cx="450059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Monotype Corsiva" pitchFamily="66" charset="0"/>
              </a:rPr>
              <a:t>Традиционен для  волшебной сказки. </a:t>
            </a:r>
          </a:p>
          <a:p>
            <a:r>
              <a:rPr lang="ru-RU" sz="2800" dirty="0" smtClean="0">
                <a:latin typeface="Monotype Corsiva" pitchFamily="66" charset="0"/>
              </a:rPr>
              <a:t>В романе – это запрет на хранение и чтение печатных книг, якобы зараженных радиацией и опасных для жизни</a:t>
            </a:r>
            <a:r>
              <a:rPr lang="ru-RU" dirty="0" smtClean="0">
                <a:latin typeface="Monotype Corsiva" pitchFamily="66" charset="0"/>
              </a:rPr>
              <a:t>. 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1027" name="Picture 3" descr="D:\мои документы\док\рисунки\книги, школа\paper24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4286256"/>
            <a:ext cx="1857388" cy="1857388"/>
          </a:xfrm>
          <a:prstGeom prst="rect">
            <a:avLst/>
          </a:prstGeom>
          <a:noFill/>
        </p:spPr>
      </p:pic>
      <p:pic>
        <p:nvPicPr>
          <p:cNvPr id="1026" name="Picture 2" descr="D:\мои документы\док\рисунки\книги, школа\paper23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2714620"/>
            <a:ext cx="1984380" cy="198438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C:\Documents and Settings\пользователь\Мои документы\Мои рисунки\letter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85728"/>
            <a:ext cx="7472386" cy="11430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atin typeface="Monotype Corsiva" pitchFamily="66" charset="0"/>
              </a:rPr>
              <a:t>Мотив низкого (ложного) героя </a:t>
            </a:r>
            <a:endParaRPr lang="ru-RU" sz="4000" b="1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14744" y="1714488"/>
            <a:ext cx="4714908" cy="407196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dirty="0" smtClean="0">
                <a:latin typeface="Monotype Corsiva" pitchFamily="66" charset="0"/>
              </a:rPr>
              <a:t>		Данный мотив очень часто встречается в сказках. </a:t>
            </a:r>
          </a:p>
          <a:p>
            <a:pPr>
              <a:buNone/>
            </a:pPr>
            <a:r>
              <a:rPr lang="ru-RU" sz="2800" dirty="0" smtClean="0">
                <a:latin typeface="Monotype Corsiva" pitchFamily="66" charset="0"/>
              </a:rPr>
              <a:t>		Город  </a:t>
            </a:r>
            <a:r>
              <a:rPr lang="ru-RU" sz="2800" dirty="0" err="1" smtClean="0">
                <a:latin typeface="Monotype Corsiva" pitchFamily="66" charset="0"/>
              </a:rPr>
              <a:t>Федор-Кузмичск</a:t>
            </a:r>
            <a:r>
              <a:rPr lang="ru-RU" sz="2800" dirty="0" smtClean="0">
                <a:latin typeface="Monotype Corsiva" pitchFamily="66" charset="0"/>
              </a:rPr>
              <a:t> назван по имени «Набольшего Мурзы» Федора Кузьмича  </a:t>
            </a:r>
            <a:r>
              <a:rPr lang="ru-RU" sz="2800" dirty="0" err="1" smtClean="0">
                <a:latin typeface="Monotype Corsiva" pitchFamily="66" charset="0"/>
              </a:rPr>
              <a:t>Каблукова</a:t>
            </a:r>
            <a:r>
              <a:rPr lang="ru-RU" sz="2800" dirty="0" smtClean="0">
                <a:latin typeface="Monotype Corsiva" pitchFamily="66" charset="0"/>
              </a:rPr>
              <a:t>. Он всему голова, поводырь и учитель. Но читатель видит наглого и безграмотного человека.</a:t>
            </a:r>
            <a:endParaRPr lang="ru-RU" sz="2800" dirty="0">
              <a:latin typeface="Monotype Corsiva" pitchFamily="66" charset="0"/>
            </a:endParaRPr>
          </a:p>
        </p:txBody>
      </p:sp>
      <p:pic>
        <p:nvPicPr>
          <p:cNvPr id="2050" name="Picture 2" descr="C:\Documents and Settings\пользователь\Мои документы\Мои рисунки\162_9c7412cb0e88c7af2f498bcea1973f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714488"/>
            <a:ext cx="3000396" cy="41255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C:\Documents and Settings\пользователь\Мои документы\Мои рисунки\letter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21444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 </a:t>
            </a:r>
            <a:r>
              <a:rPr lang="ru-RU" b="1" dirty="0" smtClean="0">
                <a:latin typeface="Monotype Corsiva" pitchFamily="66" charset="0"/>
              </a:rPr>
              <a:t>Мотив заключения брака и воцарения на престоле</a:t>
            </a:r>
            <a:r>
              <a:rPr lang="ru-RU" sz="4000" dirty="0" smtClean="0">
                <a:latin typeface="Monotype Corsiva" pitchFamily="66" charset="0"/>
              </a:rPr>
              <a:t/>
            </a:r>
            <a:br>
              <a:rPr lang="ru-RU" sz="4000" dirty="0" smtClean="0">
                <a:latin typeface="Monotype Corsiva" pitchFamily="66" charset="0"/>
              </a:rPr>
            </a:br>
            <a:endParaRPr lang="ru-RU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928926" y="2000240"/>
            <a:ext cx="5757874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	</a:t>
            </a:r>
            <a:r>
              <a:rPr lang="ru-RU" sz="2800" dirty="0" smtClean="0">
                <a:latin typeface="Monotype Corsiva" pitchFamily="66" charset="0"/>
              </a:rPr>
              <a:t>«сказка обязательно вводит в какую-нибудь семью", после злоключений герой получает дочь царя  и полцарства в придачу. </a:t>
            </a:r>
          </a:p>
          <a:p>
            <a:pPr>
              <a:buNone/>
            </a:pPr>
            <a:r>
              <a:rPr lang="ru-RU" sz="2800" dirty="0" smtClean="0">
                <a:latin typeface="Monotype Corsiva" pitchFamily="66" charset="0"/>
              </a:rPr>
              <a:t>		В нашем случае это красавица Оленька, дочь главного санитара, Красный Терем и запрещенное сокровище – печатные книги. </a:t>
            </a:r>
            <a:endParaRPr lang="ru-RU" sz="2400" dirty="0">
              <a:latin typeface="Monotype Corsiva" pitchFamily="66" charset="0"/>
            </a:endParaRPr>
          </a:p>
        </p:txBody>
      </p:sp>
      <p:pic>
        <p:nvPicPr>
          <p:cNvPr id="3074" name="Picture 2" descr="C:\Documents and Settings\пользователь\Мои документы\Мои рисунки\CAOX83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2428868"/>
            <a:ext cx="1785950" cy="23017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C:\Documents and Settings\пользователь\Мои документы\Мои рисунки\letter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Monotype Corsiva" pitchFamily="66" charset="0"/>
              </a:rPr>
              <a:t>Мотив приобретения помощника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14678" y="1600200"/>
            <a:ext cx="5472122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	</a:t>
            </a:r>
            <a:r>
              <a:rPr lang="ru-RU" sz="2800" dirty="0" smtClean="0"/>
              <a:t> </a:t>
            </a:r>
            <a:r>
              <a:rPr lang="ru-RU" sz="2800" dirty="0" smtClean="0">
                <a:latin typeface="Monotype Corsiva" pitchFamily="66" charset="0"/>
              </a:rPr>
              <a:t>В волшебных сказах волшебный помощник является персонифицированной силой или способностью героя. </a:t>
            </a:r>
          </a:p>
          <a:p>
            <a:pPr>
              <a:buNone/>
            </a:pPr>
            <a:r>
              <a:rPr lang="ru-RU" sz="2800" dirty="0" smtClean="0">
                <a:latin typeface="Monotype Corsiva" pitchFamily="66" charset="0"/>
              </a:rPr>
              <a:t>		</a:t>
            </a:r>
            <a:r>
              <a:rPr lang="ru-RU" sz="2800" dirty="0" err="1" smtClean="0">
                <a:latin typeface="Monotype Corsiva" pitchFamily="66" charset="0"/>
              </a:rPr>
              <a:t>Кудеяр</a:t>
            </a:r>
            <a:r>
              <a:rPr lang="ru-RU" sz="2800" dirty="0" smtClean="0">
                <a:latin typeface="Monotype Corsiva" pitchFamily="66" charset="0"/>
              </a:rPr>
              <a:t> </a:t>
            </a:r>
            <a:r>
              <a:rPr lang="ru-RU" sz="2800" dirty="0" err="1" smtClean="0">
                <a:latin typeface="Monotype Corsiva" pitchFamily="66" charset="0"/>
              </a:rPr>
              <a:t>Кудеярыч</a:t>
            </a:r>
            <a:r>
              <a:rPr lang="ru-RU" sz="2800" dirty="0" smtClean="0">
                <a:latin typeface="Monotype Corsiva" pitchFamily="66" charset="0"/>
              </a:rPr>
              <a:t> с самого начала видел в Бенедикте своего сообщника и только ждал, когда он будет морально готов свергнуть старого правителя. </a:t>
            </a:r>
            <a:endParaRPr lang="ru-RU" sz="2800" dirty="0">
              <a:latin typeface="Monotype Corsiva" pitchFamily="66" charset="0"/>
            </a:endParaRPr>
          </a:p>
        </p:txBody>
      </p:sp>
      <p:pic>
        <p:nvPicPr>
          <p:cNvPr id="4098" name="Picture 2" descr="C:\Documents and Settings\пользователь\Мои документы\Мои рисунки\1133525114858439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2" y="1928802"/>
            <a:ext cx="3262316" cy="32623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C:\Documents and Settings\пользователь\Мои документы\Мои рисунки\letter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001056" cy="928694"/>
          </a:xfrm>
        </p:spPr>
        <p:txBody>
          <a:bodyPr>
            <a:noAutofit/>
          </a:bodyPr>
          <a:lstStyle/>
          <a:p>
            <a:pPr algn="l"/>
            <a:r>
              <a:rPr lang="ru-RU" b="1" dirty="0" smtClean="0">
                <a:latin typeface="Monotype Corsiva" pitchFamily="66" charset="0"/>
              </a:rPr>
              <a:t>	   </a:t>
            </a:r>
            <a:br>
              <a:rPr lang="ru-RU" b="1" dirty="0" smtClean="0">
                <a:latin typeface="Monotype Corsiva" pitchFamily="66" charset="0"/>
              </a:rPr>
            </a:br>
            <a:r>
              <a:rPr lang="ru-RU" b="1" dirty="0" smtClean="0">
                <a:latin typeface="Monotype Corsiva" pitchFamily="66" charset="0"/>
              </a:rPr>
              <a:t>		Орнаментальные мотивы</a:t>
            </a:r>
            <a:br>
              <a:rPr lang="ru-RU" b="1" dirty="0" smtClean="0">
                <a:latin typeface="Monotype Corsiva" pitchFamily="66" charset="0"/>
              </a:rPr>
            </a:br>
            <a:r>
              <a:rPr lang="ru-RU" sz="3600" dirty="0" smtClean="0">
                <a:latin typeface="Monotype Corsiva" pitchFamily="66" charset="0"/>
              </a:rPr>
              <a:t/>
            </a:r>
            <a:br>
              <a:rPr lang="ru-RU" sz="3600" dirty="0" smtClean="0">
                <a:latin typeface="Monotype Corsiva" pitchFamily="66" charset="0"/>
              </a:rPr>
            </a:br>
            <a:endParaRPr lang="ru-RU" sz="3200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00430" y="1785926"/>
            <a:ext cx="5300642" cy="4525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		</a:t>
            </a:r>
            <a:r>
              <a:rPr lang="ru-RU" dirty="0" smtClean="0">
                <a:latin typeface="Monotype Corsiva" pitchFamily="66" charset="0"/>
              </a:rPr>
              <a:t> </a:t>
            </a:r>
            <a:r>
              <a:rPr lang="ru-RU" sz="2800" dirty="0" smtClean="0">
                <a:latin typeface="Monotype Corsiva" pitchFamily="66" charset="0"/>
              </a:rPr>
              <a:t>В сказках с мотивом чудесного супруга круг персонажей, вступающих в брак  с людьми, достаточно широк: это герои, обладающие необыкновенными способностями и свойствами, различные животные, птицы, рыбы, цветы, стихии и светила.</a:t>
            </a:r>
          </a:p>
          <a:p>
            <a:pPr>
              <a:buNone/>
            </a:pPr>
            <a:r>
              <a:rPr lang="ru-RU" sz="2800" dirty="0" smtClean="0">
                <a:latin typeface="Monotype Corsiva" pitchFamily="66" charset="0"/>
              </a:rPr>
              <a:t>		Очаровательная Оленька, супруга Бенедикта, тоже не избежала последствий ядерного взрыва, у нее есть когти на ногах.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1214422"/>
            <a:ext cx="53578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Monotype Corsiva" pitchFamily="66" charset="0"/>
              </a:rPr>
              <a:t>Мотив чудесной супруги.</a:t>
            </a:r>
            <a:endParaRPr lang="ru-RU" sz="4000" dirty="0"/>
          </a:p>
        </p:txBody>
      </p:sp>
      <p:pic>
        <p:nvPicPr>
          <p:cNvPr id="5122" name="Picture 2" descr="C:\Documents and Settings\пользователь\Мои документы\Мои рисунки\CABSSVS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813" y="2714620"/>
            <a:ext cx="3413851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C:\Documents and Settings\пользователь\Мои документы\Мои рисунки\letter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0004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Monotype Corsiva" pitchFamily="66" charset="0"/>
              </a:rPr>
              <a:t>Мотив чудесного рождения          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86182" y="1600200"/>
            <a:ext cx="4900618" cy="4614881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800" dirty="0" smtClean="0">
                <a:latin typeface="Monotype Corsiva" pitchFamily="66" charset="0"/>
              </a:rPr>
              <a:t>		Традиционно в сказках используется мотив чудесного рождения: появление  чудесных сыновей («по локоть руки в золоте, по колено ноги в серебре, на каждом волоске по жемчужине») или волшебных дочерей. 	</a:t>
            </a:r>
          </a:p>
          <a:p>
            <a:pPr>
              <a:buNone/>
            </a:pPr>
            <a:r>
              <a:rPr lang="ru-RU" sz="2800" dirty="0" smtClean="0">
                <a:latin typeface="Monotype Corsiva" pitchFamily="66" charset="0"/>
              </a:rPr>
              <a:t>		В романе «</a:t>
            </a:r>
            <a:r>
              <a:rPr lang="ru-RU" sz="2800" dirty="0" err="1" smtClean="0">
                <a:latin typeface="Monotype Corsiva" pitchFamily="66" charset="0"/>
              </a:rPr>
              <a:t>Кысь</a:t>
            </a:r>
            <a:r>
              <a:rPr lang="ru-RU" sz="2800" dirty="0" smtClean="0">
                <a:latin typeface="Monotype Corsiva" pitchFamily="66" charset="0"/>
              </a:rPr>
              <a:t>» этот мотив трансформирован: рождаются не чудесные дети, а непонятно кто («ни котенок, ни лягушка, а неведома зверушка»).  </a:t>
            </a:r>
            <a:endParaRPr lang="ru-RU" sz="2800" dirty="0">
              <a:latin typeface="Monotype Corsiva" pitchFamily="66" charset="0"/>
            </a:endParaRPr>
          </a:p>
        </p:txBody>
      </p:sp>
      <p:pic>
        <p:nvPicPr>
          <p:cNvPr id="6146" name="Picture 2" descr="C:\Documents and Settings\пользователь\Мои документы\Мои рисунки\CANFLXL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893" y="2143116"/>
            <a:ext cx="3413851" cy="25717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C:\Documents and Settings\пользователь\Мои документы\Мои рисунки\letter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atin typeface="Monotype Corsiva" pitchFamily="66" charset="0"/>
              </a:rPr>
              <a:t>Мотив разрушения брака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2143116"/>
            <a:ext cx="7829576" cy="332899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800" dirty="0" smtClean="0"/>
              <a:t>		</a:t>
            </a:r>
            <a:r>
              <a:rPr lang="ru-RU" sz="3600" b="1" dirty="0" smtClean="0">
                <a:latin typeface="Monotype Corsiva" pitchFamily="66" charset="0"/>
              </a:rPr>
              <a:t>Хотя Бенедикт и Оленька на протяжении всего романа состояли в браке, но к концу их отношения явно испортились, и Бенедикт, мучаясь душевными страданиями, даже покидал дом. </a:t>
            </a:r>
            <a:endParaRPr lang="ru-RU" b="1" dirty="0">
              <a:latin typeface="Monotype Corsiva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C:\Documents and Settings\пользователь\Мои документы\Мои рисунки\letter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4876" y="3071810"/>
            <a:ext cx="4071966" cy="3000396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Monotype Corsiva" pitchFamily="66" charset="0"/>
              </a:rPr>
              <a:t>Работу выполнила </a:t>
            </a:r>
            <a:br>
              <a:rPr lang="ru-RU" sz="3200" dirty="0" smtClean="0">
                <a:latin typeface="Monotype Corsiva" pitchFamily="66" charset="0"/>
              </a:rPr>
            </a:br>
            <a:r>
              <a:rPr lang="ru-RU" sz="3200" dirty="0" smtClean="0">
                <a:latin typeface="Monotype Corsiva" pitchFamily="66" charset="0"/>
              </a:rPr>
              <a:t>ученица </a:t>
            </a:r>
            <a:r>
              <a:rPr lang="ru-RU" sz="3200" dirty="0" smtClean="0">
                <a:latin typeface="Monotype Corsiva" pitchFamily="66" charset="0"/>
              </a:rPr>
              <a:t>11 </a:t>
            </a:r>
            <a:r>
              <a:rPr lang="ru-RU" sz="3200" dirty="0" smtClean="0">
                <a:latin typeface="Monotype Corsiva" pitchFamily="66" charset="0"/>
              </a:rPr>
              <a:t>класса</a:t>
            </a:r>
            <a:br>
              <a:rPr lang="ru-RU" sz="3200" dirty="0" smtClean="0">
                <a:latin typeface="Monotype Corsiva" pitchFamily="66" charset="0"/>
              </a:rPr>
            </a:br>
            <a:r>
              <a:rPr lang="ru-RU" sz="3200" dirty="0" smtClean="0">
                <a:latin typeface="Monotype Corsiva" pitchFamily="66" charset="0"/>
              </a:rPr>
              <a:t>Мамутова Карина</a:t>
            </a:r>
            <a:br>
              <a:rPr lang="ru-RU" sz="3200" dirty="0" smtClean="0">
                <a:latin typeface="Monotype Corsiva" pitchFamily="66" charset="0"/>
              </a:rPr>
            </a:br>
            <a:r>
              <a:rPr lang="ru-RU" sz="3200" dirty="0" smtClean="0">
                <a:latin typeface="Monotype Corsiva" pitchFamily="66" charset="0"/>
              </a:rPr>
              <a:t>Педагог-консультант: </a:t>
            </a:r>
            <a:br>
              <a:rPr lang="ru-RU" sz="3200" dirty="0" smtClean="0">
                <a:latin typeface="Monotype Corsiva" pitchFamily="66" charset="0"/>
              </a:rPr>
            </a:br>
            <a:r>
              <a:rPr lang="ru-RU" sz="3200" dirty="0" smtClean="0">
                <a:latin typeface="Monotype Corsiva" pitchFamily="66" charset="0"/>
              </a:rPr>
              <a:t>Шептицкая Т. И.</a:t>
            </a:r>
            <a:br>
              <a:rPr lang="ru-RU" sz="3200" dirty="0" smtClean="0">
                <a:latin typeface="Monotype Corsiva" pitchFamily="66" charset="0"/>
              </a:rPr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5" name="Содержимое 4" descr="PICT015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57158" y="357166"/>
            <a:ext cx="4214816" cy="48294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C:\Documents and Settings\пользователь\Мои документы\Мои рисунки\letter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latin typeface="Monotype Corsiva" pitchFamily="66" charset="0"/>
              </a:rPr>
              <a:t>Мотив победы в бою</a:t>
            </a:r>
            <a:r>
              <a:rPr lang="ru-RU" sz="3600" dirty="0" smtClean="0">
                <a:latin typeface="Monotype Corsiva" pitchFamily="66" charset="0"/>
              </a:rPr>
              <a:t/>
            </a:r>
            <a:br>
              <a:rPr lang="ru-RU" sz="3600" dirty="0" smtClean="0">
                <a:latin typeface="Monotype Corsiva" pitchFamily="66" charset="0"/>
              </a:rPr>
            </a:br>
            <a:endParaRPr lang="ru-RU" sz="3600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868" y="1600200"/>
            <a:ext cx="5114932" cy="418625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		</a:t>
            </a:r>
            <a:r>
              <a:rPr lang="ru-RU" sz="3000" dirty="0" smtClean="0">
                <a:latin typeface="Monotype Corsiva" pitchFamily="66" charset="0"/>
              </a:rPr>
              <a:t>Бой в сказках – это противостояние двух миров,  он воскрешает древний сказочный </a:t>
            </a:r>
            <a:r>
              <a:rPr lang="ru-RU" sz="3000" dirty="0" err="1" smtClean="0">
                <a:latin typeface="Monotype Corsiva" pitchFamily="66" charset="0"/>
              </a:rPr>
              <a:t>архетипический</a:t>
            </a:r>
            <a:r>
              <a:rPr lang="ru-RU" sz="3000" dirty="0" smtClean="0">
                <a:latin typeface="Monotype Corsiva" pitchFamily="66" charset="0"/>
              </a:rPr>
              <a:t> сюжет. Такой мотив близок к мифологическому.</a:t>
            </a:r>
          </a:p>
          <a:p>
            <a:pPr>
              <a:buNone/>
            </a:pPr>
            <a:r>
              <a:rPr lang="ru-RU" sz="3000" dirty="0" smtClean="0">
                <a:latin typeface="Monotype Corsiva" pitchFamily="66" charset="0"/>
              </a:rPr>
              <a:t>		В романе в «битву» вступает </a:t>
            </a:r>
            <a:r>
              <a:rPr lang="ru-RU" sz="3000" dirty="0" err="1" smtClean="0">
                <a:latin typeface="Monotype Corsiva" pitchFamily="66" charset="0"/>
              </a:rPr>
              <a:t>Кудеяров</a:t>
            </a:r>
            <a:r>
              <a:rPr lang="ru-RU" sz="3000" dirty="0" smtClean="0">
                <a:latin typeface="Monotype Corsiva" pitchFamily="66" charset="0"/>
              </a:rPr>
              <a:t> с Бенедиктом против </a:t>
            </a:r>
            <a:r>
              <a:rPr lang="ru-RU" sz="3500" dirty="0" smtClean="0">
                <a:latin typeface="Monotype Corsiva" pitchFamily="66" charset="0"/>
              </a:rPr>
              <a:t> </a:t>
            </a:r>
            <a:r>
              <a:rPr lang="ru-RU" sz="3000" dirty="0" smtClean="0">
                <a:latin typeface="Monotype Corsiva" pitchFamily="66" charset="0"/>
              </a:rPr>
              <a:t>Федора Кузьмича</a:t>
            </a:r>
            <a:r>
              <a:rPr lang="ru-RU" sz="3500" dirty="0" smtClean="0">
                <a:latin typeface="Monotype Corsiva" pitchFamily="66" charset="0"/>
              </a:rPr>
              <a:t>. </a:t>
            </a:r>
            <a:r>
              <a:rPr lang="ru-RU" dirty="0" smtClean="0">
                <a:latin typeface="Monotype Corsiva" pitchFamily="66" charset="0"/>
              </a:rPr>
              <a:t>«</a:t>
            </a:r>
            <a:r>
              <a:rPr lang="ru-RU" sz="3000" dirty="0" smtClean="0">
                <a:latin typeface="Monotype Corsiva" pitchFamily="66" charset="0"/>
              </a:rPr>
              <a:t>Бой» заканчивается смертью  старого правителя.</a:t>
            </a:r>
            <a:endParaRPr lang="ru-RU" sz="3000" dirty="0">
              <a:latin typeface="Monotype Corsiva" pitchFamily="66" charset="0"/>
            </a:endParaRPr>
          </a:p>
        </p:txBody>
      </p:sp>
      <p:pic>
        <p:nvPicPr>
          <p:cNvPr id="7170" name="Picture 2" descr="C:\Documents and Settings\пользователь\Мои документы\Мои рисунки\CACK50Y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4499" y="1285860"/>
            <a:ext cx="2618741" cy="39416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C:\Documents and Settings\пользователь\Мои документы\Мои рисунки\letter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Monotype Corsiva" pitchFamily="66" charset="0"/>
              </a:rPr>
              <a:t>Мотив воздаяния </a:t>
            </a:r>
            <a:r>
              <a:rPr lang="ru-RU" sz="3600" dirty="0" smtClean="0">
                <a:latin typeface="Monotype Corsiva" pitchFamily="66" charset="0"/>
              </a:rPr>
              <a:t/>
            </a:r>
            <a:br>
              <a:rPr lang="ru-RU" sz="3600" dirty="0" smtClean="0">
                <a:latin typeface="Monotype Corsiva" pitchFamily="66" charset="0"/>
              </a:rPr>
            </a:br>
            <a:endParaRPr lang="ru-RU" sz="3600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29190" y="1714488"/>
            <a:ext cx="3829048" cy="442915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		</a:t>
            </a:r>
            <a:r>
              <a:rPr lang="ru-RU" sz="2800" dirty="0" smtClean="0">
                <a:latin typeface="Monotype Corsiva" pitchFamily="66" charset="0"/>
              </a:rPr>
              <a:t>Как и в сказках, самое настоящее чудо случается в романе  «Кысь»: пламя не тронуло ни в чем не повинных людей, и, напротив, как знак страшного возмездия, за грехи земные сгорел </a:t>
            </a:r>
            <a:r>
              <a:rPr lang="ru-RU" sz="2800" dirty="0" err="1" smtClean="0">
                <a:latin typeface="Monotype Corsiva" pitchFamily="66" charset="0"/>
              </a:rPr>
              <a:t>Федор-Кузьмичск</a:t>
            </a:r>
            <a:r>
              <a:rPr lang="ru-RU" sz="2800" dirty="0" smtClean="0">
                <a:latin typeface="Monotype Corsiva" pitchFamily="66" charset="0"/>
              </a:rPr>
              <a:t> и его обитатели. </a:t>
            </a:r>
            <a:endParaRPr lang="ru-RU" sz="2800" dirty="0">
              <a:latin typeface="Monotype Corsiva" pitchFamily="66" charset="0"/>
            </a:endParaRPr>
          </a:p>
        </p:txBody>
      </p:sp>
      <p:pic>
        <p:nvPicPr>
          <p:cNvPr id="8194" name="Picture 2" descr="C:\Documents and Settings\пользователь\Мои документы\Мои рисунки\CAK5E7SP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0404" y="1500174"/>
            <a:ext cx="4637348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C:\Documents and Settings\пользователь\Мои документы\Мои рисунки\letter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358246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Monotype Corsiva" pitchFamily="66" charset="0"/>
              </a:rPr>
              <a:t>Мотив идентификации – лейтмотив произведения.</a:t>
            </a:r>
            <a:r>
              <a:rPr lang="ru-RU" sz="3600" dirty="0" smtClean="0">
                <a:latin typeface="Monotype Corsiva" pitchFamily="66" charset="0"/>
              </a:rPr>
              <a:t/>
            </a:r>
            <a:br>
              <a:rPr lang="ru-RU" sz="3600" dirty="0" smtClean="0">
                <a:latin typeface="Monotype Corsiva" pitchFamily="66" charset="0"/>
              </a:rPr>
            </a:br>
            <a:endParaRPr lang="ru-RU" sz="3600" dirty="0">
              <a:latin typeface="Monotype Corsiva" pitchFamily="66" charset="0"/>
            </a:endParaRPr>
          </a:p>
        </p:txBody>
      </p:sp>
      <p:pic>
        <p:nvPicPr>
          <p:cNvPr id="7" name="Picture 4" descr="C:\Documents and Settings\пользователь\Мои документы\Мои рисунки\сама кысь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285860"/>
            <a:ext cx="3214710" cy="26587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57298"/>
            <a:ext cx="9144000" cy="511494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latin typeface="Monotype Corsiva" pitchFamily="66" charset="0"/>
              </a:rPr>
              <a:t>						</a:t>
            </a:r>
            <a:r>
              <a:rPr lang="ru-RU" sz="2800" dirty="0" smtClean="0">
                <a:latin typeface="Monotype Corsiva" pitchFamily="66" charset="0"/>
              </a:rPr>
              <a:t>Одним из главных 						непонятных героев романа 					является </a:t>
            </a:r>
            <a:r>
              <a:rPr lang="ru-RU" sz="2800" dirty="0" err="1" smtClean="0">
                <a:latin typeface="Monotype Corsiva" pitchFamily="66" charset="0"/>
              </a:rPr>
              <a:t>кысь</a:t>
            </a:r>
            <a:r>
              <a:rPr lang="ru-RU" sz="2800" dirty="0" smtClean="0">
                <a:latin typeface="Monotype Corsiva" pitchFamily="66" charset="0"/>
              </a:rPr>
              <a:t>. Неслучайно так 					назван роман. Никто ее не видел, и 				даже говорить о ней нельзя: «Сама 				она бледная, плотная такая, без цвету, 				- вот как сумерки  али как рыба…»</a:t>
            </a:r>
          </a:p>
          <a:p>
            <a:pPr>
              <a:buNone/>
            </a:pPr>
            <a:r>
              <a:rPr lang="ru-RU" sz="2800" dirty="0" smtClean="0">
                <a:latin typeface="Monotype Corsiva" pitchFamily="66" charset="0"/>
              </a:rPr>
              <a:t>		«Пойдет человек так вот в  лес,  а она  ему на шею-то сзади: хоп!  и  хребтину  зубами: </a:t>
            </a:r>
            <a:r>
              <a:rPr lang="ru-RU" sz="2800" dirty="0" err="1" smtClean="0">
                <a:latin typeface="Monotype Corsiva" pitchFamily="66" charset="0"/>
              </a:rPr>
              <a:t>хрусь</a:t>
            </a:r>
            <a:r>
              <a:rPr lang="ru-RU" sz="2800" dirty="0" smtClean="0">
                <a:latin typeface="Monotype Corsiva" pitchFamily="66" charset="0"/>
              </a:rPr>
              <a:t>! - а когтем главную-то  жилочку нащупает  и перервет,  и весь разум из человека и выйдет».</a:t>
            </a:r>
          </a:p>
          <a:p>
            <a:pPr>
              <a:buNone/>
            </a:pPr>
            <a:r>
              <a:rPr lang="ru-RU" dirty="0" smtClean="0">
                <a:latin typeface="Monotype Corsiva" pitchFamily="66" charset="0"/>
              </a:rPr>
              <a:t> </a:t>
            </a:r>
            <a:endParaRPr lang="ru-RU" dirty="0">
              <a:latin typeface="Monotype Corsiva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C:\Documents and Settings\пользователь\Мои документы\Мои рисунки\letter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14290"/>
            <a:ext cx="8258204" cy="664371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		 </a:t>
            </a:r>
            <a:r>
              <a:rPr lang="ru-RU" b="1" dirty="0" smtClean="0">
                <a:latin typeface="Monotype Corsiva" pitchFamily="66" charset="0"/>
              </a:rPr>
              <a:t>Лейтмотив</a:t>
            </a:r>
            <a:r>
              <a:rPr lang="ru-RU" dirty="0" smtClean="0">
                <a:latin typeface="Monotype Corsiva" pitchFamily="66" charset="0"/>
              </a:rPr>
              <a:t> - ряд повторяемых лексических блоков, который служит созданию определенного настроения. Многократно повторенное слово «</a:t>
            </a:r>
            <a:r>
              <a:rPr lang="ru-RU" dirty="0" err="1" smtClean="0">
                <a:latin typeface="Monotype Corsiva" pitchFamily="66" charset="0"/>
              </a:rPr>
              <a:t>кысь</a:t>
            </a:r>
            <a:r>
              <a:rPr lang="ru-RU" dirty="0" smtClean="0">
                <a:latin typeface="Monotype Corsiva" pitchFamily="66" charset="0"/>
              </a:rPr>
              <a:t>» определяет общую тональность романа – неспокойную, тревожную, сумеречную.</a:t>
            </a:r>
          </a:p>
          <a:p>
            <a:pPr>
              <a:buNone/>
            </a:pPr>
            <a:r>
              <a:rPr lang="ru-RU" dirty="0" smtClean="0">
                <a:latin typeface="Monotype Corsiva" pitchFamily="66" charset="0"/>
              </a:rPr>
              <a:t>		Что хотела сказать писательница этим образом? Мы считаем, что налицо </a:t>
            </a:r>
            <a:r>
              <a:rPr lang="ru-RU" b="1" dirty="0" smtClean="0">
                <a:latin typeface="Monotype Corsiva" pitchFamily="66" charset="0"/>
              </a:rPr>
              <a:t>лейтмотивное построение произведения,</a:t>
            </a:r>
            <a:r>
              <a:rPr lang="ru-RU" dirty="0" smtClean="0">
                <a:latin typeface="Monotype Corsiva" pitchFamily="66" charset="0"/>
              </a:rPr>
              <a:t> при котором некоторый мотив, возникнув, повторяется затем множество раз, выступая каждый раз в новом варианте, новых очертаниях и во все новых сочетаниях с другими мотивами, привлекая внимание читателя к значимым элементам авторского художественного мира.</a:t>
            </a:r>
          </a:p>
          <a:p>
            <a:pPr>
              <a:buNone/>
            </a:pPr>
            <a:endParaRPr lang="ru-RU" dirty="0">
              <a:latin typeface="Monotype Corsiva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 descr="C:\Documents and Settings\пользователь\Мои документы\Мои рисунки\letter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8266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Заключение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dirty="0" smtClean="0">
                <a:latin typeface="Monotype Corsiva" pitchFamily="66" charset="0"/>
              </a:rPr>
              <a:t>		</a:t>
            </a:r>
            <a:r>
              <a:rPr lang="ru-RU" b="1" dirty="0" smtClean="0">
                <a:latin typeface="Monotype Corsiva" pitchFamily="66" charset="0"/>
              </a:rPr>
              <a:t>Описав и проанализировав  комплекс сказочных мотивов в романе «</a:t>
            </a:r>
            <a:r>
              <a:rPr lang="ru-RU" b="1" dirty="0" err="1" smtClean="0">
                <a:latin typeface="Monotype Corsiva" pitchFamily="66" charset="0"/>
              </a:rPr>
              <a:t>Кысь</a:t>
            </a:r>
            <a:r>
              <a:rPr lang="ru-RU" b="1" dirty="0" smtClean="0">
                <a:latin typeface="Monotype Corsiva" pitchFamily="66" charset="0"/>
              </a:rPr>
              <a:t>»,  можно говорить о том, что через сказочные мотивы осуществляется связь романа с фольклором, но не только. </a:t>
            </a:r>
          </a:p>
          <a:p>
            <a:pPr algn="just">
              <a:buNone/>
            </a:pPr>
            <a:r>
              <a:rPr lang="ru-RU" b="1" dirty="0" smtClean="0">
                <a:latin typeface="Monotype Corsiva" pitchFamily="66" charset="0"/>
              </a:rPr>
              <a:t>		Выяснилось, что эти мотивы формируют композицию произведения, т. е. </a:t>
            </a:r>
            <a:r>
              <a:rPr lang="ru-RU" b="1" dirty="0" err="1" smtClean="0">
                <a:latin typeface="Monotype Corsiva" pitchFamily="66" charset="0"/>
              </a:rPr>
              <a:t>мотивно</a:t>
            </a:r>
            <a:r>
              <a:rPr lang="ru-RU" b="1" dirty="0" smtClean="0">
                <a:latin typeface="Monotype Corsiva" pitchFamily="66" charset="0"/>
              </a:rPr>
              <a:t> организуют роман, укладываются в сказочное  клише. </a:t>
            </a:r>
            <a:endParaRPr lang="ru-RU" b="1" dirty="0">
              <a:latin typeface="Monotype Corsiva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C:\Documents and Settings\пользователь\Мои документы\Мои рисунки\letter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642918"/>
            <a:ext cx="8072494" cy="600079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/>
              <a:t>		</a:t>
            </a:r>
            <a:r>
              <a:rPr lang="ru-RU" sz="3600" b="1" dirty="0" smtClean="0">
                <a:latin typeface="Monotype Corsiva" pitchFamily="66" charset="0"/>
              </a:rPr>
              <a:t>Цель исследования</a:t>
            </a:r>
            <a:r>
              <a:rPr lang="ru-RU" sz="3600" dirty="0" smtClean="0">
                <a:latin typeface="Monotype Corsiva" pitchFamily="66" charset="0"/>
              </a:rPr>
              <a:t>: описание и анализ комплекса сказочных мотивов в романе </a:t>
            </a:r>
          </a:p>
          <a:p>
            <a:pPr>
              <a:buNone/>
            </a:pPr>
            <a:r>
              <a:rPr lang="ru-RU" sz="3600" b="1" dirty="0" smtClean="0">
                <a:latin typeface="Monotype Corsiva" pitchFamily="66" charset="0"/>
              </a:rPr>
              <a:t>		Задачи</a:t>
            </a:r>
            <a:r>
              <a:rPr lang="ru-RU" sz="3600" dirty="0" smtClean="0">
                <a:latin typeface="Monotype Corsiva" pitchFamily="66" charset="0"/>
              </a:rPr>
              <a:t>: </a:t>
            </a:r>
          </a:p>
          <a:p>
            <a:pPr lvl="0"/>
            <a:r>
              <a:rPr lang="ru-RU" sz="3600" dirty="0" smtClean="0">
                <a:latin typeface="Monotype Corsiva" pitchFamily="66" charset="0"/>
              </a:rPr>
              <a:t>Познакомиться с творчеством Т. Толстой, изучить текст ее романа </a:t>
            </a:r>
          </a:p>
          <a:p>
            <a:pPr lvl="0"/>
            <a:r>
              <a:rPr lang="ru-RU" sz="3600" dirty="0" smtClean="0">
                <a:latin typeface="Monotype Corsiva" pitchFamily="66" charset="0"/>
              </a:rPr>
              <a:t>Определить содержание термина «мотив»</a:t>
            </a:r>
          </a:p>
          <a:p>
            <a:pPr lvl="0"/>
            <a:r>
              <a:rPr lang="ru-RU" sz="3600" dirty="0" smtClean="0">
                <a:latin typeface="Monotype Corsiva" pitchFamily="66" charset="0"/>
              </a:rPr>
              <a:t>Описать сказочные мотивы в романе Т. Толстой «</a:t>
            </a:r>
            <a:r>
              <a:rPr lang="ru-RU" sz="3600" dirty="0" err="1" smtClean="0">
                <a:latin typeface="Monotype Corsiva" pitchFamily="66" charset="0"/>
              </a:rPr>
              <a:t>Кысь</a:t>
            </a:r>
            <a:r>
              <a:rPr lang="ru-RU" sz="3600" dirty="0" smtClean="0">
                <a:latin typeface="Monotype Corsiva" pitchFamily="66" charset="0"/>
              </a:rPr>
              <a:t>» </a:t>
            </a:r>
          </a:p>
          <a:p>
            <a:pPr lvl="0"/>
            <a:r>
              <a:rPr lang="ru-RU" sz="3600" dirty="0" smtClean="0">
                <a:latin typeface="Monotype Corsiva" pitchFamily="66" charset="0"/>
              </a:rPr>
              <a:t>Раскрыть специфику их функционирования в романе</a:t>
            </a:r>
          </a:p>
          <a:p>
            <a:endParaRPr lang="ru-RU" dirty="0">
              <a:latin typeface="Monotype Corsiva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C:\Documents and Settings\пользователь\Мои документы\Мои рисунки\letter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785794"/>
            <a:ext cx="8229600" cy="5357850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latin typeface="Monotype Corsiva" pitchFamily="66" charset="0"/>
              </a:rPr>
              <a:t>	</a:t>
            </a:r>
            <a:r>
              <a:rPr lang="ru-RU" sz="4400" b="1" dirty="0" smtClean="0">
                <a:latin typeface="Monotype Corsiva" pitchFamily="66" charset="0"/>
              </a:rPr>
              <a:t>Гипотеза</a:t>
            </a:r>
            <a:r>
              <a:rPr lang="ru-RU" sz="4400" dirty="0" smtClean="0">
                <a:latin typeface="Monotype Corsiva" pitchFamily="66" charset="0"/>
              </a:rPr>
              <a:t>: мы предполагаем, что через сказочные мотивы осуществляется взаимодействие романа с фольклором.</a:t>
            </a:r>
            <a:endParaRPr lang="ru-RU" sz="4000" dirty="0" smtClean="0">
              <a:latin typeface="Monotype Corsiva" pitchFamily="66" charset="0"/>
            </a:endParaRPr>
          </a:p>
          <a:p>
            <a:pPr>
              <a:buNone/>
            </a:pPr>
            <a:endParaRPr lang="ru-RU" sz="4000" dirty="0" smtClean="0"/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C:\Documents and Settings\пользователь\Мои документы\Мои рисунки\letter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7166"/>
            <a:ext cx="8229600" cy="650083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b="1" dirty="0" smtClean="0"/>
              <a:t>		</a:t>
            </a:r>
            <a:r>
              <a:rPr lang="ru-RU" sz="3600" b="1" dirty="0" smtClean="0">
                <a:latin typeface="Monotype Corsiva" pitchFamily="66" charset="0"/>
              </a:rPr>
              <a:t>Актуальность</a:t>
            </a:r>
            <a:r>
              <a:rPr lang="ru-RU" sz="3600" dirty="0" smtClean="0">
                <a:latin typeface="Monotype Corsiva" pitchFamily="66" charset="0"/>
              </a:rPr>
              <a:t> работы заключается в том, что, несмотря на нарастающий интерес исследователей к творчеству Т.Толстой, и в частности, к ее роману «</a:t>
            </a:r>
            <a:r>
              <a:rPr lang="ru-RU" sz="3600" dirty="0" err="1" smtClean="0">
                <a:latin typeface="Monotype Corsiva" pitchFamily="66" charset="0"/>
              </a:rPr>
              <a:t>Кысь</a:t>
            </a:r>
            <a:r>
              <a:rPr lang="ru-RU" sz="3600" dirty="0" smtClean="0">
                <a:latin typeface="Monotype Corsiva" pitchFamily="66" charset="0"/>
              </a:rPr>
              <a:t>», в современной науке мало специальных монографических исследований, посвященных анализу сказочных мотивов  в указанном произведении</a:t>
            </a:r>
          </a:p>
          <a:p>
            <a:pPr>
              <a:buNone/>
            </a:pPr>
            <a:r>
              <a:rPr lang="ru-RU" sz="3600" b="1" dirty="0" smtClean="0">
                <a:latin typeface="Monotype Corsiva" pitchFamily="66" charset="0"/>
              </a:rPr>
              <a:t>		Практическая значимость: </a:t>
            </a:r>
            <a:r>
              <a:rPr lang="ru-RU" sz="3600" dirty="0" smtClean="0">
                <a:latin typeface="Monotype Corsiva" pitchFamily="66" charset="0"/>
              </a:rPr>
              <a:t>возможность использования данных при изучении современной литературы, при мотивном анализе других произведений, на факультативных занятиях</a:t>
            </a:r>
            <a:endParaRPr lang="ru-RU" sz="3600" dirty="0">
              <a:latin typeface="Monotype Corsiva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C:\Documents and Settings\пользователь\Мои документы\Мои рисунки\letter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C:\Documents and Settings\пользователь\Мои документы\Мои рисунки\толстая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14282" y="1428736"/>
            <a:ext cx="3214710" cy="416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Monotype Corsiva" pitchFamily="66" charset="0"/>
              </a:rPr>
              <a:t>Татьяна Никитична Толстая</a:t>
            </a:r>
            <a:endParaRPr lang="ru-RU" b="1" dirty="0"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868" y="1214422"/>
            <a:ext cx="5143536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Monotype Corsiva" pitchFamily="66" charset="0"/>
              </a:rPr>
              <a:t>	Татьяна Никитична Толстая, известный прозаик, публицист. </a:t>
            </a:r>
          </a:p>
          <a:p>
            <a:r>
              <a:rPr lang="ru-RU" sz="2000" dirty="0" smtClean="0">
                <a:latin typeface="Monotype Corsiva" pitchFamily="66" charset="0"/>
              </a:rPr>
              <a:t>	В роду писательницы выдающиеся мастера художественного слова: дед по отцовской линии — писатель Алексей Николаевич Толстой, дед по материнской линии — Михаил Леонидович Лозинский, знаменитый переводчик и незаурядный поэт эпохи Серебряного века. </a:t>
            </a:r>
          </a:p>
          <a:p>
            <a:r>
              <a:rPr lang="ru-RU" sz="2000" dirty="0" smtClean="0">
                <a:latin typeface="Monotype Corsiva" pitchFamily="66" charset="0"/>
              </a:rPr>
              <a:t>	Толстую называют одним из ярких имен «артистической прозы», уходящей своими корнями к «игровой прозе» Булгакова, </a:t>
            </a:r>
            <a:r>
              <a:rPr lang="ru-RU" sz="2000" dirty="0" err="1" smtClean="0">
                <a:latin typeface="Monotype Corsiva" pitchFamily="66" charset="0"/>
              </a:rPr>
              <a:t>Олеши</a:t>
            </a:r>
            <a:r>
              <a:rPr lang="ru-RU" sz="2000" dirty="0" smtClean="0">
                <a:latin typeface="Monotype Corsiva" pitchFamily="66" charset="0"/>
              </a:rPr>
              <a:t>, принесшей с собой пародию, шутовство, праздник, эксцентричность авторского «я».  Известны такие ее произведения: «</a:t>
            </a:r>
            <a:r>
              <a:rPr lang="ru-RU" sz="2000" dirty="0" err="1" smtClean="0">
                <a:latin typeface="Monotype Corsiva" pitchFamily="66" charset="0"/>
              </a:rPr>
              <a:t>Кысь</a:t>
            </a:r>
            <a:r>
              <a:rPr lang="ru-RU" sz="2000" dirty="0" smtClean="0">
                <a:latin typeface="Monotype Corsiva" pitchFamily="66" charset="0"/>
              </a:rPr>
              <a:t>» (2000), после которого появляются новые сборники «Ночь» (2002), «День» (2002), «Двое» (2002), «Изюм» (2002), «Круг» (2003), «Не </a:t>
            </a:r>
            <a:r>
              <a:rPr lang="ru-RU" sz="2000" dirty="0" err="1" smtClean="0">
                <a:latin typeface="Monotype Corsiva" pitchFamily="66" charset="0"/>
              </a:rPr>
              <a:t>кысь</a:t>
            </a:r>
            <a:r>
              <a:rPr lang="ru-RU" sz="2000" dirty="0" smtClean="0">
                <a:latin typeface="Monotype Corsiva" pitchFamily="66" charset="0"/>
              </a:rPr>
              <a:t>» (2004), «Белые стены» (2004).</a:t>
            </a:r>
            <a:endParaRPr lang="ru-RU" sz="2000" dirty="0">
              <a:latin typeface="Monotype Corsiva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C:\Documents and Settings\пользователь\Мои документы\Мои рисунки\letter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214290"/>
            <a:ext cx="7000892" cy="947736"/>
          </a:xfrm>
        </p:spPr>
        <p:txBody>
          <a:bodyPr>
            <a:noAutofit/>
          </a:bodyPr>
          <a:lstStyle/>
          <a:p>
            <a:r>
              <a:rPr lang="ru-RU" sz="4000" dirty="0" smtClean="0">
                <a:latin typeface="Monotype Corsiva" pitchFamily="66" charset="0"/>
              </a:rPr>
              <a:t>Роман Т.Толстой «</a:t>
            </a:r>
            <a:r>
              <a:rPr lang="ru-RU" sz="4000" dirty="0" err="1" smtClean="0">
                <a:latin typeface="Monotype Corsiva" pitchFamily="66" charset="0"/>
              </a:rPr>
              <a:t>Кысь</a:t>
            </a:r>
            <a:r>
              <a:rPr lang="ru-RU" sz="4000" dirty="0" smtClean="0">
                <a:latin typeface="Monotype Corsiva" pitchFamily="66" charset="0"/>
              </a:rPr>
              <a:t>»</a:t>
            </a:r>
            <a:endParaRPr lang="ru-RU" sz="4000" dirty="0">
              <a:latin typeface="Monotype Corsiva" pitchFamily="66" charset="0"/>
            </a:endParaRPr>
          </a:p>
        </p:txBody>
      </p:sp>
      <p:pic>
        <p:nvPicPr>
          <p:cNvPr id="2053" name="Picture 5" descr="C:\Documents and Settings\пользователь\Мои документы\Мои рисунки\к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 bwMode="auto">
          <a:xfrm>
            <a:off x="571472" y="1857364"/>
            <a:ext cx="2286016" cy="33724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Текст 11"/>
          <p:cNvSpPr>
            <a:spLocks noGrp="1"/>
          </p:cNvSpPr>
          <p:nvPr>
            <p:ph type="body" sz="half" idx="2"/>
          </p:nvPr>
        </p:nvSpPr>
        <p:spPr>
          <a:xfrm>
            <a:off x="3214678" y="1571612"/>
            <a:ext cx="5929322" cy="4143404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Monotype Corsiva" pitchFamily="66" charset="0"/>
              </a:rPr>
              <a:t>Роман «</a:t>
            </a:r>
            <a:r>
              <a:rPr lang="ru-RU" sz="2800" dirty="0" err="1" smtClean="0">
                <a:latin typeface="Monotype Corsiva" pitchFamily="66" charset="0"/>
              </a:rPr>
              <a:t>Кысь</a:t>
            </a:r>
            <a:r>
              <a:rPr lang="ru-RU" sz="2800" dirty="0" smtClean="0">
                <a:latin typeface="Monotype Corsiva" pitchFamily="66" charset="0"/>
              </a:rPr>
              <a:t>» написан был в переломные, исторические для России годы: 1986-2000, время «перестройки» (перелом в общественном сознании, вступление государства на новую стадию развития, снова переоценка ценностей). Появились многочисленные разноречивые отклики: одни рецензенты восхищались, другие открыто выражали свое неприятие, раздражение и разочарование</a:t>
            </a:r>
            <a:r>
              <a:rPr lang="ru-RU" sz="2400" dirty="0" smtClean="0"/>
              <a:t>. </a:t>
            </a:r>
            <a:endParaRPr lang="ru-RU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C:\Documents and Settings\пользователь\Мои документы\Мои рисунки\letter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0" y="0"/>
            <a:ext cx="9144000" cy="5929330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1600" b="1" dirty="0" smtClean="0">
              <a:latin typeface="Monotype Corsiva" pitchFamily="66" charset="0"/>
            </a:endParaRPr>
          </a:p>
          <a:p>
            <a:pPr algn="ctr">
              <a:buNone/>
            </a:pPr>
            <a:r>
              <a:rPr lang="ru-RU" sz="4000" b="1" dirty="0" smtClean="0">
                <a:latin typeface="Monotype Corsiva" pitchFamily="66" charset="0"/>
              </a:rPr>
              <a:t>Сюжет романа</a:t>
            </a:r>
          </a:p>
          <a:p>
            <a:pPr algn="ctr">
              <a:buNone/>
            </a:pPr>
            <a:endParaRPr lang="ru-RU" sz="2600" dirty="0" smtClean="0">
              <a:latin typeface="Monotype Corsiva" pitchFamily="66" charset="0"/>
            </a:endParaRPr>
          </a:p>
          <a:p>
            <a:pPr>
              <a:buNone/>
            </a:pPr>
            <a:r>
              <a:rPr lang="ru-RU" sz="2600" dirty="0" smtClean="0">
                <a:latin typeface="Monotype Corsiva" pitchFamily="66" charset="0"/>
              </a:rPr>
              <a:t>			</a:t>
            </a:r>
            <a:r>
              <a:rPr lang="ru-RU" dirty="0" smtClean="0">
                <a:latin typeface="Monotype Corsiva" pitchFamily="66" charset="0"/>
              </a:rPr>
              <a:t>Действие «</a:t>
            </a:r>
            <a:r>
              <a:rPr lang="ru-RU" dirty="0" err="1" smtClean="0">
                <a:latin typeface="Monotype Corsiva" pitchFamily="66" charset="0"/>
              </a:rPr>
              <a:t>Кыси</a:t>
            </a:r>
            <a:r>
              <a:rPr lang="ru-RU" dirty="0" smtClean="0">
                <a:latin typeface="Monotype Corsiva" pitchFamily="66" charset="0"/>
              </a:rPr>
              <a:t>» происходит через 200 лет после ядерного 	взрыва, который повернул историю вспять, в каменный век</a:t>
            </a:r>
            <a:r>
              <a:rPr lang="ru-RU" sz="2400" dirty="0" smtClean="0">
                <a:latin typeface="Monotype Corsiva" pitchFamily="66" charset="0"/>
              </a:rPr>
              <a:t>.</a:t>
            </a:r>
            <a:r>
              <a:rPr lang="ru-RU" sz="2800" dirty="0" smtClean="0">
                <a:latin typeface="Monotype Corsiva" pitchFamily="66" charset="0"/>
              </a:rPr>
              <a:t> 	</a:t>
            </a:r>
            <a:endParaRPr lang="ru-RU" dirty="0">
              <a:latin typeface="+mj-lt"/>
            </a:endParaRPr>
          </a:p>
        </p:txBody>
      </p:sp>
      <p:pic>
        <p:nvPicPr>
          <p:cNvPr id="7" name="Picture 2" descr="C:\Documents and Settings\пользователь\Мои документы\Мои рисунки\взрыв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3101814"/>
            <a:ext cx="4500594" cy="351046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C:\Documents and Settings\пользователь\Мои документы\Мои рисунки\letter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428604"/>
            <a:ext cx="8258204" cy="332899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>
                <a:latin typeface="Monotype Corsiva" pitchFamily="66" charset="0"/>
              </a:rPr>
              <a:t>		Место действия – некий город </a:t>
            </a:r>
            <a:r>
              <a:rPr lang="ru-RU" dirty="0" err="1" smtClean="0">
                <a:latin typeface="Monotype Corsiva" pitchFamily="66" charset="0"/>
              </a:rPr>
              <a:t>Федор-Кузьмичск</a:t>
            </a:r>
            <a:r>
              <a:rPr lang="ru-RU" dirty="0" smtClean="0">
                <a:latin typeface="Monotype Corsiva" pitchFamily="66" charset="0"/>
              </a:rPr>
              <a:t>, где водятся летающие черные зайцы и растут финиковые пальмы. Люди, населяющие </a:t>
            </a:r>
            <a:r>
              <a:rPr lang="ru-RU" dirty="0" err="1" smtClean="0">
                <a:latin typeface="Monotype Corsiva" pitchFamily="66" charset="0"/>
              </a:rPr>
              <a:t>Федор-Кузьмичск</a:t>
            </a:r>
            <a:r>
              <a:rPr lang="ru-RU" dirty="0" smtClean="0">
                <a:latin typeface="Monotype Corsiva" pitchFamily="66" charset="0"/>
              </a:rPr>
              <a:t>, либо </a:t>
            </a:r>
            <a:r>
              <a:rPr lang="ru-RU" dirty="0" err="1" smtClean="0">
                <a:latin typeface="Monotype Corsiva" pitchFamily="66" charset="0"/>
              </a:rPr>
              <a:t>полуживотные</a:t>
            </a:r>
            <a:r>
              <a:rPr lang="ru-RU" dirty="0" smtClean="0">
                <a:latin typeface="Monotype Corsiva" pitchFamily="66" charset="0"/>
              </a:rPr>
              <a:t> , </a:t>
            </a:r>
            <a:r>
              <a:rPr lang="ru-RU" dirty="0" err="1" smtClean="0">
                <a:latin typeface="Monotype Corsiva" pitchFamily="66" charset="0"/>
              </a:rPr>
              <a:t>либо</a:t>
            </a:r>
            <a:r>
              <a:rPr lang="ru-RU" dirty="0" smtClean="0">
                <a:latin typeface="Monotype Corsiva" pitchFamily="66" charset="0"/>
              </a:rPr>
              <a:t> имеют части тела животных  — рожки, когти, хвостик и т.д. В городе действует запрет на старопечатные книги.</a:t>
            </a:r>
          </a:p>
          <a:p>
            <a:pPr>
              <a:buNone/>
            </a:pPr>
            <a:r>
              <a:rPr lang="ru-RU" dirty="0" smtClean="0">
                <a:latin typeface="Monotype Corsiva" pitchFamily="66" charset="0"/>
              </a:rPr>
              <a:t>	</a:t>
            </a:r>
            <a:endParaRPr lang="ru-RU" sz="3600" dirty="0" smtClean="0"/>
          </a:p>
          <a:p>
            <a:endParaRPr lang="ru-RU" dirty="0"/>
          </a:p>
        </p:txBody>
      </p:sp>
      <p:pic>
        <p:nvPicPr>
          <p:cNvPr id="5" name="Picture 2" descr="C:\Documents and Settings\пользователь\Мои документы\Мои рисунки\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39198" y="3143247"/>
            <a:ext cx="4847380" cy="344331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212</Words>
  <PresentationFormat>Экран (4:3)</PresentationFormat>
  <Paragraphs>67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Исследовательская работа Сказочные мотивы в романе Т. Толстой «Кысь» </vt:lpstr>
      <vt:lpstr>Работу выполнила  ученица 11 класса Мамутова Карина Педагог-консультант:  Шептицкая Т. И.  </vt:lpstr>
      <vt:lpstr>Слайд 3</vt:lpstr>
      <vt:lpstr>Слайд 4</vt:lpstr>
      <vt:lpstr>Слайд 5</vt:lpstr>
      <vt:lpstr>Татьяна Никитична Толстая</vt:lpstr>
      <vt:lpstr>Роман Т.Толстой «Кысь»</vt:lpstr>
      <vt:lpstr>Слайд 8</vt:lpstr>
      <vt:lpstr>Слайд 9</vt:lpstr>
      <vt:lpstr>Слайд 10</vt:lpstr>
      <vt:lpstr>Слайд 11</vt:lpstr>
      <vt:lpstr>Сказочные мотивы  </vt:lpstr>
      <vt:lpstr> Сказочные мотивы в романе «Кысь»  Структурообразующие мотивы </vt:lpstr>
      <vt:lpstr>Мотив низкого (ложного) героя </vt:lpstr>
      <vt:lpstr> Мотив заключения брака и воцарения на престоле </vt:lpstr>
      <vt:lpstr>Мотив приобретения помощника  </vt:lpstr>
      <vt:lpstr>       Орнаментальные мотивы  </vt:lpstr>
      <vt:lpstr>Мотив чудесного рождения            </vt:lpstr>
      <vt:lpstr>Мотив разрушения брака </vt:lpstr>
      <vt:lpstr>Мотив победы в бою </vt:lpstr>
      <vt:lpstr>Мотив воздаяния  </vt:lpstr>
      <vt:lpstr>Мотив идентификации – лейтмотив произведения. </vt:lpstr>
      <vt:lpstr>Слайд 23</vt:lpstr>
      <vt:lpstr> Заключение  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Исследовательская работа Сказочные мотивы в романе Т. Толстой «Кысь» </dc:title>
  <cp:lastModifiedBy>Пользователь</cp:lastModifiedBy>
  <cp:revision>37</cp:revision>
  <dcterms:modified xsi:type="dcterms:W3CDTF">2012-01-04T04:47:16Z</dcterms:modified>
</cp:coreProperties>
</file>