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2" r:id="rId3"/>
    <p:sldId id="279" r:id="rId4"/>
    <p:sldId id="280" r:id="rId5"/>
    <p:sldId id="281" r:id="rId6"/>
    <p:sldId id="268" r:id="rId7"/>
    <p:sldId id="261" r:id="rId8"/>
    <p:sldId id="285" r:id="rId9"/>
    <p:sldId id="287" r:id="rId10"/>
    <p:sldId id="286" r:id="rId11"/>
    <p:sldId id="288" r:id="rId12"/>
    <p:sldId id="289" r:id="rId13"/>
    <p:sldId id="263" r:id="rId14"/>
    <p:sldId id="290" r:id="rId15"/>
    <p:sldId id="260" r:id="rId16"/>
    <p:sldId id="264" r:id="rId17"/>
    <p:sldId id="265" r:id="rId18"/>
    <p:sldId id="291" r:id="rId19"/>
    <p:sldId id="283" r:id="rId20"/>
    <p:sldId id="273" r:id="rId21"/>
    <p:sldId id="284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A26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76" autoAdjust="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Овал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965494-4EA5-4F5F-8594-0DC86D26E619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1BDFB3-C683-4AB1-9EBA-352830CDF2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FEE26-2077-4DA1-844F-7EF56F527482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0D963-7F03-439C-95F7-8FE0299E58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E1678-C2BE-4D47-BD1F-4456B2AF4D90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181C9-1A40-4391-A405-D621BA0301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4789AD6-DD25-468D-BFA7-29FDE15AD528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FFF859A-0AE2-434F-967C-1D0506C0FA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Овал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Овал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F8E1B7-333A-4F23-8C90-764029C656C7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2A457-818B-4DF2-BB58-B4634E5F51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B7A54-3470-45A9-9F93-B694DE7DBE52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A8898-EDD0-4CEF-B8D2-28A7304FC7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B4EB0-F93C-47C4-8FF3-0E0F35829830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CF9-F4BC-4955-8792-BC6C8D469A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2C86A680-7646-4AA3-B456-6E5B6D3DEC8B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9B8980F-C8E2-46AC-865A-C3401C478B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9FB6A-A9B1-4E96-B0EE-3C90DDC97C7C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05479-E607-47AC-91F2-6D429C5356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C08E046-E2B4-452E-84FE-70BA1251DAB9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C7C6C87-188B-4F2B-AABE-9BB29A9C45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9B75D6C-DF90-4598-A266-6012F436CD81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534C7A6-8EA6-4602-A1D7-C0859FE0B1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DE170F2-BA2D-42A0-A57B-3A42E809EB76}" type="datetimeFigureOut">
              <a:rPr lang="ru-RU"/>
              <a:pPr>
                <a:defRPr/>
              </a:pPr>
              <a:t>30.01.2012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D75129A-D798-471F-AFEB-E1C0B6DC10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1" r:id="rId4"/>
    <p:sldLayoutId id="2147483832" r:id="rId5"/>
    <p:sldLayoutId id="2147483839" r:id="rId6"/>
    <p:sldLayoutId id="2147483833" r:id="rId7"/>
    <p:sldLayoutId id="2147483840" r:id="rId8"/>
    <p:sldLayoutId id="2147483841" r:id="rId9"/>
    <p:sldLayoutId id="2147483834" r:id="rId10"/>
    <p:sldLayoutId id="2147483835" r:id="rId11"/>
  </p:sldLayoutIdLst>
  <p:transition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1307B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FAEC5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EFAAB5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38" y="5486400"/>
            <a:ext cx="6172200" cy="1371600"/>
          </a:xfrm>
        </p:spPr>
        <p:txBody>
          <a:bodyPr/>
          <a:lstStyle/>
          <a:p>
            <a:pPr algn="r" eaLnBrk="1" hangingPunct="1"/>
            <a:r>
              <a:rPr lang="ru-RU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Автор: </a:t>
            </a:r>
            <a:r>
              <a:rPr lang="ru-RU" b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Рублева Анастасия</a:t>
            </a:r>
          </a:p>
          <a:p>
            <a:pPr algn="r" eaLnBrk="1" hangingPunct="1"/>
            <a:r>
              <a:rPr lang="ru-RU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Педагог: </a:t>
            </a:r>
            <a:r>
              <a:rPr lang="ru-RU" b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Черкасова Ирина Юрьевна </a:t>
            </a:r>
          </a:p>
          <a:p>
            <a:pPr eaLnBrk="1" hangingPunct="1"/>
            <a:endParaRPr lang="ru-RU" smtClean="0"/>
          </a:p>
        </p:txBody>
      </p:sp>
      <p:sp>
        <p:nvSpPr>
          <p:cNvPr id="8195" name="TextBox 3"/>
          <p:cNvSpPr txBox="1">
            <a:spLocks noChangeArrowheads="1"/>
          </p:cNvSpPr>
          <p:nvPr/>
        </p:nvSpPr>
        <p:spPr bwMode="auto">
          <a:xfrm>
            <a:off x="3143250" y="214313"/>
            <a:ext cx="37131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/>
              <a:t>г. Протвино</a:t>
            </a:r>
          </a:p>
          <a:p>
            <a:pPr algn="ctr"/>
            <a:r>
              <a:rPr lang="ru-RU" sz="2000"/>
              <a:t> МБОУ ДОД ДЮЦ «Горизонт»</a:t>
            </a:r>
          </a:p>
        </p:txBody>
      </p:sp>
      <p:sp>
        <p:nvSpPr>
          <p:cNvPr id="8196" name="Прямоугольник 6"/>
          <p:cNvSpPr>
            <a:spLocks noChangeArrowheads="1"/>
          </p:cNvSpPr>
          <p:nvPr/>
        </p:nvSpPr>
        <p:spPr bwMode="auto">
          <a:xfrm>
            <a:off x="3929063" y="1428750"/>
            <a:ext cx="24145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/>
              <a:t>Творческий проект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1928802"/>
            <a:ext cx="8143900" cy="30469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Панно </a:t>
            </a:r>
            <a:b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«Барышня – крестьянка»</a:t>
            </a:r>
            <a:b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стиле городецкой росписи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D:\Ирина\конкурсы1\1Портфолио\Рублёва Настя\101_2285.JPG"/>
          <p:cNvPicPr>
            <a:picLocks noChangeAspect="1" noChangeArrowheads="1"/>
          </p:cNvPicPr>
          <p:nvPr/>
        </p:nvPicPr>
        <p:blipFill>
          <a:blip r:embed="rId2" cstate="print"/>
          <a:srcRect l="14499" t="46762" r="23154" b="42363"/>
          <a:stretch>
            <a:fillRect/>
          </a:stretch>
        </p:blipFill>
        <p:spPr bwMode="auto">
          <a:xfrm>
            <a:off x="1143000" y="3000375"/>
            <a:ext cx="6757988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85786" y="214290"/>
            <a:ext cx="762330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Цветочные гирлянды</a:t>
            </a:r>
          </a:p>
        </p:txBody>
      </p:sp>
      <p:pic>
        <p:nvPicPr>
          <p:cNvPr id="17412" name="Picture 5" descr="http://s48.radikal.ru/i119/1011/39/158fb316b95b.jpg"/>
          <p:cNvPicPr>
            <a:picLocks noChangeAspect="1" noChangeArrowheads="1"/>
          </p:cNvPicPr>
          <p:nvPr/>
        </p:nvPicPr>
        <p:blipFill>
          <a:blip r:embed="rId3" cstate="print"/>
          <a:srcRect l="3004" t="80217" r="5832" b="8479"/>
          <a:stretch>
            <a:fillRect/>
          </a:stretch>
        </p:blipFill>
        <p:spPr bwMode="auto">
          <a:xfrm>
            <a:off x="1071563" y="1428750"/>
            <a:ext cx="6907212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7" descr="http://i037.radikal.ru/1011/65/a69e9aa6d95d.jpg"/>
          <p:cNvPicPr>
            <a:picLocks noChangeAspect="1" noChangeArrowheads="1"/>
          </p:cNvPicPr>
          <p:nvPr/>
        </p:nvPicPr>
        <p:blipFill>
          <a:blip r:embed="rId4" cstate="print"/>
          <a:srcRect l="14313" t="78682" r="14117" b="10411"/>
          <a:stretch>
            <a:fillRect/>
          </a:stretch>
        </p:blipFill>
        <p:spPr bwMode="auto">
          <a:xfrm>
            <a:off x="1071563" y="4929188"/>
            <a:ext cx="682307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фото\ФОТО\городец\IMGP8370.JPG"/>
          <p:cNvPicPr>
            <a:picLocks noChangeAspect="1" noChangeArrowheads="1"/>
          </p:cNvPicPr>
          <p:nvPr/>
        </p:nvPicPr>
        <p:blipFill>
          <a:blip r:embed="rId2" cstate="print"/>
          <a:srcRect l="7692" t="5128" r="3845"/>
          <a:stretch>
            <a:fillRect/>
          </a:stretch>
        </p:blipFill>
        <p:spPr bwMode="auto">
          <a:xfrm>
            <a:off x="4286248" y="3714752"/>
            <a:ext cx="3071834" cy="28932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3" name="Picture 3" descr="C:\фото\ФОТО\городец\IMGP8371.JPG"/>
          <p:cNvPicPr>
            <a:picLocks noChangeAspect="1" noChangeArrowheads="1"/>
          </p:cNvPicPr>
          <p:nvPr/>
        </p:nvPicPr>
        <p:blipFill>
          <a:blip r:embed="rId3" cstate="print"/>
          <a:srcRect l="4256" r="23399" b="6378"/>
          <a:stretch>
            <a:fillRect/>
          </a:stretch>
        </p:blipFill>
        <p:spPr bwMode="auto">
          <a:xfrm>
            <a:off x="1500166" y="1000108"/>
            <a:ext cx="2649800" cy="2570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4" name="Picture 4" descr="D:\Ирина\конкурсы1\1Портфолио\Рублёва Настя\101_2285.JPG"/>
          <p:cNvPicPr>
            <a:picLocks noChangeAspect="1" noChangeArrowheads="1"/>
          </p:cNvPicPr>
          <p:nvPr/>
        </p:nvPicPr>
        <p:blipFill>
          <a:blip r:embed="rId4" cstate="print"/>
          <a:srcRect l="38806" t="57463" r="22388" b="11194"/>
          <a:stretch>
            <a:fillRect/>
          </a:stretch>
        </p:blipFill>
        <p:spPr bwMode="auto">
          <a:xfrm>
            <a:off x="1500166" y="3643314"/>
            <a:ext cx="2612983" cy="2967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071802" y="0"/>
            <a:ext cx="292099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Лошади</a:t>
            </a:r>
          </a:p>
        </p:txBody>
      </p:sp>
      <p:pic>
        <p:nvPicPr>
          <p:cNvPr id="57346" name="Picture 2" descr="http://foto.rambler.ru/public/nata-kosacheva/2/41/1-web.jpg"/>
          <p:cNvPicPr>
            <a:picLocks noChangeAspect="1" noChangeArrowheads="1"/>
          </p:cNvPicPr>
          <p:nvPr/>
        </p:nvPicPr>
        <p:blipFill>
          <a:blip r:embed="rId5" cstate="print"/>
          <a:srcRect l="48000" t="32346" r="12050" b="15094"/>
          <a:stretch>
            <a:fillRect/>
          </a:stretch>
        </p:blipFill>
        <p:spPr bwMode="auto">
          <a:xfrm>
            <a:off x="4357685" y="932776"/>
            <a:ext cx="2857521" cy="2693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43240" y="0"/>
            <a:ext cx="211840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Люди</a:t>
            </a:r>
          </a:p>
        </p:txBody>
      </p:sp>
      <p:pic>
        <p:nvPicPr>
          <p:cNvPr id="56322" name="Picture 2" descr="C:\фото\ФОТО\городец\_1151_~1.JPG"/>
          <p:cNvPicPr>
            <a:picLocks noChangeAspect="1" noChangeArrowheads="1"/>
          </p:cNvPicPr>
          <p:nvPr/>
        </p:nvPicPr>
        <p:blipFill>
          <a:blip r:embed="rId2" cstate="print"/>
          <a:srcRect l="23750" t="38750" r="55625" b="15000"/>
          <a:stretch>
            <a:fillRect/>
          </a:stretch>
        </p:blipFill>
        <p:spPr bwMode="auto">
          <a:xfrm>
            <a:off x="756824" y="1142984"/>
            <a:ext cx="1529159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фото\ФОТО\городец\_1151_~1.JPG"/>
          <p:cNvPicPr>
            <a:picLocks noChangeAspect="1" noChangeArrowheads="1"/>
          </p:cNvPicPr>
          <p:nvPr/>
        </p:nvPicPr>
        <p:blipFill>
          <a:blip r:embed="rId2" cstate="print"/>
          <a:srcRect l="52688" t="38750" r="24687" b="12500"/>
          <a:stretch>
            <a:fillRect/>
          </a:stretch>
        </p:blipFill>
        <p:spPr bwMode="auto">
          <a:xfrm>
            <a:off x="6500826" y="1142984"/>
            <a:ext cx="1591418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6323" name="Picture 3" descr="C:\фото\ФОТО\городец\c111096.jpg"/>
          <p:cNvPicPr>
            <a:picLocks noChangeAspect="1" noChangeArrowheads="1"/>
          </p:cNvPicPr>
          <p:nvPr/>
        </p:nvPicPr>
        <p:blipFill>
          <a:blip r:embed="rId3" cstate="print"/>
          <a:srcRect l="26562" t="37453" r="19531" b="15149"/>
          <a:stretch>
            <a:fillRect/>
          </a:stretch>
        </p:blipFill>
        <p:spPr bwMode="auto">
          <a:xfrm>
            <a:off x="642910" y="3929066"/>
            <a:ext cx="1714512" cy="253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6325" name="Picture 5" descr="http://upload.wikimedia.org/wikipedia/commons/7/77/Gorodetskaya_rospis_01.jpg"/>
          <p:cNvPicPr>
            <a:picLocks noChangeAspect="1" noChangeArrowheads="1"/>
          </p:cNvPicPr>
          <p:nvPr/>
        </p:nvPicPr>
        <p:blipFill>
          <a:blip r:embed="rId4" cstate="print"/>
          <a:srcRect l="5163" t="15454" r="74701" b="53637"/>
          <a:stretch>
            <a:fillRect/>
          </a:stretch>
        </p:blipFill>
        <p:spPr bwMode="auto">
          <a:xfrm>
            <a:off x="2428860" y="3929066"/>
            <a:ext cx="2566128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6327" name="Picture 7" descr="C:\фото\ФОТО\городец\IMGP6409.JPG"/>
          <p:cNvPicPr>
            <a:picLocks noChangeAspect="1" noChangeArrowheads="1"/>
          </p:cNvPicPr>
          <p:nvPr/>
        </p:nvPicPr>
        <p:blipFill>
          <a:blip r:embed="rId5" cstate="print"/>
          <a:srcRect l="59874" t="35417" r="30469" b="46875"/>
          <a:stretch>
            <a:fillRect/>
          </a:stretch>
        </p:blipFill>
        <p:spPr bwMode="auto">
          <a:xfrm>
            <a:off x="4357686" y="1142984"/>
            <a:ext cx="1869995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7" descr="C:\фото\ФОТО\городец\IMGP6409.JPG"/>
          <p:cNvPicPr>
            <a:picLocks noChangeAspect="1" noChangeArrowheads="1"/>
          </p:cNvPicPr>
          <p:nvPr/>
        </p:nvPicPr>
        <p:blipFill>
          <a:blip r:embed="rId5" cstate="print"/>
          <a:srcRect l="8593" t="35417" r="83427" b="46875"/>
          <a:stretch>
            <a:fillRect/>
          </a:stretch>
        </p:blipFill>
        <p:spPr bwMode="auto">
          <a:xfrm>
            <a:off x="2571736" y="1142984"/>
            <a:ext cx="1545303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7" descr="C:\фото\ФОТО\городец\IMGP6409.JPG"/>
          <p:cNvPicPr>
            <a:picLocks noChangeAspect="1" noChangeArrowheads="1"/>
          </p:cNvPicPr>
          <p:nvPr/>
        </p:nvPicPr>
        <p:blipFill>
          <a:blip r:embed="rId5" cstate="print"/>
          <a:srcRect l="32942" t="35417" r="59360" b="46875"/>
          <a:stretch>
            <a:fillRect/>
          </a:stretch>
        </p:blipFill>
        <p:spPr bwMode="auto">
          <a:xfrm>
            <a:off x="5072066" y="3929066"/>
            <a:ext cx="1428760" cy="2464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D:\Ирина\конкурсы1\1Портфолио\Рублёва Настя\101_2285.JPG"/>
          <p:cNvPicPr>
            <a:picLocks noChangeAspect="1" noChangeArrowheads="1"/>
          </p:cNvPicPr>
          <p:nvPr/>
        </p:nvPicPr>
        <p:blipFill>
          <a:blip r:embed="rId6" cstate="print"/>
          <a:srcRect l="17879" t="22895" r="56793" b="51403"/>
          <a:stretch>
            <a:fillRect/>
          </a:stretch>
        </p:blipFill>
        <p:spPr bwMode="auto">
          <a:xfrm>
            <a:off x="6500826" y="4000504"/>
            <a:ext cx="1717618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2" descr="D:\Ирина\конкурсы1\1Портфолио\Рублёва Настя\101_154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6897" t="6464" r="10345" b="9502"/>
          <a:stretch>
            <a:fillRect/>
          </a:stretch>
        </p:blipFill>
        <p:spPr>
          <a:xfrm>
            <a:off x="2500298" y="1071546"/>
            <a:ext cx="4143404" cy="5610860"/>
          </a:xfrm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071670" y="0"/>
            <a:ext cx="494436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Эскиз работы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D:\Ирина\конкурсы1\1Портфолио\Рублёва Настя\101_1548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l="4878" t="8537" r="15451" b="6098"/>
          <a:stretch>
            <a:fillRect/>
          </a:stretch>
        </p:blipFill>
        <p:spPr bwMode="auto">
          <a:xfrm>
            <a:off x="2643174" y="1643050"/>
            <a:ext cx="3571900" cy="5102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857224" y="0"/>
            <a:ext cx="7199663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Нанесение разметки</a:t>
            </a:r>
          </a:p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изделие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2" descr="D:\Ирина\конкурсы1\1Портфолио\Рублёва Настя\101_155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12088" t="2589" r="8480" b="6773"/>
          <a:stretch>
            <a:fillRect/>
          </a:stretch>
        </p:blipFill>
        <p:spPr>
          <a:xfrm>
            <a:off x="2714612" y="928670"/>
            <a:ext cx="3786214" cy="5761630"/>
          </a:xfrm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928662" y="0"/>
            <a:ext cx="740080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Закрашивание фона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2" descr="D:\Ирина\конкурсы1\1Портфолио\Рублёва Настя\101_190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8346" t="6258" r="14874" b="8634"/>
          <a:stretch>
            <a:fillRect/>
          </a:stretch>
        </p:blipFill>
        <p:spPr>
          <a:xfrm>
            <a:off x="2714612" y="1000108"/>
            <a:ext cx="3786214" cy="5597012"/>
          </a:xfrm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42844" y="0"/>
            <a:ext cx="865217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Нанесение подмалёвков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D:\Ирина\конкурсы1\1Портфолио\Рублёва Настя\101_190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23691" r="17477"/>
          <a:stretch>
            <a:fillRect/>
          </a:stretch>
        </p:blipFill>
        <p:spPr>
          <a:xfrm>
            <a:off x="2558497" y="1071546"/>
            <a:ext cx="4370957" cy="5572164"/>
          </a:xfrm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143240" y="0"/>
            <a:ext cx="298267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Тенёжка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D:\Ирина\конкурсы1\1Портфолио\Рублёва Настя\101_1906.JPG"/>
          <p:cNvPicPr>
            <a:picLocks noChangeAspect="1" noChangeArrowheads="1"/>
          </p:cNvPicPr>
          <p:nvPr/>
        </p:nvPicPr>
        <p:blipFill>
          <a:blip r:embed="rId2" cstate="print"/>
          <a:srcRect l="21562" t="7500" r="23125"/>
          <a:stretch>
            <a:fillRect/>
          </a:stretch>
        </p:blipFill>
        <p:spPr bwMode="auto">
          <a:xfrm>
            <a:off x="2285983" y="857232"/>
            <a:ext cx="4671467" cy="58591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786050" y="0"/>
            <a:ext cx="344023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Разживка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D:\Ирина\конкурсы1\1Портфолио\Рублёва Настя\101_1907.JPG"/>
          <p:cNvPicPr>
            <a:picLocks noChangeAspect="1" noChangeArrowheads="1"/>
          </p:cNvPicPr>
          <p:nvPr/>
        </p:nvPicPr>
        <p:blipFill>
          <a:blip r:embed="rId2" cstate="print"/>
          <a:srcRect r="14484"/>
          <a:stretch>
            <a:fillRect/>
          </a:stretch>
        </p:blipFill>
        <p:spPr bwMode="auto">
          <a:xfrm>
            <a:off x="2643174" y="1066340"/>
            <a:ext cx="3500462" cy="5457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071538" y="0"/>
            <a:ext cx="687964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Доработка изделия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857250" y="357188"/>
            <a:ext cx="8001000" cy="3571875"/>
          </a:xfrm>
        </p:spPr>
        <p:txBody>
          <a:bodyPr/>
          <a:lstStyle/>
          <a:p>
            <a:endParaRPr lang="ru-RU" smtClean="0"/>
          </a:p>
          <a:p>
            <a:r>
              <a:rPr lang="ru-RU" smtClean="0"/>
              <a:t>выполнение творческой работы – панно в стиле городецкой росписи.</a:t>
            </a:r>
          </a:p>
          <a:p>
            <a:endParaRPr lang="ru-RU" smtClean="0"/>
          </a:p>
          <a:p>
            <a:endParaRPr lang="ru-RU" smtClean="0"/>
          </a:p>
          <a:p>
            <a:r>
              <a:rPr lang="ru-RU" smtClean="0"/>
              <a:t>познакомиться и собрать информацию о истории возникновения и развития городецкой росписи;</a:t>
            </a:r>
          </a:p>
          <a:p>
            <a:r>
              <a:rPr lang="ru-RU" smtClean="0"/>
              <a:t> расписать па</a:t>
            </a:r>
            <a:r>
              <a:rPr lang="ru-RU" smtClean="0">
                <a:cs typeface="Arial" pitchFamily="34" charset="0"/>
              </a:rPr>
              <a:t>нно «Барышня – крестьянка»</a:t>
            </a:r>
            <a:br>
              <a:rPr lang="ru-RU" smtClean="0">
                <a:cs typeface="Arial" pitchFamily="34" charset="0"/>
              </a:rPr>
            </a:br>
            <a:r>
              <a:rPr lang="ru-RU" smtClean="0">
                <a:cs typeface="Arial" pitchFamily="34" charset="0"/>
              </a:rPr>
              <a:t>в стиле городецкой росписи</a:t>
            </a:r>
          </a:p>
          <a:p>
            <a:endParaRPr lang="ru-RU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1714488"/>
            <a:ext cx="2357454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Задачи 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0"/>
            <a:ext cx="1949444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Цель : </a:t>
            </a:r>
          </a:p>
        </p:txBody>
      </p:sp>
      <p:pic>
        <p:nvPicPr>
          <p:cNvPr id="9220" name="Picture 4" descr="C:\фото\ФОТО\выставки\Ладья\2011\101_1681.JPG"/>
          <p:cNvPicPr>
            <a:picLocks noChangeAspect="1" noChangeArrowheads="1"/>
          </p:cNvPicPr>
          <p:nvPr/>
        </p:nvPicPr>
        <p:blipFill>
          <a:blip r:embed="rId2" cstate="print"/>
          <a:srcRect l="12766" t="7191"/>
          <a:stretch>
            <a:fillRect/>
          </a:stretch>
        </p:blipFill>
        <p:spPr bwMode="auto">
          <a:xfrm>
            <a:off x="2643174" y="4157813"/>
            <a:ext cx="3214710" cy="25652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1" name="Picture 5" descr="C:\фото\26.01\101_24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3643314"/>
            <a:ext cx="2303976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3" name="Picture 7" descr="Донца прялок с городецкой росписью"/>
          <p:cNvPicPr>
            <a:picLocks noChangeAspect="1" noChangeArrowheads="1"/>
          </p:cNvPicPr>
          <p:nvPr/>
        </p:nvPicPr>
        <p:blipFill>
          <a:blip r:embed="rId4" cstate="print"/>
          <a:srcRect l="23841" t="34437" r="30463"/>
          <a:stretch>
            <a:fillRect/>
          </a:stretch>
        </p:blipFill>
        <p:spPr bwMode="auto">
          <a:xfrm>
            <a:off x="214282" y="4143380"/>
            <a:ext cx="2389940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224" name="TextBox 8"/>
          <p:cNvSpPr txBox="1">
            <a:spLocks noChangeArrowheads="1"/>
          </p:cNvSpPr>
          <p:nvPr/>
        </p:nvSpPr>
        <p:spPr bwMode="auto">
          <a:xfrm>
            <a:off x="4572000" y="6357938"/>
            <a:ext cx="12080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>
                <a:solidFill>
                  <a:schemeClr val="bg1"/>
                </a:solidFill>
              </a:rPr>
              <a:t>Соколова А.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D:\Ирина\конкурсы1\1Портфолио\Рублёва Настя\101_2285.JPG"/>
          <p:cNvPicPr>
            <a:picLocks noChangeAspect="1" noChangeArrowheads="1"/>
          </p:cNvPicPr>
          <p:nvPr/>
        </p:nvPicPr>
        <p:blipFill>
          <a:blip r:embed="rId2" cstate="print"/>
          <a:srcRect l="7450" t="9485" r="16566" b="3352"/>
          <a:stretch>
            <a:fillRect/>
          </a:stretch>
        </p:blipFill>
        <p:spPr bwMode="auto">
          <a:xfrm>
            <a:off x="2503044" y="857232"/>
            <a:ext cx="3926343" cy="6004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285852" y="0"/>
            <a:ext cx="589879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Покрытие лаком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C:\фото\26.01\101_2400.JPG"/>
          <p:cNvPicPr>
            <a:picLocks noChangeAspect="1" noChangeArrowheads="1"/>
          </p:cNvPicPr>
          <p:nvPr/>
        </p:nvPicPr>
        <p:blipFill>
          <a:blip r:embed="rId2" cstate="print"/>
          <a:srcRect t="6004" r="6026" b="2433"/>
          <a:stretch>
            <a:fillRect/>
          </a:stretch>
        </p:blipFill>
        <p:spPr bwMode="auto">
          <a:xfrm>
            <a:off x="4786314" y="714356"/>
            <a:ext cx="3429024" cy="435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245393" y="0"/>
            <a:ext cx="437946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Заключение</a:t>
            </a:r>
          </a:p>
        </p:txBody>
      </p:sp>
      <p:sp>
        <p:nvSpPr>
          <p:cNvPr id="28676" name="Прямоугольник 3"/>
          <p:cNvSpPr>
            <a:spLocks noChangeArrowheads="1"/>
          </p:cNvSpPr>
          <p:nvPr/>
        </p:nvSpPr>
        <p:spPr bwMode="auto">
          <a:xfrm>
            <a:off x="142875" y="855663"/>
            <a:ext cx="4643438" cy="600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/>
              <a:t>Работая над творческим проектом я познакомилась с истории возникновения и развития городецкой росписи.</a:t>
            </a:r>
          </a:p>
          <a:p>
            <a:pPr algn="just"/>
            <a:r>
              <a:rPr lang="ru-RU" sz="2400"/>
              <a:t>Изучила технику городецкой росписи. Сделала сбор элементов.</a:t>
            </a:r>
          </a:p>
          <a:p>
            <a:pPr algn="just"/>
            <a:r>
              <a:rPr lang="ru-RU" sz="2400"/>
              <a:t>Расписала панно «Барышня – крестьянка» по произведению А. С. Пушкина в стиле городецкой росписи.</a:t>
            </a:r>
          </a:p>
          <a:p>
            <a:pPr algn="just"/>
            <a:r>
              <a:rPr lang="ru-RU" sz="2400"/>
              <a:t>Городецкая роспись меня увлекла своей красочностью и сказочностью. Возможностью стилизации в роспись литературных произведений.  </a:t>
            </a:r>
          </a:p>
        </p:txBody>
      </p:sp>
      <p:pic>
        <p:nvPicPr>
          <p:cNvPr id="5" name="Picture 4" descr="C:\фото\ФОТО\выставки\Ладья\2011\101_1681.JPG"/>
          <p:cNvPicPr>
            <a:picLocks noChangeAspect="1" noChangeArrowheads="1"/>
          </p:cNvPicPr>
          <p:nvPr/>
        </p:nvPicPr>
        <p:blipFill>
          <a:blip r:embed="rId3" cstate="print"/>
          <a:srcRect l="30213" t="48309" r="5697" b="5168"/>
          <a:stretch>
            <a:fillRect/>
          </a:stretch>
        </p:blipFill>
        <p:spPr bwMode="auto">
          <a:xfrm>
            <a:off x="4786314" y="4929197"/>
            <a:ext cx="3429024" cy="18669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678" name="TextBox 8"/>
          <p:cNvSpPr txBox="1">
            <a:spLocks noChangeArrowheads="1"/>
          </p:cNvSpPr>
          <p:nvPr/>
        </p:nvSpPr>
        <p:spPr bwMode="auto">
          <a:xfrm>
            <a:off x="6000750" y="6357938"/>
            <a:ext cx="20828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>
                <a:solidFill>
                  <a:schemeClr val="bg1"/>
                </a:solidFill>
              </a:rPr>
              <a:t> художник Соколова А.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фото\ФОТО\городец\49956668_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785938"/>
            <a:ext cx="6667500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14250" y="0"/>
            <a:ext cx="7165295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Городецкая роспись –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785794"/>
            <a:ext cx="6359561" cy="95410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знаменитый народный промысел </a:t>
            </a:r>
          </a:p>
          <a:p>
            <a:pPr algn="ctr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Нижегородского края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42" descr="Городецкая роспис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4000500"/>
            <a:ext cx="2538413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4282" y="0"/>
            <a:ext cx="8719503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История возникновения </a:t>
            </a:r>
          </a:p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развития</a:t>
            </a:r>
          </a:p>
        </p:txBody>
      </p:sp>
      <p:sp>
        <p:nvSpPr>
          <p:cNvPr id="11268" name="Прямоугольник 2"/>
          <p:cNvSpPr>
            <a:spLocks noChangeArrowheads="1"/>
          </p:cNvSpPr>
          <p:nvPr/>
        </p:nvSpPr>
        <p:spPr bwMode="auto">
          <a:xfrm>
            <a:off x="2643188" y="1595438"/>
            <a:ext cx="6072187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/>
              <a:t>Название Городец напоминает о искусстве изображать городскую жизнь: гордых людей, птиц, лошадей.</a:t>
            </a:r>
          </a:p>
          <a:p>
            <a:pPr algn="just"/>
            <a:r>
              <a:rPr lang="ru-RU" sz="2400"/>
              <a:t>Зародилось это необычное искусство возле реки Узолы в деревнях Репино, Савино, Косково, что находились недалеко от Городца.</a:t>
            </a:r>
          </a:p>
          <a:p>
            <a:pPr algn="just"/>
            <a:r>
              <a:rPr lang="ru-RU" sz="2400"/>
              <a:t>Ранние работы были инкрустированные мореным дубом и с резьбой. </a:t>
            </a:r>
          </a:p>
          <a:p>
            <a:pPr algn="just"/>
            <a:r>
              <a:rPr lang="ru-RU" sz="2400"/>
              <a:t>Период 1870-1900 гг., связанный с общим бурным развитием промысловой деятельности жителей лесного Заволжья знаменуется окончательным сложением стиля городецкой росписи. </a:t>
            </a:r>
          </a:p>
        </p:txBody>
      </p:sp>
      <p:pic>
        <p:nvPicPr>
          <p:cNvPr id="11269" name="Picture 3" descr="C:\фото\ФОТО\городец\b217c2ac47c8616593b61c0ce25b761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1714500"/>
            <a:ext cx="25431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1"/>
          <p:cNvSpPr>
            <a:spLocks noChangeArrowheads="1"/>
          </p:cNvSpPr>
          <p:nvPr/>
        </p:nvSpPr>
        <p:spPr bwMode="auto">
          <a:xfrm>
            <a:off x="2428875" y="0"/>
            <a:ext cx="6000750" cy="674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Вскоре такой росписью стали украшать не только прялки, но и многие предметы народного быта: стульчики, лукошки, короба, солонки и игрушки. </a:t>
            </a:r>
            <a:br>
              <a:rPr lang="ru-RU" sz="2400"/>
            </a:br>
            <a:r>
              <a:rPr lang="ru-RU" sz="2400"/>
              <a:t>Изделия не обходится без пышных гирлянд, букетов цветов, напоминающих розы и ромашки. </a:t>
            </a:r>
            <a:br>
              <a:rPr lang="ru-RU" sz="2400"/>
            </a:br>
            <a:r>
              <a:rPr lang="ru-RU" sz="2400"/>
              <a:t>Мастера изображали прогулки кавалеров с дамами, всадников на конях, сцены чаепития в богатых интерьерах, украшенных колоннами, высокими окнами, пышными занавесками, настенными часами. </a:t>
            </a:r>
          </a:p>
          <a:p>
            <a:r>
              <a:rPr lang="ru-RU" sz="2400"/>
              <a:t>Современные художники, как и прежде, расписывают всевозможные деревянные изделия: шкатулки, ларцы, декоративные панно, полочки, хлебницы, солонки, игрушки и мебель.</a:t>
            </a:r>
          </a:p>
        </p:txBody>
      </p:sp>
      <p:pic>
        <p:nvPicPr>
          <p:cNvPr id="12291" name="Picture 3" descr="C:\фото\ФОТО\городец\c118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5072063"/>
            <a:ext cx="2005013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 descr="C:\фото\ФОТО\городец\c116212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2214563"/>
            <a:ext cx="2201863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 descr="C:\фото\ФОТО\городец\c116372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3714750"/>
            <a:ext cx="2247900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Picture 7" descr="http://t2.gstatic.com/images?q=tbn:ANd9GcT_pplhaWtITqwyYVVQMW9xVDJh5KYjzMf9ayfBoPuNRieR8gz-"/>
          <p:cNvPicPr>
            <a:picLocks noChangeAspect="1" noChangeArrowheads="1"/>
          </p:cNvPicPr>
          <p:nvPr/>
        </p:nvPicPr>
        <p:blipFill>
          <a:blip r:embed="rId5" cstate="print"/>
          <a:srcRect l="19330" r="22680" b="16023"/>
          <a:stretch>
            <a:fillRect/>
          </a:stretch>
        </p:blipFill>
        <p:spPr bwMode="auto">
          <a:xfrm>
            <a:off x="785786" y="0"/>
            <a:ext cx="1071570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ы Ирины\портфолио Наташа 2009\100_5259 копия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19" y="4929198"/>
            <a:ext cx="2591689" cy="16560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Documents and Settings\Ирина\Мои документы\Мои рисунки\P127000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00364" y="4857760"/>
            <a:ext cx="1214446" cy="1659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D:\документы Ирины\портфолио Наташа 2009\100_5265 копия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596" y="1643050"/>
            <a:ext cx="1357322" cy="1375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Documents and Settings\Ирина\Мои документы\Мои рисунки\shlifovka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8596" y="3143248"/>
            <a:ext cx="1357322" cy="1686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2214563" y="1571625"/>
            <a:ext cx="6491287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</a:rPr>
              <a:t>заготовка</a:t>
            </a:r>
            <a:r>
              <a:rPr lang="ru-RU" sz="2400" dirty="0">
                <a:latin typeface="+mn-lt"/>
              </a:rPr>
              <a:t> (</a:t>
            </a:r>
            <a:r>
              <a:rPr lang="ru-RU" sz="2400" dirty="0">
                <a:latin typeface="+mj-lt"/>
              </a:rPr>
              <a:t>деревянная разделочная доска),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214563" y="3357563"/>
            <a:ext cx="364331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</a:rPr>
              <a:t>краски: темпера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14563" y="3714750"/>
            <a:ext cx="4440237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</a:rPr>
              <a:t>кисти: плоская № 10,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</a:rPr>
              <a:t>круглые колонковые №2, №3,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14563" y="1928813"/>
            <a:ext cx="20351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</a:rPr>
              <a:t>шпаклёвка,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214563" y="2286000"/>
            <a:ext cx="307181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</a:rPr>
              <a:t>наждачная бумага,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214563" y="2643188"/>
            <a:ext cx="13779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</a:rPr>
              <a:t>калька,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214563" y="3000375"/>
            <a:ext cx="4700587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</a:rPr>
              <a:t>карандаши: мягкий и твёрдый,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214563" y="4429125"/>
            <a:ext cx="19462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</a:rPr>
              <a:t>лак ПФ 283</a:t>
            </a:r>
            <a:r>
              <a:rPr lang="ru-RU" dirty="0">
                <a:latin typeface="+mj-lt"/>
              </a:rPr>
              <a:t>.</a:t>
            </a:r>
          </a:p>
        </p:txBody>
      </p:sp>
      <p:pic>
        <p:nvPicPr>
          <p:cNvPr id="23" name="Picture 4" descr="D:\Ирина\конкурсы1\1Портфолио\Рублёва Настя\101_154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7686" y="4857760"/>
            <a:ext cx="1285884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Прямоугольник 23"/>
          <p:cNvSpPr/>
          <p:nvPr/>
        </p:nvSpPr>
        <p:spPr>
          <a:xfrm>
            <a:off x="1747177" y="0"/>
            <a:ext cx="5406673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Материалы и</a:t>
            </a:r>
          </a:p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 инструменты: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282" name="Picture 18" descr="C:\фото\ФОТО\выставки\Ладья\2011\101_178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86446" y="4857760"/>
            <a:ext cx="2285915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D:\Ирина\конкурсы1\1Портфолио\Рублёва Настя\101_154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7028" t="3807" r="10395" b="6588"/>
          <a:stretch>
            <a:fillRect/>
          </a:stretch>
        </p:blipFill>
        <p:spPr>
          <a:xfrm>
            <a:off x="2714612" y="1357298"/>
            <a:ext cx="3643338" cy="5271212"/>
          </a:xfrm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00034" y="285728"/>
            <a:ext cx="8042971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Подготовка изделия к росписи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Ирина\конкурсы1\1Портфолио\Рублёва Настя\101_2285.JPG"/>
          <p:cNvPicPr>
            <a:picLocks noChangeAspect="1" noChangeArrowheads="1"/>
          </p:cNvPicPr>
          <p:nvPr/>
        </p:nvPicPr>
        <p:blipFill>
          <a:blip r:embed="rId2" cstate="print"/>
          <a:srcRect l="54529" t="19444" r="27029" b="76389"/>
          <a:stretch>
            <a:fillRect/>
          </a:stretch>
        </p:blipFill>
        <p:spPr bwMode="auto">
          <a:xfrm>
            <a:off x="4929188" y="3857625"/>
            <a:ext cx="3571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 descr="C:\фото\ФОТО\городец\IMGP1672.JPG"/>
          <p:cNvPicPr>
            <a:picLocks noChangeAspect="1" noChangeArrowheads="1"/>
          </p:cNvPicPr>
          <p:nvPr/>
        </p:nvPicPr>
        <p:blipFill>
          <a:blip r:embed="rId3" cstate="print"/>
          <a:srcRect l="37898" t="88654" r="15958" b="2837"/>
          <a:stretch>
            <a:fillRect/>
          </a:stretch>
        </p:blipFill>
        <p:spPr bwMode="auto">
          <a:xfrm>
            <a:off x="5000625" y="2643188"/>
            <a:ext cx="3489325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 descr="C:\фото\ФОТО\городец\c116240.jpg"/>
          <p:cNvPicPr>
            <a:picLocks noChangeAspect="1" noChangeArrowheads="1"/>
          </p:cNvPicPr>
          <p:nvPr/>
        </p:nvPicPr>
        <p:blipFill>
          <a:blip r:embed="rId4" cstate="print"/>
          <a:srcRect l="7782" t="91278" r="53996" b="3217"/>
          <a:stretch>
            <a:fillRect/>
          </a:stretch>
        </p:blipFill>
        <p:spPr bwMode="auto">
          <a:xfrm>
            <a:off x="4929188" y="3286125"/>
            <a:ext cx="35179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428728" y="214290"/>
            <a:ext cx="581043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Сбор элементов</a:t>
            </a:r>
          </a:p>
        </p:txBody>
      </p:sp>
      <p:pic>
        <p:nvPicPr>
          <p:cNvPr id="15366" name="Picture 8" descr="http://upload.wikimedia.org/wikipedia/commons/thumb/7/77/Gorodetskaya_rospis_01.jpg/500px-Gorodetskaya_rospis_01.jpg"/>
          <p:cNvPicPr>
            <a:picLocks noChangeAspect="1" noChangeArrowheads="1"/>
          </p:cNvPicPr>
          <p:nvPr/>
        </p:nvPicPr>
        <p:blipFill>
          <a:blip r:embed="rId5" cstate="print"/>
          <a:srcRect l="16714" t="66246" r="58429" b="29022"/>
          <a:stretch>
            <a:fillRect/>
          </a:stretch>
        </p:blipFill>
        <p:spPr bwMode="auto">
          <a:xfrm>
            <a:off x="4929188" y="4643438"/>
            <a:ext cx="35718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10" descr="http://s48.radikal.ru/i119/1011/39/158fb316b95b.jpg"/>
          <p:cNvPicPr>
            <a:picLocks noChangeAspect="1" noChangeArrowheads="1"/>
          </p:cNvPicPr>
          <p:nvPr/>
        </p:nvPicPr>
        <p:blipFill>
          <a:blip r:embed="rId6" cstate="print"/>
          <a:srcRect l="5569" t="92076" r="8354" b="4968"/>
          <a:stretch>
            <a:fillRect/>
          </a:stretch>
        </p:blipFill>
        <p:spPr bwMode="auto">
          <a:xfrm>
            <a:off x="4929188" y="2143125"/>
            <a:ext cx="3487737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12" descr="http://s48.radikal.ru/i119/1011/39/158fb316b95b.jpg"/>
          <p:cNvPicPr>
            <a:picLocks noChangeAspect="1" noChangeArrowheads="1"/>
          </p:cNvPicPr>
          <p:nvPr/>
        </p:nvPicPr>
        <p:blipFill>
          <a:blip r:embed="rId6" cstate="print"/>
          <a:srcRect l="3030" t="35823" r="6061" b="51313"/>
          <a:stretch>
            <a:fillRect/>
          </a:stretch>
        </p:blipFill>
        <p:spPr bwMode="auto">
          <a:xfrm rot="10800000">
            <a:off x="285720" y="5643578"/>
            <a:ext cx="4286280" cy="857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4699543" y="1142984"/>
            <a:ext cx="3664786" cy="107721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Орнаментальная</a:t>
            </a:r>
          </a:p>
          <a:p>
            <a:pPr algn="ctr">
              <a:defRPr/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полоса</a:t>
            </a:r>
          </a:p>
        </p:txBody>
      </p:sp>
      <p:pic>
        <p:nvPicPr>
          <p:cNvPr id="15370" name="Picture 13" descr="C:\фото\ФОТО\городец\g1.jpg"/>
          <p:cNvPicPr>
            <a:picLocks noChangeAspect="1" noChangeArrowheads="1"/>
          </p:cNvPicPr>
          <p:nvPr/>
        </p:nvPicPr>
        <p:blipFill>
          <a:blip r:embed="rId7" cstate="print"/>
          <a:srcRect b="28409"/>
          <a:stretch>
            <a:fillRect/>
          </a:stretch>
        </p:blipFill>
        <p:spPr bwMode="auto">
          <a:xfrm>
            <a:off x="500063" y="1285875"/>
            <a:ext cx="3929062" cy="237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643042" y="3714752"/>
            <a:ext cx="1643399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Листья</a:t>
            </a:r>
          </a:p>
        </p:txBody>
      </p:sp>
      <p:pic>
        <p:nvPicPr>
          <p:cNvPr id="2" name="Picture 7" descr="http://i037.radikal.ru/1011/65/a69e9aa6d95d.jpg"/>
          <p:cNvPicPr>
            <a:picLocks noChangeAspect="1" noChangeArrowheads="1"/>
          </p:cNvPicPr>
          <p:nvPr/>
        </p:nvPicPr>
        <p:blipFill>
          <a:blip r:embed="rId8" cstate="print"/>
          <a:srcRect l="24774" t="76344" r="41644" b="21318"/>
          <a:stretch>
            <a:fillRect/>
          </a:stretch>
        </p:blipFill>
        <p:spPr bwMode="auto">
          <a:xfrm>
            <a:off x="4929188" y="5286375"/>
            <a:ext cx="3643312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37" descr="Городецкая роспись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0800000">
            <a:off x="428596" y="4143380"/>
            <a:ext cx="4273293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D:\Ирина\конкурсы1\1Портфолио\Рублёва Настя\101_2285.JPG"/>
          <p:cNvPicPr>
            <a:picLocks noChangeAspect="1" noChangeArrowheads="1"/>
          </p:cNvPicPr>
          <p:nvPr/>
        </p:nvPicPr>
        <p:blipFill>
          <a:blip r:embed="rId2" cstate="print"/>
          <a:srcRect l="47917" t="37500" r="43750" b="51389"/>
          <a:stretch>
            <a:fillRect/>
          </a:stretch>
        </p:blipFill>
        <p:spPr bwMode="auto">
          <a:xfrm>
            <a:off x="4214810" y="2000240"/>
            <a:ext cx="1714512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79" name="Picture 4" descr="D:\Ирина\конкурсы1\1Портфолио\Рублёва Настя\101_2285.JPG"/>
          <p:cNvPicPr>
            <a:picLocks noChangeAspect="1" noChangeArrowheads="1"/>
          </p:cNvPicPr>
          <p:nvPr/>
        </p:nvPicPr>
        <p:blipFill>
          <a:blip r:embed="rId3" cstate="print"/>
          <a:srcRect l="36111" t="12500" r="45833" b="75000"/>
          <a:stretch>
            <a:fillRect/>
          </a:stretch>
        </p:blipFill>
        <p:spPr bwMode="auto">
          <a:xfrm>
            <a:off x="2071670" y="4214818"/>
            <a:ext cx="1857375" cy="1714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0" name="Picture 5" descr="D:\Ирина\конкурсы1\1Портфолио\Рублёва Настя\101_2285.JPG"/>
          <p:cNvPicPr>
            <a:picLocks noChangeAspect="1" noChangeArrowheads="1"/>
          </p:cNvPicPr>
          <p:nvPr/>
        </p:nvPicPr>
        <p:blipFill>
          <a:blip r:embed="rId3" cstate="print"/>
          <a:srcRect l="36111" t="46875" r="47221" b="41667"/>
          <a:stretch>
            <a:fillRect/>
          </a:stretch>
        </p:blipFill>
        <p:spPr bwMode="auto">
          <a:xfrm>
            <a:off x="2143108" y="1928802"/>
            <a:ext cx="1947740" cy="1785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1" name="Picture 6" descr="C:\фото\ФОТО\городец\sait.JPG"/>
          <p:cNvPicPr>
            <a:picLocks noChangeAspect="1" noChangeArrowheads="1"/>
          </p:cNvPicPr>
          <p:nvPr/>
        </p:nvPicPr>
        <p:blipFill>
          <a:blip r:embed="rId4" cstate="print"/>
          <a:srcRect l="76250" t="70132" r="2499" b="1659"/>
          <a:stretch>
            <a:fillRect/>
          </a:stretch>
        </p:blipFill>
        <p:spPr bwMode="auto">
          <a:xfrm>
            <a:off x="214282" y="4214818"/>
            <a:ext cx="1785918" cy="17859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2" name="Picture 6" descr="D:\Ирина\конкурсы1\1Портфолио\Рублёва Настя\101_2285.JPG"/>
          <p:cNvPicPr>
            <a:picLocks noChangeAspect="1" noChangeArrowheads="1"/>
          </p:cNvPicPr>
          <p:nvPr/>
        </p:nvPicPr>
        <p:blipFill>
          <a:blip r:embed="rId3" cstate="print"/>
          <a:srcRect l="54564" t="16666" r="34721" b="76042"/>
          <a:stretch>
            <a:fillRect/>
          </a:stretch>
        </p:blipFill>
        <p:spPr bwMode="auto">
          <a:xfrm>
            <a:off x="142844" y="2000240"/>
            <a:ext cx="1928812" cy="1749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4" name="Picture 4" descr="C:\фото\ФОТО\городец\sait.JPG"/>
          <p:cNvPicPr>
            <a:picLocks noChangeAspect="1" noChangeArrowheads="1"/>
          </p:cNvPicPr>
          <p:nvPr/>
        </p:nvPicPr>
        <p:blipFill>
          <a:blip r:embed="rId5" cstate="print"/>
          <a:srcRect l="1250" t="68253" r="77499" b="3540"/>
          <a:stretch>
            <a:fillRect/>
          </a:stretch>
        </p:blipFill>
        <p:spPr bwMode="auto">
          <a:xfrm>
            <a:off x="4071934" y="4286256"/>
            <a:ext cx="1714499" cy="17144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6" name="Picture 4" descr="C:\фото\ФОТО\городец\sait.JPG"/>
          <p:cNvPicPr>
            <a:picLocks noChangeAspect="1" noChangeArrowheads="1"/>
          </p:cNvPicPr>
          <p:nvPr/>
        </p:nvPicPr>
        <p:blipFill>
          <a:blip r:embed="rId5" cstate="print"/>
          <a:srcRect l="84793" t="16592" r="2499" b="65155"/>
          <a:stretch>
            <a:fillRect/>
          </a:stretch>
        </p:blipFill>
        <p:spPr bwMode="auto">
          <a:xfrm>
            <a:off x="6357950" y="4214818"/>
            <a:ext cx="1584626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7" name="Picture 8" descr="D:\Ирина\конкурсы1\1Портфолио\Рублёва Настя\101_2285.JPG"/>
          <p:cNvPicPr>
            <a:picLocks noChangeAspect="1" noChangeArrowheads="1"/>
          </p:cNvPicPr>
          <p:nvPr/>
        </p:nvPicPr>
        <p:blipFill>
          <a:blip r:embed="rId2" cstate="print"/>
          <a:srcRect l="50000" t="28654" r="44910" b="63889"/>
          <a:stretch>
            <a:fillRect/>
          </a:stretch>
        </p:blipFill>
        <p:spPr bwMode="auto">
          <a:xfrm>
            <a:off x="6357950" y="2071678"/>
            <a:ext cx="1643048" cy="1553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857356" y="428604"/>
            <a:ext cx="252768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цветы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715008" y="428604"/>
            <a:ext cx="269759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ягоды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Яркая">
    <a:dk1>
      <a:sysClr val="windowText" lastClr="000000"/>
    </a:dk1>
    <a:lt1>
      <a:sysClr val="window" lastClr="FFFFFF"/>
    </a:lt1>
    <a:dk2>
      <a:srgbClr val="666666"/>
    </a:dk2>
    <a:lt2>
      <a:srgbClr val="D2D2D2"/>
    </a:lt2>
    <a:accent1>
      <a:srgbClr val="FF388C"/>
    </a:accent1>
    <a:accent2>
      <a:srgbClr val="E40059"/>
    </a:accent2>
    <a:accent3>
      <a:srgbClr val="9C007F"/>
    </a:accent3>
    <a:accent4>
      <a:srgbClr val="68007F"/>
    </a:accent4>
    <a:accent5>
      <a:srgbClr val="005BD3"/>
    </a:accent5>
    <a:accent6>
      <a:srgbClr val="00349E"/>
    </a:accent6>
    <a:hlink>
      <a:srgbClr val="17BBFD"/>
    </a:hlink>
    <a:folHlink>
      <a:srgbClr val="FF79C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808</TotalTime>
  <Words>307</Words>
  <Application>Microsoft Office PowerPoint</Application>
  <PresentationFormat>Экран (4:3)</PresentationFormat>
  <Paragraphs>62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Century Schoolbook</vt:lpstr>
      <vt:lpstr>Wingdings</vt:lpstr>
      <vt:lpstr>Wingdings 2</vt:lpstr>
      <vt:lpstr>Calibri</vt:lpstr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Панно  «Барышня – крестьянка» в стиле городецкой росписи</dc:title>
  <dc:creator>Иришка</dc:creator>
  <cp:lastModifiedBy>Иришка</cp:lastModifiedBy>
  <cp:revision>97</cp:revision>
  <dcterms:created xsi:type="dcterms:W3CDTF">2012-01-23T12:00:27Z</dcterms:created>
  <dcterms:modified xsi:type="dcterms:W3CDTF">2012-01-29T21:09:57Z</dcterms:modified>
</cp:coreProperties>
</file>