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handoutMasterIdLst>
    <p:handoutMasterId r:id="rId22"/>
  </p:handoutMasterIdLst>
  <p:sldIdLst>
    <p:sldId id="256" r:id="rId2"/>
    <p:sldId id="259" r:id="rId3"/>
    <p:sldId id="258" r:id="rId4"/>
    <p:sldId id="260" r:id="rId5"/>
    <p:sldId id="285" r:id="rId6"/>
    <p:sldId id="286" r:id="rId7"/>
    <p:sldId id="261" r:id="rId8"/>
    <p:sldId id="281" r:id="rId9"/>
    <p:sldId id="266" r:id="rId10"/>
    <p:sldId id="265" r:id="rId11"/>
    <p:sldId id="279" r:id="rId12"/>
    <p:sldId id="269" r:id="rId13"/>
    <p:sldId id="270" r:id="rId14"/>
    <p:sldId id="271" r:id="rId15"/>
    <p:sldId id="280" r:id="rId16"/>
    <p:sldId id="287" r:id="rId17"/>
    <p:sldId id="275" r:id="rId18"/>
    <p:sldId id="283" r:id="rId19"/>
    <p:sldId id="288" r:id="rId20"/>
    <p:sldId id="276" r:id="rId2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88" autoAdjust="0"/>
    <p:restoredTop sz="94660" autoAdjust="0"/>
  </p:normalViewPr>
  <p:slideViewPr>
    <p:cSldViewPr>
      <p:cViewPr varScale="1">
        <p:scale>
          <a:sx n="55" d="100"/>
          <a:sy n="55" d="100"/>
        </p:scale>
        <p:origin x="-112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F995E-B7FC-4754-841C-9942F4BBACD4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0D7B0-16ED-4EB4-BFA2-3C11FFCC7B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8494B-ECCB-417B-A79E-CC7819EB997D}" type="datetimeFigureOut">
              <a:rPr lang="ru-RU" smtClean="0"/>
              <a:pPr/>
              <a:t>20.01.2012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C8D02-FA65-4E09-BF0C-1A9B8D9DD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492896"/>
            <a:ext cx="805387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Геометрические фигуры в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криптографии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221088"/>
            <a:ext cx="3303092" cy="234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3275855" cy="204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воздейств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60648"/>
            <a:ext cx="2880320" cy="2161682"/>
          </a:xfrm>
          <a:prstGeom prst="rect">
            <a:avLst/>
          </a:prstGeom>
          <a:noFill/>
        </p:spPr>
      </p:pic>
      <p:pic>
        <p:nvPicPr>
          <p:cNvPr id="7" name="Picture 3" descr="нарушитель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293096"/>
            <a:ext cx="2952328" cy="233656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24128" y="5877272"/>
            <a:ext cx="3157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Рощин Роман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31031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Отрезок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231031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Шифр «Линейка Энея»</a:t>
            </a:r>
            <a:endParaRPr lang="ru-RU" sz="2400" dirty="0"/>
          </a:p>
        </p:txBody>
      </p:sp>
      <p:grpSp>
        <p:nvGrpSpPr>
          <p:cNvPr id="66" name="Группа 65"/>
          <p:cNvGrpSpPr/>
          <p:nvPr/>
        </p:nvGrpSpPr>
        <p:grpSpPr>
          <a:xfrm>
            <a:off x="323528" y="3429000"/>
            <a:ext cx="8568952" cy="1728192"/>
            <a:chOff x="323528" y="3573016"/>
            <a:chExt cx="8568952" cy="1728192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467544" y="3645024"/>
              <a:ext cx="8424936" cy="669261"/>
              <a:chOff x="395536" y="1556792"/>
              <a:chExt cx="8424936" cy="1080120"/>
            </a:xfrm>
          </p:grpSpPr>
          <p:sp>
            <p:nvSpPr>
              <p:cNvPr id="10" name="Прямоугольник 9"/>
              <p:cNvSpPr/>
              <p:nvPr/>
            </p:nvSpPr>
            <p:spPr>
              <a:xfrm>
                <a:off x="395536" y="1556792"/>
                <a:ext cx="8424936" cy="108012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683568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4173186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1846774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Овал 15"/>
              <p:cNvSpPr/>
              <p:nvPr/>
            </p:nvSpPr>
            <p:spPr>
              <a:xfrm>
                <a:off x="2428377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009980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591583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5336392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5917995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Овал 20"/>
              <p:cNvSpPr/>
              <p:nvPr/>
            </p:nvSpPr>
            <p:spPr>
              <a:xfrm>
                <a:off x="7662804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8244408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6499598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4754789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7081201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1265171" y="1988840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3" name="Группа 32"/>
            <p:cNvGrpSpPr/>
            <p:nvPr/>
          </p:nvGrpSpPr>
          <p:grpSpPr>
            <a:xfrm>
              <a:off x="323528" y="4844352"/>
              <a:ext cx="1547664" cy="456856"/>
              <a:chOff x="251520" y="3492388"/>
              <a:chExt cx="1547664" cy="737320"/>
            </a:xfrm>
          </p:grpSpPr>
          <p:pic>
            <p:nvPicPr>
              <p:cNvPr id="22531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16200000">
                <a:off x="372970" y="3379558"/>
                <a:ext cx="728700" cy="9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16200000">
                <a:off x="949034" y="3370938"/>
                <a:ext cx="728700" cy="9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1" name="Группа 40"/>
            <p:cNvGrpSpPr/>
            <p:nvPr/>
          </p:nvGrpSpPr>
          <p:grpSpPr>
            <a:xfrm>
              <a:off x="1547664" y="4432856"/>
              <a:ext cx="3816424" cy="506072"/>
              <a:chOff x="411578" y="4293096"/>
              <a:chExt cx="3987734" cy="816750"/>
            </a:xfrm>
          </p:grpSpPr>
          <p:pic>
            <p:nvPicPr>
              <p:cNvPr id="35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16200000">
                <a:off x="533028" y="4259696"/>
                <a:ext cx="728700" cy="9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66667"/>
              <a:stretch>
                <a:fillRect/>
              </a:stretch>
            </p:blipFill>
            <p:spPr bwMode="auto">
              <a:xfrm rot="16200000">
                <a:off x="1376028" y="4361366"/>
                <a:ext cx="648072" cy="720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8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66667"/>
              <a:stretch>
                <a:fillRect/>
              </a:stretch>
            </p:blipFill>
            <p:spPr bwMode="auto">
              <a:xfrm rot="16200000">
                <a:off x="2079522" y="4329100"/>
                <a:ext cx="648072" cy="720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66667"/>
              <a:stretch>
                <a:fillRect/>
              </a:stretch>
            </p:blipFill>
            <p:spPr bwMode="auto">
              <a:xfrm rot="16200000">
                <a:off x="2759678" y="4313058"/>
                <a:ext cx="648072" cy="720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16200000">
                <a:off x="3549162" y="4171646"/>
                <a:ext cx="728700" cy="9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727812" y="3573016"/>
              <a:ext cx="317716" cy="2288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А</a:t>
              </a:r>
              <a:endParaRPr lang="ru-RU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259632" y="3573016"/>
              <a:ext cx="317716" cy="2288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Б</a:t>
              </a:r>
              <a:endParaRPr lang="ru-R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411760" y="3573016"/>
              <a:ext cx="284052" cy="2288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Г</a:t>
              </a:r>
              <a:endParaRPr lang="ru-RU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35696" y="3573016"/>
              <a:ext cx="309700" cy="2288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  <p:grpSp>
          <p:nvGrpSpPr>
            <p:cNvPr id="57" name="Группа 56"/>
            <p:cNvGrpSpPr/>
            <p:nvPr/>
          </p:nvGrpSpPr>
          <p:grpSpPr>
            <a:xfrm>
              <a:off x="827584" y="4046580"/>
              <a:ext cx="648072" cy="892348"/>
              <a:chOff x="6876256" y="3284984"/>
              <a:chExt cx="360040" cy="1152128"/>
            </a:xfrm>
          </p:grpSpPr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6876256" y="3284984"/>
                <a:ext cx="0" cy="11521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>
                <a:off x="7236296" y="3284984"/>
                <a:ext cx="0" cy="11521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Прямая со стрелкой 55"/>
              <p:cNvCxnSpPr/>
              <p:nvPr/>
            </p:nvCxnSpPr>
            <p:spPr>
              <a:xfrm>
                <a:off x="6876256" y="4077072"/>
                <a:ext cx="36004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Группа 57"/>
            <p:cNvGrpSpPr/>
            <p:nvPr/>
          </p:nvGrpSpPr>
          <p:grpSpPr>
            <a:xfrm>
              <a:off x="2024010" y="4046580"/>
              <a:ext cx="2908030" cy="490791"/>
              <a:chOff x="6876256" y="3284984"/>
              <a:chExt cx="360040" cy="1152128"/>
            </a:xfrm>
          </p:grpSpPr>
          <p:cxnSp>
            <p:nvCxnSpPr>
              <p:cNvPr id="59" name="Прямая соединительная линия 58"/>
              <p:cNvCxnSpPr/>
              <p:nvPr/>
            </p:nvCxnSpPr>
            <p:spPr>
              <a:xfrm>
                <a:off x="6876256" y="3284984"/>
                <a:ext cx="0" cy="11521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7236296" y="3284984"/>
                <a:ext cx="0" cy="11521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 стрелкой 60"/>
              <p:cNvCxnSpPr/>
              <p:nvPr/>
            </p:nvCxnSpPr>
            <p:spPr>
              <a:xfrm>
                <a:off x="6876256" y="4077072"/>
                <a:ext cx="36004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Прямоугольник 62"/>
          <p:cNvSpPr/>
          <p:nvPr/>
        </p:nvSpPr>
        <p:spPr>
          <a:xfrm>
            <a:off x="395536" y="836712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/>
              <a:t>В криптографии «линейка Энея» представляла собой устройство, имеющее отверстия, количество которых равнялось количеству букв алфавита. Каждое отверстие обозначалось своей буквой. Буквы по отверстиям располагались в произвольном порядке. 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395536" y="1916832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/>
              <a:t>При шифровании нить протягивалась через прорезь, а затем через отверстие, соответствующее первой букве шифруемого текста, при этом на нити завязывался узелок в месте прохождения её через отверстие; затем нить возвращалась в прорезь и аналогично зашифровывалась вторая буква текста и т. д. После окончания шифрования нить извлекалась и передавалась получателю сообщения.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467544" y="5085184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/>
              <a:t>Получатель имея идентичную линейку, протягивал нить через прорезь до отверстий, определяемых узлами, и восстанавливал исходный текст по буквам отверстий. </a:t>
            </a:r>
          </a:p>
          <a:p>
            <a:pPr indent="360363"/>
            <a:r>
              <a:rPr lang="ru-RU" dirty="0" smtClean="0"/>
              <a:t>Такой шифр является одним из примеров шифра замены: когда буквы заменяются на расстояния между узелками с учетом прохождения через прорезь.</a:t>
            </a:r>
            <a:endParaRPr lang="ru-RU" dirty="0"/>
          </a:p>
        </p:txBody>
      </p:sp>
      <p:sp>
        <p:nvSpPr>
          <p:cNvPr id="45" name="TextBox 44"/>
          <p:cNvSpPr txBox="1"/>
          <p:nvPr/>
        </p:nvSpPr>
        <p:spPr>
          <a:xfrm>
            <a:off x="2843808" y="4221088"/>
            <a:ext cx="967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«отрезок»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Так называемое «Узелковое письмо» («кипу»), аналогичное «линейке Энея, получило распространение у индейцев Центральной Америки. Свои сообщения они также передавали в виде нитки, на которой завязывались разноцветные узелки, определявшие содержание сообщения.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60648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Отрезок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260648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Шифр «Узелковое письмо»</a:t>
            </a:r>
            <a:endParaRPr lang="ru-RU" sz="2400" dirty="0"/>
          </a:p>
        </p:txBody>
      </p:sp>
      <p:pic>
        <p:nvPicPr>
          <p:cNvPr id="18434" name="Picture 2" descr="http://tapemark.narod.ru/les/picture/221d.png"/>
          <p:cNvPicPr>
            <a:picLocks noChangeAspect="1" noChangeArrowheads="1"/>
          </p:cNvPicPr>
          <p:nvPr/>
        </p:nvPicPr>
        <p:blipFill>
          <a:blip r:embed="rId2" cstate="print"/>
          <a:srcRect l="4421" t="2593" r="2738" b="4075"/>
          <a:stretch>
            <a:fillRect/>
          </a:stretch>
        </p:blipFill>
        <p:spPr bwMode="auto">
          <a:xfrm>
            <a:off x="3491880" y="2708920"/>
            <a:ext cx="2808312" cy="3960440"/>
          </a:xfrm>
          <a:prstGeom prst="rect">
            <a:avLst/>
          </a:prstGeom>
          <a:noFill/>
        </p:spPr>
      </p:pic>
      <p:grpSp>
        <p:nvGrpSpPr>
          <p:cNvPr id="19" name="Группа 18"/>
          <p:cNvGrpSpPr/>
          <p:nvPr/>
        </p:nvGrpSpPr>
        <p:grpSpPr>
          <a:xfrm>
            <a:off x="323528" y="2636912"/>
            <a:ext cx="2952328" cy="3888433"/>
            <a:chOff x="755576" y="2420888"/>
            <a:chExt cx="2952328" cy="3888433"/>
          </a:xfrm>
        </p:grpSpPr>
        <p:pic>
          <p:nvPicPr>
            <p:cNvPr id="1026" name="Picture 2" descr="http://upload.wikimedia.org/wikipedia/commons/thumb/c/cc/Quipu.png/150px-Quipu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5616" y="2420888"/>
              <a:ext cx="2592288" cy="3888433"/>
            </a:xfrm>
            <a:prstGeom prst="rect">
              <a:avLst/>
            </a:prstGeom>
            <a:noFill/>
          </p:spPr>
        </p:pic>
        <p:grpSp>
          <p:nvGrpSpPr>
            <p:cNvPr id="17" name="Группа 16"/>
            <p:cNvGrpSpPr/>
            <p:nvPr/>
          </p:nvGrpSpPr>
          <p:grpSpPr>
            <a:xfrm>
              <a:off x="755576" y="3501008"/>
              <a:ext cx="936104" cy="864096"/>
              <a:chOff x="755576" y="3501008"/>
              <a:chExt cx="936104" cy="864096"/>
            </a:xfrm>
          </p:grpSpPr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755576" y="3501008"/>
                <a:ext cx="9361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755576" y="4365104"/>
                <a:ext cx="9361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/>
              <p:nvPr/>
            </p:nvCxnSpPr>
            <p:spPr>
              <a:xfrm>
                <a:off x="971600" y="3501008"/>
                <a:ext cx="0" cy="8640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/>
          <a:srcRect l="5556" t="17185" r="6826" b="2618"/>
          <a:stretch>
            <a:fillRect/>
          </a:stretch>
        </p:blipFill>
        <p:spPr bwMode="auto">
          <a:xfrm>
            <a:off x="6588224" y="2996952"/>
            <a:ext cx="23042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 rot="16200000">
            <a:off x="-150193" y="4015653"/>
            <a:ext cx="9671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«отрезок»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Круг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332656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Диск Альберти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2448272" cy="258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23528" y="4000996"/>
            <a:ext cx="8676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/>
            <a:r>
              <a:rPr lang="ru-RU" sz="2400" dirty="0" smtClean="0"/>
              <a:t>Одно из важнейших изобретений Альберти - механический шифровальный диск (круг), работавший следующим образом: внутри большого внешнего диска находился подвижный внутренний диск, оба с круговыми алфавитами. Чтобы прочесть шифр, получатель должен был знать взаимное расположение дисков; эта информация содержалась в начале сообщения.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1124744"/>
            <a:ext cx="34563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Леон </a:t>
            </a:r>
            <a:r>
              <a:rPr lang="ru-RU" dirty="0" err="1" smtClean="0"/>
              <a:t>Баттиста</a:t>
            </a:r>
            <a:r>
              <a:rPr lang="ru-RU" dirty="0" smtClean="0"/>
              <a:t> Альберти (1405-1472), прославился как художник, архитектор, музыкант и спортсмен, а также как автор сочинений по вопросам юриспруденции, живописи, философии и науки. Помимо всего прочего, он считается основателем западной криптографии.</a:t>
            </a:r>
            <a:endParaRPr lang="ru-RU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124744"/>
            <a:ext cx="261607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Квадрат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188640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Шифр «Магический квадрат»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764704"/>
            <a:ext cx="83529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/>
            <a:r>
              <a:rPr lang="ru-RU" sz="2000" dirty="0" smtClean="0"/>
              <a:t>В средние века для шифрования перестановкой применялись и магические </a:t>
            </a:r>
            <a:r>
              <a:rPr lang="ru-RU" sz="2000" b="1" dirty="0" smtClean="0"/>
              <a:t>квадраты</a:t>
            </a:r>
            <a:r>
              <a:rPr lang="ru-RU" sz="2000" dirty="0" smtClean="0"/>
              <a:t>.</a:t>
            </a:r>
          </a:p>
          <a:p>
            <a:pPr indent="354013"/>
            <a:r>
              <a:rPr lang="ru-RU" sz="2000" dirty="0" smtClean="0"/>
              <a:t>Магическими квадратами называют квадратные таблицы с вписанными в их клетки последовательными натуральными числами, начиная от 1, которые дают в сумме по каждому столбцу, каждой строке и каждой диагонали одно и то же число.</a:t>
            </a:r>
          </a:p>
          <a:p>
            <a:pPr indent="354013"/>
            <a:r>
              <a:rPr lang="ru-RU" sz="2000" dirty="0" smtClean="0"/>
              <a:t>Шифруемый текст вписывали в магические квадраты в соответствии с нумерацией их клеток. Если затем выписать содержимое такой таблицы по строкам, то получится криптограмма, сформированная благодаря перестановке букв исходного сообщения. В те времена считалось, что созданные с помощью магических квадратов криптограммы охраняет не только ключ, но и магическая сила.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54434"/>
          <a:stretch>
            <a:fillRect/>
          </a:stretch>
        </p:blipFill>
        <p:spPr bwMode="auto">
          <a:xfrm>
            <a:off x="3131840" y="4653136"/>
            <a:ext cx="223224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Квадрат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188640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Шифр «Квадрат </a:t>
            </a:r>
            <a:r>
              <a:rPr lang="ru-RU" sz="2400" dirty="0" err="1" smtClean="0"/>
              <a:t>Полибия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564904"/>
            <a:ext cx="55446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sz="2000" dirty="0" smtClean="0">
                <a:latin typeface="Arial" pitchFamily="34" charset="0"/>
                <a:cs typeface="Arial" pitchFamily="34" charset="0"/>
              </a:rPr>
              <a:t>Во II веке до н. э. в Древней Греции был изобретён шифр «Квадрат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Полибия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». В нём буквы алфавита записывались в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квадрат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5×5 (при использовании греческого алфавита одна ячейка оставалась пустой), после чего с помощью оптического телеграфа передавались номер строки и столбца, соответствующие символу исходного текста (на каждую букву приходилось два сигнала: число факелов обозначало разряд буквы по горизонтали и вертикали).</a:t>
            </a:r>
          </a:p>
          <a:p>
            <a:pPr indent="360363"/>
            <a:r>
              <a:rPr lang="ru-RU" sz="2000" dirty="0" smtClean="0">
                <a:latin typeface="Arial" pitchFamily="34" charset="0"/>
                <a:cs typeface="Arial" pitchFamily="34" charset="0"/>
              </a:rPr>
              <a:t>А → 1.1, В → 1.2, Г → 1.3, …, 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Ω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→ 5.4  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6084168" y="908720"/>
            <a:ext cx="2483768" cy="3312368"/>
            <a:chOff x="6012160" y="836712"/>
            <a:chExt cx="3131840" cy="4032448"/>
          </a:xfrm>
        </p:grpSpPr>
        <p:pic>
          <p:nvPicPr>
            <p:cNvPr id="8" name="Picture 2" descr="http://pusk.z83.ru/images/fakels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28184" y="836712"/>
              <a:ext cx="2915816" cy="4032448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6372200" y="242088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1</a:t>
              </a:r>
              <a:endParaRPr lang="ru-RU" sz="14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948264" y="242088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2</a:t>
              </a:r>
              <a:endParaRPr lang="ru-RU" sz="1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24328" y="242088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3</a:t>
              </a:r>
              <a:endParaRPr lang="ru-RU" sz="1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00392" y="242088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4</a:t>
              </a:r>
              <a:endParaRPr lang="ru-RU" sz="1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676456" y="242088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5</a:t>
              </a:r>
              <a:endParaRPr lang="ru-RU" sz="1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012160" y="276118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1</a:t>
              </a:r>
              <a:endParaRPr lang="ru-RU" sz="1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12160" y="319323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2</a:t>
              </a:r>
              <a:endParaRPr lang="ru-RU" sz="14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012160" y="362527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3</a:t>
              </a:r>
              <a:endParaRPr lang="ru-RU" sz="14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12160" y="405732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4</a:t>
              </a:r>
              <a:endParaRPr lang="ru-RU" sz="1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12160" y="448937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/>
                <a:t>5</a:t>
              </a:r>
              <a:endParaRPr lang="ru-RU" sz="1400" b="1" dirty="0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1619672" y="908720"/>
            <a:ext cx="45365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dirty="0" err="1" smtClean="0"/>
              <a:t>Полибий</a:t>
            </a:r>
            <a:r>
              <a:rPr lang="ru-RU" dirty="0" smtClean="0"/>
              <a:t> - греческий историк, полководец, государственный деятель. Данный вид кодирования изначально применялся для греческого алфавита, но затем был распространен на другие языки.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17442" r="12791" b="8571"/>
          <a:stretch>
            <a:fillRect/>
          </a:stretch>
        </p:blipFill>
        <p:spPr bwMode="auto">
          <a:xfrm>
            <a:off x="395536" y="836713"/>
            <a:ext cx="103511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725144"/>
            <a:ext cx="1871905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44016" y="1412776"/>
            <a:ext cx="8820472" cy="13002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середине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XIX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века американец П. Э. Чейз предложил следующую модификацию шифра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Полибия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в 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прямоугольник размера 3×10 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ыписываются буквы латинского алфавита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знак @ и греческие буквам </a:t>
            </a:r>
            <a:r>
              <a:rPr kumimoji="0" lang="el-GR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de-DE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l-GR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Ψ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el-GR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Φ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365104"/>
            <a:ext cx="8748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Ключом шифра является порядок расположения букв в таблице. При шифровании координаты букв выписываются вертикально.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2636912"/>
          <a:ext cx="7704862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442"/>
                <a:gridCol w="700442"/>
                <a:gridCol w="700442"/>
                <a:gridCol w="700442"/>
                <a:gridCol w="700442"/>
                <a:gridCol w="700442"/>
                <a:gridCol w="700442"/>
                <a:gridCol w="700442"/>
                <a:gridCol w="700442"/>
                <a:gridCol w="700442"/>
                <a:gridCol w="700442"/>
              </a:tblGrid>
              <a:tr h="370840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X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L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Δ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6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@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Е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G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J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Q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l-GR" sz="1600" b="0" i="0" u="none" strike="noStrike" cap="none" normalizeH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Ψ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00" marR="25400" marT="0" marB="0">
                    <a:noFill/>
                  </a:tcPr>
                </a:tc>
              </a:tr>
              <a:tr h="39964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l-GR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Φ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260648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Прямоугольник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260648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Шифр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Чейза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123729" y="5373216"/>
          <a:ext cx="543440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834"/>
                <a:gridCol w="725714"/>
                <a:gridCol w="725714"/>
                <a:gridCol w="725714"/>
                <a:gridCol w="725714"/>
                <a:gridCol w="72571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Символы</a:t>
                      </a:r>
                      <a:r>
                        <a:rPr lang="ru-RU" baseline="0" dirty="0" smtClean="0"/>
                        <a:t> ОИ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 - -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Символы ЗИ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 - -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- - 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Прямоугольник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260648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Тюремный шифр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03648" y="3789040"/>
          <a:ext cx="609599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Е, Ё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И, 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Ъ,Ь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3528" y="836712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/>
              <a:t>В несколько изменённом виде шифр </a:t>
            </a:r>
            <a:r>
              <a:rPr lang="ru-RU" dirty="0" err="1" smtClean="0"/>
              <a:t>Полибия</a:t>
            </a:r>
            <a:r>
              <a:rPr lang="ru-RU" dirty="0" smtClean="0"/>
              <a:t> дошёл до наших дней и получил своеобразное название «тюремный шифр». Для различных алфавитов использовались различные прямоугольники. Буквы могли записываться в любом  порядке. Буквы заменялись на свои координаты (А → 1, 1; Ш → 4, 6). </a:t>
            </a:r>
          </a:p>
          <a:p>
            <a:pPr indent="360363"/>
            <a:r>
              <a:rPr lang="ru-RU" dirty="0" smtClean="0"/>
              <a:t>Название «тюремный» шифр получил по причине того, что координаты букв выстукивались по станам в тюрьмах, стук распространялся на значительные расстояния.</a:t>
            </a:r>
          </a:p>
          <a:p>
            <a:pPr indent="360363"/>
            <a:r>
              <a:rPr lang="ru-RU" dirty="0" smtClean="0"/>
              <a:t>Декабристы для русского алфавита использовали прямоугольник размера 5x6 (5 строк и 6 столбцов) и редуцированный до 30 букв алфавит.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l="9345" b="12852"/>
          <a:stretch>
            <a:fillRect/>
          </a:stretch>
        </p:blipFill>
        <p:spPr bwMode="auto">
          <a:xfrm>
            <a:off x="611560" y="908720"/>
            <a:ext cx="1584176" cy="17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Треугольник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260648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Шифр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Джона </a:t>
            </a:r>
            <a:r>
              <a:rPr lang="ru-RU" sz="2400" dirty="0" err="1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Уилкинса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1124744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Джон </a:t>
            </a:r>
            <a:r>
              <a:rPr lang="ru-RU" dirty="0" err="1" smtClean="0"/>
              <a:t>Уилкинс</a:t>
            </a:r>
            <a:r>
              <a:rPr lang="ru-RU" dirty="0" smtClean="0"/>
              <a:t> (1614 - 1672) - английский богослов, научный деятель, епископ </a:t>
            </a:r>
            <a:r>
              <a:rPr lang="ru-RU" dirty="0" err="1" smtClean="0"/>
              <a:t>Честерский</a:t>
            </a:r>
            <a:r>
              <a:rPr lang="ru-RU" dirty="0" smtClean="0"/>
              <a:t>. Возглавлял </a:t>
            </a:r>
            <a:r>
              <a:rPr lang="ru-RU" dirty="0" err="1" smtClean="0"/>
              <a:t>Вэдхэмский</a:t>
            </a:r>
            <a:r>
              <a:rPr lang="ru-RU" dirty="0" smtClean="0"/>
              <a:t> колледж в Оксфорде. Один из первых популяризаторов науки и научно-технического прогресса. </a:t>
            </a:r>
            <a:endParaRPr lang="ru-RU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23528" y="2636912"/>
            <a:ext cx="36004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4429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сути дела, предложенный шифр, был шифром замены, но с  элементами последующего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- криптограмма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имела вид невинных геометрических фигур.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R="0" lvl="0" indent="4429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Передавалась только картинка. Ключом шифра является верхняя последовательность букв и расстояний между ними. </a:t>
            </a:r>
          </a:p>
          <a:p>
            <a:pPr marR="0" lvl="0" indent="4429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Геометрическая фигура получалась путём произвольного соединения выделенных вершин прямыми линиями. Такой смешанный подход к защите информации активно используется и в настоящее время.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276872"/>
            <a:ext cx="4536504" cy="411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260648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Ломаная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1880" y="260648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Шифр 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братства Франкмасонов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Ломаная с самопересечения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692696"/>
            <a:ext cx="2857500" cy="16668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908720"/>
            <a:ext cx="59046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b="1" dirty="0" err="1" smtClean="0">
                <a:latin typeface="Arial" pitchFamily="34" charset="0"/>
                <a:cs typeface="Arial" pitchFamily="34" charset="0"/>
              </a:rPr>
              <a:t>Ло́маная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(ломаная линия)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 — геометрическая фигура, состоящая из отрезков, последовательно соединенных своими концами. </a:t>
            </a:r>
          </a:p>
          <a:p>
            <a:pPr indent="360363"/>
            <a:r>
              <a:rPr lang="ru-RU" dirty="0" smtClean="0">
                <a:latin typeface="Arial" pitchFamily="34" charset="0"/>
                <a:cs typeface="Arial" pitchFamily="34" charset="0"/>
              </a:rPr>
              <a:t>Подобные фигуры можно было увидеть в криптограммах при применении шифров франкмасонов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331640" y="3429000"/>
            <a:ext cx="5328592" cy="3024336"/>
            <a:chOff x="179512" y="3140968"/>
            <a:chExt cx="5328592" cy="3024336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b="37678"/>
            <a:stretch>
              <a:fillRect/>
            </a:stretch>
          </p:blipFill>
          <p:spPr bwMode="auto">
            <a:xfrm>
              <a:off x="1547664" y="3140968"/>
              <a:ext cx="3960440" cy="3024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179512" y="3284984"/>
              <a:ext cx="1368152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50" dirty="0" smtClean="0">
                  <a:latin typeface="Arial" pitchFamily="34" charset="0"/>
                  <a:cs typeface="Arial" pitchFamily="34" charset="0"/>
                </a:rPr>
                <a:t>Символы алфавита и правило замены</a:t>
              </a:r>
              <a:endParaRPr lang="ru-RU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5536" y="4509120"/>
              <a:ext cx="864096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50" dirty="0" smtClean="0">
                  <a:latin typeface="Arial" pitchFamily="34" charset="0"/>
                  <a:cs typeface="Arial" pitchFamily="34" charset="0"/>
                </a:rPr>
                <a:t>Примеры замен</a:t>
              </a:r>
              <a:endParaRPr lang="ru-RU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3528" y="5733256"/>
              <a:ext cx="11521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050" dirty="0" smtClean="0">
                  <a:latin typeface="Arial" pitchFamily="34" charset="0"/>
                  <a:cs typeface="Arial" pitchFamily="34" charset="0"/>
                </a:rPr>
                <a:t>Криптограмма</a:t>
              </a:r>
              <a:endParaRPr lang="ru-RU" sz="105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6012160" y="2348880"/>
            <a:ext cx="28803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/>
              <a:t>Масо́нство</a:t>
            </a:r>
            <a:r>
              <a:rPr lang="ru-RU" sz="1600" dirty="0" smtClean="0"/>
              <a:t> (</a:t>
            </a:r>
            <a:r>
              <a:rPr lang="ru-RU" sz="1600" b="1" dirty="0" err="1" smtClean="0"/>
              <a:t>франкмасо́нство</a:t>
            </a:r>
            <a:r>
              <a:rPr lang="ru-RU" sz="1600" dirty="0" smtClean="0"/>
              <a:t>)— этическое движение, возникшее в XVIII веке в виде закрытой организации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260648"/>
            <a:ext cx="16977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Выводы: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1285860"/>
            <a:ext cx="671517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/>
              <a:t>Геометрия и криптография – древние, интересные и практически значимые науки. </a:t>
            </a:r>
            <a:endParaRPr lang="ru-RU" sz="2800" dirty="0" smtClean="0"/>
          </a:p>
          <a:p>
            <a:pPr lvl="0"/>
            <a:r>
              <a:rPr lang="ru-RU" sz="2800" dirty="0" smtClean="0"/>
              <a:t>Автор </a:t>
            </a:r>
            <a:r>
              <a:rPr lang="ru-RU" sz="2800" dirty="0" smtClean="0"/>
              <a:t>предположил, что геометрия оказала определенное внимание на развитие криптографии и исследует использование геометрических фигур для защиты содержания информации.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3155484"/>
            <a:ext cx="85689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608138" marR="0" lvl="0" indent="-160813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обладая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знаниями в области геометрии люди не могли их не использовать  для защиты своей информации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725144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Цель: </a:t>
            </a:r>
          </a:p>
          <a:p>
            <a:pPr marL="365125" indent="-365125"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показать связь геометрии с криптографией</a:t>
            </a:r>
          </a:p>
          <a:p>
            <a:pPr marL="365125" indent="-365125"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продемонстрировать интересные  практические приложения геометрии 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476672"/>
            <a:ext cx="3284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Раздел: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Математика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556792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Вид работы: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творческая работа.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1268760"/>
            <a:ext cx="864096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Список использованной литературы.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Фролов Г. Тайна тайнописи. М., 1992.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 В.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Бабаш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Г. П.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Шанкин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История криптографии, 2002.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Зелинский Ф. Сказочная древность Эллады. М., 1993.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Жельников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В. Криптография от папируса до компьютера. М., 1996.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Горбовский А. Загадки древнейшей истории М., 1971.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de-DE" sz="2000" dirty="0" smtClean="0"/>
              <a:t>http://ru.wikipedia.org/wiki/</a:t>
            </a:r>
            <a:r>
              <a:rPr lang="ru-RU" sz="2000" dirty="0" smtClean="0"/>
              <a:t>шифрование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В.В.Ященко и др. Введение в криптографию.-</a:t>
            </a:r>
            <a:r>
              <a:rPr lang="ru-RU" sz="2000" dirty="0" smtClean="0"/>
              <a:t> М., МЦНМО, 1998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В.Жельников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Владимиp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"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Кpиптогpафия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от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папиpуса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компьютеpа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   -М., ABF, 1996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764704"/>
            <a:ext cx="820891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Данная работа позволяет: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повысить интерес к  учебе, к изучению геометрии;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познакомиться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практическим применением знаний геометрии в древности;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познакомиться с применением геометрических фигур в создании  шифров;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ассмотреть примеры использования геометрических фигур при шифровании  информации на ранних этапах развития криптографии;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использовать интересные материалы в ходе занятий по геометрии.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5536" y="548680"/>
            <a:ext cx="84969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работе рассматриваются следующие геометрические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фигуры и шифры, используемые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для шифрования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информации: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2364080"/>
          <a:ext cx="8280920" cy="3505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0460"/>
                <a:gridCol w="414046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Геометрическая фигура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 шифра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Отрезок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Шифры Цезаря, линейка Энея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Цилиндр (конус)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Шифр </a:t>
                      </a:r>
                      <a:r>
                        <a:rPr lang="ru-RU" dirty="0" err="1" smtClean="0"/>
                        <a:t>Сцитала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Круг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Диск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Альберти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Треугольник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Шифр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Уилкинса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Квадрат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«Магический </a:t>
                      </a:r>
                      <a:r>
                        <a:rPr lang="ru-RU" baseline="0" dirty="0" smtClean="0"/>
                        <a:t> квадрат»</a:t>
                      </a:r>
                    </a:p>
                    <a:p>
                      <a:r>
                        <a:rPr lang="ru-RU" baseline="0" dirty="0" smtClean="0"/>
                        <a:t>Квадрат </a:t>
                      </a:r>
                      <a:r>
                        <a:rPr lang="ru-RU" baseline="0" dirty="0" err="1" smtClean="0"/>
                        <a:t>Полибия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Прямоугольник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Шифр перестановки по группам</a:t>
                      </a:r>
                    </a:p>
                    <a:p>
                      <a:r>
                        <a:rPr lang="ru-RU" dirty="0" smtClean="0"/>
                        <a:t>Шифр Чейза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Ломаная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Шифр братства </a:t>
                      </a:r>
                      <a:r>
                        <a:rPr lang="ru-RU" dirty="0" err="1" smtClean="0"/>
                        <a:t>Франк-массонов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813690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Общие сведения из криптографии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3" y="764704"/>
            <a:ext cx="84249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sz="2000" b="1" dirty="0" smtClean="0"/>
              <a:t>Криптография</a:t>
            </a:r>
            <a:r>
              <a:rPr lang="ru-RU" sz="2000" dirty="0" smtClean="0"/>
              <a:t> – наука о защите информации от злоумышленника с помощью шифров и ключа.</a:t>
            </a:r>
          </a:p>
          <a:p>
            <a:pPr indent="360363"/>
            <a:r>
              <a:rPr lang="ru-RU" sz="2000" b="1" dirty="0" smtClean="0"/>
              <a:t>Злоумышленник</a:t>
            </a:r>
            <a:r>
              <a:rPr lang="ru-RU" sz="2000" dirty="0" smtClean="0"/>
              <a:t> – человек, который пытается получить доступ к чужой информации и использовать ее в своих целях.</a:t>
            </a:r>
          </a:p>
          <a:p>
            <a:pPr indent="360363"/>
            <a:r>
              <a:rPr lang="ru-RU" sz="2000" b="1" dirty="0" smtClean="0"/>
              <a:t>Шифрование</a:t>
            </a:r>
            <a:r>
              <a:rPr lang="ru-RU" sz="2000" dirty="0" smtClean="0"/>
              <a:t> (как одна из криптографических функций) – защита (скрытие) содержания информации.</a:t>
            </a:r>
          </a:p>
          <a:p>
            <a:pPr indent="360363"/>
            <a:r>
              <a:rPr lang="ru-RU" sz="2000" dirty="0" smtClean="0"/>
              <a:t>Упрощенная схема шифрования представлена на рисунке.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981121" y="3212976"/>
            <a:ext cx="7016101" cy="1512168"/>
            <a:chOff x="2077554" y="4869160"/>
            <a:chExt cx="4471045" cy="187220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3419872" y="5013176"/>
              <a:ext cx="1656184" cy="11521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6" name="Прямая со стрелкой 5"/>
            <p:cNvCxnSpPr>
              <a:endCxn id="4" idx="1"/>
            </p:cNvCxnSpPr>
            <p:nvPr/>
          </p:nvCxnSpPr>
          <p:spPr>
            <a:xfrm>
              <a:off x="2483768" y="5589240"/>
              <a:ext cx="9361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5076056" y="5589240"/>
              <a:ext cx="9361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flipV="1">
              <a:off x="4283968" y="6165304"/>
              <a:ext cx="0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077554" y="4869160"/>
              <a:ext cx="1250547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 smtClean="0"/>
                <a:t>Открытая</a:t>
              </a:r>
            </a:p>
            <a:p>
              <a:pPr algn="ctr"/>
              <a:r>
                <a:rPr lang="ru-RU" dirty="0" smtClean="0"/>
                <a:t>информация (ОИ)</a:t>
              </a: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25634" y="4869160"/>
              <a:ext cx="1222965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dirty="0" smtClean="0"/>
                <a:t>Закрытая</a:t>
              </a:r>
            </a:p>
            <a:p>
              <a:pPr algn="ctr"/>
              <a:r>
                <a:rPr lang="ru-RU" dirty="0" smtClean="0"/>
                <a:t>информация (ЗИ)</a:t>
              </a:r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27984" y="6309320"/>
              <a:ext cx="702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Ключ</a:t>
              </a:r>
              <a:endParaRPr lang="ru-RU" dirty="0"/>
            </a:p>
          </p:txBody>
        </p:sp>
        <p:sp>
          <p:nvSpPr>
            <p:cNvPr id="21" name="Выгнутая вниз стрелка 20"/>
            <p:cNvSpPr/>
            <p:nvPr/>
          </p:nvSpPr>
          <p:spPr>
            <a:xfrm>
              <a:off x="3851920" y="5517232"/>
              <a:ext cx="936104" cy="504056"/>
            </a:xfrm>
            <a:prstGeom prst="curvedUpArrow">
              <a:avLst>
                <a:gd name="adj1" fmla="val 46645"/>
                <a:gd name="adj2" fmla="val 92857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23928" y="5085184"/>
              <a:ext cx="776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Шифр</a:t>
              </a:r>
              <a:endParaRPr lang="ru-RU" dirty="0"/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395536" y="4869160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/>
              <a:t>Атрибутами криптографии являются «шифр» и «ключ».</a:t>
            </a:r>
          </a:p>
          <a:p>
            <a:pPr indent="360363"/>
            <a:r>
              <a:rPr lang="ru-RU" dirty="0" smtClean="0"/>
              <a:t>Шифр – правило преобразования открытой информации в закрытую.</a:t>
            </a:r>
          </a:p>
          <a:p>
            <a:pPr indent="360363"/>
            <a:r>
              <a:rPr lang="ru-RU" dirty="0" smtClean="0"/>
              <a:t>Открытая информация – исходная информация, подлежащая защите.</a:t>
            </a:r>
          </a:p>
          <a:p>
            <a:pPr indent="360363"/>
            <a:r>
              <a:rPr lang="ru-RU" dirty="0" smtClean="0"/>
              <a:t>Закрытая информация (криптограмма) – защищенная информация.</a:t>
            </a:r>
          </a:p>
          <a:p>
            <a:pPr indent="360363"/>
            <a:r>
              <a:rPr lang="ru-RU" dirty="0" smtClean="0"/>
              <a:t>Ключ – совокупность данных, при которых осуществляется однозначное преобразование открытой информации в криптограмму и наоборот.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Большинство шифров можно разделить на две большие группы – шифры замены (подстановки) и шифры перестановки.</a:t>
            </a:r>
          </a:p>
          <a:p>
            <a:pPr indent="360363"/>
            <a:r>
              <a:rPr lang="ru-RU" dirty="0" smtClean="0"/>
              <a:t>В шифрах замены для формирования криптограммы осуществляют замену символов открытой информации.</a:t>
            </a:r>
          </a:p>
          <a:p>
            <a:pPr indent="360363"/>
            <a:r>
              <a:rPr lang="ru-RU" dirty="0" smtClean="0"/>
              <a:t>Шифры перестановки основаны на перестановке символов открытой информации в криптограмме.</a:t>
            </a:r>
          </a:p>
          <a:p>
            <a:pPr indent="360363"/>
            <a:r>
              <a:rPr lang="ru-RU" dirty="0" smtClean="0"/>
              <a:t>Ключ в шифрах замены определяет конкретность замены (какой символ на какой заменяется), при перестановке – маршрут перестановки (с какого места на какое переставляется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342900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 шифра замены</a:t>
            </a:r>
          </a:p>
          <a:p>
            <a:r>
              <a:rPr lang="ru-RU" dirty="0" smtClean="0"/>
              <a:t>«шифр простой замены»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3356992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 шифра перестановки</a:t>
            </a:r>
          </a:p>
          <a:p>
            <a:r>
              <a:rPr lang="ru-RU" dirty="0" smtClean="0"/>
              <a:t>«простая перестановка»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4199488"/>
          <a:ext cx="460851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049"/>
                <a:gridCol w="560577"/>
                <a:gridCol w="560577"/>
                <a:gridCol w="560577"/>
                <a:gridCol w="560577"/>
                <a:gridCol w="560577"/>
                <a:gridCol w="56057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Символ ОИ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Символ ЗИ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331640" y="5301208"/>
          <a:ext cx="331236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290"/>
                <a:gridCol w="633769"/>
                <a:gridCol w="633769"/>
                <a:gridCol w="633769"/>
                <a:gridCol w="63376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ОИ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436096" y="4199488"/>
          <a:ext cx="31683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3496"/>
                <a:gridCol w="606214"/>
                <a:gridCol w="606214"/>
                <a:gridCol w="606214"/>
                <a:gridCol w="60621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ОИ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Цилиндр </a:t>
            </a:r>
            <a:endParaRPr lang="ru-RU" sz="2400" dirty="0"/>
          </a:p>
        </p:txBody>
      </p:sp>
      <p:pic>
        <p:nvPicPr>
          <p:cNvPr id="3" name="Рисунок 2" descr="http://upload.wikimedia.org/wikipedia/commons/thumb/5/51/Skytale.png/199px-Skytale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060848"/>
            <a:ext cx="20162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63888" y="260648"/>
            <a:ext cx="5256584" cy="9079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300" dirty="0" smtClean="0"/>
              <a:t>Шифр «</a:t>
            </a:r>
            <a:r>
              <a:rPr lang="ru-RU" sz="5300" dirty="0" err="1" smtClean="0"/>
              <a:t>Сцитала</a:t>
            </a:r>
            <a:r>
              <a:rPr lang="ru-RU" sz="5300" dirty="0" smtClean="0"/>
              <a:t>»</a:t>
            </a:r>
            <a:endParaRPr lang="ru-RU" sz="53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692696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Конус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348880"/>
            <a:ext cx="56166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>
                <a:latin typeface="Arial" pitchFamily="34" charset="0"/>
                <a:cs typeface="Arial" pitchFamily="34" charset="0"/>
              </a:rPr>
              <a:t>Это был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цилиндр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на который виток к витку наматывалась узкая папирусная лента (без просветов 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нахлестов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), а затем на этой ленте вдоль его оси записывался необходимый для передачи текст. </a:t>
            </a:r>
          </a:p>
          <a:p>
            <a:pPr indent="360363"/>
            <a:r>
              <a:rPr lang="ru-RU" dirty="0" smtClean="0">
                <a:latin typeface="Arial" pitchFamily="34" charset="0"/>
                <a:cs typeface="Arial" pitchFamily="34" charset="0"/>
              </a:rPr>
              <a:t>Лента сматывалась с цилиндра и отправлялась адресату, который, имея цилиндр точно такого же диаметра, наматывал ленту на него и прочитывал сообщение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134076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60363"/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Одним из самых первых шифровальных приспособлений был жезл («</a:t>
            </a:r>
            <a:r>
              <a:rPr lang="ru-RU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Сцитала</a:t>
            </a:r>
            <a:r>
              <a:rPr lang="ru-RU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»), применявшийся еще во времена войны Спарты против Афин в V веке до н. э.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560" y="5589240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>
                <a:latin typeface="Arial" pitchFamily="34" charset="0"/>
                <a:cs typeface="Arial" pitchFamily="34" charset="0"/>
              </a:rPr>
              <a:t>В дальнейшем, для усложнения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расшифрования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вместо цилиндра применялся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конус.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645024"/>
            <a:ext cx="1803326" cy="180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3168352" cy="11233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700" dirty="0" smtClean="0"/>
              <a:t>Отрезок</a:t>
            </a:r>
            <a:endParaRPr lang="ru-RU" sz="6700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476672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Шифр «Линейка Энея»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908720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Шифр Цезаря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1340768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Шифр «Узелковое письмо»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98884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/>
              <a:t>С понятием </a:t>
            </a:r>
            <a:r>
              <a:rPr lang="ru-RU" b="1" dirty="0" smtClean="0"/>
              <a:t>«отрезок»  </a:t>
            </a:r>
            <a:r>
              <a:rPr lang="ru-RU" dirty="0" smtClean="0"/>
              <a:t>можно связать несколько техник  шифрования, в основу которых положено «расстояние» между нахождением символов в открытом и закрытом сообщении.  В шифрах замены «отрезком» можно считать удаление символов открытого и закрытого сообщения в алфавите.  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43608" y="3212976"/>
          <a:ext cx="6624732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689"/>
                <a:gridCol w="580227"/>
                <a:gridCol w="580227"/>
                <a:gridCol w="580227"/>
                <a:gridCol w="580227"/>
                <a:gridCol w="580227"/>
                <a:gridCol w="580227"/>
                <a:gridCol w="580227"/>
                <a:gridCol w="580227"/>
                <a:gridCol w="580227"/>
              </a:tblGrid>
              <a:tr h="3168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Символ ОИ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. . .</a:t>
                      </a:r>
                      <a:endParaRPr lang="ru-RU" sz="1600" dirty="0"/>
                    </a:p>
                  </a:txBody>
                  <a:tcPr/>
                </a:tc>
              </a:tr>
              <a:tr h="3168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 </a:t>
                      </a:r>
                      <a:r>
                        <a:rPr lang="ru-RU" sz="1600" baseline="0" dirty="0" smtClean="0"/>
                        <a:t>символа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. . .</a:t>
                      </a:r>
                      <a:endParaRPr lang="ru-RU" sz="1600" dirty="0"/>
                    </a:p>
                  </a:txBody>
                  <a:tcPr/>
                </a:tc>
              </a:tr>
              <a:tr h="3168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Символ ЗИ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. . .</a:t>
                      </a:r>
                      <a:endParaRPr lang="ru-RU" sz="1600" dirty="0"/>
                    </a:p>
                  </a:txBody>
                  <a:tcPr/>
                </a:tc>
              </a:tr>
              <a:tr h="3168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 </a:t>
                      </a:r>
                      <a:r>
                        <a:rPr lang="ru-RU" sz="1600" baseline="0" dirty="0" smtClean="0"/>
                        <a:t>символа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. . .</a:t>
                      </a:r>
                      <a:endParaRPr lang="ru-RU" sz="1600" dirty="0"/>
                    </a:p>
                  </a:txBody>
                  <a:tcPr/>
                </a:tc>
              </a:tr>
              <a:tr h="316835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Отрезок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-1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. . 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5229200"/>
          <a:ext cx="835293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  <a:gridCol w="49134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Б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Ж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…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8" name="Группа 27"/>
          <p:cNvGrpSpPr/>
          <p:nvPr/>
        </p:nvGrpSpPr>
        <p:grpSpPr>
          <a:xfrm>
            <a:off x="611560" y="5898758"/>
            <a:ext cx="7416824" cy="821124"/>
            <a:chOff x="611560" y="5898758"/>
            <a:chExt cx="7416824" cy="821124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611560" y="5949275"/>
              <a:ext cx="7416824" cy="504061"/>
              <a:chOff x="611560" y="5949275"/>
              <a:chExt cx="7416824" cy="504061"/>
            </a:xfrm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650202" y="5949280"/>
                <a:ext cx="0" cy="5040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8011796" y="5949275"/>
                <a:ext cx="0" cy="5040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 стрелкой 19"/>
              <p:cNvCxnSpPr/>
              <p:nvPr/>
            </p:nvCxnSpPr>
            <p:spPr>
              <a:xfrm>
                <a:off x="611560" y="6381328"/>
                <a:ext cx="7416824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Группа 21"/>
            <p:cNvGrpSpPr/>
            <p:nvPr/>
          </p:nvGrpSpPr>
          <p:grpSpPr>
            <a:xfrm>
              <a:off x="1101761" y="5965863"/>
              <a:ext cx="6480720" cy="288037"/>
              <a:chOff x="611560" y="5949275"/>
              <a:chExt cx="7416824" cy="504061"/>
            </a:xfrm>
          </p:grpSpPr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650202" y="5949280"/>
                <a:ext cx="0" cy="5040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8011796" y="5949275"/>
                <a:ext cx="0" cy="50405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 стрелкой 24"/>
              <p:cNvCxnSpPr/>
              <p:nvPr/>
            </p:nvCxnSpPr>
            <p:spPr>
              <a:xfrm>
                <a:off x="611560" y="6381328"/>
                <a:ext cx="7416824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TextBox 25"/>
            <p:cNvSpPr txBox="1"/>
            <p:nvPr/>
          </p:nvSpPr>
          <p:spPr>
            <a:xfrm>
              <a:off x="683568" y="6381328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/>
                <a:t>[АР]=15</a:t>
              </a:r>
              <a:endParaRPr lang="ru-RU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15616" y="5898758"/>
              <a:ext cx="8595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600" dirty="0" smtClean="0"/>
                <a:t>[БП]=13</a:t>
              </a:r>
              <a:endParaRPr lang="ru-RU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3168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Отрезок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76672"/>
            <a:ext cx="5256584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Шифр Цезаря</a:t>
            </a:r>
            <a:endParaRPr lang="ru-RU" sz="2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1052736"/>
            <a:ext cx="17240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323528" y="1124744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/>
              <a:t>Шифр Цезаря, также известный как шифр сдвига, код Цезаря или сдвиг Цезаря — один из самых простых и наиболее широко известных методов шифрования.</a:t>
            </a:r>
          </a:p>
          <a:p>
            <a:pPr indent="360363"/>
            <a:r>
              <a:rPr lang="ru-RU" dirty="0" smtClean="0"/>
              <a:t>Шифр Цезаря — это вид шифра замены, в котором каждый символ в открытом тексте заменяется буквой находящейся на некоторое постоянное число позиций левее или правее него в алфавите. Например, в шифре со сдвигом 3, А была бы заменена на Г, Б станет Д, и так далее.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292080" y="5157192"/>
            <a:ext cx="3610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Шифр назван в честь римского императора Гая Юлия Цезаря, использовавшего его для секретной переписки со своими генералами.</a:t>
            </a:r>
          </a:p>
        </p:txBody>
      </p:sp>
      <p:grpSp>
        <p:nvGrpSpPr>
          <p:cNvPr id="30" name="Группа 29"/>
          <p:cNvGrpSpPr/>
          <p:nvPr/>
        </p:nvGrpSpPr>
        <p:grpSpPr>
          <a:xfrm>
            <a:off x="1835696" y="3645024"/>
            <a:ext cx="4032448" cy="432048"/>
            <a:chOff x="971600" y="3645024"/>
            <a:chExt cx="4032448" cy="432048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971600" y="3645024"/>
              <a:ext cx="504056" cy="43204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483768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987824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</a:t>
              </a:r>
              <a:endParaRPr lang="ru-RU" dirty="0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491880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Е</a:t>
              </a:r>
              <a:endParaRPr lang="ru-RU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995936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499992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475656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</a:t>
              </a:r>
              <a:endParaRPr lang="ru-RU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979712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В</a:t>
              </a:r>
              <a:endParaRPr lang="ru-RU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323528" y="4653136"/>
            <a:ext cx="4032448" cy="432048"/>
            <a:chOff x="971600" y="3645024"/>
            <a:chExt cx="4032448" cy="432048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971600" y="3645024"/>
              <a:ext cx="504056" cy="43204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А</a:t>
              </a:r>
              <a:endParaRPr lang="ru-RU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483768" y="3645024"/>
              <a:ext cx="504056" cy="432048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Г</a:t>
              </a:r>
              <a:endParaRPr lang="ru-RU" dirty="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987824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Д</a:t>
              </a:r>
              <a:endParaRPr lang="ru-RU" dirty="0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3491880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Е</a:t>
              </a:r>
              <a:endParaRPr lang="ru-RU" dirty="0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995936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499992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475656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Б</a:t>
              </a:r>
              <a:endParaRPr lang="ru-RU" dirty="0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979712" y="3645024"/>
              <a:ext cx="504056" cy="432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В</a:t>
              </a:r>
              <a:endParaRPr lang="ru-RU" dirty="0"/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2051720" y="4077072"/>
            <a:ext cx="1080120" cy="576064"/>
            <a:chOff x="2051720" y="4149080"/>
            <a:chExt cx="1080120" cy="360040"/>
          </a:xfrm>
        </p:grpSpPr>
        <p:cxnSp>
          <p:nvCxnSpPr>
            <p:cNvPr id="43" name="Прямая со стрелкой 42"/>
            <p:cNvCxnSpPr/>
            <p:nvPr/>
          </p:nvCxnSpPr>
          <p:spPr>
            <a:xfrm>
              <a:off x="2051720" y="4149080"/>
              <a:ext cx="0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 стрелкой 44"/>
            <p:cNvCxnSpPr/>
            <p:nvPr/>
          </p:nvCxnSpPr>
          <p:spPr>
            <a:xfrm>
              <a:off x="2555776" y="4149080"/>
              <a:ext cx="0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 стрелкой 45"/>
            <p:cNvCxnSpPr/>
            <p:nvPr/>
          </p:nvCxnSpPr>
          <p:spPr>
            <a:xfrm>
              <a:off x="3131840" y="4149080"/>
              <a:ext cx="0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Группа 48"/>
          <p:cNvGrpSpPr/>
          <p:nvPr/>
        </p:nvGrpSpPr>
        <p:grpSpPr>
          <a:xfrm>
            <a:off x="323528" y="3923764"/>
            <a:ext cx="1512168" cy="801380"/>
            <a:chOff x="323528" y="3923764"/>
            <a:chExt cx="1512168" cy="801380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>
              <a:off x="323528" y="3933056"/>
              <a:ext cx="0" cy="720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1835696" y="4005064"/>
              <a:ext cx="0" cy="720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/>
            <p:nvPr/>
          </p:nvCxnSpPr>
          <p:spPr>
            <a:xfrm>
              <a:off x="323528" y="4365104"/>
              <a:ext cx="151216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Прямоугольник 39"/>
            <p:cNvSpPr/>
            <p:nvPr/>
          </p:nvSpPr>
          <p:spPr>
            <a:xfrm>
              <a:off x="693069" y="3923764"/>
              <a:ext cx="782587" cy="36933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[АГ]=З</a:t>
              </a:r>
              <a:endParaRPr lang="ru-RU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195736" y="4149080"/>
            <a:ext cx="7505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Замена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1798</Words>
  <Application>Microsoft Office PowerPoint</Application>
  <PresentationFormat>Экран (4:3)</PresentationFormat>
  <Paragraphs>383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Рекуненко Светлана</cp:lastModifiedBy>
  <cp:revision>102</cp:revision>
  <dcterms:created xsi:type="dcterms:W3CDTF">2011-12-11T11:06:22Z</dcterms:created>
  <dcterms:modified xsi:type="dcterms:W3CDTF">2012-01-20T13:54:38Z</dcterms:modified>
</cp:coreProperties>
</file>