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0" r:id="rId3"/>
    <p:sldId id="260" r:id="rId4"/>
    <p:sldId id="257" r:id="rId5"/>
    <p:sldId id="258" r:id="rId6"/>
    <p:sldId id="259" r:id="rId7"/>
    <p:sldId id="263" r:id="rId8"/>
    <p:sldId id="264" r:id="rId9"/>
    <p:sldId id="261" r:id="rId10"/>
    <p:sldId id="262" r:id="rId11"/>
    <p:sldId id="267" r:id="rId12"/>
    <p:sldId id="273" r:id="rId13"/>
    <p:sldId id="265" r:id="rId14"/>
    <p:sldId id="266" r:id="rId15"/>
    <p:sldId id="275" r:id="rId16"/>
    <p:sldId id="276" r:id="rId17"/>
    <p:sldId id="268" r:id="rId18"/>
    <p:sldId id="278" r:id="rId19"/>
    <p:sldId id="271" r:id="rId20"/>
    <p:sldId id="270" r:id="rId21"/>
    <p:sldId id="269" r:id="rId22"/>
    <p:sldId id="279" r:id="rId23"/>
    <p:sldId id="272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5140" autoAdjust="0"/>
  </p:normalViewPr>
  <p:slideViewPr>
    <p:cSldViewPr>
      <p:cViewPr varScale="1">
        <p:scale>
          <a:sx n="70" d="100"/>
          <a:sy n="70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75309-1E63-445C-847B-B729A61ACD15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2409-3C33-4CFC-AA79-EE42E5DF7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75309-1E63-445C-847B-B729A61ACD15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2409-3C33-4CFC-AA79-EE42E5DF7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75309-1E63-445C-847B-B729A61ACD15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2409-3C33-4CFC-AA79-EE42E5DF7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75309-1E63-445C-847B-B729A61ACD15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2409-3C33-4CFC-AA79-EE42E5DF7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75309-1E63-445C-847B-B729A61ACD15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2409-3C33-4CFC-AA79-EE42E5DF7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75309-1E63-445C-847B-B729A61ACD15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2409-3C33-4CFC-AA79-EE42E5DF7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75309-1E63-445C-847B-B729A61ACD15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2409-3C33-4CFC-AA79-EE42E5DF7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75309-1E63-445C-847B-B729A61ACD15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2409-3C33-4CFC-AA79-EE42E5DF7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75309-1E63-445C-847B-B729A61ACD15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2409-3C33-4CFC-AA79-EE42E5DF7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75309-1E63-445C-847B-B729A61ACD15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2409-3C33-4CFC-AA79-EE42E5DF7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75309-1E63-445C-847B-B729A61ACD15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EED2409-3C33-4CFC-AA79-EE42E5DF78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175309-1E63-445C-847B-B729A61ACD15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ED2409-3C33-4CFC-AA79-EE42E5DF787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0.jpeg"/><Relationship Id="rId7" Type="http://schemas.openxmlformats.org/officeDocument/2006/relationships/image" Target="../media/image2.gi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hyperlink" Target="http://www.admhmao.ru/sport/2001/foto/stad.jpg" TargetMode="External"/><Relationship Id="rId7" Type="http://schemas.openxmlformats.org/officeDocument/2006/relationships/image" Target="../media/image58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11" Type="http://schemas.openxmlformats.org/officeDocument/2006/relationships/image" Target="../media/image62.jpeg"/><Relationship Id="rId5" Type="http://schemas.openxmlformats.org/officeDocument/2006/relationships/hyperlink" Target="http://www.admhmao.ru/sport/2001/foto/gost.jpg" TargetMode="External"/><Relationship Id="rId10" Type="http://schemas.openxmlformats.org/officeDocument/2006/relationships/image" Target="../media/image61.jpeg"/><Relationship Id="rId4" Type="http://schemas.openxmlformats.org/officeDocument/2006/relationships/image" Target="../media/image56.jpeg"/><Relationship Id="rId9" Type="http://schemas.openxmlformats.org/officeDocument/2006/relationships/image" Target="../media/image6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41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image" Target="../media/image54.png"/><Relationship Id="rId5" Type="http://schemas.openxmlformats.org/officeDocument/2006/relationships/image" Target="../media/image17.png"/><Relationship Id="rId10" Type="http://schemas.openxmlformats.org/officeDocument/2006/relationships/image" Target="../media/image18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ochi-2014-logo1.gif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4071590"/>
            <a:ext cx="4643470" cy="24435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00042"/>
            <a:ext cx="8786842" cy="278608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«Зимняя олимпиада в субтропиках:   реальность или утопия?»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000504"/>
            <a:ext cx="3500462" cy="207170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Подготовила</a:t>
            </a:r>
          </a:p>
          <a:p>
            <a:pPr algn="ctr"/>
            <a:r>
              <a:rPr lang="ru-RU" dirty="0" smtClean="0"/>
              <a:t>ученица 9М класса</a:t>
            </a:r>
          </a:p>
          <a:p>
            <a:pPr algn="ctr"/>
            <a:r>
              <a:rPr lang="ru-RU" dirty="0" smtClean="0"/>
              <a:t>МОУ СОШ №8</a:t>
            </a:r>
          </a:p>
          <a:p>
            <a:pPr algn="ctr"/>
            <a:r>
              <a:rPr lang="ru-RU" dirty="0" smtClean="0"/>
              <a:t>Верещак Анна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501122" cy="9286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Международный олимпийский комитет основан в 1894 году.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00034" y="1000108"/>
          <a:ext cx="8143932" cy="573550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35983"/>
                <a:gridCol w="2035983"/>
                <a:gridCol w="2035983"/>
                <a:gridCol w="2035983"/>
              </a:tblGrid>
              <a:tr h="50152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Президенты МОК в разные годы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1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Жак </a:t>
                      </a:r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Рогге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Бельгия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2001–…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</a:tr>
              <a:tr h="103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Хуан Антонио </a:t>
                      </a: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Самаранч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(почетный президент МОК пожизненно)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Испания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1980–2001</a:t>
                      </a: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</a:tr>
              <a:tr h="312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Лорд Килланин</a:t>
                      </a: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Ирландия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1972–1980</a:t>
                      </a: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</a:tr>
              <a:tr h="312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Авери Брундаж</a:t>
                      </a: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США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1952–1972</a:t>
                      </a: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</a:tr>
              <a:tr h="312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Дж. Зигфрид Эдстром</a:t>
                      </a: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Швеция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1946–1952</a:t>
                      </a: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</a:tr>
              <a:tr h="5297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Ле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Комте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 Генри де </a:t>
                      </a: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Бель-Лятур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Бельгия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1925–1942</a:t>
                      </a: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</a:tr>
              <a:tr h="996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Барон Пьер де Кубертен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Франция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1896–1925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</a:tr>
              <a:tr h="5215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Деметриус Викелас</a:t>
                      </a: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Греция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1894–1896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610" marR="45610" marT="45610" marB="45610" anchor="ctr"/>
                </a:tc>
              </a:tr>
            </a:tbl>
          </a:graphicData>
        </a:graphic>
      </p:graphicFrame>
      <p:pic>
        <p:nvPicPr>
          <p:cNvPr id="1033" name="Рисунок 11" descr="rog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1612"/>
            <a:ext cx="857256" cy="935188"/>
          </a:xfrm>
          <a:prstGeom prst="rect">
            <a:avLst/>
          </a:prstGeom>
          <a:noFill/>
        </p:spPr>
      </p:pic>
      <p:pic>
        <p:nvPicPr>
          <p:cNvPr id="1032" name="Рисунок 12" descr="samaran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643182"/>
            <a:ext cx="857256" cy="935188"/>
          </a:xfrm>
          <a:prstGeom prst="rect">
            <a:avLst/>
          </a:prstGeom>
          <a:noFill/>
        </p:spPr>
      </p:pic>
      <p:pic>
        <p:nvPicPr>
          <p:cNvPr id="6" name="Рисунок 5" descr="couberti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5214950"/>
            <a:ext cx="857256" cy="928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еста проведения Зимних Олимпийских игр"/>
          <p:cNvPicPr/>
          <p:nvPr/>
        </p:nvPicPr>
        <p:blipFill>
          <a:blip r:embed="rId2" cstate="print"/>
          <a:srcRect b="77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Содержимое 3" descr="sochi-2014-logo1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5214950"/>
            <a:ext cx="2643186" cy="1414105"/>
          </a:xfrm>
        </p:spPr>
      </p:pic>
      <p:sp>
        <p:nvSpPr>
          <p:cNvPr id="5" name="TextBox 4"/>
          <p:cNvSpPr txBox="1"/>
          <p:nvPr/>
        </p:nvSpPr>
        <p:spPr>
          <a:xfrm>
            <a:off x="3357554" y="4572008"/>
            <a:ext cx="5429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Географическая «хронология» Зимних Олимпийских Игр.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504344"/>
          <a:ext cx="9144000" cy="635365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048000"/>
                <a:gridCol w="3048000"/>
                <a:gridCol w="3048000"/>
              </a:tblGrid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Город проведения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Страна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Географическая широта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7030A0"/>
                          </a:solidFill>
                        </a:rPr>
                        <a:t>Сочи</a:t>
                      </a:r>
                      <a:endParaRPr lang="ru-RU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7030A0"/>
                          </a:solidFill>
                        </a:rPr>
                        <a:t>Россия</a:t>
                      </a:r>
                      <a:endParaRPr lang="ru-RU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7030A0"/>
                          </a:solidFill>
                        </a:rPr>
                        <a:t>43°36′00″с.ш.</a:t>
                      </a:r>
                      <a:endParaRPr lang="ru-RU" sz="1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FF0000"/>
                          </a:solidFill>
                        </a:rPr>
                        <a:t>Приблизительно на широте Сочи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Саппоро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Япония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43°03′00″с.ш.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Сараево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Югославия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43°52′00″с.ш.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FF0000"/>
                          </a:solidFill>
                        </a:rPr>
                        <a:t>Южнее Сочи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Нагано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Япония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36°38′55″с.ш.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/>
                        <a:t>Скво-Велли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США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39°11′47″с.ш.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/>
                        <a:t>Солт-Лейк-Сити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США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40°45′17″с.ш.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FF0000"/>
                          </a:solidFill>
                        </a:rPr>
                        <a:t>Немного севернее Сочи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Лейк-Плэсид(дважды)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США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44°17′08″с.ш.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Турин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Италия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45°04′00″с.ш.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Гренобль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Франция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45°11′16″с.ш.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/>
                        <a:t>Альбервиль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Франция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45°41′00″с.ш.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Шамони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Франция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45°55′00″с.ш.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Санкт-Мориц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/>
                        <a:t>Швецария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46°29′51″с.ш.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Кортина-д’Ампеццо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Италия(не состоялась)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46°32′с.ш.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Инсбрук (дважды)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Австрия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47°16′00″с.ш.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Гармиш-Партенкирхен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Германия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47°30′00″с.ш.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FF0000"/>
                          </a:solidFill>
                        </a:rPr>
                        <a:t>Остальные (значительно севернее)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Ванкувер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Канада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49° 13'с.ш.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Калгари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Канада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51°с.ш.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Осло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Норвегия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59°54′40″ с. </a:t>
                      </a:r>
                      <a:r>
                        <a:rPr lang="ru-RU" sz="1400" b="1" dirty="0" err="1"/>
                        <a:t>ш</a:t>
                      </a:r>
                      <a:r>
                        <a:rPr lang="ru-RU" sz="1400" b="1" dirty="0"/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245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Лиллехаммер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Норвегия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61° 6′ 49″ </a:t>
                      </a:r>
                      <a:r>
                        <a:rPr lang="ru-RU" sz="1400" b="1" dirty="0" err="1"/>
                        <a:t>с.ш</a:t>
                      </a:r>
                      <a:r>
                        <a:rPr lang="ru-RU" sz="1400" b="1" dirty="0"/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</a:tr>
              <a:tr h="464920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(Один градус широты, как известно из шкалы, это около 111 км.)</a:t>
                      </a:r>
                      <a:br>
                        <a:rPr lang="ru-RU" sz="1400" b="1" dirty="0"/>
                      </a:b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134" marR="5113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282" y="142852"/>
            <a:ext cx="85011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Распределение по широтам, мест проведения зимних олимпиад.</a:t>
            </a:r>
            <a:endParaRPr lang="ru-RU" sz="2000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429684" cy="71437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Зимние Олимпийские виды спорта.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4543428" cy="621508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3800" dirty="0" smtClean="0"/>
              <a:t>Керлинг</a:t>
            </a:r>
            <a:r>
              <a:rPr lang="en-US" sz="3800" dirty="0" smtClean="0"/>
              <a:t>;</a:t>
            </a:r>
            <a:endParaRPr lang="ru-RU" sz="3800" dirty="0" smtClean="0"/>
          </a:p>
          <a:p>
            <a:pPr lvl="0"/>
            <a:r>
              <a:rPr lang="ru-RU" sz="3800" dirty="0" smtClean="0"/>
              <a:t>Скоростной бег на </a:t>
            </a:r>
          </a:p>
          <a:p>
            <a:pPr lvl="0">
              <a:buNone/>
            </a:pPr>
            <a:r>
              <a:rPr lang="ru-RU" sz="3800" dirty="0" smtClean="0"/>
              <a:t>      коньках;</a:t>
            </a:r>
          </a:p>
          <a:p>
            <a:pPr lvl="0"/>
            <a:r>
              <a:rPr lang="ru-RU" sz="3800" dirty="0" smtClean="0"/>
              <a:t>Фигурное катание;</a:t>
            </a:r>
          </a:p>
          <a:p>
            <a:pPr lvl="0"/>
            <a:r>
              <a:rPr lang="ru-RU" sz="3800" dirty="0" smtClean="0"/>
              <a:t>Хоккей с шайбой</a:t>
            </a:r>
            <a:r>
              <a:rPr lang="en-US" sz="3800" dirty="0" smtClean="0"/>
              <a:t>;</a:t>
            </a:r>
            <a:endParaRPr lang="ru-RU" sz="3800" dirty="0" smtClean="0"/>
          </a:p>
          <a:p>
            <a:pPr lvl="0"/>
            <a:r>
              <a:rPr lang="ru-RU" sz="3800" dirty="0" smtClean="0"/>
              <a:t>Конькобежный спорт;</a:t>
            </a:r>
          </a:p>
          <a:p>
            <a:pPr lvl="0"/>
            <a:r>
              <a:rPr lang="ru-RU" sz="3800" dirty="0" smtClean="0"/>
              <a:t>Шорт-трек.</a:t>
            </a:r>
          </a:p>
          <a:p>
            <a:pPr lvl="0"/>
            <a:r>
              <a:rPr lang="ru-RU" sz="3800" dirty="0" smtClean="0"/>
              <a:t>Бобслей</a:t>
            </a:r>
            <a:r>
              <a:rPr lang="en-US" sz="3800" dirty="0" smtClean="0"/>
              <a:t>;</a:t>
            </a:r>
            <a:endParaRPr lang="ru-RU" sz="3800" dirty="0" smtClean="0"/>
          </a:p>
          <a:p>
            <a:pPr lvl="0"/>
            <a:r>
              <a:rPr lang="ru-RU" sz="3800" dirty="0" smtClean="0"/>
              <a:t>Лыжные гонки</a:t>
            </a:r>
            <a:r>
              <a:rPr lang="en-US" sz="3800" dirty="0" smtClean="0"/>
              <a:t>;</a:t>
            </a:r>
            <a:endParaRPr lang="ru-RU" sz="3800" dirty="0" smtClean="0"/>
          </a:p>
          <a:p>
            <a:pPr lvl="0"/>
            <a:r>
              <a:rPr lang="ru-RU" sz="3800" dirty="0" smtClean="0"/>
              <a:t>Лыжное двоеборье</a:t>
            </a:r>
            <a:r>
              <a:rPr lang="en-US" sz="3800" dirty="0" smtClean="0"/>
              <a:t>;</a:t>
            </a:r>
            <a:endParaRPr lang="ru-RU" sz="3800" dirty="0" smtClean="0"/>
          </a:p>
          <a:p>
            <a:pPr lvl="0"/>
            <a:r>
              <a:rPr lang="ru-RU" sz="3800" dirty="0" smtClean="0"/>
              <a:t>Прыжки на лыжах с трамплина;</a:t>
            </a:r>
          </a:p>
          <a:p>
            <a:pPr lvl="0"/>
            <a:r>
              <a:rPr lang="ru-RU" sz="3800" dirty="0" smtClean="0"/>
              <a:t>Скелетон</a:t>
            </a:r>
            <a:r>
              <a:rPr lang="en-US" sz="3800" dirty="0" smtClean="0"/>
              <a:t>;</a:t>
            </a:r>
            <a:endParaRPr lang="ru-RU" sz="3800" dirty="0" smtClean="0"/>
          </a:p>
          <a:p>
            <a:pPr lvl="0"/>
            <a:r>
              <a:rPr lang="ru-RU" sz="3800" dirty="0" smtClean="0"/>
              <a:t>Биатлон</a:t>
            </a:r>
            <a:r>
              <a:rPr lang="en-US" sz="3800" dirty="0" smtClean="0"/>
              <a:t>;</a:t>
            </a:r>
            <a:endParaRPr lang="ru-RU" sz="3800" dirty="0" smtClean="0"/>
          </a:p>
          <a:p>
            <a:pPr lvl="0"/>
            <a:r>
              <a:rPr lang="ru-RU" sz="3800" dirty="0" smtClean="0"/>
              <a:t>Санный спорт</a:t>
            </a:r>
            <a:r>
              <a:rPr lang="en-US" sz="3800" dirty="0" smtClean="0"/>
              <a:t>;</a:t>
            </a:r>
            <a:endParaRPr lang="ru-RU" sz="3800" dirty="0" smtClean="0"/>
          </a:p>
          <a:p>
            <a:pPr lvl="0"/>
            <a:r>
              <a:rPr lang="ru-RU" sz="3800" dirty="0" smtClean="0"/>
              <a:t>Сноубординг</a:t>
            </a:r>
            <a:r>
              <a:rPr lang="en-US" sz="3800" dirty="0" smtClean="0"/>
              <a:t>;</a:t>
            </a:r>
            <a:endParaRPr lang="ru-RU" sz="3800" dirty="0" smtClean="0"/>
          </a:p>
          <a:p>
            <a:pPr lvl="0"/>
            <a:r>
              <a:rPr lang="ru-RU" sz="3800" dirty="0" smtClean="0"/>
              <a:t>Фристайл.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5429264"/>
            <a:ext cx="1119194" cy="1119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5072074"/>
            <a:ext cx="1143008" cy="116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3643314"/>
            <a:ext cx="1143008" cy="116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928670"/>
            <a:ext cx="1042993" cy="102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1857364"/>
            <a:ext cx="1071570" cy="115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86446" y="1071546"/>
            <a:ext cx="1143008" cy="113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sochi-2014-logo1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071934" y="2643182"/>
            <a:ext cx="2670580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6638948" cy="7857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Сочи 2014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горный хребет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714752"/>
            <a:ext cx="3429024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Каскад водопадо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000504"/>
            <a:ext cx="3000364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пляж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429132"/>
            <a:ext cx="3071834" cy="21431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2005081921433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0"/>
            <a:ext cx="6858048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5643578"/>
            <a:ext cx="2000264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e2924ced50c4ade7f946f427dbb0f907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42823" y="142852"/>
            <a:ext cx="1701177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Прибрежный кластер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7bad48702ac10787e4e051be48a906f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3571876"/>
            <a:ext cx="3048000" cy="1905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8501122" cy="387825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Рисунок 5" descr="curling_arena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3214686"/>
            <a:ext cx="2714644" cy="20275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centre_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72198" y="2928934"/>
            <a:ext cx="2952749" cy="22145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big_ice_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14810" y="4768438"/>
            <a:ext cx="2786082" cy="20895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9" descr="11a186130add030ef10aac109a76eda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00100" y="4786322"/>
            <a:ext cx="3048000" cy="1905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 descr="sochi-2014-logo1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58016" y="0"/>
            <a:ext cx="2146523" cy="1148390"/>
          </a:xfrm>
          <a:prstGeom prst="rect">
            <a:avLst/>
          </a:prstGeom>
        </p:spPr>
      </p:pic>
      <p:pic>
        <p:nvPicPr>
          <p:cNvPr id="12" name="Рисунок 11" descr="b365f6b6c2b58dda4c9c37ffc7a43f53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00892" y="4902444"/>
            <a:ext cx="1841270" cy="1955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Горный кластер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ski_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015" y="3786190"/>
            <a:ext cx="4077737" cy="28289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luge_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857232"/>
            <a:ext cx="3871790" cy="2686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jump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142852"/>
            <a:ext cx="4077737" cy="28289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biatl_ski_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3857628"/>
            <a:ext cx="3910648" cy="2733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93bef0c622e7b30cd90457916ec90fa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86050" y="2428868"/>
            <a:ext cx="3719519" cy="2324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sochi-2014-logo1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43702" y="2786058"/>
            <a:ext cx="2323385" cy="1243011"/>
          </a:xfrm>
          <a:prstGeom prst="rect">
            <a:avLst/>
          </a:prstGeom>
        </p:spPr>
      </p:pic>
      <p:pic>
        <p:nvPicPr>
          <p:cNvPr id="11" name="Рисунок 10" descr="793f2712004d74ddaf7d2f0ce4fd33d8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29058" y="4559587"/>
            <a:ext cx="1676191" cy="2298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350px-Map_of_Russia_-_Khanty-Mansi_Autonomous_Okrug_(2008-03)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071934" cy="1428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://www.admhmao.ru/sport/2001/foto/stad_sm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0" y="4857760"/>
            <a:ext cx="257173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http://www.admhmao.ru/sport/2001/foto/gost_sm.jp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500306"/>
            <a:ext cx="2357390" cy="185738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Рисунок 12" descr="220px-Биатлонный_центр._Зима.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4625586"/>
            <a:ext cx="2627311" cy="19704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Рисунок 13" descr="220px-Гостиница_7_холмов_и_Оранжевый_мостик_от_Добрыня_Никитыч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8596" y="285728"/>
            <a:ext cx="2412997" cy="18097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Рисунок 14" descr="250px-Биатлонный_центр._Лето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143240" y="4929198"/>
            <a:ext cx="2635606" cy="17176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komandirovk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71868" y="-428652"/>
            <a:ext cx="5214974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2" name="Рисунок 11" descr="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857884" y="2500306"/>
            <a:ext cx="2762251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9" name="TextBox 18"/>
          <p:cNvSpPr txBox="1"/>
          <p:nvPr/>
        </p:nvSpPr>
        <p:spPr>
          <a:xfrm>
            <a:off x="3714744" y="3857628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Franklin Gothic Demi" pitchFamily="34" charset="0"/>
              </a:rPr>
              <a:t>ХМАО - ЮГРА</a:t>
            </a:r>
            <a:endParaRPr lang="ru-RU" sz="3200" b="1" dirty="0">
              <a:solidFill>
                <a:srgbClr val="002060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</a:rPr>
              <a:t>Югра</a:t>
            </a:r>
            <a:r>
              <a:rPr lang="ru-RU" b="1" dirty="0" smtClean="0">
                <a:solidFill>
                  <a:srgbClr val="002060"/>
                </a:solidFill>
              </a:rPr>
              <a:t> спортивная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0_ad4e_da0a7656_XL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2571744"/>
            <a:ext cx="5334006" cy="40005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b1.img.championat.net-2Fi-2Farticle-2F86-2F12-2F68612_b12872729248354625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357562"/>
            <a:ext cx="3714776" cy="3011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24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3570" y="214290"/>
            <a:ext cx="3238496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64306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 чем у вас ассоциируется город Сочи с курортным городком, теплым морем и пляжем или с горнолыжным спортом и катанием на коньках?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4317" t="11998" r="19738" b="2761"/>
          <a:stretch>
            <a:fillRect/>
          </a:stretch>
        </p:blipFill>
        <p:spPr bwMode="auto">
          <a:xfrm>
            <a:off x="1785918" y="1785926"/>
            <a:ext cx="5500726" cy="37099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786050" y="3214686"/>
            <a:ext cx="542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21%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072066" y="3143248"/>
            <a:ext cx="5715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79%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sochi-2014-logo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429264"/>
            <a:ext cx="2323385" cy="1243011"/>
          </a:xfrm>
          <a:prstGeom prst="rect">
            <a:avLst/>
          </a:prstGeom>
        </p:spPr>
      </p:pic>
      <p:pic>
        <p:nvPicPr>
          <p:cNvPr id="7" name="Рисунок 6" descr="4eede6e35d5094ee18b0d94eb61b5d8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5214950"/>
            <a:ext cx="2285714" cy="1942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992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214422"/>
            <a:ext cx="5072098" cy="37862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3349966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083608" cy="15001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karusel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142270"/>
            <a:ext cx="2357422" cy="171573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sochi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5143512"/>
            <a:ext cx="2143139" cy="1714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KrPolyanaBIG016_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429001"/>
            <a:ext cx="2285984" cy="15001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9" descr="sochi-584-RTR28JQ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000232" y="0"/>
            <a:ext cx="2193433" cy="164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KrasnayaPolyanaSoch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1643051"/>
            <a:ext cx="2214546" cy="16430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2" name="Рисунок 11" descr="1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643702" y="0"/>
            <a:ext cx="2357422" cy="15001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" name="Рисунок 12" descr="799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10724" y="1571612"/>
            <a:ext cx="2333276" cy="17478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" name="Рисунок 13" descr="3964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286248" y="0"/>
            <a:ext cx="2367830" cy="164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 descr="BP(40)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680489" y="5216521"/>
            <a:ext cx="2463511" cy="164147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6" name="Рисунок 15" descr="img0225ws4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500562" y="5143512"/>
            <a:ext cx="2214578" cy="1714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Рисунок 16" descr="most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841487" y="3500438"/>
            <a:ext cx="2302513" cy="15716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0" name="TextBox 19"/>
          <p:cNvSpPr txBox="1"/>
          <p:nvPr/>
        </p:nvSpPr>
        <p:spPr>
          <a:xfrm>
            <a:off x="2928926" y="3071810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latin typeface="+mj-lt"/>
              </a:rPr>
              <a:t>Россия</a:t>
            </a:r>
            <a:endParaRPr lang="ru-RU" sz="5400" b="1" i="1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643998" cy="178594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Как вы считаете, подходит ли Сочи по климатическим особенностям для проведения Зимних Олимпийских Игр 2014?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t="19535"/>
          <a:stretch>
            <a:fillRect/>
          </a:stretch>
        </p:blipFill>
        <p:spPr bwMode="auto">
          <a:xfrm>
            <a:off x="642910" y="2000240"/>
            <a:ext cx="7829128" cy="33606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sochi-2014-logo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5429264"/>
            <a:ext cx="2323385" cy="1243011"/>
          </a:xfrm>
          <a:prstGeom prst="rect">
            <a:avLst/>
          </a:prstGeom>
        </p:spPr>
      </p:pic>
      <p:pic>
        <p:nvPicPr>
          <p:cNvPr id="6" name="Рисунок 5" descr="ccfb561b21a267e3bff57ae265cc983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26540" y="4254825"/>
            <a:ext cx="1917460" cy="260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Подходит ли, по вашему мнению, Югра для проведения Зимней Олимпиады?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t="21246"/>
          <a:stretch>
            <a:fillRect/>
          </a:stretch>
        </p:blipFill>
        <p:spPr bwMode="auto">
          <a:xfrm>
            <a:off x="785786" y="1643050"/>
            <a:ext cx="7829128" cy="32892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sochi-2014-logo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5286388"/>
            <a:ext cx="2323385" cy="1243011"/>
          </a:xfrm>
          <a:prstGeom prst="rect">
            <a:avLst/>
          </a:prstGeom>
        </p:spPr>
      </p:pic>
      <p:pic>
        <p:nvPicPr>
          <p:cNvPr id="6" name="Рисунок 5" descr="bf3572f75a61e80540ac1856bc8e366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4572008"/>
            <a:ext cx="1193651" cy="2133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35716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Сравнительная характеристика Большого Сочи и </a:t>
            </a:r>
            <a:r>
              <a:rPr lang="ru-RU" sz="2400" b="1" dirty="0" err="1" smtClean="0">
                <a:solidFill>
                  <a:srgbClr val="002060"/>
                </a:solidFill>
              </a:rPr>
              <a:t>ХМАО-Югры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357166"/>
          <a:ext cx="8715436" cy="6467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285752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Большой Сочи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ХМАО - Югра</a:t>
                      </a:r>
                      <a:endParaRPr lang="ru-RU" sz="1600" dirty="0"/>
                    </a:p>
                  </a:txBody>
                  <a:tcPr/>
                </a:tc>
              </a:tr>
              <a:tr h="1107765"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Географическое положение: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Расположен на юго-западе европейской части России на побережье Черного моря.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прибрежное положение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</a:t>
                      </a:r>
                      <a:r>
                        <a:rPr kumimoji="0" lang="ru-RU" sz="20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ографическое положение: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Расположен в азиатской части России  в центре Западно–сибирской равнины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(континентальное положение)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8309"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Климат: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Субтропический влажный климат. Среднемесячная температура января составляет -6С. (мягкий)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Климат: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Континентальный климат. Средняя температура воздуха в зимний период – 20С. (суровый)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8309"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Местоположение по широтам:</a:t>
                      </a:r>
                      <a:r>
                        <a:rPr kumimoji="0" lang="ru-RU" sz="1800" b="1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Находится в холодных субтропиках.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Местоположение по широтам:</a:t>
                      </a:r>
                      <a:r>
                        <a:rPr kumimoji="0" lang="ru-RU" sz="1800" b="1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Находится в умеренных широтах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8309"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Снежный покров: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образуется устойчивого снежного покрова.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Снежный покров: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Снежный покров в течение 7-8 месяцев в году.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7826"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Рельеф:</a:t>
                      </a:r>
                      <a:r>
                        <a:rPr kumimoji="0" lang="ru-RU" sz="1600" b="1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Расположен на побережье Чёрного моря в Имеретинской низменности и западные склоны Кавказских гор ( Красная поляна – горнолыжный курорт).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Рельеф: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Округ расположен в центральной части Западно - сибирской равнины. Крайний запад округа – предгорные части Уральских гор.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8792"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Население: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415,087тыс. чел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Население: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1538,6 тыс. чел 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Ханты-Мансийск - 78 808 чел.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7377"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Спорт:</a:t>
                      </a:r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Развиты только  горнолыжные виды спорта. Хорошо развиты летние виды спорта.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Спорт: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Хорошо развиты многие зимние виды спорта.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Итоги исследования: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401080" cy="5538806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Для проведения Зимней Олимпиады необходима горная местность или предгорье, так как для некоторых  зимних олимпийских видов спорта это обязательное условие. </a:t>
            </a:r>
          </a:p>
          <a:p>
            <a:r>
              <a:rPr lang="ru-RU" sz="2000" dirty="0" smtClean="0"/>
              <a:t>Все зимние Олимпийские Игры проводились в северном полушарии, в умеренных широтах и холодных субтропиках.</a:t>
            </a:r>
          </a:p>
          <a:p>
            <a:r>
              <a:rPr lang="ru-RU" sz="2000" dirty="0" smtClean="0"/>
              <a:t>Сочи, как место проведения Зимних Олимпийских Игр 2014, все таки имеет положительные факторы для проведения Зимней Олимпиады.</a:t>
            </a:r>
          </a:p>
          <a:p>
            <a:r>
              <a:rPr lang="ru-RU" sz="2000" dirty="0" smtClean="0"/>
              <a:t>География Зимней Олимпиады меняется в южном направлении, что связано с развитием современных технологий. Однако существуют такие виды спорта, которые всё-таки требуют естественных природных условий.</a:t>
            </a:r>
            <a:endParaRPr lang="ru-RU" sz="2400" dirty="0" smtClean="0"/>
          </a:p>
          <a:p>
            <a:endParaRPr lang="ru-RU" sz="2400" dirty="0" smtClean="0"/>
          </a:p>
        </p:txBody>
      </p:sp>
      <p:pic>
        <p:nvPicPr>
          <p:cNvPr id="4" name="Рисунок 3" descr="sochi-2014-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826078"/>
            <a:ext cx="1928826" cy="1031922"/>
          </a:xfrm>
          <a:prstGeom prst="rect">
            <a:avLst/>
          </a:prstGeom>
        </p:spPr>
      </p:pic>
      <p:pic>
        <p:nvPicPr>
          <p:cNvPr id="5" name="Рисунок 4" descr="fd3fedcf052cded7b110781cb8a333c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4714884"/>
            <a:ext cx="1955556" cy="2019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b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22809" y="-1"/>
            <a:ext cx="9266809" cy="6858001"/>
          </a:xfrm>
          <a:prstGeom prst="rect">
            <a:avLst/>
          </a:prstGeom>
        </p:spPr>
      </p:pic>
      <p:pic>
        <p:nvPicPr>
          <p:cNvPr id="3" name="Рисунок 2" descr="4eede6e35d5094ee18b0d94eb61b5d8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4290"/>
            <a:ext cx="2285714" cy="1942857"/>
          </a:xfrm>
          <a:prstGeom prst="rect">
            <a:avLst/>
          </a:prstGeom>
        </p:spPr>
      </p:pic>
      <p:pic>
        <p:nvPicPr>
          <p:cNvPr id="4" name="Рисунок 3" descr="3b600cd23ca476abccabe37f2b8deaa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4978635"/>
            <a:ext cx="1587302" cy="1879365"/>
          </a:xfrm>
          <a:prstGeom prst="rect">
            <a:avLst/>
          </a:prstGeom>
        </p:spPr>
      </p:pic>
      <p:pic>
        <p:nvPicPr>
          <p:cNvPr id="5" name="Рисунок 4" descr="0a3bc36d2782550e43a241eb1629f8b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388" y="4597682"/>
            <a:ext cx="1752381" cy="2260318"/>
          </a:xfrm>
          <a:prstGeom prst="rect">
            <a:avLst/>
          </a:prstGeom>
        </p:spPr>
      </p:pic>
      <p:pic>
        <p:nvPicPr>
          <p:cNvPr id="6" name="Рисунок 5" descr="ccfb561b21a267e3bff57ae265cc983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5786" y="4254825"/>
            <a:ext cx="1917460" cy="2603175"/>
          </a:xfrm>
          <a:prstGeom prst="rect">
            <a:avLst/>
          </a:prstGeom>
        </p:spPr>
      </p:pic>
      <p:pic>
        <p:nvPicPr>
          <p:cNvPr id="8" name="Рисунок 7" descr="bf3572f75a61e80540ac1856bc8e366c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1736" y="4724667"/>
            <a:ext cx="1193651" cy="2133333"/>
          </a:xfrm>
          <a:prstGeom prst="rect">
            <a:avLst/>
          </a:prstGeom>
        </p:spPr>
      </p:pic>
      <p:pic>
        <p:nvPicPr>
          <p:cNvPr id="9" name="Рисунок 8" descr="b365f6b6c2b58dda4c9c37ffc7a43f53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143240" y="4902444"/>
            <a:ext cx="1841270" cy="1955556"/>
          </a:xfrm>
          <a:prstGeom prst="rect">
            <a:avLst/>
          </a:prstGeom>
        </p:spPr>
      </p:pic>
      <p:pic>
        <p:nvPicPr>
          <p:cNvPr id="10" name="Рисунок 9" descr="b80ce159dc910d22dd32cbe3f319408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57356" y="4978635"/>
            <a:ext cx="1015873" cy="1879365"/>
          </a:xfrm>
          <a:prstGeom prst="rect">
            <a:avLst/>
          </a:prstGeom>
        </p:spPr>
      </p:pic>
      <p:pic>
        <p:nvPicPr>
          <p:cNvPr id="13" name="Рисунок 12" descr="19b925c722949109a3dd67426cc42145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-214346" y="4458000"/>
            <a:ext cx="1993651" cy="2400000"/>
          </a:xfrm>
          <a:prstGeom prst="rect">
            <a:avLst/>
          </a:prstGeom>
        </p:spPr>
      </p:pic>
      <p:pic>
        <p:nvPicPr>
          <p:cNvPr id="14" name="Рисунок 13" descr="793f2712004d74ddaf7d2f0ce4fd33d8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643834" y="4559587"/>
            <a:ext cx="1676191" cy="2298413"/>
          </a:xfrm>
          <a:prstGeom prst="rect">
            <a:avLst/>
          </a:prstGeom>
        </p:spPr>
      </p:pic>
      <p:pic>
        <p:nvPicPr>
          <p:cNvPr id="16" name="Рисунок 15" descr="e2924ced50c4ade7f946f427dbb0f907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857884" y="2857496"/>
            <a:ext cx="1193651" cy="952381"/>
          </a:xfrm>
          <a:prstGeom prst="rect">
            <a:avLst/>
          </a:prstGeom>
        </p:spPr>
      </p:pic>
      <p:pic>
        <p:nvPicPr>
          <p:cNvPr id="17" name="Рисунок 16" descr="fd3fedcf052cded7b110781cb8a333c8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214810" y="4838952"/>
            <a:ext cx="1955556" cy="201904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28662" y="3786190"/>
            <a:ext cx="7215238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Спасибо за внимание, до встречи!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7467600" cy="4857784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Гипотеза: </a:t>
            </a:r>
            <a:r>
              <a:rPr lang="ru-RU" dirty="0" smtClean="0"/>
              <a:t>я</a:t>
            </a:r>
            <a:r>
              <a:rPr lang="ru-RU" dirty="0" smtClean="0"/>
              <a:t>  предполагаю, </a:t>
            </a:r>
            <a:r>
              <a:rPr lang="ru-RU" dirty="0" smtClean="0"/>
              <a:t>что</a:t>
            </a:r>
          </a:p>
          <a:p>
            <a:pPr>
              <a:buNone/>
            </a:pPr>
            <a:r>
              <a:rPr lang="ru-RU" dirty="0" smtClean="0"/>
              <a:t>   при  использовании  современных  технологий  и  значительных  материальных  вложений  зимние  олимпийские игры возможны  в  любой  природно-климатической  зоне. 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Актуальность</a:t>
            </a:r>
            <a:r>
              <a:rPr lang="ru-RU" dirty="0" smtClean="0"/>
              <a:t> заключается  в  том, что  олимпийское  движение  является  приоритетным  направлением  политики   государства, направленное  на развитие  спорта  и  пропаганду  здорового  образа  жизни.</a:t>
            </a:r>
          </a:p>
          <a:p>
            <a:endParaRPr lang="ru-RU" dirty="0"/>
          </a:p>
        </p:txBody>
      </p:sp>
      <p:pic>
        <p:nvPicPr>
          <p:cNvPr id="4" name="Содержимое 3" descr="sochi-2014-logo1.gif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929198"/>
            <a:ext cx="3224037" cy="1724860"/>
          </a:xfrm>
          <a:prstGeom prst="rect">
            <a:avLst/>
          </a:prstGeom>
        </p:spPr>
      </p:pic>
      <p:pic>
        <p:nvPicPr>
          <p:cNvPr id="5" name="Рисунок 4" descr="3b600cd23ca476abccabe37f2b8deaa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4714884"/>
            <a:ext cx="1587302" cy="1879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7686700" cy="3214710"/>
          </a:xfrm>
        </p:spPr>
        <p:txBody>
          <a:bodyPr/>
          <a:lstStyle/>
          <a:p>
            <a:r>
              <a:rPr lang="ru-RU" b="1" dirty="0" smtClean="0"/>
              <a:t>Тема</a:t>
            </a:r>
            <a:r>
              <a:rPr lang="ru-RU" dirty="0" smtClean="0"/>
              <a:t>: «Зимняя олимпиада  в  субтропиках: реальность или утопия?».</a:t>
            </a:r>
          </a:p>
          <a:p>
            <a:r>
              <a:rPr lang="ru-RU" b="1" dirty="0" smtClean="0"/>
              <a:t>Цель  работы</a:t>
            </a:r>
            <a:r>
              <a:rPr lang="ru-RU" dirty="0" smtClean="0"/>
              <a:t>: выявление  взаимосвязи  географии  зимних  олимпийских  игр  и  природно–климатических  условий  мест  их  проведения.</a:t>
            </a:r>
            <a:endParaRPr lang="ru-RU" dirty="0"/>
          </a:p>
        </p:txBody>
      </p:sp>
      <p:pic>
        <p:nvPicPr>
          <p:cNvPr id="4" name="Содержимое 3" descr="sochi-2014-logo1.gif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143512"/>
            <a:ext cx="2857501" cy="1528763"/>
          </a:xfrm>
          <a:prstGeom prst="rect">
            <a:avLst/>
          </a:prstGeom>
        </p:spPr>
      </p:pic>
      <p:pic>
        <p:nvPicPr>
          <p:cNvPr id="5" name="Рисунок 4" descr="0a3bc36d2782550e43a241eb1629f8b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3929066"/>
            <a:ext cx="1752381" cy="2260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115328" cy="54007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Задачи:</a:t>
            </a:r>
          </a:p>
          <a:p>
            <a:r>
              <a:rPr lang="ru-RU" dirty="0" smtClean="0"/>
              <a:t>Изучить  географию  зимних  олимпийских  игр  современности.</a:t>
            </a:r>
          </a:p>
          <a:p>
            <a:r>
              <a:rPr lang="ru-RU" dirty="0" smtClean="0"/>
              <a:t>Проанализировать  в  какой  степени  природные  условия  влияют  на  выбор  места проведения зимних  олимпиад  и  зимние  олимпийские  виды  спорта.</a:t>
            </a:r>
          </a:p>
          <a:p>
            <a:r>
              <a:rPr lang="ru-RU" dirty="0" smtClean="0"/>
              <a:t>Изучить  природные  условия  Большого  Сочи  с  позиции  успешной  олимпиады.</a:t>
            </a:r>
          </a:p>
          <a:p>
            <a:r>
              <a:rPr lang="ru-RU" dirty="0" smtClean="0"/>
              <a:t>Рассмотреть </a:t>
            </a:r>
            <a:r>
              <a:rPr lang="ru-RU" dirty="0" err="1" smtClean="0"/>
              <a:t>Югру</a:t>
            </a:r>
            <a:r>
              <a:rPr lang="ru-RU" dirty="0" smtClean="0"/>
              <a:t>, как возможную  альтернативу  Сочи 2014.</a:t>
            </a:r>
          </a:p>
          <a:p>
            <a:endParaRPr lang="ru-RU" dirty="0"/>
          </a:p>
        </p:txBody>
      </p:sp>
      <p:pic>
        <p:nvPicPr>
          <p:cNvPr id="4" name="Содержимое 3" descr="sochi-2014-logo1.gif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214950"/>
            <a:ext cx="2928958" cy="1500198"/>
          </a:xfrm>
          <a:prstGeom prst="rect">
            <a:avLst/>
          </a:prstGeom>
        </p:spPr>
      </p:pic>
      <p:pic>
        <p:nvPicPr>
          <p:cNvPr id="5" name="Рисунок 4" descr="19b925c722949109a3dd67426cc4214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3" y="4622036"/>
            <a:ext cx="1857388" cy="2235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43050"/>
            <a:ext cx="7467600" cy="3000396"/>
          </a:xfrm>
        </p:spPr>
        <p:txBody>
          <a:bodyPr/>
          <a:lstStyle/>
          <a:p>
            <a:r>
              <a:rPr lang="ru-RU" b="1" dirty="0" smtClean="0"/>
              <a:t>Объект  исследования:</a:t>
            </a:r>
            <a:r>
              <a:rPr lang="ru-RU" dirty="0" smtClean="0"/>
              <a:t> зимние   олимпийские игры.  </a:t>
            </a:r>
          </a:p>
          <a:p>
            <a:r>
              <a:rPr lang="ru-RU" b="1" dirty="0" smtClean="0"/>
              <a:t> Предмет  исследования: </a:t>
            </a:r>
            <a:r>
              <a:rPr lang="ru-RU" dirty="0" smtClean="0"/>
              <a:t>природные  условия территорий Сочи и ХМАО- </a:t>
            </a:r>
            <a:r>
              <a:rPr lang="ru-RU" dirty="0" err="1" smtClean="0"/>
              <a:t>Югры</a:t>
            </a:r>
            <a:r>
              <a:rPr lang="ru-RU" dirty="0" smtClean="0"/>
              <a:t>, как мест проведения зимних олимпийских  игр.</a:t>
            </a:r>
          </a:p>
          <a:p>
            <a:endParaRPr lang="ru-RU" dirty="0"/>
          </a:p>
        </p:txBody>
      </p:sp>
      <p:pic>
        <p:nvPicPr>
          <p:cNvPr id="4" name="Содержимое 3" descr="sochi-2014-logo1.gif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887752"/>
            <a:ext cx="3143272" cy="1681651"/>
          </a:xfrm>
          <a:prstGeom prst="rect">
            <a:avLst/>
          </a:prstGeom>
        </p:spPr>
      </p:pic>
      <p:pic>
        <p:nvPicPr>
          <p:cNvPr id="7" name="Рисунок 6" descr="b80ce159dc910d22dd32cbe3f319408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4572008"/>
            <a:ext cx="1015873" cy="1879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20717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Памятник I Зимним Олимпийским играм в </a:t>
            </a:r>
            <a:r>
              <a:rPr lang="ru-RU" b="1" dirty="0" err="1" smtClean="0">
                <a:solidFill>
                  <a:srgbClr val="002060"/>
                </a:solidFill>
              </a:rPr>
              <a:t>Шамони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шамони 19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643050"/>
            <a:ext cx="4214842" cy="46698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571528"/>
            <a:ext cx="8858280" cy="285752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Официальная церемония открытия Игр в </a:t>
            </a:r>
            <a:r>
              <a:rPr lang="ru-RU" b="1" dirty="0" err="1" smtClean="0">
                <a:solidFill>
                  <a:srgbClr val="002060"/>
                </a:solidFill>
              </a:rPr>
              <a:t>Шамони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официальная церемония открытия первых зимних олимпийских иг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285992"/>
            <a:ext cx="5357850" cy="34814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21045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Олимпийская символика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olympic_ring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321471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818827_2005122912520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572008"/>
            <a:ext cx="3270252" cy="2095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829409_2006021015333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285992"/>
            <a:ext cx="3071834" cy="2286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citius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5143512"/>
            <a:ext cx="4429156" cy="10001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945</TotalTime>
  <Words>742</Words>
  <Application>Microsoft Office PowerPoint</Application>
  <PresentationFormat>Экран (4:3)</PresentationFormat>
  <Paragraphs>170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«Зимняя олимпиада в субтропиках:   реальность или утопия?»</vt:lpstr>
      <vt:lpstr>Слайд 2</vt:lpstr>
      <vt:lpstr>Слайд 3</vt:lpstr>
      <vt:lpstr>Слайд 4</vt:lpstr>
      <vt:lpstr>Слайд 5</vt:lpstr>
      <vt:lpstr>Слайд 6</vt:lpstr>
      <vt:lpstr>Памятник I Зимним Олимпийским играм в Шамони. </vt:lpstr>
      <vt:lpstr>Официальная церемония открытия Игр в Шамони </vt:lpstr>
      <vt:lpstr>Олимпийская символика</vt:lpstr>
      <vt:lpstr>Международный олимпийский комитет основан в 1894 году. </vt:lpstr>
      <vt:lpstr>Слайд 11</vt:lpstr>
      <vt:lpstr>Слайд 12</vt:lpstr>
      <vt:lpstr>Зимние Олимпийские виды спорта.</vt:lpstr>
      <vt:lpstr>Сочи 2014</vt:lpstr>
      <vt:lpstr>Прибрежный кластер</vt:lpstr>
      <vt:lpstr>Горный кластер</vt:lpstr>
      <vt:lpstr>Слайд 17</vt:lpstr>
      <vt:lpstr>Югра спортивная</vt:lpstr>
      <vt:lpstr>С чем у вас ассоциируется город Сочи с курортным городком, теплым морем и пляжем или с горнолыжным спортом и катанием на коньках? </vt:lpstr>
      <vt:lpstr>Как вы считаете, подходит ли Сочи по климатическим особенностям для проведения Зимних Олимпийских Игр 2014? </vt:lpstr>
      <vt:lpstr>Подходит ли, по вашему мнению, Югра для проведения Зимней Олимпиады? </vt:lpstr>
      <vt:lpstr>Сравнительная характеристика Большого Сочи и ХМАО-Югры </vt:lpstr>
      <vt:lpstr>Итоги исследования: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«Зимняя олимпиада в субтропиках»</dc:title>
  <dc:creator>Торгунакова Н.Н.</dc:creator>
  <cp:lastModifiedBy>Аня</cp:lastModifiedBy>
  <cp:revision>96</cp:revision>
  <dcterms:created xsi:type="dcterms:W3CDTF">2011-02-05T07:40:54Z</dcterms:created>
  <dcterms:modified xsi:type="dcterms:W3CDTF">2012-01-24T10:34:29Z</dcterms:modified>
</cp:coreProperties>
</file>